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690"/>
      </p:cViewPr>
      <p:guideLst>
        <p:guide orient="horz" pos="1620"/>
        <p:guide pos="2880"/>
      </p:guideLst>
    </p:cSldViewPr>
  </p:slid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19E0-CFFB-4C33-98F7-2246F6A0FAA6}"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1CA435-7B45-424A-BA61-0ADC9C3CE72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11CA435-7B45-424A-BA61-0ADC9C3CE724}" type="slidenum">
              <a:rPr lang="zh-CN" altLang="en-US" smtClean="0"/>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44256" y="1268235"/>
            <a:ext cx="6168231" cy="875101"/>
          </a:xfrm>
        </p:spPr>
        <p:txBody>
          <a:bodyPr lIns="72567" tIns="36283" rIns="72567" bIns="36283"/>
          <a:lstStyle/>
          <a:p>
            <a:r>
              <a:rPr lang="zh-CN" altLang="en-US" noProof="1"/>
              <a:t>单击此处编辑母版标题样式</a:t>
            </a:r>
          </a:p>
        </p:txBody>
      </p:sp>
      <p:sp>
        <p:nvSpPr>
          <p:cNvPr id="3" name="副标题 2"/>
          <p:cNvSpPr>
            <a:spLocks noGrp="1"/>
          </p:cNvSpPr>
          <p:nvPr>
            <p:ph type="subTitle" idx="1"/>
          </p:nvPr>
        </p:nvSpPr>
        <p:spPr>
          <a:xfrm>
            <a:off x="1088511" y="2313441"/>
            <a:ext cx="5079720" cy="1043317"/>
          </a:xfrm>
        </p:spPr>
        <p:txBody>
          <a:bodyPr lIns="72567" tIns="36283" rIns="72567" bIns="36283"/>
          <a:lstStyle>
            <a:lvl1pPr marL="0" indent="0" algn="ctr">
              <a:buNone/>
              <a:defRPr>
                <a:solidFill>
                  <a:schemeClr val="tx1">
                    <a:tint val="75000"/>
                  </a:schemeClr>
                </a:solidFill>
              </a:defRPr>
            </a:lvl1pPr>
            <a:lvl2pPr marL="362585" indent="0" algn="ctr">
              <a:buNone/>
              <a:defRPr>
                <a:solidFill>
                  <a:schemeClr val="tx1">
                    <a:tint val="75000"/>
                  </a:schemeClr>
                </a:solidFill>
              </a:defRPr>
            </a:lvl2pPr>
            <a:lvl3pPr marL="725805" indent="0" algn="ctr">
              <a:buNone/>
              <a:defRPr>
                <a:solidFill>
                  <a:schemeClr val="tx1">
                    <a:tint val="75000"/>
                  </a:schemeClr>
                </a:solidFill>
              </a:defRPr>
            </a:lvl3pPr>
            <a:lvl4pPr marL="1088390" indent="0" algn="ctr">
              <a:buNone/>
              <a:defRPr>
                <a:solidFill>
                  <a:schemeClr val="tx1">
                    <a:tint val="75000"/>
                  </a:schemeClr>
                </a:solidFill>
              </a:defRPr>
            </a:lvl4pPr>
            <a:lvl5pPr marL="1451610" indent="0" algn="ctr">
              <a:buNone/>
              <a:defRPr>
                <a:solidFill>
                  <a:schemeClr val="tx1">
                    <a:tint val="75000"/>
                  </a:schemeClr>
                </a:solidFill>
              </a:defRPr>
            </a:lvl5pPr>
            <a:lvl6pPr marL="1814195" indent="0" algn="ctr">
              <a:buNone/>
              <a:defRPr>
                <a:solidFill>
                  <a:schemeClr val="tx1">
                    <a:tint val="75000"/>
                  </a:schemeClr>
                </a:solidFill>
              </a:defRPr>
            </a:lvl6pPr>
            <a:lvl7pPr marL="2176780" indent="0" algn="ctr">
              <a:buNone/>
              <a:defRPr>
                <a:solidFill>
                  <a:schemeClr val="tx1">
                    <a:tint val="75000"/>
                  </a:schemeClr>
                </a:solidFill>
              </a:defRPr>
            </a:lvl7pPr>
            <a:lvl8pPr marL="2540000" indent="0" algn="ctr">
              <a:buNone/>
              <a:defRPr>
                <a:solidFill>
                  <a:schemeClr val="tx1">
                    <a:tint val="75000"/>
                  </a:schemeClr>
                </a:solidFill>
              </a:defRPr>
            </a:lvl8pPr>
            <a:lvl9pPr marL="2902585" indent="0" algn="ctr">
              <a:buNone/>
              <a:defRPr>
                <a:solidFill>
                  <a:schemeClr val="tx1">
                    <a:tint val="75000"/>
                  </a:schemeClr>
                </a:solidFill>
              </a:defRPr>
            </a:lvl9pPr>
          </a:lstStyle>
          <a:p>
            <a:r>
              <a:rPr lang="zh-CN" altLang="en-US" noProof="1"/>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
        <p:nvSpPr>
          <p:cNvPr id="3" name="竖排文字占位符 2"/>
          <p:cNvSpPr>
            <a:spLocks noGrp="1"/>
          </p:cNvSpPr>
          <p:nvPr>
            <p:ph type="body" orient="vert" idx="1"/>
          </p:nvPr>
        </p:nvSpPr>
        <p:spPr/>
        <p:txBody>
          <a:bodyPr vert="eaVert" lIns="72567" tIns="36283" rIns="72567" bIns="36283"/>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261139" y="122854"/>
            <a:ext cx="1632767" cy="2612072"/>
          </a:xfrm>
        </p:spPr>
        <p:txBody>
          <a:bodyPr vert="eaVert" lIns="72567" tIns="36283" rIns="72567" bIns="36283"/>
          <a:lstStyle/>
          <a:p>
            <a:r>
              <a:rPr lang="zh-CN" altLang="en-US" noProof="1"/>
              <a:t>单击此处编辑母版标题样式</a:t>
            </a:r>
          </a:p>
        </p:txBody>
      </p:sp>
      <p:sp>
        <p:nvSpPr>
          <p:cNvPr id="3" name="竖排文字占位符 2"/>
          <p:cNvSpPr>
            <a:spLocks noGrp="1"/>
          </p:cNvSpPr>
          <p:nvPr>
            <p:ph type="body" orient="vert" idx="1"/>
          </p:nvPr>
        </p:nvSpPr>
        <p:spPr>
          <a:xfrm>
            <a:off x="362837" y="122854"/>
            <a:ext cx="4777356" cy="2612072"/>
          </a:xfrm>
        </p:spPr>
        <p:txBody>
          <a:bodyPr vert="eaVert" lIns="72567" tIns="36283" rIns="72567" bIns="36283"/>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73233" y="2623413"/>
            <a:ext cx="6168231" cy="810838"/>
          </a:xfrm>
        </p:spPr>
        <p:txBody>
          <a:bodyPr lIns="72567" tIns="36283" rIns="72567" bIns="36283" anchor="t"/>
          <a:lstStyle>
            <a:lvl1pPr algn="l">
              <a:defRPr sz="3200" b="1" cap="all"/>
            </a:lvl1pPr>
          </a:lstStyle>
          <a:p>
            <a:r>
              <a:rPr lang="zh-CN" altLang="en-US" noProof="1"/>
              <a:t>单击此处编辑母版标题样式</a:t>
            </a:r>
          </a:p>
        </p:txBody>
      </p:sp>
      <p:sp>
        <p:nvSpPr>
          <p:cNvPr id="3" name="文本占位符 2"/>
          <p:cNvSpPr>
            <a:spLocks noGrp="1"/>
          </p:cNvSpPr>
          <p:nvPr>
            <p:ph type="body" idx="1"/>
          </p:nvPr>
        </p:nvSpPr>
        <p:spPr>
          <a:xfrm>
            <a:off x="573233" y="1730356"/>
            <a:ext cx="6168231" cy="893056"/>
          </a:xfrm>
        </p:spPr>
        <p:txBody>
          <a:bodyPr lIns="72567" tIns="36283" rIns="72567" bIns="36283" anchor="b"/>
          <a:lstStyle>
            <a:lvl1pPr marL="0" indent="0">
              <a:buNone/>
              <a:defRPr sz="1600">
                <a:solidFill>
                  <a:schemeClr val="tx1">
                    <a:tint val="75000"/>
                  </a:schemeClr>
                </a:solidFill>
              </a:defRPr>
            </a:lvl1pPr>
            <a:lvl2pPr marL="362585" indent="0">
              <a:buNone/>
              <a:defRPr sz="1400">
                <a:solidFill>
                  <a:schemeClr val="tx1">
                    <a:tint val="75000"/>
                  </a:schemeClr>
                </a:solidFill>
              </a:defRPr>
            </a:lvl2pPr>
            <a:lvl3pPr marL="725805" indent="0">
              <a:buNone/>
              <a:defRPr sz="1300">
                <a:solidFill>
                  <a:schemeClr val="tx1">
                    <a:tint val="75000"/>
                  </a:schemeClr>
                </a:solidFill>
              </a:defRPr>
            </a:lvl3pPr>
            <a:lvl4pPr marL="1088390" indent="0">
              <a:buNone/>
              <a:defRPr sz="1100">
                <a:solidFill>
                  <a:schemeClr val="tx1">
                    <a:tint val="75000"/>
                  </a:schemeClr>
                </a:solidFill>
              </a:defRPr>
            </a:lvl4pPr>
            <a:lvl5pPr marL="1451610" indent="0">
              <a:buNone/>
              <a:defRPr sz="1100">
                <a:solidFill>
                  <a:schemeClr val="tx1">
                    <a:tint val="75000"/>
                  </a:schemeClr>
                </a:solidFill>
              </a:defRPr>
            </a:lvl5pPr>
            <a:lvl6pPr marL="1814195" indent="0">
              <a:buNone/>
              <a:defRPr sz="1100">
                <a:solidFill>
                  <a:schemeClr val="tx1">
                    <a:tint val="75000"/>
                  </a:schemeClr>
                </a:solidFill>
              </a:defRPr>
            </a:lvl6pPr>
            <a:lvl7pPr marL="2176780" indent="0">
              <a:buNone/>
              <a:defRPr sz="1100">
                <a:solidFill>
                  <a:schemeClr val="tx1">
                    <a:tint val="75000"/>
                  </a:schemeClr>
                </a:solidFill>
              </a:defRPr>
            </a:lvl7pPr>
            <a:lvl8pPr marL="2540000" indent="0">
              <a:buNone/>
              <a:defRPr sz="1100">
                <a:solidFill>
                  <a:schemeClr val="tx1">
                    <a:tint val="75000"/>
                  </a:schemeClr>
                </a:solidFill>
              </a:defRPr>
            </a:lvl8pPr>
            <a:lvl9pPr marL="2902585" indent="0">
              <a:buNone/>
              <a:defRPr sz="1100">
                <a:solidFill>
                  <a:schemeClr val="tx1">
                    <a:tint val="75000"/>
                  </a:schemeClr>
                </a:solidFill>
              </a:defRPr>
            </a:lvl9pPr>
          </a:lstStyle>
          <a:p>
            <a:pPr lvl="0"/>
            <a:r>
              <a:rPr lang="zh-CN" altLang="en-US" noProof="1"/>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
        <p:nvSpPr>
          <p:cNvPr id="3" name="内容占位符 2"/>
          <p:cNvSpPr>
            <a:spLocks noGrp="1"/>
          </p:cNvSpPr>
          <p:nvPr>
            <p:ph sz="half" idx="1"/>
          </p:nvPr>
        </p:nvSpPr>
        <p:spPr>
          <a:xfrm>
            <a:off x="362837" y="714445"/>
            <a:ext cx="3205061" cy="2020481"/>
          </a:xfrm>
        </p:spPr>
        <p:txBody>
          <a:bodyPr lIns="72567" tIns="36283" rIns="72567" bIns="36283"/>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内容占位符 3"/>
          <p:cNvSpPr>
            <a:spLocks noGrp="1"/>
          </p:cNvSpPr>
          <p:nvPr>
            <p:ph sz="half" idx="2"/>
          </p:nvPr>
        </p:nvSpPr>
        <p:spPr>
          <a:xfrm>
            <a:off x="3688845" y="714445"/>
            <a:ext cx="3205061" cy="2020481"/>
          </a:xfrm>
        </p:spPr>
        <p:txBody>
          <a:bodyPr lIns="72567" tIns="36283" rIns="72567" bIns="36283"/>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62837" y="163491"/>
            <a:ext cx="6531069" cy="680424"/>
          </a:xfrm>
        </p:spPr>
        <p:txBody>
          <a:bodyPr lIns="72567" tIns="36283" rIns="72567" bIns="36283"/>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362837" y="913848"/>
            <a:ext cx="3206322" cy="380848"/>
          </a:xfrm>
        </p:spPr>
        <p:txBody>
          <a:bodyPr lIns="72567" tIns="36283" rIns="72567" bIns="36283" anchor="b"/>
          <a:lstStyle>
            <a:lvl1pPr marL="0" indent="0">
              <a:buNone/>
              <a:defRPr sz="1900" b="1"/>
            </a:lvl1pPr>
            <a:lvl2pPr marL="362585" indent="0">
              <a:buNone/>
              <a:defRPr sz="1600" b="1"/>
            </a:lvl2pPr>
            <a:lvl3pPr marL="725805" indent="0">
              <a:buNone/>
              <a:defRPr sz="1400" b="1"/>
            </a:lvl3pPr>
            <a:lvl4pPr marL="1088390" indent="0">
              <a:buNone/>
              <a:defRPr sz="1300" b="1"/>
            </a:lvl4pPr>
            <a:lvl5pPr marL="1451610" indent="0">
              <a:buNone/>
              <a:defRPr sz="1300" b="1"/>
            </a:lvl5pPr>
            <a:lvl6pPr marL="1814195" indent="0">
              <a:buNone/>
              <a:defRPr sz="1300" b="1"/>
            </a:lvl6pPr>
            <a:lvl7pPr marL="2176780" indent="0">
              <a:buNone/>
              <a:defRPr sz="1300" b="1"/>
            </a:lvl7pPr>
            <a:lvl8pPr marL="2540000" indent="0">
              <a:buNone/>
              <a:defRPr sz="1300" b="1"/>
            </a:lvl8pPr>
            <a:lvl9pPr marL="2902585" indent="0">
              <a:buNone/>
              <a:defRPr sz="1300" b="1"/>
            </a:lvl9pPr>
          </a:lstStyle>
          <a:p>
            <a:pPr lvl="0"/>
            <a:r>
              <a:rPr lang="zh-CN" altLang="en-US" noProof="1"/>
              <a:t>单击此处编辑母版文本样式</a:t>
            </a:r>
          </a:p>
        </p:txBody>
      </p:sp>
      <p:sp>
        <p:nvSpPr>
          <p:cNvPr id="4" name="内容占位符 3"/>
          <p:cNvSpPr>
            <a:spLocks noGrp="1"/>
          </p:cNvSpPr>
          <p:nvPr>
            <p:ph sz="half" idx="2"/>
          </p:nvPr>
        </p:nvSpPr>
        <p:spPr>
          <a:xfrm>
            <a:off x="362837" y="1294695"/>
            <a:ext cx="3206322" cy="2352188"/>
          </a:xfrm>
        </p:spPr>
        <p:txBody>
          <a:bodyPr lIns="72567" tIns="36283" rIns="72567" bIns="36283"/>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文本占位符 4"/>
          <p:cNvSpPr>
            <a:spLocks noGrp="1"/>
          </p:cNvSpPr>
          <p:nvPr>
            <p:ph type="body" sz="quarter" idx="3"/>
          </p:nvPr>
        </p:nvSpPr>
        <p:spPr>
          <a:xfrm>
            <a:off x="3686326" y="913848"/>
            <a:ext cx="3207581" cy="380848"/>
          </a:xfrm>
        </p:spPr>
        <p:txBody>
          <a:bodyPr lIns="72567" tIns="36283" rIns="72567" bIns="36283" anchor="b"/>
          <a:lstStyle>
            <a:lvl1pPr marL="0" indent="0">
              <a:buNone/>
              <a:defRPr sz="1900" b="1"/>
            </a:lvl1pPr>
            <a:lvl2pPr marL="362585" indent="0">
              <a:buNone/>
              <a:defRPr sz="1600" b="1"/>
            </a:lvl2pPr>
            <a:lvl3pPr marL="725805" indent="0">
              <a:buNone/>
              <a:defRPr sz="1400" b="1"/>
            </a:lvl3pPr>
            <a:lvl4pPr marL="1088390" indent="0">
              <a:buNone/>
              <a:defRPr sz="1300" b="1"/>
            </a:lvl4pPr>
            <a:lvl5pPr marL="1451610" indent="0">
              <a:buNone/>
              <a:defRPr sz="1300" b="1"/>
            </a:lvl5pPr>
            <a:lvl6pPr marL="1814195" indent="0">
              <a:buNone/>
              <a:defRPr sz="1300" b="1"/>
            </a:lvl6pPr>
            <a:lvl7pPr marL="2176780" indent="0">
              <a:buNone/>
              <a:defRPr sz="1300" b="1"/>
            </a:lvl7pPr>
            <a:lvl8pPr marL="2540000" indent="0">
              <a:buNone/>
              <a:defRPr sz="1300" b="1"/>
            </a:lvl8pPr>
            <a:lvl9pPr marL="2902585" indent="0">
              <a:buNone/>
              <a:defRPr sz="1300" b="1"/>
            </a:lvl9pPr>
          </a:lstStyle>
          <a:p>
            <a:pPr lvl="0"/>
            <a:r>
              <a:rPr lang="zh-CN" altLang="en-US" noProof="1"/>
              <a:t>单击此处编辑母版文本样式</a:t>
            </a:r>
          </a:p>
        </p:txBody>
      </p:sp>
      <p:sp>
        <p:nvSpPr>
          <p:cNvPr id="6" name="内容占位符 5"/>
          <p:cNvSpPr>
            <a:spLocks noGrp="1"/>
          </p:cNvSpPr>
          <p:nvPr>
            <p:ph sz="quarter" idx="4"/>
          </p:nvPr>
        </p:nvSpPr>
        <p:spPr>
          <a:xfrm>
            <a:off x="3686326" y="1294695"/>
            <a:ext cx="3207581" cy="2352188"/>
          </a:xfrm>
        </p:spPr>
        <p:txBody>
          <a:bodyPr lIns="72567" tIns="36283" rIns="72567" bIns="36283"/>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2839" y="162545"/>
            <a:ext cx="2387418" cy="691765"/>
          </a:xfrm>
        </p:spPr>
        <p:txBody>
          <a:bodyPr lIns="72567" tIns="36283" rIns="72567" bIns="36283" anchor="b"/>
          <a:lstStyle>
            <a:lvl1pPr algn="l">
              <a:defRPr sz="1600" b="1"/>
            </a:lvl1pPr>
          </a:lstStyle>
          <a:p>
            <a:r>
              <a:rPr lang="zh-CN" altLang="en-US" noProof="1"/>
              <a:t>单击此处编辑母版标题样式</a:t>
            </a:r>
          </a:p>
        </p:txBody>
      </p:sp>
      <p:sp>
        <p:nvSpPr>
          <p:cNvPr id="3" name="内容占位符 2"/>
          <p:cNvSpPr>
            <a:spLocks noGrp="1"/>
          </p:cNvSpPr>
          <p:nvPr>
            <p:ph idx="1"/>
          </p:nvPr>
        </p:nvSpPr>
        <p:spPr>
          <a:xfrm>
            <a:off x="2837185" y="162547"/>
            <a:ext cx="4056721" cy="3484337"/>
          </a:xfrm>
        </p:spPr>
        <p:txBody>
          <a:bodyPr lIns="72567" tIns="36283" rIns="72567" bIns="36283"/>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文本占位符 3"/>
          <p:cNvSpPr>
            <a:spLocks noGrp="1"/>
          </p:cNvSpPr>
          <p:nvPr>
            <p:ph type="body" sz="half" idx="2"/>
          </p:nvPr>
        </p:nvSpPr>
        <p:spPr>
          <a:xfrm>
            <a:off x="362839" y="854311"/>
            <a:ext cx="2387418" cy="2792573"/>
          </a:xfrm>
        </p:spPr>
        <p:txBody>
          <a:bodyPr lIns="72567" tIns="36283" rIns="72567" bIns="36283"/>
          <a:lstStyle>
            <a:lvl1pPr marL="0" indent="0">
              <a:buNone/>
              <a:defRPr sz="1100"/>
            </a:lvl1pPr>
            <a:lvl2pPr marL="362585" indent="0">
              <a:buNone/>
              <a:defRPr sz="1000"/>
            </a:lvl2pPr>
            <a:lvl3pPr marL="725805" indent="0">
              <a:buNone/>
              <a:defRPr sz="800"/>
            </a:lvl3pPr>
            <a:lvl4pPr marL="1088390" indent="0">
              <a:buNone/>
              <a:defRPr sz="700"/>
            </a:lvl4pPr>
            <a:lvl5pPr marL="1451610" indent="0">
              <a:buNone/>
              <a:defRPr sz="700"/>
            </a:lvl5pPr>
            <a:lvl6pPr marL="1814195" indent="0">
              <a:buNone/>
              <a:defRPr sz="700"/>
            </a:lvl6pPr>
            <a:lvl7pPr marL="2176780" indent="0">
              <a:buNone/>
              <a:defRPr sz="700"/>
            </a:lvl7pPr>
            <a:lvl8pPr marL="2540000" indent="0">
              <a:buNone/>
              <a:defRPr sz="700"/>
            </a:lvl8pPr>
            <a:lvl9pPr marL="2902585" indent="0">
              <a:buNone/>
              <a:defRPr sz="700"/>
            </a:lvl9pPr>
          </a:lstStyle>
          <a:p>
            <a:pPr lvl="0"/>
            <a:r>
              <a:rPr lang="zh-CN" altLang="en-US" noProof="1"/>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22372" y="2857780"/>
            <a:ext cx="4354046" cy="337378"/>
          </a:xfrm>
        </p:spPr>
        <p:txBody>
          <a:bodyPr lIns="72567" tIns="36283" rIns="72567" bIns="36283" anchor="b"/>
          <a:lstStyle>
            <a:lvl1pPr algn="l">
              <a:defRPr sz="1600" b="1"/>
            </a:lvl1pPr>
          </a:lstStyle>
          <a:p>
            <a:r>
              <a:rPr lang="zh-CN" altLang="en-US" noProof="1"/>
              <a:t>单击此处编辑母版标题样式</a:t>
            </a:r>
          </a:p>
        </p:txBody>
      </p:sp>
      <p:sp>
        <p:nvSpPr>
          <p:cNvPr id="3" name="图片占位符 2"/>
          <p:cNvSpPr>
            <a:spLocks noGrp="1"/>
          </p:cNvSpPr>
          <p:nvPr>
            <p:ph type="pic" idx="1"/>
          </p:nvPr>
        </p:nvSpPr>
        <p:spPr>
          <a:xfrm>
            <a:off x="1422372" y="364782"/>
            <a:ext cx="4354046" cy="2449526"/>
          </a:xfrm>
        </p:spPr>
        <p:txBody>
          <a:bodyPr vert="horz" lIns="72567" tIns="36283" rIns="72567" bIns="36283" rtlCol="0">
            <a:normAutofit/>
          </a:bodyPr>
          <a:lstStyle>
            <a:lvl1pPr marL="0" indent="0">
              <a:buNone/>
              <a:defRPr sz="2500"/>
            </a:lvl1pPr>
            <a:lvl2pPr marL="362585" indent="0">
              <a:buNone/>
              <a:defRPr sz="2200"/>
            </a:lvl2pPr>
            <a:lvl3pPr marL="725805" indent="0">
              <a:buNone/>
              <a:defRPr sz="1900"/>
            </a:lvl3pPr>
            <a:lvl4pPr marL="1088390" indent="0">
              <a:buNone/>
              <a:defRPr sz="1600"/>
            </a:lvl4pPr>
            <a:lvl5pPr marL="1451610" indent="0">
              <a:buNone/>
              <a:defRPr sz="1600"/>
            </a:lvl5pPr>
            <a:lvl6pPr marL="1814195" indent="0">
              <a:buNone/>
              <a:defRPr sz="1600"/>
            </a:lvl6pPr>
            <a:lvl7pPr marL="2176780" indent="0">
              <a:buNone/>
              <a:defRPr sz="1600"/>
            </a:lvl7pPr>
            <a:lvl8pPr marL="2540000" indent="0">
              <a:buNone/>
              <a:defRPr sz="1600"/>
            </a:lvl8pPr>
            <a:lvl9pPr marL="2902585" indent="0">
              <a:buNone/>
              <a:defRPr sz="1600"/>
            </a:lvl9pPr>
          </a:lstStyle>
          <a:p>
            <a:pPr lvl="0"/>
            <a:r>
              <a:rPr lang="zh-CN" altLang="en-US" noProof="0"/>
              <a:t>单击图标添加图片</a:t>
            </a:r>
          </a:p>
        </p:txBody>
      </p:sp>
      <p:sp>
        <p:nvSpPr>
          <p:cNvPr id="4" name="文本占位符 3"/>
          <p:cNvSpPr>
            <a:spLocks noGrp="1"/>
          </p:cNvSpPr>
          <p:nvPr>
            <p:ph type="body" sz="half" idx="2"/>
          </p:nvPr>
        </p:nvSpPr>
        <p:spPr>
          <a:xfrm>
            <a:off x="1422372" y="3195157"/>
            <a:ext cx="4354046" cy="479132"/>
          </a:xfrm>
        </p:spPr>
        <p:txBody>
          <a:bodyPr lIns="72567" tIns="36283" rIns="72567" bIns="36283"/>
          <a:lstStyle>
            <a:lvl1pPr marL="0" indent="0">
              <a:buNone/>
              <a:defRPr sz="1100"/>
            </a:lvl1pPr>
            <a:lvl2pPr marL="362585" indent="0">
              <a:buNone/>
              <a:defRPr sz="1000"/>
            </a:lvl2pPr>
            <a:lvl3pPr marL="725805" indent="0">
              <a:buNone/>
              <a:defRPr sz="800"/>
            </a:lvl3pPr>
            <a:lvl4pPr marL="1088390" indent="0">
              <a:buNone/>
              <a:defRPr sz="700"/>
            </a:lvl4pPr>
            <a:lvl5pPr marL="1451610" indent="0">
              <a:buNone/>
              <a:defRPr sz="700"/>
            </a:lvl5pPr>
            <a:lvl6pPr marL="1814195" indent="0">
              <a:buNone/>
              <a:defRPr sz="700"/>
            </a:lvl6pPr>
            <a:lvl7pPr marL="2176780" indent="0">
              <a:buNone/>
              <a:defRPr sz="700"/>
            </a:lvl7pPr>
            <a:lvl8pPr marL="2540000" indent="0">
              <a:buNone/>
              <a:defRPr sz="700"/>
            </a:lvl8pPr>
            <a:lvl9pPr marL="2902585" indent="0">
              <a:buNone/>
              <a:defRPr sz="700"/>
            </a:lvl9pPr>
          </a:lstStyle>
          <a:p>
            <a:pPr lvl="0"/>
            <a:r>
              <a:rPr lang="zh-CN" altLang="en-US" noProof="1"/>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500" kern="1200">
          <a:solidFill>
            <a:schemeClr val="tx1"/>
          </a:solidFill>
          <a:latin typeface="+mj-lt"/>
          <a:ea typeface="+mj-ea"/>
          <a:cs typeface="+mj-cs"/>
        </a:defRPr>
      </a:lvl1pPr>
      <a:lvl2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5pPr>
      <a:lvl6pPr marL="362585"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6pPr>
      <a:lvl7pPr marL="725805"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7pPr>
      <a:lvl8pPr marL="1088390"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8pPr>
      <a:lvl9pPr marL="1451610"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9pPr>
    </p:titleStyle>
    <p:bodyStyle>
      <a:lvl1pPr marL="272415" indent="-272415" algn="l" rtl="0" fontAlgn="base">
        <a:spcBef>
          <a:spcPct val="20000"/>
        </a:spcBef>
        <a:spcAft>
          <a:spcPct val="0"/>
        </a:spcAft>
        <a:buFont typeface="Arial" panose="020B0604020202020204" pitchFamily="34" charset="0"/>
        <a:buChar char="•"/>
        <a:defRPr sz="2500" kern="1200">
          <a:solidFill>
            <a:schemeClr val="tx1"/>
          </a:solidFill>
          <a:latin typeface="+mn-lt"/>
          <a:ea typeface="+mn-ea"/>
          <a:cs typeface="+mn-cs"/>
        </a:defRPr>
      </a:lvl1pPr>
      <a:lvl2pPr marL="589915" indent="-226695" algn="l"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06780" indent="-181610" algn="l" rtl="0" fontAlgn="base">
        <a:spcBef>
          <a:spcPct val="20000"/>
        </a:spcBef>
        <a:spcAft>
          <a:spcPct val="0"/>
        </a:spcAft>
        <a:buFont typeface="Arial" panose="020B0604020202020204" pitchFamily="34" charset="0"/>
        <a:buChar char="•"/>
        <a:defRPr sz="1900" kern="1200">
          <a:solidFill>
            <a:schemeClr val="tx1"/>
          </a:solidFill>
          <a:latin typeface="+mn-lt"/>
          <a:ea typeface="+mn-ea"/>
          <a:cs typeface="+mn-cs"/>
        </a:defRPr>
      </a:lvl3pPr>
      <a:lvl4pPr marL="1270000" indent="-181610" algn="l"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1632585" indent="-181610" algn="l"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1995805"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58390"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20975"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84195"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zh-CN"/>
      </a:defPPr>
      <a:lvl1pPr marL="0" algn="l" defTabSz="725805" rtl="0" eaLnBrk="1" latinLnBrk="0" hangingPunct="1">
        <a:defRPr sz="1400" kern="1200">
          <a:solidFill>
            <a:schemeClr val="tx1"/>
          </a:solidFill>
          <a:latin typeface="+mn-lt"/>
          <a:ea typeface="+mn-ea"/>
          <a:cs typeface="+mn-cs"/>
        </a:defRPr>
      </a:lvl1pPr>
      <a:lvl2pPr marL="362585" algn="l" defTabSz="725805" rtl="0" eaLnBrk="1" latinLnBrk="0" hangingPunct="1">
        <a:defRPr sz="1400" kern="1200">
          <a:solidFill>
            <a:schemeClr val="tx1"/>
          </a:solidFill>
          <a:latin typeface="+mn-lt"/>
          <a:ea typeface="+mn-ea"/>
          <a:cs typeface="+mn-cs"/>
        </a:defRPr>
      </a:lvl2pPr>
      <a:lvl3pPr marL="725805" algn="l" defTabSz="725805" rtl="0" eaLnBrk="1" latinLnBrk="0" hangingPunct="1">
        <a:defRPr sz="1400" kern="1200">
          <a:solidFill>
            <a:schemeClr val="tx1"/>
          </a:solidFill>
          <a:latin typeface="+mn-lt"/>
          <a:ea typeface="+mn-ea"/>
          <a:cs typeface="+mn-cs"/>
        </a:defRPr>
      </a:lvl3pPr>
      <a:lvl4pPr marL="1088390" algn="l" defTabSz="725805" rtl="0" eaLnBrk="1" latinLnBrk="0" hangingPunct="1">
        <a:defRPr sz="1400" kern="1200">
          <a:solidFill>
            <a:schemeClr val="tx1"/>
          </a:solidFill>
          <a:latin typeface="+mn-lt"/>
          <a:ea typeface="+mn-ea"/>
          <a:cs typeface="+mn-cs"/>
        </a:defRPr>
      </a:lvl4pPr>
      <a:lvl5pPr marL="1451610" algn="l" defTabSz="725805" rtl="0" eaLnBrk="1" latinLnBrk="0" hangingPunct="1">
        <a:defRPr sz="1400" kern="1200">
          <a:solidFill>
            <a:schemeClr val="tx1"/>
          </a:solidFill>
          <a:latin typeface="+mn-lt"/>
          <a:ea typeface="+mn-ea"/>
          <a:cs typeface="+mn-cs"/>
        </a:defRPr>
      </a:lvl5pPr>
      <a:lvl6pPr marL="1814195" algn="l" defTabSz="725805" rtl="0" eaLnBrk="1" latinLnBrk="0" hangingPunct="1">
        <a:defRPr sz="1400" kern="1200">
          <a:solidFill>
            <a:schemeClr val="tx1"/>
          </a:solidFill>
          <a:latin typeface="+mn-lt"/>
          <a:ea typeface="+mn-ea"/>
          <a:cs typeface="+mn-cs"/>
        </a:defRPr>
      </a:lvl6pPr>
      <a:lvl7pPr marL="2176780" algn="l" defTabSz="725805" rtl="0" eaLnBrk="1" latinLnBrk="0" hangingPunct="1">
        <a:defRPr sz="1400" kern="1200">
          <a:solidFill>
            <a:schemeClr val="tx1"/>
          </a:solidFill>
          <a:latin typeface="+mn-lt"/>
          <a:ea typeface="+mn-ea"/>
          <a:cs typeface="+mn-cs"/>
        </a:defRPr>
      </a:lvl7pPr>
      <a:lvl8pPr marL="2540000" algn="l" defTabSz="725805" rtl="0" eaLnBrk="1" latinLnBrk="0" hangingPunct="1">
        <a:defRPr sz="1400" kern="1200">
          <a:solidFill>
            <a:schemeClr val="tx1"/>
          </a:solidFill>
          <a:latin typeface="+mn-lt"/>
          <a:ea typeface="+mn-ea"/>
          <a:cs typeface="+mn-cs"/>
        </a:defRPr>
      </a:lvl8pPr>
      <a:lvl9pPr marL="2902585" algn="l" defTabSz="72580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__3.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__4.docx"/><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10.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图片 2"/>
          <p:cNvPicPr>
            <a:picLocks noChangeAspect="1" noChangeArrowheads="1"/>
          </p:cNvPicPr>
          <p:nvPr/>
        </p:nvPicPr>
        <p:blipFill>
          <a:blip r:embed="rId2" cstate="email"/>
          <a:srcRect/>
          <a:stretch>
            <a:fillRect/>
          </a:stretch>
        </p:blipFill>
        <p:spPr bwMode="auto">
          <a:xfrm>
            <a:off x="6300" y="0"/>
            <a:ext cx="912762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0" y="696199"/>
            <a:ext cx="9127622" cy="46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67" tIns="36283" rIns="72567" bIns="36283">
            <a:spAutoFit/>
          </a:bodyPr>
          <a:lstStyle/>
          <a:p>
            <a:pPr algn="ctr" fontAlgn="base">
              <a:spcBef>
                <a:spcPct val="0"/>
              </a:spcBef>
              <a:spcAft>
                <a:spcPct val="0"/>
              </a:spcAft>
              <a:buFont typeface="Arial" panose="020B0604020202020204" pitchFamily="34" charset="0"/>
              <a:buNone/>
            </a:pPr>
            <a:r>
              <a:rPr lang="zh-CN" altLang="en-US" sz="2500" b="1" dirty="0">
                <a:solidFill>
                  <a:srgbClr val="3090D8"/>
                </a:solidFill>
                <a:latin typeface="微软雅黑" panose="020B0503020204020204" pitchFamily="34" charset="-122"/>
                <a:ea typeface="微软雅黑" panose="020B0503020204020204" pitchFamily="34" charset="-122"/>
              </a:rPr>
              <a:t>第六章  概率初步</a:t>
            </a:r>
          </a:p>
        </p:txBody>
      </p:sp>
      <p:sp>
        <p:nvSpPr>
          <p:cNvPr id="842767" name="矩形 10"/>
          <p:cNvSpPr>
            <a:spLocks noChangeArrowheads="1"/>
          </p:cNvSpPr>
          <p:nvPr/>
        </p:nvSpPr>
        <p:spPr bwMode="auto">
          <a:xfrm>
            <a:off x="6298" y="1707678"/>
            <a:ext cx="9127622" cy="80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67" tIns="36283" rIns="72567" bIns="36283">
            <a:spAutoFit/>
          </a:bodyPr>
          <a:lstStyle/>
          <a:p>
            <a:pPr algn="ctr" fontAlgn="base">
              <a:spcBef>
                <a:spcPct val="0"/>
              </a:spcBef>
              <a:spcAft>
                <a:spcPct val="0"/>
              </a:spcAft>
              <a:buFont typeface="Arial" panose="020B0604020202020204" pitchFamily="34" charset="0"/>
              <a:buNone/>
            </a:pPr>
            <a:r>
              <a:rPr lang="zh-CN" altLang="en-US" sz="4800" b="1" dirty="0">
                <a:solidFill>
                  <a:srgbClr val="3090D8"/>
                </a:solidFill>
                <a:latin typeface="微软雅黑" panose="020B0503020204020204" pitchFamily="34" charset="-122"/>
                <a:ea typeface="微软雅黑" panose="020B0503020204020204" pitchFamily="34" charset="-122"/>
              </a:rPr>
              <a:t>频率的稳定性</a:t>
            </a:r>
            <a:endParaRPr lang="en-US" altLang="en-US" sz="4800" b="1" dirty="0">
              <a:solidFill>
                <a:srgbClr val="3090D8"/>
              </a:solidFill>
              <a:latin typeface="微软雅黑" panose="020B0503020204020204" pitchFamily="34" charset="-122"/>
              <a:ea typeface="微软雅黑" panose="020B0503020204020204" pitchFamily="34" charset="-122"/>
            </a:endParaRPr>
          </a:p>
        </p:txBody>
      </p:sp>
      <p:sp>
        <p:nvSpPr>
          <p:cNvPr id="5" name="矩形 4"/>
          <p:cNvSpPr/>
          <p:nvPr/>
        </p:nvSpPr>
        <p:spPr>
          <a:xfrm>
            <a:off x="0" y="350782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par>
                          <p:cTn id="12" fill="hold">
                            <p:stCondLst>
                              <p:cond delay="899"/>
                            </p:stCondLst>
                            <p:childTnLst>
                              <p:par>
                                <p:cTn id="13" presetID="47" presetClass="entr" presetSubtype="0" fill="hold" grpId="0" nodeType="afterEffect">
                                  <p:stCondLst>
                                    <p:cond delay="0"/>
                                  </p:stCondLst>
                                  <p:childTnLst>
                                    <p:set>
                                      <p:cBhvr>
                                        <p:cTn id="14" dur="1" fill="hold">
                                          <p:stCondLst>
                                            <p:cond delay="0"/>
                                          </p:stCondLst>
                                        </p:cTn>
                                        <p:tgtEl>
                                          <p:spTgt spid="842767"/>
                                        </p:tgtEl>
                                        <p:attrNameLst>
                                          <p:attrName>style.visibility</p:attrName>
                                        </p:attrNameLst>
                                      </p:cBhvr>
                                      <p:to>
                                        <p:strVal val="visible"/>
                                      </p:to>
                                    </p:set>
                                    <p:animEffect transition="in" filter="fade">
                                      <p:cBhvr>
                                        <p:cTn id="15" dur="1000"/>
                                        <p:tgtEl>
                                          <p:spTgt spid="842767"/>
                                        </p:tgtEl>
                                      </p:cBhvr>
                                    </p:animEffect>
                                    <p:anim calcmode="lin" valueType="num">
                                      <p:cBhvr>
                                        <p:cTn id="16" dur="1000" fill="hold"/>
                                        <p:tgtEl>
                                          <p:spTgt spid="842767"/>
                                        </p:tgtEl>
                                        <p:attrNameLst>
                                          <p:attrName>ppt_x</p:attrName>
                                        </p:attrNameLst>
                                      </p:cBhvr>
                                      <p:tavLst>
                                        <p:tav tm="0">
                                          <p:val>
                                            <p:strVal val="#ppt_x"/>
                                          </p:val>
                                        </p:tav>
                                        <p:tav tm="100000">
                                          <p:val>
                                            <p:strVal val="#ppt_x"/>
                                          </p:val>
                                        </p:tav>
                                      </p:tavLst>
                                    </p:anim>
                                    <p:anim calcmode="lin" valueType="num">
                                      <p:cBhvr>
                                        <p:cTn id="17" dur="1000" fill="hold"/>
                                        <p:tgtEl>
                                          <p:spTgt spid="8427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4276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9" name="组合 2"/>
          <p:cNvGrpSpPr/>
          <p:nvPr/>
        </p:nvGrpSpPr>
        <p:grpSpPr bwMode="auto">
          <a:xfrm>
            <a:off x="287246" y="399434"/>
            <a:ext cx="8577067" cy="3950238"/>
            <a:chOff x="361950" y="503238"/>
            <a:chExt cx="10807700" cy="4976984"/>
          </a:xfrm>
        </p:grpSpPr>
        <p:sp>
          <p:nvSpPr>
            <p:cNvPr id="12290" name="圆角矩形 3"/>
            <p:cNvSpPr>
              <a:spLocks noChangeArrowheads="1"/>
            </p:cNvSpPr>
            <p:nvPr/>
          </p:nvSpPr>
          <p:spPr bwMode="auto">
            <a:xfrm>
              <a:off x="3600450" y="503238"/>
              <a:ext cx="4176713" cy="533400"/>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fontAlgn="base">
                <a:spcBef>
                  <a:spcPct val="0"/>
                </a:spcBef>
                <a:spcAft>
                  <a:spcPct val="0"/>
                </a:spcAft>
                <a:buFont typeface="Arial" panose="020B0604020202020204" pitchFamily="34" charset="0"/>
                <a:buNone/>
              </a:pPr>
              <a:r>
                <a:rPr lang="zh-CN" altLang="en-US" sz="2500" b="1" dirty="0">
                  <a:solidFill>
                    <a:prstClr val="white"/>
                  </a:solidFill>
                  <a:latin typeface="微软雅黑" panose="020B0503020204020204" pitchFamily="34" charset="-122"/>
                  <a:ea typeface="微软雅黑" panose="020B0503020204020204" pitchFamily="34" charset="-122"/>
                </a:rPr>
                <a:t>巩 固 训 练                                </a:t>
              </a:r>
            </a:p>
          </p:txBody>
        </p:sp>
        <p:sp>
          <p:nvSpPr>
            <p:cNvPr id="12291" name="矩形 1"/>
            <p:cNvSpPr>
              <a:spLocks noChangeAspect="1" noChangeArrowheads="1"/>
            </p:cNvSpPr>
            <p:nvPr/>
          </p:nvSpPr>
          <p:spPr bwMode="auto">
            <a:xfrm>
              <a:off x="361950" y="1295871"/>
              <a:ext cx="10807700" cy="4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4</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为了确定图钉落地后钉尖着地的概率有多大</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小明做了大量重复试验</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发现钉尖着地的次数是试验总次数的</a:t>
              </a:r>
              <a:r>
                <a:rPr lang="en-US" altLang="zh-CN" sz="2500" b="1" dirty="0">
                  <a:solidFill>
                    <a:srgbClr val="000000"/>
                  </a:solidFill>
                  <a:latin typeface="Times New Roman" panose="02020603050405020304" pitchFamily="18" charset="0"/>
                </a:rPr>
                <a:t>40</a:t>
              </a:r>
              <a:r>
                <a:rPr lang="en-US" altLang="zh-CN" sz="2500" b="1" dirty="0">
                  <a:solidFill>
                    <a:srgbClr val="000000"/>
                  </a:solidFill>
                  <a:latin typeface="Arial" panose="020B0604020202020204" pitchFamily="34" charset="0"/>
                  <a:ea typeface="黑体" panose="02010609060101010101" pitchFamily="49" charset="-122"/>
                </a:rPr>
                <a:t>%</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下列说法错误的是</a:t>
              </a: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钉尖着地的频率是</a:t>
              </a:r>
              <a:r>
                <a:rPr lang="en-US" altLang="zh-CN" sz="2500" b="1" dirty="0">
                  <a:solidFill>
                    <a:srgbClr val="000000"/>
                  </a:solidFill>
                  <a:latin typeface="Times New Roman" panose="02020603050405020304" pitchFamily="18" charset="0"/>
                </a:rPr>
                <a:t>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4</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B</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随着试验次数的增加</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钉尖着地的频率稳定在</a:t>
              </a:r>
              <a:r>
                <a:rPr lang="en-US" altLang="zh-CN" sz="2500" b="1" dirty="0">
                  <a:solidFill>
                    <a:srgbClr val="000000"/>
                  </a:solidFill>
                  <a:latin typeface="Times New Roman" panose="02020603050405020304" pitchFamily="18" charset="0"/>
                </a:rPr>
                <a:t>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4</a:t>
              </a:r>
              <a:r>
                <a:rPr lang="zh-CN" altLang="zh-CN" sz="2500" b="1" dirty="0">
                  <a:solidFill>
                    <a:srgbClr val="000000"/>
                  </a:solidFill>
                  <a:latin typeface="Times New Roman" panose="02020603050405020304" pitchFamily="18" charset="0"/>
                </a:rPr>
                <a:t>附近</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钉尖着地的概率约为</a:t>
              </a:r>
              <a:r>
                <a:rPr lang="en-US" altLang="zh-CN" sz="2500" b="1" dirty="0">
                  <a:solidFill>
                    <a:srgbClr val="000000"/>
                  </a:solidFill>
                  <a:latin typeface="Times New Roman" panose="02020603050405020304" pitchFamily="18" charset="0"/>
                </a:rPr>
                <a:t>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4</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D</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前</a:t>
              </a:r>
              <a:r>
                <a:rPr lang="en-US" altLang="zh-CN" sz="2500" b="1" dirty="0">
                  <a:solidFill>
                    <a:srgbClr val="000000"/>
                  </a:solidFill>
                  <a:latin typeface="Times New Roman" panose="02020603050405020304" pitchFamily="18" charset="0"/>
                </a:rPr>
                <a:t>20</a:t>
              </a:r>
              <a:r>
                <a:rPr lang="zh-CN" altLang="zh-CN" sz="2500" b="1" dirty="0">
                  <a:solidFill>
                    <a:srgbClr val="000000"/>
                  </a:solidFill>
                  <a:latin typeface="Times New Roman" panose="02020603050405020304" pitchFamily="18" charset="0"/>
                </a:rPr>
                <a:t>次试验结束后</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钉尖着地的次数一定是</a:t>
              </a:r>
              <a:r>
                <a:rPr lang="en-US" altLang="zh-CN" sz="2500" b="1" dirty="0">
                  <a:solidFill>
                    <a:srgbClr val="000000"/>
                  </a:solidFill>
                  <a:latin typeface="Times New Roman" panose="02020603050405020304" pitchFamily="18" charset="0"/>
                </a:rPr>
                <a:t>8</a:t>
              </a:r>
              <a:r>
                <a:rPr lang="zh-CN" altLang="zh-CN" sz="2500" b="1" dirty="0">
                  <a:solidFill>
                    <a:srgbClr val="000000"/>
                  </a:solidFill>
                  <a:latin typeface="Times New Roman" panose="02020603050405020304" pitchFamily="18" charset="0"/>
                </a:rPr>
                <a:t>次</a:t>
              </a:r>
              <a:endParaRPr lang="zh-CN" altLang="zh-CN" sz="2500" b="1" dirty="0">
                <a:solidFill>
                  <a:srgbClr val="000000"/>
                </a:solidFill>
                <a:latin typeface="NEU-BZ-S92" pitchFamily="2" charset="-122"/>
                <a:ea typeface="NEU-BZ-S92" pitchFamily="2" charset="-122"/>
              </a:endParaRPr>
            </a:p>
          </p:txBody>
        </p:sp>
      </p:grpSp>
      <p:sp>
        <p:nvSpPr>
          <p:cNvPr id="5" name="矩形 4"/>
          <p:cNvSpPr>
            <a:spLocks noChangeAspect="1" noChangeArrowheads="1"/>
          </p:cNvSpPr>
          <p:nvPr/>
        </p:nvSpPr>
        <p:spPr bwMode="auto">
          <a:xfrm>
            <a:off x="2228677" y="1973229"/>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D</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1"/>
          <p:cNvSpPr>
            <a:spLocks noChangeAspect="1" noChangeArrowheads="1"/>
          </p:cNvSpPr>
          <p:nvPr/>
        </p:nvSpPr>
        <p:spPr bwMode="auto">
          <a:xfrm>
            <a:off x="287246" y="685464"/>
            <a:ext cx="8577067" cy="425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67" tIns="36283" rIns="72567" bIns="36283">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5</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小明练习射击</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共射击</a:t>
            </a:r>
            <a:r>
              <a:rPr lang="en-US" altLang="zh-CN" sz="2500" b="1" dirty="0">
                <a:solidFill>
                  <a:srgbClr val="000000"/>
                </a:solidFill>
                <a:latin typeface="Times New Roman" panose="02020603050405020304" pitchFamily="18" charset="0"/>
              </a:rPr>
              <a:t>60</a:t>
            </a:r>
            <a:r>
              <a:rPr lang="zh-CN" altLang="zh-CN" sz="2500" b="1" dirty="0">
                <a:solidFill>
                  <a:srgbClr val="000000"/>
                </a:solidFill>
                <a:latin typeface="Times New Roman" panose="02020603050405020304" pitchFamily="18" charset="0"/>
              </a:rPr>
              <a:t>次</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其中有</a:t>
            </a:r>
            <a:r>
              <a:rPr lang="en-US" altLang="zh-CN" sz="2500" b="1" dirty="0">
                <a:solidFill>
                  <a:srgbClr val="000000"/>
                </a:solidFill>
                <a:latin typeface="Times New Roman" panose="02020603050405020304" pitchFamily="18" charset="0"/>
              </a:rPr>
              <a:t>38</a:t>
            </a:r>
            <a:r>
              <a:rPr lang="zh-CN" altLang="zh-CN" sz="2500" b="1" dirty="0">
                <a:solidFill>
                  <a:srgbClr val="000000"/>
                </a:solidFill>
                <a:latin typeface="Times New Roman" panose="02020603050405020304" pitchFamily="18" charset="0"/>
              </a:rPr>
              <a:t>次击中靶子</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由此可估计</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小明射击一次击中靶子的频率约是</a:t>
            </a: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A.38</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	B.60</a:t>
            </a:r>
            <a:r>
              <a:rPr lang="en-US" altLang="zh-CN" sz="2500" b="1" i="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C.63</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	D.</a:t>
            </a:r>
            <a:r>
              <a:rPr lang="zh-CN" altLang="zh-CN" sz="2500" b="1" dirty="0">
                <a:solidFill>
                  <a:srgbClr val="000000"/>
                </a:solidFill>
                <a:latin typeface="Times New Roman" panose="02020603050405020304" pitchFamily="18" charset="0"/>
              </a:rPr>
              <a:t>无法确定</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6</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下列事件中</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可能性在</a:t>
            </a:r>
            <a:r>
              <a:rPr lang="en-US" altLang="zh-CN" sz="2500" b="1" dirty="0">
                <a:solidFill>
                  <a:srgbClr val="000000"/>
                </a:solidFill>
                <a:latin typeface="Times New Roman" panose="02020603050405020304" pitchFamily="18" charset="0"/>
              </a:rPr>
              <a:t>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1</a:t>
            </a:r>
            <a:r>
              <a:rPr lang="zh-CN" altLang="zh-CN" sz="2500" b="1" dirty="0">
                <a:solidFill>
                  <a:srgbClr val="000000"/>
                </a:solidFill>
                <a:latin typeface="Times New Roman" panose="02020603050405020304" pitchFamily="18" charset="0"/>
              </a:rPr>
              <a:t>之间的事件为</a:t>
            </a: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A.3</a:t>
            </a:r>
            <a:r>
              <a:rPr lang="zh-CN" altLang="zh-CN" sz="2500" b="1" dirty="0">
                <a:solidFill>
                  <a:srgbClr val="000000"/>
                </a:solidFill>
                <a:latin typeface="Times New Roman" panose="02020603050405020304" pitchFamily="18" charset="0"/>
              </a:rPr>
              <a:t>人分成两组</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其中一组有两人</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B.</a:t>
            </a:r>
            <a:r>
              <a:rPr lang="zh-CN" altLang="zh-CN" sz="2500" b="1" dirty="0">
                <a:solidFill>
                  <a:srgbClr val="000000"/>
                </a:solidFill>
                <a:latin typeface="Times New Roman" panose="02020603050405020304" pitchFamily="18" charset="0"/>
              </a:rPr>
              <a:t>明天太阳从西边升起</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a:t>
            </a:r>
            <a:r>
              <a:rPr lang="zh-CN" altLang="zh-CN" sz="2500" b="1" dirty="0">
                <a:solidFill>
                  <a:srgbClr val="000000"/>
                </a:solidFill>
                <a:latin typeface="Times New Roman" panose="02020603050405020304" pitchFamily="18" charset="0"/>
              </a:rPr>
              <a:t>小明买一张彩票结果中一等奖</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D.</a:t>
            </a:r>
            <a:r>
              <a:rPr lang="zh-CN" altLang="zh-CN" sz="2500" b="1" dirty="0">
                <a:solidFill>
                  <a:srgbClr val="000000"/>
                </a:solidFill>
                <a:latin typeface="Times New Roman" panose="02020603050405020304" pitchFamily="18" charset="0"/>
              </a:rPr>
              <a:t>人总是要喝水的</a:t>
            </a:r>
            <a:endParaRPr lang="zh-CN" altLang="zh-CN" sz="2500" b="1" dirty="0">
              <a:solidFill>
                <a:srgbClr val="000000"/>
              </a:solidFill>
              <a:latin typeface="NEU-BZ-S92" pitchFamily="2" charset="-122"/>
              <a:ea typeface="NEU-BZ-S92" pitchFamily="2" charset="-122"/>
            </a:endParaRPr>
          </a:p>
        </p:txBody>
      </p:sp>
      <p:sp>
        <p:nvSpPr>
          <p:cNvPr id="3" name="矩形 2"/>
          <p:cNvSpPr>
            <a:spLocks noChangeAspect="1" noChangeArrowheads="1"/>
          </p:cNvSpPr>
          <p:nvPr/>
        </p:nvSpPr>
        <p:spPr bwMode="auto">
          <a:xfrm>
            <a:off x="5829332" y="1142861"/>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C</a:t>
            </a:r>
            <a:endParaRPr lang="zh-CN" altLang="en-US" sz="2500" b="1">
              <a:solidFill>
                <a:srgbClr val="FF0000"/>
              </a:solidFill>
              <a:latin typeface="Times New Roman" panose="02020603050405020304" pitchFamily="18" charset="0"/>
              <a:ea typeface="黑体" panose="02010609060101010101" pitchFamily="49" charset="-122"/>
            </a:endParaRPr>
          </a:p>
        </p:txBody>
      </p:sp>
      <p:sp>
        <p:nvSpPr>
          <p:cNvPr id="4" name="矩形 3"/>
          <p:cNvSpPr>
            <a:spLocks noChangeAspect="1" noChangeArrowheads="1"/>
          </p:cNvSpPr>
          <p:nvPr/>
        </p:nvSpPr>
        <p:spPr bwMode="auto">
          <a:xfrm>
            <a:off x="6247602" y="2536469"/>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C</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7" name="对象 1"/>
          <p:cNvGraphicFramePr>
            <a:graphicFrameLocks noChangeAspect="1"/>
          </p:cNvGraphicFramePr>
          <p:nvPr/>
        </p:nvGraphicFramePr>
        <p:xfrm>
          <a:off x="366617" y="914792"/>
          <a:ext cx="8418326" cy="3124909"/>
        </p:xfrm>
        <a:graphic>
          <a:graphicData uri="http://schemas.openxmlformats.org/presentationml/2006/ole">
            <mc:AlternateContent xmlns:mc="http://schemas.openxmlformats.org/markup-compatibility/2006">
              <mc:Choice xmlns:v="urn:schemas-microsoft-com:vml" Requires="v">
                <p:oleObj spid="_x0000_s3079" r:id="rId3" imgW="3479165" imgH="1292225" progId="Word.Document.12">
                  <p:embed/>
                </p:oleObj>
              </mc:Choice>
              <mc:Fallback>
                <p:oleObj r:id="rId3" imgW="3479165" imgH="1292225" progId="Word.Document.12">
                  <p:embed/>
                  <p:pic>
                    <p:nvPicPr>
                      <p:cNvPr id="0" name="图片 30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617" y="914792"/>
                        <a:ext cx="8418326" cy="312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6172011" y="2053872"/>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D</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79687" y="2063952"/>
          <a:ext cx="8800058" cy="2639793"/>
        </p:xfrm>
        <a:graphic>
          <a:graphicData uri="http://schemas.openxmlformats.org/drawingml/2006/table">
            <a:tbl>
              <a:tblPr firstRow="1" firstCol="1" bandRow="1"/>
              <a:tblGrid>
                <a:gridCol w="971435">
                  <a:extLst>
                    <a:ext uri="{9D8B030D-6E8A-4147-A177-3AD203B41FA5}">
                      <a16:colId xmlns:a16="http://schemas.microsoft.com/office/drawing/2014/main" val="20000"/>
                    </a:ext>
                  </a:extLst>
                </a:gridCol>
                <a:gridCol w="984135">
                  <a:extLst>
                    <a:ext uri="{9D8B030D-6E8A-4147-A177-3AD203B41FA5}">
                      <a16:colId xmlns:a16="http://schemas.microsoft.com/office/drawing/2014/main" val="20001"/>
                    </a:ext>
                  </a:extLst>
                </a:gridCol>
                <a:gridCol w="977784">
                  <a:extLst>
                    <a:ext uri="{9D8B030D-6E8A-4147-A177-3AD203B41FA5}">
                      <a16:colId xmlns:a16="http://schemas.microsoft.com/office/drawing/2014/main" val="20002"/>
                    </a:ext>
                  </a:extLst>
                </a:gridCol>
                <a:gridCol w="977784">
                  <a:extLst>
                    <a:ext uri="{9D8B030D-6E8A-4147-A177-3AD203B41FA5}">
                      <a16:colId xmlns:a16="http://schemas.microsoft.com/office/drawing/2014/main" val="20003"/>
                    </a:ext>
                  </a:extLst>
                </a:gridCol>
                <a:gridCol w="977784">
                  <a:extLst>
                    <a:ext uri="{9D8B030D-6E8A-4147-A177-3AD203B41FA5}">
                      <a16:colId xmlns:a16="http://schemas.microsoft.com/office/drawing/2014/main" val="20004"/>
                    </a:ext>
                  </a:extLst>
                </a:gridCol>
                <a:gridCol w="977784">
                  <a:extLst>
                    <a:ext uri="{9D8B030D-6E8A-4147-A177-3AD203B41FA5}">
                      <a16:colId xmlns:a16="http://schemas.microsoft.com/office/drawing/2014/main" val="20005"/>
                    </a:ext>
                  </a:extLst>
                </a:gridCol>
                <a:gridCol w="977784">
                  <a:extLst>
                    <a:ext uri="{9D8B030D-6E8A-4147-A177-3AD203B41FA5}">
                      <a16:colId xmlns:a16="http://schemas.microsoft.com/office/drawing/2014/main" val="20006"/>
                    </a:ext>
                  </a:extLst>
                </a:gridCol>
                <a:gridCol w="977784">
                  <a:extLst>
                    <a:ext uri="{9D8B030D-6E8A-4147-A177-3AD203B41FA5}">
                      <a16:colId xmlns:a16="http://schemas.microsoft.com/office/drawing/2014/main" val="20007"/>
                    </a:ext>
                  </a:extLst>
                </a:gridCol>
                <a:gridCol w="977784">
                  <a:extLst>
                    <a:ext uri="{9D8B030D-6E8A-4147-A177-3AD203B41FA5}">
                      <a16:colId xmlns:a16="http://schemas.microsoft.com/office/drawing/2014/main" val="20008"/>
                    </a:ext>
                  </a:extLst>
                </a:gridCol>
              </a:tblGrid>
              <a:tr h="879931">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种子</a:t>
                      </a:r>
                      <a:endParaRPr lang="zh-CN" sz="2200">
                        <a:solidFill>
                          <a:srgbClr val="000000"/>
                        </a:solidFill>
                        <a:effectLst/>
                        <a:latin typeface="NEU-BZ-S92" pitchFamily="2" charset="-122"/>
                        <a:ea typeface="NEU-BZ-S92" pitchFamily="2" charset="-122"/>
                        <a:cs typeface="Times New Roman" panose="02020603050405020304" pitchFamily="18" charset="0"/>
                      </a:endParaRPr>
                    </a:p>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数</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75</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130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210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480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856</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1 250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2 300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79931">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发芽</a:t>
                      </a:r>
                      <a:endParaRPr lang="zh-CN" sz="2200">
                        <a:solidFill>
                          <a:srgbClr val="000000"/>
                        </a:solidFill>
                        <a:effectLst/>
                        <a:latin typeface="NEU-BZ-S92" pitchFamily="2" charset="-122"/>
                        <a:ea typeface="NEU-BZ-S92" pitchFamily="2" charset="-122"/>
                        <a:cs typeface="Times New Roman" panose="02020603050405020304" pitchFamily="18" charset="0"/>
                      </a:endParaRPr>
                    </a:p>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数</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28</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72</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125</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457</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814</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1 187</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2 185</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79931">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2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发芽频</a:t>
                      </a:r>
                      <a:endParaRPr lang="zh-CN" sz="2200" dirty="0">
                        <a:solidFill>
                          <a:srgbClr val="000000"/>
                        </a:solidFill>
                        <a:effectLst/>
                        <a:latin typeface="NEU-BZ-S92" pitchFamily="2" charset="-122"/>
                        <a:ea typeface="NEU-BZ-S92" pitchFamily="2" charset="-122"/>
                        <a:cs typeface="Times New Roman" panose="02020603050405020304" pitchFamily="18" charset="0"/>
                      </a:endParaRPr>
                    </a:p>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2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率</a:t>
                      </a:r>
                      <a:endParaRPr lang="zh-CN" sz="22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933 3</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960 0</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961 5</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952 4</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952 1</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950 9</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949 6</a:t>
                      </a:r>
                      <a:endParaRPr lang="zh-CN" sz="22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2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a:t>
                      </a:r>
                      <a:r>
                        <a:rPr lang="en-US" sz="2200" b="1" i="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950 0</a:t>
                      </a:r>
                      <a:endParaRPr lang="zh-CN" sz="22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5403" name="组合 4"/>
          <p:cNvGrpSpPr/>
          <p:nvPr/>
        </p:nvGrpSpPr>
        <p:grpSpPr bwMode="auto">
          <a:xfrm>
            <a:off x="-1942690" y="628763"/>
            <a:ext cx="10807004" cy="3981739"/>
            <a:chOff x="-2447875" y="791815"/>
            <a:chExt cx="13617525" cy="5016592"/>
          </a:xfrm>
        </p:grpSpPr>
        <p:sp>
          <p:nvSpPr>
            <p:cNvPr id="15404" name="矩形 1"/>
            <p:cNvSpPr>
              <a:spLocks noChangeAspect="1" noChangeArrowheads="1"/>
            </p:cNvSpPr>
            <p:nvPr/>
          </p:nvSpPr>
          <p:spPr bwMode="auto">
            <a:xfrm>
              <a:off x="361950" y="791815"/>
              <a:ext cx="10807700" cy="186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000000"/>
                  </a:solidFill>
                  <a:latin typeface="Times New Roman" panose="02020603050405020304" pitchFamily="18" charset="0"/>
                </a:rPr>
                <a:t>8</a:t>
              </a:r>
              <a:r>
                <a:rPr lang="en-US" altLang="zh-CN" sz="2500" b="1" i="1">
                  <a:solidFill>
                    <a:srgbClr val="000000"/>
                  </a:solidFill>
                  <a:latin typeface="Times New Roman" panose="02020603050405020304" pitchFamily="18" charset="0"/>
                </a:rPr>
                <a:t>.</a:t>
              </a:r>
              <a:r>
                <a:rPr lang="zh-CN" altLang="zh-CN" sz="2500" b="1">
                  <a:solidFill>
                    <a:srgbClr val="000000"/>
                  </a:solidFill>
                  <a:latin typeface="Times New Roman" panose="02020603050405020304" pitchFamily="18" charset="0"/>
                </a:rPr>
                <a:t>佛山市某校的生物兴趣小组在老师的指导下进行了多项有意义的生物研究并取得成果</a:t>
              </a:r>
              <a:r>
                <a:rPr lang="en-US" altLang="zh-CN" sz="2500" b="1" i="1">
                  <a:solidFill>
                    <a:srgbClr val="000000"/>
                  </a:solidFill>
                  <a:latin typeface="Times New Roman" panose="02020603050405020304" pitchFamily="18" charset="0"/>
                </a:rPr>
                <a:t>.</a:t>
              </a:r>
              <a:r>
                <a:rPr lang="zh-CN" altLang="zh-CN" sz="2500" b="1">
                  <a:solidFill>
                    <a:srgbClr val="000000"/>
                  </a:solidFill>
                  <a:latin typeface="Times New Roman" panose="02020603050405020304" pitchFamily="18" charset="0"/>
                </a:rPr>
                <a:t>下面是这个兴趣小组在相同的实验条件下</a:t>
              </a:r>
              <a:r>
                <a:rPr lang="en-US" altLang="zh-CN" sz="2500" b="1">
                  <a:solidFill>
                    <a:srgbClr val="000000"/>
                  </a:solidFill>
                  <a:latin typeface="Times New Roman" panose="02020603050405020304" pitchFamily="18" charset="0"/>
                </a:rPr>
                <a:t>,</a:t>
              </a:r>
              <a:r>
                <a:rPr lang="zh-CN" altLang="zh-CN" sz="2500" b="1">
                  <a:solidFill>
                    <a:srgbClr val="000000"/>
                  </a:solidFill>
                  <a:latin typeface="Times New Roman" panose="02020603050405020304" pitchFamily="18" charset="0"/>
                </a:rPr>
                <a:t>对某植物种子发芽率进行研究时所得到的数据</a:t>
              </a:r>
              <a:r>
                <a:rPr lang="en-US" altLang="zh-CN" sz="2500" b="1">
                  <a:solidFill>
                    <a:srgbClr val="000000"/>
                  </a:solidFill>
                  <a:latin typeface="Times New Roman" panose="02020603050405020304" pitchFamily="18" charset="0"/>
                </a:rPr>
                <a:t>:</a:t>
              </a:r>
              <a:endParaRPr lang="zh-CN" altLang="en-US" sz="2500" b="1">
                <a:solidFill>
                  <a:srgbClr val="FF0000"/>
                </a:solidFill>
                <a:latin typeface="Times New Roman" panose="02020603050405020304" pitchFamily="18" charset="0"/>
                <a:ea typeface="黑体" panose="02010609060101010101" pitchFamily="49" charset="-122"/>
              </a:endParaRPr>
            </a:p>
          </p:txBody>
        </p:sp>
        <p:graphicFrame>
          <p:nvGraphicFramePr>
            <p:cNvPr id="15405" name="对象 3"/>
            <p:cNvGraphicFramePr>
              <a:graphicFrameLocks noChangeAspect="1"/>
            </p:cNvGraphicFramePr>
            <p:nvPr/>
          </p:nvGraphicFramePr>
          <p:xfrm>
            <a:off x="-2447875" y="5286021"/>
            <a:ext cx="6586316" cy="522386"/>
          </p:xfrm>
          <a:graphic>
            <a:graphicData uri="http://schemas.openxmlformats.org/presentationml/2006/ole">
              <mc:AlternateContent xmlns:mc="http://schemas.openxmlformats.org/markup-compatibility/2006">
                <mc:Choice xmlns:v="urn:schemas-microsoft-com:vml" Requires="v">
                  <p:oleObj spid="_x0000_s4103" r:id="rId3" imgW="3479165" imgH="277495" progId="Word.Document.12">
                    <p:embed/>
                  </p:oleObj>
                </mc:Choice>
                <mc:Fallback>
                  <p:oleObj r:id="rId3" imgW="3479165" imgH="277495" progId="Word.Document.12">
                    <p:embed/>
                    <p:pic>
                      <p:nvPicPr>
                        <p:cNvPr id="0" name="图片 40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7875" y="5286021"/>
                          <a:ext cx="6586316" cy="52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7246" y="1694760"/>
            <a:ext cx="8577067" cy="996604"/>
          </a:xfrm>
          <a:prstGeom prst="rect">
            <a:avLst/>
          </a:prstGeom>
        </p:spPr>
        <p:txBody>
          <a:bodyPr lIns="72567" tIns="36283" rIns="72567" bIns="36283">
            <a:spAutoFit/>
          </a:bodyPr>
          <a:lstStyle/>
          <a:p>
            <a:pPr fontAlgn="base">
              <a:lnSpc>
                <a:spcPct val="120000"/>
              </a:lnSpc>
              <a:spcBef>
                <a:spcPct val="0"/>
              </a:spcBef>
              <a:buFont typeface="Arial" panose="020B0604020202020204" pitchFamily="34" charset="0"/>
              <a:buNone/>
              <a:tabLst>
                <a:tab pos="816610" algn="l"/>
                <a:tab pos="942340" algn="l"/>
                <a:tab pos="1468120" algn="l"/>
                <a:tab pos="1716405" algn="l"/>
                <a:tab pos="2014220" algn="l"/>
                <a:tab pos="2493645" algn="l"/>
                <a:tab pos="2556510" algn="l"/>
                <a:tab pos="3324860" algn="l"/>
              </a:tabLst>
            </a:pPr>
            <a:r>
              <a:rPr lang="zh-CN" altLang="zh-CN" sz="2500" b="1" noProof="1">
                <a:solidFill>
                  <a:srgbClr val="000000"/>
                </a:solidFill>
                <a:latin typeface="Times New Roman" panose="02020603050405020304" pitchFamily="18" charset="0"/>
                <a:cs typeface="Times New Roman" panose="02020603050405020304" pitchFamily="18" charset="0"/>
              </a:rPr>
              <a:t>依据上面的数据可以估计</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这种植物种子在该实验条件下发芽的概率约是</a:t>
            </a:r>
            <a:r>
              <a:rPr lang="zh-CN" altLang="zh-CN" sz="2500" b="1" i="1" u="sng" noProof="1">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结果精确到</a:t>
            </a:r>
            <a:r>
              <a:rPr lang="en-US" altLang="zh-CN" sz="2500" b="1" noProof="1">
                <a:solidFill>
                  <a:srgbClr val="000000"/>
                </a:solidFill>
                <a:latin typeface="Times New Roman" panose="02020603050405020304" pitchFamily="18" charset="0"/>
                <a:cs typeface="Times New Roman" panose="02020603050405020304" pitchFamily="18" charset="0"/>
              </a:rPr>
              <a:t>0</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en-US" altLang="zh-CN" sz="2500" b="1" noProof="1">
                <a:solidFill>
                  <a:srgbClr val="000000"/>
                </a:solidFill>
                <a:latin typeface="Times New Roman" panose="02020603050405020304" pitchFamily="18" charset="0"/>
                <a:cs typeface="Times New Roman" panose="02020603050405020304" pitchFamily="18" charset="0"/>
              </a:rPr>
              <a:t>01)</a:t>
            </a:r>
            <a:r>
              <a:rPr lang="en-US" altLang="zh-CN" sz="2500" b="1" i="1" noProof="1">
                <a:solidFill>
                  <a:srgbClr val="000000"/>
                </a:solidFill>
                <a:latin typeface="Times New Roman" panose="02020603050405020304" pitchFamily="18" charset="0"/>
                <a:cs typeface="Times New Roman" panose="02020603050405020304" pitchFamily="18" charset="0"/>
              </a:rPr>
              <a:t>. </a:t>
            </a:r>
            <a:endParaRPr lang="zh-CN" altLang="zh-CN" sz="2500" b="1" noProof="1">
              <a:solidFill>
                <a:srgbClr val="000000"/>
              </a:solidFill>
              <a:latin typeface="NEU-BZ-S92" pitchFamily="2" charset="-122"/>
              <a:ea typeface="NEU-BZ-S92" pitchFamily="2" charset="-122"/>
              <a:cs typeface="Times New Roman" panose="02020603050405020304" pitchFamily="18" charset="0"/>
            </a:endParaRPr>
          </a:p>
        </p:txBody>
      </p:sp>
      <p:sp>
        <p:nvSpPr>
          <p:cNvPr id="3" name="矩形 2"/>
          <p:cNvSpPr>
            <a:spLocks noChangeAspect="1" noChangeArrowheads="1"/>
          </p:cNvSpPr>
          <p:nvPr/>
        </p:nvSpPr>
        <p:spPr bwMode="auto">
          <a:xfrm>
            <a:off x="2514663" y="2150896"/>
            <a:ext cx="707602"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95</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7246" y="1257525"/>
            <a:ext cx="8577067" cy="1914007"/>
          </a:xfrm>
          <a:prstGeom prst="rect">
            <a:avLst/>
          </a:prstGeom>
        </p:spPr>
        <p:txBody>
          <a:bodyPr lIns="72567" tIns="36283" rIns="72567" bIns="36283">
            <a:spAutoFit/>
          </a:bodyPr>
          <a:lstStyle/>
          <a:p>
            <a:pPr fontAlgn="base">
              <a:lnSpc>
                <a:spcPct val="120000"/>
              </a:lnSpc>
              <a:spcBef>
                <a:spcPct val="0"/>
              </a:spcBef>
              <a:buFont typeface="Arial" panose="020B0604020202020204" pitchFamily="34" charset="0"/>
              <a:buNone/>
              <a:tabLst>
                <a:tab pos="816610" algn="l"/>
                <a:tab pos="942340" algn="l"/>
                <a:tab pos="1468120" algn="l"/>
                <a:tab pos="1716405" algn="l"/>
                <a:tab pos="2014220" algn="l"/>
                <a:tab pos="2493645" algn="l"/>
                <a:tab pos="2556510" algn="l"/>
                <a:tab pos="3324860" algn="l"/>
              </a:tabLst>
            </a:pPr>
            <a:r>
              <a:rPr lang="en-US" altLang="zh-CN" sz="2500" b="1" noProof="1">
                <a:solidFill>
                  <a:srgbClr val="000000"/>
                </a:solidFill>
                <a:latin typeface="Times New Roman" panose="02020603050405020304" pitchFamily="18" charset="0"/>
                <a:cs typeface="Times New Roman" panose="02020603050405020304" pitchFamily="18" charset="0"/>
              </a:rPr>
              <a:t>9</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一个袋子中装有除颜色外都相同的黑色、红色和黄色三种颜色的球</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若从中任意摸出一球</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记下颜色后再放回去</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重复这样的试验</a:t>
            </a:r>
            <a:r>
              <a:rPr lang="en-US" altLang="zh-CN" sz="2500" b="1" noProof="1">
                <a:solidFill>
                  <a:srgbClr val="000000"/>
                </a:solidFill>
                <a:latin typeface="Times New Roman" panose="02020603050405020304" pitchFamily="18" charset="0"/>
                <a:cs typeface="Times New Roman" panose="02020603050405020304" pitchFamily="18" charset="0"/>
              </a:rPr>
              <a:t>500</a:t>
            </a:r>
            <a:r>
              <a:rPr lang="zh-CN" altLang="zh-CN" sz="2500" b="1" noProof="1">
                <a:solidFill>
                  <a:srgbClr val="000000"/>
                </a:solidFill>
                <a:latin typeface="Times New Roman" panose="02020603050405020304" pitchFamily="18" charset="0"/>
                <a:cs typeface="Times New Roman" panose="02020603050405020304" pitchFamily="18" charset="0"/>
              </a:rPr>
              <a:t>次</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有</a:t>
            </a:r>
            <a:r>
              <a:rPr lang="en-US" altLang="zh-CN" sz="2500" b="1" noProof="1">
                <a:solidFill>
                  <a:srgbClr val="000000"/>
                </a:solidFill>
                <a:latin typeface="Times New Roman" panose="02020603050405020304" pitchFamily="18" charset="0"/>
                <a:cs typeface="Times New Roman" panose="02020603050405020304" pitchFamily="18" charset="0"/>
              </a:rPr>
              <a:t>300</a:t>
            </a:r>
            <a:r>
              <a:rPr lang="zh-CN" altLang="zh-CN" sz="2500" b="1" noProof="1">
                <a:solidFill>
                  <a:srgbClr val="000000"/>
                </a:solidFill>
                <a:latin typeface="Times New Roman" panose="02020603050405020304" pitchFamily="18" charset="0"/>
                <a:cs typeface="Times New Roman" panose="02020603050405020304" pitchFamily="18" charset="0"/>
              </a:rPr>
              <a:t>次摸出了黄球</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则这</a:t>
            </a:r>
            <a:r>
              <a:rPr lang="en-US" altLang="zh-CN" sz="2500" b="1" noProof="1">
                <a:solidFill>
                  <a:srgbClr val="000000"/>
                </a:solidFill>
                <a:latin typeface="Times New Roman" panose="02020603050405020304" pitchFamily="18" charset="0"/>
                <a:cs typeface="Times New Roman" panose="02020603050405020304" pitchFamily="18" charset="0"/>
              </a:rPr>
              <a:t>500</a:t>
            </a:r>
            <a:r>
              <a:rPr lang="zh-CN" altLang="zh-CN" sz="2500" b="1" noProof="1">
                <a:solidFill>
                  <a:srgbClr val="000000"/>
                </a:solidFill>
                <a:latin typeface="Times New Roman" panose="02020603050405020304" pitchFamily="18" charset="0"/>
                <a:cs typeface="Times New Roman" panose="02020603050405020304" pitchFamily="18" charset="0"/>
              </a:rPr>
              <a:t>次试验中随机摸出的球为黄球的频率为</a:t>
            </a:r>
            <a:r>
              <a:rPr lang="zh-CN" altLang="zh-CN" sz="2500" b="1" i="1" u="sng" noProof="1">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500" b="1" i="1" noProof="1">
                <a:solidFill>
                  <a:srgbClr val="000000"/>
                </a:solidFill>
                <a:latin typeface="Times New Roman" panose="02020603050405020304" pitchFamily="18" charset="0"/>
                <a:cs typeface="Times New Roman" panose="02020603050405020304" pitchFamily="18" charset="0"/>
              </a:rPr>
              <a:t>. </a:t>
            </a:r>
            <a:endParaRPr lang="zh-CN" altLang="zh-CN" sz="2500" b="1" noProof="1">
              <a:solidFill>
                <a:srgbClr val="000000"/>
              </a:solidFill>
              <a:latin typeface="NEU-BZ-S92" pitchFamily="2" charset="-122"/>
              <a:ea typeface="NEU-BZ-S92" pitchFamily="2"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4000029" y="2515048"/>
          <a:ext cx="8976439" cy="559460"/>
        </p:xfrm>
        <a:graphic>
          <a:graphicData uri="http://schemas.openxmlformats.org/presentationml/2006/ole">
            <mc:AlternateContent xmlns:mc="http://schemas.openxmlformats.org/markup-compatibility/2006">
              <mc:Choice xmlns:v="urn:schemas-microsoft-com:vml" Requires="v">
                <p:oleObj spid="_x0000_s5127" r:id="rId3" imgW="4919345" imgH="307975" progId="Word.Document.12">
                  <p:embed/>
                </p:oleObj>
              </mc:Choice>
              <mc:Fallback>
                <p:oleObj r:id="rId3" imgW="4919345" imgH="307975" progId="Word.Document.12">
                  <p:embed/>
                  <p:pic>
                    <p:nvPicPr>
                      <p:cNvPr id="0" name="图片 5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029" y="2515048"/>
                        <a:ext cx="8976439" cy="55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7246" y="553160"/>
            <a:ext cx="8577067" cy="4294230"/>
          </a:xfrm>
          <a:prstGeom prst="rect">
            <a:avLst/>
          </a:prstGeom>
        </p:spPr>
        <p:txBody>
          <a:bodyPr lIns="72567" tIns="36283" rIns="72567" bIns="36283">
            <a:spAutoFit/>
          </a:bodyPr>
          <a:lstStyle/>
          <a:p>
            <a:pPr fontAlgn="base">
              <a:lnSpc>
                <a:spcPct val="120000"/>
              </a:lnSpc>
              <a:spcBef>
                <a:spcPct val="0"/>
              </a:spcBef>
              <a:buFont typeface="Arial" panose="020B0604020202020204" pitchFamily="34" charset="0"/>
              <a:buNone/>
              <a:tabLst>
                <a:tab pos="816610" algn="l"/>
                <a:tab pos="942340" algn="l"/>
                <a:tab pos="1468120" algn="l"/>
                <a:tab pos="1716405" algn="l"/>
                <a:tab pos="2014220" algn="l"/>
                <a:tab pos="2493645" algn="l"/>
                <a:tab pos="2556510" algn="l"/>
                <a:tab pos="3324860" algn="l"/>
              </a:tabLst>
            </a:pPr>
            <a:r>
              <a:rPr lang="en-US" altLang="zh-CN" sz="2500" b="1" noProof="1">
                <a:solidFill>
                  <a:srgbClr val="000000"/>
                </a:solidFill>
                <a:latin typeface="Times New Roman" panose="02020603050405020304" pitchFamily="18" charset="0"/>
                <a:cs typeface="Times New Roman" panose="02020603050405020304" pitchFamily="18" charset="0"/>
              </a:rPr>
              <a:t>10</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现有</a:t>
            </a:r>
            <a:r>
              <a:rPr lang="en-US" altLang="zh-CN" sz="2500" b="1" noProof="1">
                <a:solidFill>
                  <a:srgbClr val="000000"/>
                </a:solidFill>
                <a:latin typeface="Times New Roman" panose="02020603050405020304" pitchFamily="18" charset="0"/>
                <a:cs typeface="Times New Roman" panose="02020603050405020304" pitchFamily="18" charset="0"/>
              </a:rPr>
              <a:t>50</a:t>
            </a:r>
            <a:r>
              <a:rPr lang="zh-CN" altLang="zh-CN" sz="2500" b="1" noProof="1">
                <a:solidFill>
                  <a:srgbClr val="000000"/>
                </a:solidFill>
                <a:latin typeface="Times New Roman" panose="02020603050405020304" pitchFamily="18" charset="0"/>
                <a:cs typeface="Times New Roman" panose="02020603050405020304" pitchFamily="18" charset="0"/>
              </a:rPr>
              <a:t>张大小、质地及背面图案均相同的《西游记》人物卡片</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正面朝下放置在桌面上</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从中随机抽取一张并记下卡片正面所绘人物的名字后原样放回</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洗匀后再抽</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通过多次试验后</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发现抽到绘有孙悟空这个人物卡片的频率约为</a:t>
            </a:r>
            <a:r>
              <a:rPr lang="en-US" altLang="zh-CN" sz="2500" b="1" noProof="1">
                <a:solidFill>
                  <a:srgbClr val="000000"/>
                </a:solidFill>
                <a:latin typeface="Times New Roman" panose="02020603050405020304" pitchFamily="18" charset="0"/>
                <a:cs typeface="Times New Roman" panose="02020603050405020304" pitchFamily="18" charset="0"/>
              </a:rPr>
              <a:t>0</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en-US" altLang="zh-CN" sz="2500" b="1" noProof="1">
                <a:solidFill>
                  <a:srgbClr val="000000"/>
                </a:solidFill>
                <a:latin typeface="Times New Roman" panose="02020603050405020304" pitchFamily="18" charset="0"/>
                <a:cs typeface="Times New Roman" panose="02020603050405020304" pitchFamily="18" charset="0"/>
              </a:rPr>
              <a:t>3</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估计这些卡片中绘有孙悟空这个人物的卡片张数约为</a:t>
            </a:r>
            <a:r>
              <a:rPr lang="zh-CN" altLang="zh-CN" sz="2500" b="1" i="1" u="sng" noProof="1">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500" b="1" i="1" noProof="1">
                <a:solidFill>
                  <a:srgbClr val="000000"/>
                </a:solidFill>
                <a:latin typeface="Times New Roman" panose="02020603050405020304" pitchFamily="18" charset="0"/>
                <a:cs typeface="Times New Roman" panose="02020603050405020304" pitchFamily="18" charset="0"/>
              </a:rPr>
              <a:t>.</a:t>
            </a:r>
          </a:p>
          <a:p>
            <a:pPr fontAlgn="base">
              <a:lnSpc>
                <a:spcPct val="120000"/>
              </a:lnSpc>
              <a:spcBef>
                <a:spcPct val="0"/>
              </a:spcBef>
              <a:buFont typeface="Arial" panose="020B0604020202020204" pitchFamily="34" charset="0"/>
              <a:buNone/>
              <a:tabLst>
                <a:tab pos="816610" algn="l"/>
                <a:tab pos="942340" algn="l"/>
                <a:tab pos="1468120" algn="l"/>
                <a:tab pos="1716405" algn="l"/>
                <a:tab pos="2014220" algn="l"/>
                <a:tab pos="2493645" algn="l"/>
                <a:tab pos="2556510" algn="l"/>
                <a:tab pos="3324860" algn="l"/>
              </a:tabLst>
            </a:pPr>
            <a:r>
              <a:rPr lang="en-US" altLang="zh-CN" sz="2500" b="1" noProof="1">
                <a:solidFill>
                  <a:srgbClr val="000000"/>
                </a:solidFill>
                <a:latin typeface="Times New Roman" panose="02020603050405020304" pitchFamily="18" charset="0"/>
                <a:cs typeface="Times New Roman" panose="02020603050405020304" pitchFamily="18" charset="0"/>
              </a:rPr>
              <a:t>11</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一个口袋中有红球、白球共</a:t>
            </a:r>
            <a:r>
              <a:rPr lang="en-US" altLang="zh-CN" sz="2500" b="1" noProof="1">
                <a:solidFill>
                  <a:srgbClr val="000000"/>
                </a:solidFill>
                <a:latin typeface="Times New Roman" panose="02020603050405020304" pitchFamily="18" charset="0"/>
                <a:cs typeface="Times New Roman" panose="02020603050405020304" pitchFamily="18" charset="0"/>
              </a:rPr>
              <a:t>10</a:t>
            </a:r>
            <a:r>
              <a:rPr lang="zh-CN" altLang="zh-CN" sz="2500" b="1" noProof="1">
                <a:solidFill>
                  <a:srgbClr val="000000"/>
                </a:solidFill>
                <a:latin typeface="Times New Roman" panose="02020603050405020304" pitchFamily="18" charset="0"/>
                <a:cs typeface="Times New Roman" panose="02020603050405020304" pitchFamily="18" charset="0"/>
              </a:rPr>
              <a:t>个</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这些球除颜色外都相同</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将口袋中的球搅拌均匀</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从中随机摸出一个球</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记下它的颜色后再放回口袋中</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不断重复这一过程</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共摸了</a:t>
            </a:r>
            <a:r>
              <a:rPr lang="en-US" altLang="zh-CN" sz="2500" b="1" noProof="1">
                <a:solidFill>
                  <a:srgbClr val="000000"/>
                </a:solidFill>
                <a:latin typeface="Times New Roman" panose="02020603050405020304" pitchFamily="18" charset="0"/>
                <a:cs typeface="Times New Roman" panose="02020603050405020304" pitchFamily="18" charset="0"/>
              </a:rPr>
              <a:t>100</a:t>
            </a:r>
            <a:r>
              <a:rPr lang="zh-CN" altLang="zh-CN" sz="2500" b="1" noProof="1">
                <a:solidFill>
                  <a:srgbClr val="000000"/>
                </a:solidFill>
                <a:latin typeface="Times New Roman" panose="02020603050405020304" pitchFamily="18" charset="0"/>
                <a:cs typeface="Times New Roman" panose="02020603050405020304" pitchFamily="18" charset="0"/>
              </a:rPr>
              <a:t>次球</a:t>
            </a:r>
            <a:r>
              <a:rPr lang="en-US" altLang="zh-CN" sz="2500" b="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发现有</a:t>
            </a:r>
            <a:r>
              <a:rPr lang="en-US" altLang="zh-CN" sz="2500" b="1" noProof="1">
                <a:solidFill>
                  <a:srgbClr val="000000"/>
                </a:solidFill>
                <a:latin typeface="Times New Roman" panose="02020603050405020304" pitchFamily="18" charset="0"/>
                <a:cs typeface="Times New Roman" panose="02020603050405020304" pitchFamily="18" charset="0"/>
              </a:rPr>
              <a:t>71</a:t>
            </a:r>
            <a:r>
              <a:rPr lang="zh-CN" altLang="zh-CN" sz="2500" b="1" noProof="1">
                <a:solidFill>
                  <a:srgbClr val="000000"/>
                </a:solidFill>
                <a:latin typeface="Times New Roman" panose="02020603050405020304" pitchFamily="18" charset="0"/>
                <a:cs typeface="Times New Roman" panose="02020603050405020304" pitchFamily="18" charset="0"/>
              </a:rPr>
              <a:t>次摸到红球</a:t>
            </a:r>
            <a:r>
              <a:rPr lang="en-US" altLang="zh-CN" sz="2500" b="1" i="1" noProof="1">
                <a:solidFill>
                  <a:srgbClr val="000000"/>
                </a:solidFill>
                <a:latin typeface="Times New Roman" panose="02020603050405020304" pitchFamily="18" charset="0"/>
                <a:cs typeface="Times New Roman" panose="02020603050405020304" pitchFamily="18" charset="0"/>
              </a:rPr>
              <a:t>.</a:t>
            </a:r>
            <a:r>
              <a:rPr lang="zh-CN" altLang="zh-CN" sz="2500" b="1" noProof="1">
                <a:solidFill>
                  <a:srgbClr val="000000"/>
                </a:solidFill>
                <a:latin typeface="Times New Roman" panose="02020603050405020304" pitchFamily="18" charset="0"/>
                <a:cs typeface="Times New Roman" panose="02020603050405020304" pitchFamily="18" charset="0"/>
              </a:rPr>
              <a:t>请你估计这个口袋中红球的数量为</a:t>
            </a:r>
            <a:r>
              <a:rPr lang="zh-CN" altLang="zh-CN" sz="2500" b="1" i="1" u="sng" noProof="1">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500" b="1" noProof="1">
                <a:solidFill>
                  <a:srgbClr val="000000"/>
                </a:solidFill>
                <a:latin typeface="Times New Roman" panose="02020603050405020304" pitchFamily="18" charset="0"/>
                <a:cs typeface="Times New Roman" panose="02020603050405020304" pitchFamily="18" charset="0"/>
              </a:rPr>
              <a:t>个</a:t>
            </a:r>
            <a:r>
              <a:rPr lang="en-US" altLang="zh-CN" sz="2500" b="1" i="1" noProof="1">
                <a:solidFill>
                  <a:srgbClr val="000000"/>
                </a:solidFill>
                <a:latin typeface="Times New Roman" panose="02020603050405020304" pitchFamily="18" charset="0"/>
                <a:cs typeface="Times New Roman" panose="02020603050405020304" pitchFamily="18" charset="0"/>
              </a:rPr>
              <a:t>.  </a:t>
            </a:r>
            <a:endParaRPr lang="zh-CN" altLang="zh-CN" sz="2500" b="1" noProof="1">
              <a:solidFill>
                <a:srgbClr val="000000"/>
              </a:solidFill>
              <a:latin typeface="NEU-BZ-S92" pitchFamily="2" charset="-122"/>
              <a:ea typeface="NEU-BZ-S92" pitchFamily="2" charset="-122"/>
              <a:cs typeface="Times New Roman" panose="02020603050405020304" pitchFamily="18" charset="0"/>
            </a:endParaRPr>
          </a:p>
        </p:txBody>
      </p:sp>
      <p:sp>
        <p:nvSpPr>
          <p:cNvPr id="3" name="矩形 2"/>
          <p:cNvSpPr>
            <a:spLocks noChangeAspect="1" noChangeArrowheads="1"/>
          </p:cNvSpPr>
          <p:nvPr/>
        </p:nvSpPr>
        <p:spPr bwMode="auto">
          <a:xfrm>
            <a:off x="7429343" y="2428106"/>
            <a:ext cx="467152"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15</a:t>
            </a:r>
            <a:endParaRPr lang="zh-CN" altLang="en-US" sz="2500" b="1">
              <a:solidFill>
                <a:srgbClr val="FF0000"/>
              </a:solidFill>
              <a:latin typeface="Times New Roman" panose="02020603050405020304" pitchFamily="18" charset="0"/>
              <a:ea typeface="黑体" panose="02010609060101010101" pitchFamily="49" charset="-122"/>
            </a:endParaRPr>
          </a:p>
        </p:txBody>
      </p:sp>
      <p:sp>
        <p:nvSpPr>
          <p:cNvPr id="4" name="矩形 3"/>
          <p:cNvSpPr>
            <a:spLocks noChangeAspect="1" noChangeArrowheads="1"/>
          </p:cNvSpPr>
          <p:nvPr/>
        </p:nvSpPr>
        <p:spPr bwMode="auto">
          <a:xfrm>
            <a:off x="7511233" y="4269030"/>
            <a:ext cx="306852"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7</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spect="1" noChangeArrowheads="1"/>
          </p:cNvSpPr>
          <p:nvPr/>
        </p:nvSpPr>
        <p:spPr bwMode="auto">
          <a:xfrm>
            <a:off x="287246" y="685464"/>
            <a:ext cx="8577067" cy="2373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dirty="0">
                <a:solidFill>
                  <a:srgbClr val="000000"/>
                </a:solidFill>
                <a:latin typeface="Times New Roman" panose="02020603050405020304" pitchFamily="18" charset="0"/>
              </a:rPr>
              <a:t>12</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在一个不透明的盒子里装有只有颜色不同的黑、白两种球共</a:t>
            </a:r>
            <a:r>
              <a:rPr lang="en-US" altLang="zh-CN" sz="2500" b="1" dirty="0">
                <a:solidFill>
                  <a:srgbClr val="000000"/>
                </a:solidFill>
                <a:latin typeface="Times New Roman" panose="02020603050405020304" pitchFamily="18" charset="0"/>
              </a:rPr>
              <a:t>40</a:t>
            </a:r>
            <a:r>
              <a:rPr lang="zh-CN" altLang="zh-CN" sz="2500" b="1" dirty="0">
                <a:solidFill>
                  <a:srgbClr val="000000"/>
                </a:solidFill>
                <a:latin typeface="Times New Roman" panose="02020603050405020304" pitchFamily="18" charset="0"/>
              </a:rPr>
              <a:t>个</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小颖与同学们做摸球试验</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摸球方法是</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将盒子里面的球搅匀后</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从中随机摸出</a:t>
            </a:r>
            <a:r>
              <a:rPr lang="en-US" altLang="zh-CN" sz="2500" b="1" dirty="0">
                <a:solidFill>
                  <a:srgbClr val="000000"/>
                </a:solidFill>
                <a:latin typeface="Times New Roman" panose="02020603050405020304" pitchFamily="18" charset="0"/>
              </a:rPr>
              <a:t>1</a:t>
            </a:r>
            <a:r>
              <a:rPr lang="zh-CN" altLang="zh-CN" sz="2500" b="1" dirty="0">
                <a:solidFill>
                  <a:srgbClr val="000000"/>
                </a:solidFill>
                <a:latin typeface="Times New Roman" panose="02020603050405020304" pitchFamily="18" charset="0"/>
              </a:rPr>
              <a:t>个球记下颜色</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再把它放回盒子中</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不断重复上述过程</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累计同学们摸球结果</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记录的数据如下表所示</a:t>
            </a:r>
            <a:r>
              <a:rPr lang="en-US" altLang="zh-CN" sz="2500" b="1" dirty="0">
                <a:solidFill>
                  <a:srgbClr val="000000"/>
                </a:solidFill>
                <a:latin typeface="Times New Roman" panose="02020603050405020304" pitchFamily="18" charset="0"/>
              </a:rPr>
              <a:t>:</a:t>
            </a:r>
            <a:endParaRPr lang="zh-CN" altLang="en-US" sz="2500" b="1" dirty="0">
              <a:solidFill>
                <a:srgbClr val="FF0000"/>
              </a:solidFill>
              <a:latin typeface="Times New Roman" panose="02020603050405020304" pitchFamily="18" charset="0"/>
              <a:ea typeface="黑体" panose="02010609060101010101" pitchFamily="49" charset="-122"/>
            </a:endParaRPr>
          </a:p>
        </p:txBody>
      </p:sp>
      <p:graphicFrame>
        <p:nvGraphicFramePr>
          <p:cNvPr id="3" name="表格 2"/>
          <p:cNvGraphicFramePr>
            <a:graphicFrameLocks noGrp="1"/>
          </p:cNvGraphicFramePr>
          <p:nvPr/>
        </p:nvGraphicFramePr>
        <p:xfrm>
          <a:off x="400633" y="3143810"/>
          <a:ext cx="8342736" cy="1037874"/>
        </p:xfrm>
        <a:graphic>
          <a:graphicData uri="http://schemas.openxmlformats.org/drawingml/2006/table">
            <a:tbl>
              <a:tblPr firstRow="1" firstCol="1" bandRow="1"/>
              <a:tblGrid>
                <a:gridCol w="1599926">
                  <a:extLst>
                    <a:ext uri="{9D8B030D-6E8A-4147-A177-3AD203B41FA5}">
                      <a16:colId xmlns:a16="http://schemas.microsoft.com/office/drawing/2014/main" val="20000"/>
                    </a:ext>
                  </a:extLst>
                </a:gridCol>
                <a:gridCol w="674281">
                  <a:extLst>
                    <a:ext uri="{9D8B030D-6E8A-4147-A177-3AD203B41FA5}">
                      <a16:colId xmlns:a16="http://schemas.microsoft.com/office/drawing/2014/main" val="20001"/>
                    </a:ext>
                  </a:extLst>
                </a:gridCol>
                <a:gridCol w="674281">
                  <a:extLst>
                    <a:ext uri="{9D8B030D-6E8A-4147-A177-3AD203B41FA5}">
                      <a16:colId xmlns:a16="http://schemas.microsoft.com/office/drawing/2014/main" val="20002"/>
                    </a:ext>
                  </a:extLst>
                </a:gridCol>
                <a:gridCol w="674281">
                  <a:extLst>
                    <a:ext uri="{9D8B030D-6E8A-4147-A177-3AD203B41FA5}">
                      <a16:colId xmlns:a16="http://schemas.microsoft.com/office/drawing/2014/main" val="20003"/>
                    </a:ext>
                  </a:extLst>
                </a:gridCol>
                <a:gridCol w="674281">
                  <a:extLst>
                    <a:ext uri="{9D8B030D-6E8A-4147-A177-3AD203B41FA5}">
                      <a16:colId xmlns:a16="http://schemas.microsoft.com/office/drawing/2014/main" val="20004"/>
                    </a:ext>
                  </a:extLst>
                </a:gridCol>
                <a:gridCol w="674281">
                  <a:extLst>
                    <a:ext uri="{9D8B030D-6E8A-4147-A177-3AD203B41FA5}">
                      <a16:colId xmlns:a16="http://schemas.microsoft.com/office/drawing/2014/main" val="20005"/>
                    </a:ext>
                  </a:extLst>
                </a:gridCol>
                <a:gridCol w="674281">
                  <a:extLst>
                    <a:ext uri="{9D8B030D-6E8A-4147-A177-3AD203B41FA5}">
                      <a16:colId xmlns:a16="http://schemas.microsoft.com/office/drawing/2014/main" val="20006"/>
                    </a:ext>
                  </a:extLst>
                </a:gridCol>
                <a:gridCol w="674281">
                  <a:extLst>
                    <a:ext uri="{9D8B030D-6E8A-4147-A177-3AD203B41FA5}">
                      <a16:colId xmlns:a16="http://schemas.microsoft.com/office/drawing/2014/main" val="20007"/>
                    </a:ext>
                  </a:extLst>
                </a:gridCol>
                <a:gridCol w="674281">
                  <a:extLst>
                    <a:ext uri="{9D8B030D-6E8A-4147-A177-3AD203B41FA5}">
                      <a16:colId xmlns:a16="http://schemas.microsoft.com/office/drawing/2014/main" val="20008"/>
                    </a:ext>
                  </a:extLst>
                </a:gridCol>
                <a:gridCol w="674281">
                  <a:extLst>
                    <a:ext uri="{9D8B030D-6E8A-4147-A177-3AD203B41FA5}">
                      <a16:colId xmlns:a16="http://schemas.microsoft.com/office/drawing/2014/main" val="20009"/>
                    </a:ext>
                  </a:extLst>
                </a:gridCol>
                <a:gridCol w="674281">
                  <a:extLst>
                    <a:ext uri="{9D8B030D-6E8A-4147-A177-3AD203B41FA5}">
                      <a16:colId xmlns:a16="http://schemas.microsoft.com/office/drawing/2014/main" val="20010"/>
                    </a:ext>
                  </a:extLst>
                </a:gridCol>
              </a:tblGrid>
              <a:tr h="345958">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试验次数</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100</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200</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800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1 000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5958">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17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摸到白球的次数</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105</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198</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235</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288</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375</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408</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490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540</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599</a:t>
                      </a:r>
                      <a:endParaRPr lang="zh-CN" sz="170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958">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zh-CN" sz="17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摸到白球的频率</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30000"/>
                        </a:lnSpc>
                        <a:spcAft>
                          <a:spcPts val="0"/>
                        </a:spcAft>
                        <a:tabLst>
                          <a:tab pos="1029335" algn="l"/>
                          <a:tab pos="1188085" algn="l"/>
                          <a:tab pos="1850390" algn="l"/>
                          <a:tab pos="2163445" algn="l"/>
                          <a:tab pos="2538095" algn="l"/>
                          <a:tab pos="3142615" algn="l"/>
                          <a:tab pos="3221990" algn="l"/>
                          <a:tab pos="4190365" algn="l"/>
                        </a:tabLst>
                      </a:pPr>
                      <a:r>
                        <a:rPr lang="en-US" sz="1700" b="1" dirty="0">
                          <a:solidFill>
                            <a:srgbClr val="000000"/>
                          </a:solidFill>
                          <a:effectLst/>
                          <a:latin typeface="NEU-BZ-S92" pitchFamily="2" charset="-122"/>
                          <a:ea typeface="NEU-BZ-S92" pitchFamily="2" charset="-122"/>
                          <a:cs typeface="Times New Roman" panose="02020603050405020304" pitchFamily="18" charset="0"/>
                        </a:rPr>
                        <a:t> </a:t>
                      </a:r>
                      <a:endParaRPr lang="zh-CN" sz="1700" dirty="0">
                        <a:solidFill>
                          <a:srgbClr val="000000"/>
                        </a:solidFill>
                        <a:effectLst/>
                        <a:latin typeface="NEU-BZ-S92" pitchFamily="2" charset="-122"/>
                        <a:ea typeface="NEU-BZ-S92"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矩形 1"/>
          <p:cNvSpPr>
            <a:spLocks noChangeAspect="1" noChangeArrowheads="1"/>
          </p:cNvSpPr>
          <p:nvPr/>
        </p:nvSpPr>
        <p:spPr bwMode="auto">
          <a:xfrm>
            <a:off x="287246" y="1412510"/>
            <a:ext cx="8577067" cy="1445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67" tIns="36283" rIns="72567" bIns="36283">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a:solidFill>
                  <a:srgbClr val="000000"/>
                </a:solidFill>
                <a:latin typeface="Times New Roman" panose="02020603050405020304" pitchFamily="18" charset="0"/>
              </a:rPr>
              <a:t>(1)</a:t>
            </a:r>
            <a:r>
              <a:rPr lang="zh-CN" altLang="zh-CN" sz="2500" b="1">
                <a:solidFill>
                  <a:srgbClr val="000000"/>
                </a:solidFill>
                <a:latin typeface="Times New Roman" panose="02020603050405020304" pitchFamily="18" charset="0"/>
              </a:rPr>
              <a:t>把表中的数据补充完整</a:t>
            </a:r>
            <a:r>
              <a:rPr lang="en-US" altLang="zh-CN" sz="2500" b="1">
                <a:solidFill>
                  <a:srgbClr val="000000"/>
                </a:solidFill>
                <a:latin typeface="Times New Roman" panose="02020603050405020304" pitchFamily="18" charset="0"/>
              </a:rPr>
              <a:t>(</a:t>
            </a:r>
            <a:r>
              <a:rPr lang="zh-CN" altLang="zh-CN" sz="2500" b="1">
                <a:solidFill>
                  <a:srgbClr val="000000"/>
                </a:solidFill>
                <a:latin typeface="Times New Roman" panose="02020603050405020304" pitchFamily="18" charset="0"/>
              </a:rPr>
              <a:t>结果精确到</a:t>
            </a:r>
            <a:r>
              <a:rPr lang="en-US" altLang="zh-CN" sz="2500" b="1">
                <a:solidFill>
                  <a:srgbClr val="000000"/>
                </a:solidFill>
                <a:latin typeface="Times New Roman" panose="02020603050405020304" pitchFamily="18" charset="0"/>
              </a:rPr>
              <a:t>0</a:t>
            </a:r>
            <a:r>
              <a:rPr lang="en-US" altLang="zh-CN" sz="2500" b="1" i="1">
                <a:solidFill>
                  <a:srgbClr val="000000"/>
                </a:solidFill>
                <a:latin typeface="Times New Roman" panose="02020603050405020304" pitchFamily="18" charset="0"/>
              </a:rPr>
              <a:t>.</a:t>
            </a:r>
            <a:r>
              <a:rPr lang="en-US" altLang="zh-CN" sz="2500" b="1">
                <a:solidFill>
                  <a:srgbClr val="000000"/>
                </a:solidFill>
                <a:latin typeface="Times New Roman" panose="02020603050405020304" pitchFamily="18" charset="0"/>
              </a:rPr>
              <a:t>01),</a:t>
            </a:r>
            <a:r>
              <a:rPr lang="zh-CN" altLang="zh-CN" sz="2500" b="1">
                <a:solidFill>
                  <a:srgbClr val="000000"/>
                </a:solidFill>
                <a:latin typeface="Times New Roman" panose="02020603050405020304" pitchFamily="18" charset="0"/>
              </a:rPr>
              <a:t>并根据统计表画出折线统计图</a:t>
            </a:r>
            <a:r>
              <a:rPr lang="en-US" altLang="zh-CN" sz="2500" b="1">
                <a:solidFill>
                  <a:srgbClr val="000000"/>
                </a:solidFill>
                <a:latin typeface="Times New Roman" panose="02020603050405020304" pitchFamily="18" charset="0"/>
              </a:rPr>
              <a:t>;</a:t>
            </a:r>
            <a:endParaRPr lang="zh-CN" altLang="zh-CN" sz="2500" b="1">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a:solidFill>
                  <a:srgbClr val="000000"/>
                </a:solidFill>
                <a:latin typeface="Times New Roman" panose="02020603050405020304" pitchFamily="18" charset="0"/>
              </a:rPr>
              <a:t>(2)</a:t>
            </a:r>
            <a:r>
              <a:rPr lang="zh-CN" altLang="zh-CN" sz="2500" b="1">
                <a:solidFill>
                  <a:srgbClr val="000000"/>
                </a:solidFill>
                <a:latin typeface="Times New Roman" panose="02020603050405020304" pitchFamily="18" charset="0"/>
              </a:rPr>
              <a:t>估计任意摸出</a:t>
            </a:r>
            <a:r>
              <a:rPr lang="en-US" altLang="zh-CN" sz="2500" b="1">
                <a:solidFill>
                  <a:srgbClr val="000000"/>
                </a:solidFill>
                <a:latin typeface="Times New Roman" panose="02020603050405020304" pitchFamily="18" charset="0"/>
              </a:rPr>
              <a:t>1</a:t>
            </a:r>
            <a:r>
              <a:rPr lang="zh-CN" altLang="zh-CN" sz="2500" b="1">
                <a:solidFill>
                  <a:srgbClr val="000000"/>
                </a:solidFill>
                <a:latin typeface="Times New Roman" panose="02020603050405020304" pitchFamily="18" charset="0"/>
              </a:rPr>
              <a:t>个球是白色的概率</a:t>
            </a:r>
            <a:r>
              <a:rPr lang="en-US" altLang="zh-CN" sz="2500" b="1">
                <a:solidFill>
                  <a:srgbClr val="000000"/>
                </a:solidFill>
                <a:latin typeface="Times New Roman" panose="02020603050405020304" pitchFamily="18" charset="0"/>
              </a:rPr>
              <a:t>(</a:t>
            </a:r>
            <a:r>
              <a:rPr lang="zh-CN" altLang="zh-CN" sz="2500" b="1">
                <a:solidFill>
                  <a:srgbClr val="000000"/>
                </a:solidFill>
                <a:latin typeface="Times New Roman" panose="02020603050405020304" pitchFamily="18" charset="0"/>
              </a:rPr>
              <a:t>结果精确到</a:t>
            </a:r>
            <a:r>
              <a:rPr lang="en-US" altLang="zh-CN" sz="2500" b="1">
                <a:solidFill>
                  <a:srgbClr val="000000"/>
                </a:solidFill>
                <a:latin typeface="Times New Roman" panose="02020603050405020304" pitchFamily="18" charset="0"/>
              </a:rPr>
              <a:t>0</a:t>
            </a:r>
            <a:r>
              <a:rPr lang="en-US" altLang="zh-CN" sz="2500" b="1" i="1">
                <a:solidFill>
                  <a:srgbClr val="000000"/>
                </a:solidFill>
                <a:latin typeface="Times New Roman" panose="02020603050405020304" pitchFamily="18" charset="0"/>
              </a:rPr>
              <a:t>.</a:t>
            </a:r>
            <a:r>
              <a:rPr lang="en-US" altLang="zh-CN" sz="2500" b="1">
                <a:solidFill>
                  <a:srgbClr val="000000"/>
                </a:solidFill>
                <a:latin typeface="Times New Roman" panose="02020603050405020304" pitchFamily="18" charset="0"/>
              </a:rPr>
              <a:t>1)</a:t>
            </a:r>
            <a:r>
              <a:rPr lang="en-US" altLang="zh-CN" sz="2500" b="1" i="1">
                <a:solidFill>
                  <a:srgbClr val="000000"/>
                </a:solidFill>
                <a:latin typeface="Times New Roman" panose="02020603050405020304" pitchFamily="18" charset="0"/>
              </a:rPr>
              <a:t>.</a:t>
            </a:r>
            <a:endParaRPr lang="zh-CN" altLang="zh-CN" sz="2500" b="1">
              <a:solidFill>
                <a:srgbClr val="000000"/>
              </a:solidFill>
              <a:latin typeface="NEU-BZ-S92" pitchFamily="2" charset="-122"/>
              <a:ea typeface="NEU-BZ-S92" pitchFamily="2" charset="-122"/>
            </a:endParaRP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1"/>
          <p:cNvSpPr>
            <a:spLocks noChangeAspect="1" noChangeArrowheads="1"/>
          </p:cNvSpPr>
          <p:nvPr/>
        </p:nvSpPr>
        <p:spPr bwMode="auto">
          <a:xfrm>
            <a:off x="287246" y="1028196"/>
            <a:ext cx="8577067" cy="2850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67" tIns="36283" rIns="72567" bIns="36283">
            <a:spAutoFit/>
          </a:bodyPr>
          <a:lstStyle/>
          <a:p>
            <a:pPr defTabSz="0" fontAlgn="base">
              <a:lnSpc>
                <a:spcPct val="120000"/>
              </a:lnSpc>
              <a:spcBef>
                <a:spcPct val="0"/>
              </a:spcBef>
              <a:spcAft>
                <a:spcPct val="0"/>
              </a:spcAft>
              <a:buFont typeface="Arial" panose="020B0604020202020204" pitchFamily="34" charset="0"/>
              <a:buNone/>
              <a:tabLst>
                <a:tab pos="942340" algn="l"/>
                <a:tab pos="1717040" algn="l"/>
                <a:tab pos="2494280" algn="l"/>
                <a:tab pos="3325495" algn="l"/>
              </a:tabLst>
            </a:pPr>
            <a:r>
              <a:rPr lang="zh-CN" altLang="zh-CN" sz="2500" b="1">
                <a:solidFill>
                  <a:srgbClr val="FF0000"/>
                </a:solidFill>
                <a:latin typeface="Times New Roman" panose="02020603050405020304" pitchFamily="18" charset="0"/>
              </a:rPr>
              <a:t>解</a:t>
            </a:r>
            <a:r>
              <a:rPr lang="en-US" altLang="zh-CN" sz="2500" b="1">
                <a:solidFill>
                  <a:srgbClr val="FF0000"/>
                </a:solidFill>
                <a:latin typeface="Times New Roman" panose="02020603050405020304" pitchFamily="18" charset="0"/>
              </a:rPr>
              <a:t>:(1)</a:t>
            </a:r>
            <a:r>
              <a:rPr lang="zh-CN" altLang="zh-CN" sz="2500" b="1">
                <a:solidFill>
                  <a:srgbClr val="FF0000"/>
                </a:solidFill>
                <a:latin typeface="Times New Roman" panose="02020603050405020304" pitchFamily="18" charset="0"/>
              </a:rPr>
              <a:t>依次是</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70</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53</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66</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59</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58</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63</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58</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61</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60</a:t>
            </a:r>
            <a:r>
              <a:rPr lang="zh-CN" altLang="zh-CN" sz="2500" b="1" i="1">
                <a:solidFill>
                  <a:srgbClr val="FF0000"/>
                </a:solidFill>
                <a:latin typeface="Times New Roman" panose="02020603050405020304" pitchFamily="18" charset="0"/>
              </a:rPr>
              <a:t>　</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60</a:t>
            </a:r>
            <a:endParaRPr lang="zh-CN" altLang="zh-CN" sz="2500" b="1">
              <a:solidFill>
                <a:srgbClr val="FF0000"/>
              </a:solidFill>
            </a:endParaRPr>
          </a:p>
          <a:p>
            <a:pPr defTabSz="0" fontAlgn="base">
              <a:lnSpc>
                <a:spcPct val="120000"/>
              </a:lnSpc>
              <a:spcBef>
                <a:spcPct val="0"/>
              </a:spcBef>
              <a:spcAft>
                <a:spcPct val="0"/>
              </a:spcAft>
              <a:buFont typeface="Arial" panose="020B0604020202020204" pitchFamily="34" charset="0"/>
              <a:buNone/>
              <a:tabLst>
                <a:tab pos="942340" algn="l"/>
                <a:tab pos="1717040" algn="l"/>
                <a:tab pos="2494280" algn="l"/>
                <a:tab pos="3325495" algn="l"/>
              </a:tabLst>
            </a:pPr>
            <a:r>
              <a:rPr lang="zh-CN" altLang="zh-CN" sz="2500" b="1">
                <a:solidFill>
                  <a:srgbClr val="FF0000"/>
                </a:solidFill>
                <a:latin typeface="Times New Roman" panose="02020603050405020304" pitchFamily="18" charset="0"/>
              </a:rPr>
              <a:t>折线统计图略</a:t>
            </a:r>
            <a:r>
              <a:rPr lang="zh-CN" altLang="zh-CN" sz="2500" b="1">
                <a:solidFill>
                  <a:srgbClr val="FF0000"/>
                </a:solidFill>
                <a:ea typeface="黑体" panose="02010609060101010101" pitchFamily="49" charset="-122"/>
                <a:cs typeface="Times New Roman" panose="02020603050405020304" pitchFamily="18" charset="0"/>
              </a:rPr>
              <a:t> </a:t>
            </a:r>
            <a:r>
              <a:rPr lang="en-US" altLang="zh-CN" sz="2500" b="1" i="1">
                <a:solidFill>
                  <a:srgbClr val="FF0000"/>
                </a:solidFill>
                <a:latin typeface="Times New Roman" panose="02020603050405020304" pitchFamily="18" charset="0"/>
              </a:rPr>
              <a:t>.</a:t>
            </a:r>
            <a:endParaRPr lang="zh-CN" altLang="zh-CN" sz="2500" b="1">
              <a:solidFill>
                <a:srgbClr val="FF0000"/>
              </a:solidFill>
            </a:endParaRPr>
          </a:p>
          <a:p>
            <a:pPr defTabSz="0" fontAlgn="base">
              <a:lnSpc>
                <a:spcPct val="120000"/>
              </a:lnSpc>
              <a:spcBef>
                <a:spcPct val="0"/>
              </a:spcBef>
              <a:spcAft>
                <a:spcPct val="0"/>
              </a:spcAft>
              <a:buFont typeface="Arial" panose="020B0604020202020204" pitchFamily="34" charset="0"/>
              <a:buNone/>
              <a:tabLst>
                <a:tab pos="942340" algn="l"/>
                <a:tab pos="1717040" algn="l"/>
                <a:tab pos="2494280" algn="l"/>
                <a:tab pos="3325495" algn="l"/>
              </a:tabLst>
            </a:pPr>
            <a:r>
              <a:rPr lang="en-US" altLang="zh-CN" sz="2500" b="1">
                <a:solidFill>
                  <a:srgbClr val="FF0000"/>
                </a:solidFill>
                <a:latin typeface="Times New Roman" panose="02020603050405020304" pitchFamily="18" charset="0"/>
              </a:rPr>
              <a:t>(2)</a:t>
            </a:r>
            <a:r>
              <a:rPr lang="zh-CN" altLang="zh-CN" sz="2500" b="1">
                <a:solidFill>
                  <a:srgbClr val="FF0000"/>
                </a:solidFill>
                <a:latin typeface="Times New Roman" panose="02020603050405020304" pitchFamily="18" charset="0"/>
              </a:rPr>
              <a:t>当试验次数很大时</a:t>
            </a:r>
            <a:r>
              <a:rPr lang="en-US" altLang="zh-CN" sz="2500" b="1">
                <a:solidFill>
                  <a:srgbClr val="FF0000"/>
                </a:solidFill>
                <a:latin typeface="Times New Roman" panose="02020603050405020304" pitchFamily="18" charset="0"/>
              </a:rPr>
              <a:t>,“</a:t>
            </a:r>
            <a:r>
              <a:rPr lang="zh-CN" altLang="zh-CN" sz="2500" b="1">
                <a:solidFill>
                  <a:srgbClr val="FF0000"/>
                </a:solidFill>
                <a:latin typeface="Times New Roman" panose="02020603050405020304" pitchFamily="18" charset="0"/>
              </a:rPr>
              <a:t>任意摸出</a:t>
            </a:r>
            <a:r>
              <a:rPr lang="en-US" altLang="zh-CN" sz="2500" b="1">
                <a:solidFill>
                  <a:srgbClr val="FF0000"/>
                </a:solidFill>
                <a:latin typeface="Times New Roman" panose="02020603050405020304" pitchFamily="18" charset="0"/>
              </a:rPr>
              <a:t>1</a:t>
            </a:r>
            <a:r>
              <a:rPr lang="zh-CN" altLang="zh-CN" sz="2500" b="1">
                <a:solidFill>
                  <a:srgbClr val="FF0000"/>
                </a:solidFill>
                <a:latin typeface="Times New Roman" panose="02020603050405020304" pitchFamily="18" charset="0"/>
              </a:rPr>
              <a:t>个球是白色</a:t>
            </a:r>
            <a:r>
              <a:rPr lang="en-US" altLang="zh-CN" sz="2500" b="1">
                <a:solidFill>
                  <a:srgbClr val="FF0000"/>
                </a:solidFill>
                <a:latin typeface="Times New Roman" panose="02020603050405020304" pitchFamily="18" charset="0"/>
              </a:rPr>
              <a:t>”</a:t>
            </a:r>
            <a:r>
              <a:rPr lang="zh-CN" altLang="zh-CN" sz="2500" b="1">
                <a:solidFill>
                  <a:srgbClr val="FF0000"/>
                </a:solidFill>
                <a:latin typeface="Times New Roman" panose="02020603050405020304" pitchFamily="18" charset="0"/>
              </a:rPr>
              <a:t>的频率在</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60</a:t>
            </a:r>
            <a:r>
              <a:rPr lang="zh-CN" altLang="zh-CN" sz="2500" b="1">
                <a:solidFill>
                  <a:srgbClr val="FF0000"/>
                </a:solidFill>
                <a:latin typeface="Times New Roman" panose="02020603050405020304" pitchFamily="18" charset="0"/>
              </a:rPr>
              <a:t>附近摆动</a:t>
            </a:r>
            <a:r>
              <a:rPr lang="en-US" altLang="zh-CN" sz="2500" b="1">
                <a:solidFill>
                  <a:srgbClr val="FF0000"/>
                </a:solidFill>
                <a:latin typeface="Times New Roman" panose="02020603050405020304" pitchFamily="18" charset="0"/>
              </a:rPr>
              <a:t>,</a:t>
            </a:r>
            <a:endParaRPr lang="zh-CN" altLang="zh-CN" sz="2500" b="1">
              <a:solidFill>
                <a:srgbClr val="FF0000"/>
              </a:solidFill>
            </a:endParaRPr>
          </a:p>
          <a:p>
            <a:pPr defTabSz="0" fontAlgn="base">
              <a:lnSpc>
                <a:spcPct val="120000"/>
              </a:lnSpc>
              <a:spcBef>
                <a:spcPct val="0"/>
              </a:spcBef>
              <a:spcAft>
                <a:spcPct val="0"/>
              </a:spcAft>
              <a:buFont typeface="Arial" panose="020B0604020202020204" pitchFamily="34" charset="0"/>
              <a:buNone/>
              <a:tabLst>
                <a:tab pos="942340" algn="l"/>
                <a:tab pos="1717040" algn="l"/>
                <a:tab pos="2494280" algn="l"/>
                <a:tab pos="3325495" algn="l"/>
              </a:tabLst>
            </a:pPr>
            <a:r>
              <a:rPr lang="zh-CN" altLang="zh-CN" sz="2500" b="1">
                <a:solidFill>
                  <a:srgbClr val="FF0000"/>
                </a:solidFill>
                <a:latin typeface="Times New Roman" panose="02020603050405020304" pitchFamily="18" charset="0"/>
              </a:rPr>
              <a:t>因此估计任意摸出</a:t>
            </a:r>
            <a:r>
              <a:rPr lang="en-US" altLang="zh-CN" sz="2500" b="1">
                <a:solidFill>
                  <a:srgbClr val="FF0000"/>
                </a:solidFill>
                <a:latin typeface="Times New Roman" panose="02020603050405020304" pitchFamily="18" charset="0"/>
              </a:rPr>
              <a:t>1</a:t>
            </a:r>
            <a:r>
              <a:rPr lang="zh-CN" altLang="zh-CN" sz="2500" b="1">
                <a:solidFill>
                  <a:srgbClr val="FF0000"/>
                </a:solidFill>
                <a:latin typeface="Times New Roman" panose="02020603050405020304" pitchFamily="18" charset="0"/>
              </a:rPr>
              <a:t>个球是白色的概率是</a:t>
            </a:r>
            <a:r>
              <a:rPr lang="en-US" altLang="zh-CN" sz="2500" b="1">
                <a:solidFill>
                  <a:srgbClr val="FF0000"/>
                </a:solidFill>
                <a:latin typeface="Times New Roman" panose="02020603050405020304" pitchFamily="18" charset="0"/>
              </a:rPr>
              <a:t>0</a:t>
            </a:r>
            <a:r>
              <a:rPr lang="en-US" altLang="zh-CN" sz="2500" b="1" i="1">
                <a:solidFill>
                  <a:srgbClr val="FF0000"/>
                </a:solidFill>
                <a:latin typeface="Times New Roman" panose="02020603050405020304" pitchFamily="18" charset="0"/>
              </a:rPr>
              <a:t>.</a:t>
            </a:r>
            <a:r>
              <a:rPr lang="en-US" altLang="zh-CN" sz="2500" b="1">
                <a:solidFill>
                  <a:srgbClr val="FF0000"/>
                </a:solidFill>
                <a:latin typeface="Times New Roman" panose="02020603050405020304" pitchFamily="18" charset="0"/>
              </a:rPr>
              <a:t>60</a:t>
            </a:r>
            <a:r>
              <a:rPr lang="en-US" altLang="zh-CN" sz="2500" b="1" i="1">
                <a:solidFill>
                  <a:srgbClr val="FF0000"/>
                </a:solidFill>
                <a:latin typeface="Times New Roman" panose="02020603050405020304" pitchFamily="18" charset="0"/>
              </a:rPr>
              <a:t>.</a:t>
            </a:r>
            <a:endParaRPr lang="zh-CN" altLang="zh-CN" sz="2500" b="1">
              <a:solidFill>
                <a:srgbClr val="FF0000"/>
              </a:solidFill>
            </a:endParaRP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4571" name="矩形 5"/>
          <p:cNvSpPr>
            <a:spLocks noChangeArrowheads="1"/>
          </p:cNvSpPr>
          <p:nvPr/>
        </p:nvSpPr>
        <p:spPr bwMode="auto">
          <a:xfrm>
            <a:off x="2629310" y="1314227"/>
            <a:ext cx="514019" cy="57206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874572" name="TextBox 6"/>
          <p:cNvSpPr txBox="1">
            <a:spLocks noChangeArrowheads="1"/>
          </p:cNvSpPr>
          <p:nvPr/>
        </p:nvSpPr>
        <p:spPr bwMode="auto">
          <a:xfrm>
            <a:off x="2600333" y="1375969"/>
            <a:ext cx="561894" cy="47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p>
            <a:pPr fontAlgn="base">
              <a:spcBef>
                <a:spcPct val="0"/>
              </a:spcBef>
              <a:spcAft>
                <a:spcPct val="0"/>
              </a:spcAft>
              <a:buFont typeface="Arial" panose="020B0604020202020204" pitchFamily="34" charset="0"/>
              <a:buNone/>
            </a:pPr>
            <a:r>
              <a:rPr lang="en-US" altLang="zh-CN" sz="2500">
                <a:solidFill>
                  <a:prstClr val="white"/>
                </a:solidFill>
                <a:latin typeface="微软雅黑" panose="020B0503020204020204" pitchFamily="34" charset="-122"/>
                <a:ea typeface="微软雅黑" panose="020B0503020204020204" pitchFamily="34" charset="-122"/>
              </a:rPr>
              <a:t>01</a:t>
            </a:r>
            <a:endParaRPr lang="zh-CN" altLang="en-US" sz="2500">
              <a:solidFill>
                <a:prstClr val="white"/>
              </a:solidFill>
              <a:latin typeface="微软雅黑" panose="020B0503020204020204" pitchFamily="34" charset="-122"/>
              <a:ea typeface="微软雅黑" panose="020B0503020204020204" pitchFamily="34" charset="-122"/>
            </a:endParaRPr>
          </a:p>
        </p:txBody>
      </p:sp>
      <p:grpSp>
        <p:nvGrpSpPr>
          <p:cNvPr id="8" name="组合 7"/>
          <p:cNvGrpSpPr/>
          <p:nvPr/>
        </p:nvGrpSpPr>
        <p:grpSpPr bwMode="auto">
          <a:xfrm>
            <a:off x="3225220" y="1314227"/>
            <a:ext cx="3439292" cy="572060"/>
            <a:chOff x="3369875" y="1633364"/>
            <a:chExt cx="3439110" cy="432048"/>
          </a:xfrm>
        </p:grpSpPr>
        <p:sp>
          <p:nvSpPr>
            <p:cNvPr id="4100" name="矩形 8"/>
            <p:cNvSpPr>
              <a:spLocks noChangeArrowheads="1"/>
            </p:cNvSpPr>
            <p:nvPr/>
          </p:nvSpPr>
          <p:spPr bwMode="auto">
            <a:xfrm>
              <a:off x="3369875" y="163336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4101" name="TextBox 9">
              <a:hlinkClick r:id="rId2" action="ppaction://hlinksldjump"/>
            </p:cNvPr>
            <p:cNvSpPr txBox="1">
              <a:spLocks noChangeArrowheads="1"/>
            </p:cNvSpPr>
            <p:nvPr/>
          </p:nvSpPr>
          <p:spPr bwMode="auto">
            <a:xfrm>
              <a:off x="3497113" y="1679995"/>
              <a:ext cx="3311872" cy="3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p>
              <a:pPr fontAlgn="base">
                <a:spcBef>
                  <a:spcPct val="0"/>
                </a:spcBef>
                <a:spcAft>
                  <a:spcPct val="0"/>
                </a:spcAft>
                <a:buFont typeface="Arial" panose="020B0604020202020204" pitchFamily="34" charset="0"/>
                <a:buNone/>
              </a:pPr>
              <a:r>
                <a:rPr lang="zh-CN" altLang="en-US" sz="2500">
                  <a:solidFill>
                    <a:prstClr val="white"/>
                  </a:solidFill>
                  <a:latin typeface="微软雅黑" panose="020B0503020204020204" pitchFamily="34" charset="-122"/>
                  <a:ea typeface="微软雅黑" panose="020B0503020204020204" pitchFamily="34" charset="-122"/>
                </a:rPr>
                <a:t>学 习 目 标</a:t>
              </a:r>
              <a:r>
                <a:rPr lang="en-US" altLang="zh-CN" sz="2500">
                  <a:solidFill>
                    <a:prstClr val="white"/>
                  </a:solidFill>
                  <a:latin typeface="微软雅黑" panose="020B0503020204020204" pitchFamily="34" charset="-122"/>
                  <a:ea typeface="微软雅黑" panose="020B0503020204020204" pitchFamily="34" charset="-122"/>
                </a:rPr>
                <a:t>                </a:t>
              </a:r>
            </a:p>
          </p:txBody>
        </p:sp>
      </p:grpSp>
      <p:sp>
        <p:nvSpPr>
          <p:cNvPr id="874576" name="矩形 10"/>
          <p:cNvSpPr>
            <a:spLocks noChangeArrowheads="1"/>
          </p:cNvSpPr>
          <p:nvPr/>
        </p:nvSpPr>
        <p:spPr bwMode="auto">
          <a:xfrm>
            <a:off x="2629310" y="1944249"/>
            <a:ext cx="514019" cy="57080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874577" name="TextBox 11"/>
          <p:cNvSpPr txBox="1">
            <a:spLocks noChangeArrowheads="1"/>
          </p:cNvSpPr>
          <p:nvPr/>
        </p:nvSpPr>
        <p:spPr bwMode="auto">
          <a:xfrm>
            <a:off x="2600333" y="2005991"/>
            <a:ext cx="561894" cy="47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p>
            <a:pPr fontAlgn="base">
              <a:spcBef>
                <a:spcPct val="0"/>
              </a:spcBef>
              <a:spcAft>
                <a:spcPct val="0"/>
              </a:spcAft>
              <a:buFont typeface="Arial" panose="020B0604020202020204" pitchFamily="34" charset="0"/>
              <a:buNone/>
            </a:pPr>
            <a:r>
              <a:rPr lang="en-US" altLang="zh-CN" sz="2500">
                <a:solidFill>
                  <a:prstClr val="white"/>
                </a:solidFill>
                <a:latin typeface="微软雅黑" panose="020B0503020204020204" pitchFamily="34" charset="-122"/>
                <a:ea typeface="微软雅黑" panose="020B0503020204020204" pitchFamily="34" charset="-122"/>
              </a:rPr>
              <a:t>02</a:t>
            </a:r>
            <a:endParaRPr lang="zh-CN" altLang="en-US" sz="2500">
              <a:solidFill>
                <a:prstClr val="white"/>
              </a:solidFill>
              <a:latin typeface="微软雅黑" panose="020B0503020204020204" pitchFamily="34" charset="-122"/>
              <a:ea typeface="微软雅黑" panose="020B0503020204020204" pitchFamily="34" charset="-122"/>
            </a:endParaRPr>
          </a:p>
        </p:txBody>
      </p:sp>
      <p:grpSp>
        <p:nvGrpSpPr>
          <p:cNvPr id="13" name="组合 12"/>
          <p:cNvGrpSpPr/>
          <p:nvPr/>
        </p:nvGrpSpPr>
        <p:grpSpPr bwMode="auto">
          <a:xfrm>
            <a:off x="3225220" y="1944249"/>
            <a:ext cx="3439292" cy="570800"/>
            <a:chOff x="3369875" y="2263434"/>
            <a:chExt cx="3439110" cy="432048"/>
          </a:xfrm>
        </p:grpSpPr>
        <p:sp>
          <p:nvSpPr>
            <p:cNvPr id="4105" name="矩形 13"/>
            <p:cNvSpPr>
              <a:spLocks noChangeArrowheads="1"/>
            </p:cNvSpPr>
            <p:nvPr/>
          </p:nvSpPr>
          <p:spPr bwMode="auto">
            <a:xfrm>
              <a:off x="3369875" y="226343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4106" name="TextBox 14">
              <a:hlinkClick r:id="rId3" action="ppaction://hlinksldjump"/>
            </p:cNvPr>
            <p:cNvSpPr txBox="1">
              <a:spLocks noChangeArrowheads="1"/>
            </p:cNvSpPr>
            <p:nvPr/>
          </p:nvSpPr>
          <p:spPr bwMode="auto">
            <a:xfrm>
              <a:off x="3497113" y="2310168"/>
              <a:ext cx="3311872" cy="37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p>
              <a:pPr fontAlgn="base">
                <a:spcBef>
                  <a:spcPct val="0"/>
                </a:spcBef>
                <a:spcAft>
                  <a:spcPct val="0"/>
                </a:spcAft>
                <a:buFont typeface="Arial" panose="020B0604020202020204" pitchFamily="34" charset="0"/>
                <a:buNone/>
              </a:pPr>
              <a:r>
                <a:rPr lang="zh-CN" altLang="en-US" sz="2500">
                  <a:solidFill>
                    <a:prstClr val="white"/>
                  </a:solidFill>
                  <a:latin typeface="微软雅黑" panose="020B0503020204020204" pitchFamily="34" charset="-122"/>
                  <a:ea typeface="微软雅黑" panose="020B0503020204020204" pitchFamily="34" charset="-122"/>
                </a:rPr>
                <a:t>精 典 范 例                </a:t>
              </a:r>
            </a:p>
          </p:txBody>
        </p:sp>
      </p:grpSp>
      <p:sp>
        <p:nvSpPr>
          <p:cNvPr id="874581" name="矩形 15"/>
          <p:cNvSpPr>
            <a:spLocks noChangeArrowheads="1"/>
          </p:cNvSpPr>
          <p:nvPr/>
        </p:nvSpPr>
        <p:spPr bwMode="auto">
          <a:xfrm>
            <a:off x="2629310" y="2594432"/>
            <a:ext cx="514019" cy="57206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874582" name="TextBox 16"/>
          <p:cNvSpPr txBox="1">
            <a:spLocks noChangeArrowheads="1"/>
          </p:cNvSpPr>
          <p:nvPr/>
        </p:nvSpPr>
        <p:spPr bwMode="auto">
          <a:xfrm>
            <a:off x="2600333" y="2656173"/>
            <a:ext cx="561894" cy="47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p>
            <a:pPr fontAlgn="base">
              <a:spcBef>
                <a:spcPct val="0"/>
              </a:spcBef>
              <a:spcAft>
                <a:spcPct val="0"/>
              </a:spcAft>
              <a:buFont typeface="Arial" panose="020B0604020202020204" pitchFamily="34" charset="0"/>
              <a:buNone/>
            </a:pPr>
            <a:r>
              <a:rPr lang="en-US" altLang="zh-CN" sz="2500">
                <a:solidFill>
                  <a:prstClr val="white"/>
                </a:solidFill>
                <a:latin typeface="微软雅黑" panose="020B0503020204020204" pitchFamily="34" charset="-122"/>
                <a:ea typeface="微软雅黑" panose="020B0503020204020204" pitchFamily="34" charset="-122"/>
              </a:rPr>
              <a:t>03</a:t>
            </a:r>
            <a:endParaRPr lang="zh-CN" altLang="en-US" sz="2500">
              <a:solidFill>
                <a:prstClr val="white"/>
              </a:solidFill>
              <a:latin typeface="微软雅黑" panose="020B0503020204020204" pitchFamily="34" charset="-122"/>
              <a:ea typeface="微软雅黑" panose="020B0503020204020204" pitchFamily="34" charset="-122"/>
            </a:endParaRPr>
          </a:p>
        </p:txBody>
      </p:sp>
      <p:grpSp>
        <p:nvGrpSpPr>
          <p:cNvPr id="18" name="组合 17"/>
          <p:cNvGrpSpPr/>
          <p:nvPr/>
        </p:nvGrpSpPr>
        <p:grpSpPr bwMode="auto">
          <a:xfrm>
            <a:off x="3225219" y="2594432"/>
            <a:ext cx="3362543" cy="572060"/>
            <a:chOff x="3369875" y="2893504"/>
            <a:chExt cx="3362365" cy="432048"/>
          </a:xfrm>
        </p:grpSpPr>
        <p:sp>
          <p:nvSpPr>
            <p:cNvPr id="4110"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4111" name="TextBox 19">
              <a:hlinkClick r:id="rId4" action="ppaction://hlinksldjump"/>
            </p:cNvPr>
            <p:cNvSpPr txBox="1">
              <a:spLocks noChangeArrowheads="1"/>
            </p:cNvSpPr>
            <p:nvPr/>
          </p:nvSpPr>
          <p:spPr bwMode="auto">
            <a:xfrm>
              <a:off x="3497113" y="2940135"/>
              <a:ext cx="3217300" cy="3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p>
              <a:pPr fontAlgn="base">
                <a:spcBef>
                  <a:spcPct val="0"/>
                </a:spcBef>
                <a:spcAft>
                  <a:spcPct val="0"/>
                </a:spcAft>
                <a:buFont typeface="Arial" panose="020B0604020202020204" pitchFamily="34" charset="0"/>
                <a:buNone/>
              </a:pPr>
              <a:r>
                <a:rPr lang="zh-CN" altLang="en-US" sz="2500">
                  <a:solidFill>
                    <a:prstClr val="white"/>
                  </a:solidFill>
                  <a:latin typeface="微软雅黑" panose="020B0503020204020204" pitchFamily="34" charset="-122"/>
                  <a:ea typeface="微软雅黑" panose="020B0503020204020204" pitchFamily="34" charset="-122"/>
                </a:rPr>
                <a:t>变 式 练 习               </a:t>
              </a:r>
            </a:p>
          </p:txBody>
        </p:sp>
      </p:grpSp>
      <p:sp>
        <p:nvSpPr>
          <p:cNvPr id="874586" name="矩形 20"/>
          <p:cNvSpPr>
            <a:spLocks noChangeArrowheads="1"/>
          </p:cNvSpPr>
          <p:nvPr/>
        </p:nvSpPr>
        <p:spPr bwMode="auto">
          <a:xfrm>
            <a:off x="2629310" y="3224454"/>
            <a:ext cx="514019" cy="57206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874587" name="TextBox 21"/>
          <p:cNvSpPr txBox="1">
            <a:spLocks noChangeArrowheads="1"/>
          </p:cNvSpPr>
          <p:nvPr/>
        </p:nvSpPr>
        <p:spPr bwMode="auto">
          <a:xfrm>
            <a:off x="2600333" y="3286195"/>
            <a:ext cx="561894" cy="47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p>
            <a:pPr fontAlgn="base">
              <a:spcBef>
                <a:spcPct val="0"/>
              </a:spcBef>
              <a:spcAft>
                <a:spcPct val="0"/>
              </a:spcAft>
              <a:buFont typeface="Arial" panose="020B0604020202020204" pitchFamily="34" charset="0"/>
              <a:buNone/>
            </a:pPr>
            <a:r>
              <a:rPr lang="en-US" altLang="zh-CN" sz="2500">
                <a:solidFill>
                  <a:prstClr val="white"/>
                </a:solidFill>
                <a:latin typeface="微软雅黑" panose="020B0503020204020204" pitchFamily="34" charset="-122"/>
                <a:ea typeface="微软雅黑" panose="020B0503020204020204" pitchFamily="34" charset="-122"/>
              </a:rPr>
              <a:t>04</a:t>
            </a:r>
            <a:endParaRPr lang="zh-CN" altLang="en-US" sz="2500">
              <a:solidFill>
                <a:prstClr val="white"/>
              </a:solidFill>
              <a:latin typeface="微软雅黑" panose="020B0503020204020204" pitchFamily="34" charset="-122"/>
              <a:ea typeface="微软雅黑" panose="020B0503020204020204" pitchFamily="34" charset="-122"/>
            </a:endParaRPr>
          </a:p>
        </p:txBody>
      </p:sp>
      <p:grpSp>
        <p:nvGrpSpPr>
          <p:cNvPr id="23" name="组合 22"/>
          <p:cNvGrpSpPr/>
          <p:nvPr/>
        </p:nvGrpSpPr>
        <p:grpSpPr bwMode="auto">
          <a:xfrm>
            <a:off x="3225220" y="3224454"/>
            <a:ext cx="4857955" cy="572060"/>
            <a:chOff x="3369875" y="3523574"/>
            <a:chExt cx="4857452" cy="432048"/>
          </a:xfrm>
        </p:grpSpPr>
        <p:sp>
          <p:nvSpPr>
            <p:cNvPr id="4115" name="矩形 23"/>
            <p:cNvSpPr>
              <a:spLocks noChangeArrowheads="1"/>
            </p:cNvSpPr>
            <p:nvPr/>
          </p:nvSpPr>
          <p:spPr bwMode="auto">
            <a:xfrm>
              <a:off x="3369875" y="352357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fontAlgn="base">
                <a:spcBef>
                  <a:spcPct val="0"/>
                </a:spcBef>
                <a:spcAft>
                  <a:spcPct val="0"/>
                </a:spcAft>
                <a:buFont typeface="Arial" panose="020B0604020202020204" pitchFamily="34" charset="0"/>
                <a:buNone/>
              </a:pPr>
              <a:endParaRPr lang="zh-CN" altLang="en-US" sz="2500">
                <a:solidFill>
                  <a:prstClr val="white"/>
                </a:solidFill>
                <a:latin typeface="微软雅黑" panose="020B0503020204020204" pitchFamily="34" charset="-122"/>
                <a:ea typeface="微软雅黑" panose="020B0503020204020204" pitchFamily="34" charset="-122"/>
              </a:endParaRPr>
            </a:p>
          </p:txBody>
        </p:sp>
        <p:sp>
          <p:nvSpPr>
            <p:cNvPr id="4116" name="TextBox 24">
              <a:hlinkClick r:id="rId5" action="ppaction://hlinksldjump"/>
            </p:cNvPr>
            <p:cNvSpPr txBox="1">
              <a:spLocks noChangeArrowheads="1"/>
            </p:cNvSpPr>
            <p:nvPr/>
          </p:nvSpPr>
          <p:spPr bwMode="auto">
            <a:xfrm>
              <a:off x="3497113" y="3570205"/>
              <a:ext cx="4730214" cy="3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p>
              <a:pPr fontAlgn="base">
                <a:spcBef>
                  <a:spcPct val="0"/>
                </a:spcBef>
                <a:spcAft>
                  <a:spcPct val="0"/>
                </a:spcAft>
                <a:buFont typeface="Arial" panose="020B0604020202020204" pitchFamily="34" charset="0"/>
                <a:buNone/>
              </a:pPr>
              <a:r>
                <a:rPr lang="zh-CN" altLang="en-US" sz="2500">
                  <a:solidFill>
                    <a:prstClr val="white"/>
                  </a:solidFill>
                  <a:latin typeface="微软雅黑" panose="020B0503020204020204" pitchFamily="34" charset="-122"/>
                  <a:ea typeface="微软雅黑" panose="020B0503020204020204" pitchFamily="34" charset="-122"/>
                </a:rPr>
                <a:t>巩 固 训 练                               </a:t>
              </a:r>
            </a:p>
          </p:txBody>
        </p:sp>
      </p:grpSp>
      <p:sp>
        <p:nvSpPr>
          <p:cNvPr id="874591" name="五边形 30"/>
          <p:cNvSpPr>
            <a:spLocks noChangeArrowheads="1"/>
          </p:cNvSpPr>
          <p:nvPr/>
        </p:nvSpPr>
        <p:spPr bwMode="auto">
          <a:xfrm>
            <a:off x="0" y="194047"/>
            <a:ext cx="372916" cy="430935"/>
          </a:xfrm>
          <a:prstGeom prst="homePlate">
            <a:avLst>
              <a:gd name="adj" fmla="val 50000"/>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fontAlgn="base">
              <a:spcBef>
                <a:spcPct val="0"/>
              </a:spcBef>
              <a:spcAft>
                <a:spcPct val="0"/>
              </a:spcAft>
              <a:buFont typeface="Arial" panose="020B0604020202020204" pitchFamily="34" charset="0"/>
              <a:buNone/>
            </a:pPr>
            <a:endParaRPr lang="zh-CN" altLang="en-US">
              <a:solidFill>
                <a:srgbClr val="FFFFFF"/>
              </a:solidFill>
            </a:endParaRPr>
          </a:p>
        </p:txBody>
      </p:sp>
      <p:sp>
        <p:nvSpPr>
          <p:cNvPr id="874592" name="TextBox 31"/>
          <p:cNvSpPr txBox="1">
            <a:spLocks noChangeArrowheads="1"/>
          </p:cNvSpPr>
          <p:nvPr/>
        </p:nvSpPr>
        <p:spPr bwMode="auto">
          <a:xfrm>
            <a:off x="417012" y="170106"/>
            <a:ext cx="1507132" cy="46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p>
            <a:pPr fontAlgn="base">
              <a:spcBef>
                <a:spcPct val="0"/>
              </a:spcBef>
              <a:spcAft>
                <a:spcPct val="0"/>
              </a:spcAft>
              <a:buFont typeface="Arial" panose="020B0604020202020204" pitchFamily="34" charset="0"/>
              <a:buNone/>
            </a:pPr>
            <a:r>
              <a:rPr lang="zh-CN" altLang="en-US" sz="2400" b="1">
                <a:solidFill>
                  <a:srgbClr val="483018"/>
                </a:solidFill>
                <a:latin typeface="微软雅黑" panose="020B0503020204020204" pitchFamily="34" charset="-122"/>
                <a:ea typeface="微软雅黑" panose="020B0503020204020204" pitchFamily="34" charset="-122"/>
              </a:rPr>
              <a:t>目录导航 </a:t>
            </a:r>
            <a:endParaRPr lang="en-US" altLang="zh-CN" sz="2400" b="1">
              <a:solidFill>
                <a:srgbClr val="483018"/>
              </a:solidFill>
              <a:latin typeface="微软雅黑" panose="020B0503020204020204" pitchFamily="34" charset="-122"/>
              <a:ea typeface="微软雅黑" panose="020B0503020204020204" pitchFamily="34"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4591"/>
                                        </p:tgtEl>
                                        <p:attrNameLst>
                                          <p:attrName>style.visibility</p:attrName>
                                        </p:attrNameLst>
                                      </p:cBhvr>
                                      <p:to>
                                        <p:strVal val="visible"/>
                                      </p:to>
                                    </p:set>
                                    <p:animEffect transition="in" filter="wipe(left)">
                                      <p:cBhvr>
                                        <p:cTn id="7" dur="500"/>
                                        <p:tgtEl>
                                          <p:spTgt spid="87459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74592"/>
                                        </p:tgtEl>
                                        <p:attrNameLst>
                                          <p:attrName>style.visibility</p:attrName>
                                        </p:attrNameLst>
                                      </p:cBhvr>
                                      <p:to>
                                        <p:strVal val="visible"/>
                                      </p:to>
                                    </p:set>
                                    <p:anim calcmode="lin" valueType="num">
                                      <p:cBhvr>
                                        <p:cTn id="11" dur="500" fill="hold"/>
                                        <p:tgtEl>
                                          <p:spTgt spid="874592"/>
                                        </p:tgtEl>
                                        <p:attrNameLst>
                                          <p:attrName>ppt_w</p:attrName>
                                        </p:attrNameLst>
                                      </p:cBhvr>
                                      <p:tavLst>
                                        <p:tav tm="0">
                                          <p:val>
                                            <p:fltVal val="0"/>
                                          </p:val>
                                        </p:tav>
                                        <p:tav tm="100000">
                                          <p:val>
                                            <p:strVal val="#ppt_w"/>
                                          </p:val>
                                        </p:tav>
                                      </p:tavLst>
                                    </p:anim>
                                    <p:anim calcmode="lin" valueType="num">
                                      <p:cBhvr>
                                        <p:cTn id="12" dur="500" fill="hold"/>
                                        <p:tgtEl>
                                          <p:spTgt spid="874592"/>
                                        </p:tgtEl>
                                        <p:attrNameLst>
                                          <p:attrName>ppt_h</p:attrName>
                                        </p:attrNameLst>
                                      </p:cBhvr>
                                      <p:tavLst>
                                        <p:tav tm="0">
                                          <p:val>
                                            <p:fltVal val="0"/>
                                          </p:val>
                                        </p:tav>
                                        <p:tav tm="100000">
                                          <p:val>
                                            <p:strVal val="#ppt_h"/>
                                          </p:val>
                                        </p:tav>
                                      </p:tavLst>
                                    </p:anim>
                                    <p:animEffect transition="in" filter="fade">
                                      <p:cBhvr>
                                        <p:cTn id="13" dur="500"/>
                                        <p:tgtEl>
                                          <p:spTgt spid="874592"/>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874571"/>
                                        </p:tgtEl>
                                        <p:attrNameLst>
                                          <p:attrName>style.visibility</p:attrName>
                                        </p:attrNameLst>
                                      </p:cBhvr>
                                      <p:to>
                                        <p:strVal val="visible"/>
                                      </p:to>
                                    </p:set>
                                    <p:anim calcmode="lin" valueType="num">
                                      <p:cBhvr>
                                        <p:cTn id="17" dur="500" fill="hold"/>
                                        <p:tgtEl>
                                          <p:spTgt spid="874571"/>
                                        </p:tgtEl>
                                        <p:attrNameLst>
                                          <p:attrName>ppt_x</p:attrName>
                                        </p:attrNameLst>
                                      </p:cBhvr>
                                      <p:tavLst>
                                        <p:tav tm="0">
                                          <p:val>
                                            <p:strVal val="0-#ppt_w/2"/>
                                          </p:val>
                                        </p:tav>
                                        <p:tav tm="100000">
                                          <p:val>
                                            <p:strVal val="#ppt_x"/>
                                          </p:val>
                                        </p:tav>
                                      </p:tavLst>
                                    </p:anim>
                                    <p:anim calcmode="lin" valueType="num">
                                      <p:cBhvr>
                                        <p:cTn id="18" dur="500" fill="hold"/>
                                        <p:tgtEl>
                                          <p:spTgt spid="87457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50"/>
                                  </p:stCondLst>
                                  <p:childTnLst>
                                    <p:set>
                                      <p:cBhvr>
                                        <p:cTn id="20" dur="1" fill="hold">
                                          <p:stCondLst>
                                            <p:cond delay="0"/>
                                          </p:stCondLst>
                                        </p:cTn>
                                        <p:tgtEl>
                                          <p:spTgt spid="874576"/>
                                        </p:tgtEl>
                                        <p:attrNameLst>
                                          <p:attrName>style.visibility</p:attrName>
                                        </p:attrNameLst>
                                      </p:cBhvr>
                                      <p:to>
                                        <p:strVal val="visible"/>
                                      </p:to>
                                    </p:set>
                                    <p:anim calcmode="lin" valueType="num">
                                      <p:cBhvr>
                                        <p:cTn id="21" dur="500" fill="hold"/>
                                        <p:tgtEl>
                                          <p:spTgt spid="874576"/>
                                        </p:tgtEl>
                                        <p:attrNameLst>
                                          <p:attrName>ppt_x</p:attrName>
                                        </p:attrNameLst>
                                      </p:cBhvr>
                                      <p:tavLst>
                                        <p:tav tm="0">
                                          <p:val>
                                            <p:strVal val="0-#ppt_w/2"/>
                                          </p:val>
                                        </p:tav>
                                        <p:tav tm="100000">
                                          <p:val>
                                            <p:strVal val="#ppt_x"/>
                                          </p:val>
                                        </p:tav>
                                      </p:tavLst>
                                    </p:anim>
                                    <p:anim calcmode="lin" valueType="num">
                                      <p:cBhvr>
                                        <p:cTn id="22" dur="500" fill="hold"/>
                                        <p:tgtEl>
                                          <p:spTgt spid="874576"/>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250"/>
                                  </p:stCondLst>
                                  <p:childTnLst>
                                    <p:set>
                                      <p:cBhvr>
                                        <p:cTn id="24" dur="1" fill="hold">
                                          <p:stCondLst>
                                            <p:cond delay="0"/>
                                          </p:stCondLst>
                                        </p:cTn>
                                        <p:tgtEl>
                                          <p:spTgt spid="874581"/>
                                        </p:tgtEl>
                                        <p:attrNameLst>
                                          <p:attrName>style.visibility</p:attrName>
                                        </p:attrNameLst>
                                      </p:cBhvr>
                                      <p:to>
                                        <p:strVal val="visible"/>
                                      </p:to>
                                    </p:set>
                                    <p:anim calcmode="lin" valueType="num">
                                      <p:cBhvr>
                                        <p:cTn id="25" dur="500" fill="hold"/>
                                        <p:tgtEl>
                                          <p:spTgt spid="874581"/>
                                        </p:tgtEl>
                                        <p:attrNameLst>
                                          <p:attrName>ppt_x</p:attrName>
                                        </p:attrNameLst>
                                      </p:cBhvr>
                                      <p:tavLst>
                                        <p:tav tm="0">
                                          <p:val>
                                            <p:strVal val="0-#ppt_w/2"/>
                                          </p:val>
                                        </p:tav>
                                        <p:tav tm="100000">
                                          <p:val>
                                            <p:strVal val="#ppt_x"/>
                                          </p:val>
                                        </p:tav>
                                      </p:tavLst>
                                    </p:anim>
                                    <p:anim calcmode="lin" valueType="num">
                                      <p:cBhvr>
                                        <p:cTn id="26" dur="500" fill="hold"/>
                                        <p:tgtEl>
                                          <p:spTgt spid="874581"/>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400"/>
                                  </p:stCondLst>
                                  <p:childTnLst>
                                    <p:set>
                                      <p:cBhvr>
                                        <p:cTn id="28" dur="1" fill="hold">
                                          <p:stCondLst>
                                            <p:cond delay="0"/>
                                          </p:stCondLst>
                                        </p:cTn>
                                        <p:tgtEl>
                                          <p:spTgt spid="874586"/>
                                        </p:tgtEl>
                                        <p:attrNameLst>
                                          <p:attrName>style.visibility</p:attrName>
                                        </p:attrNameLst>
                                      </p:cBhvr>
                                      <p:to>
                                        <p:strVal val="visible"/>
                                      </p:to>
                                    </p:set>
                                    <p:anim calcmode="lin" valueType="num">
                                      <p:cBhvr>
                                        <p:cTn id="29" dur="500" fill="hold"/>
                                        <p:tgtEl>
                                          <p:spTgt spid="874586"/>
                                        </p:tgtEl>
                                        <p:attrNameLst>
                                          <p:attrName>ppt_x</p:attrName>
                                        </p:attrNameLst>
                                      </p:cBhvr>
                                      <p:tavLst>
                                        <p:tav tm="0">
                                          <p:val>
                                            <p:strVal val="0-#ppt_w/2"/>
                                          </p:val>
                                        </p:tav>
                                        <p:tav tm="100000">
                                          <p:val>
                                            <p:strVal val="#ppt_x"/>
                                          </p:val>
                                        </p:tav>
                                      </p:tavLst>
                                    </p:anim>
                                    <p:anim calcmode="lin" valueType="num">
                                      <p:cBhvr>
                                        <p:cTn id="30" dur="500" fill="hold"/>
                                        <p:tgtEl>
                                          <p:spTgt spid="874586"/>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49" presetClass="entr" presetSubtype="0" decel="100000" fill="hold" grpId="0" nodeType="afterEffect">
                                  <p:stCondLst>
                                    <p:cond delay="0"/>
                                  </p:stCondLst>
                                  <p:childTnLst>
                                    <p:set>
                                      <p:cBhvr>
                                        <p:cTn id="33" dur="1" fill="hold">
                                          <p:stCondLst>
                                            <p:cond delay="0"/>
                                          </p:stCondLst>
                                        </p:cTn>
                                        <p:tgtEl>
                                          <p:spTgt spid="874572"/>
                                        </p:tgtEl>
                                        <p:attrNameLst>
                                          <p:attrName>style.visibility</p:attrName>
                                        </p:attrNameLst>
                                      </p:cBhvr>
                                      <p:to>
                                        <p:strVal val="visible"/>
                                      </p:to>
                                    </p:set>
                                    <p:anim calcmode="lin" valueType="num">
                                      <p:cBhvr>
                                        <p:cTn id="34" dur="500" fill="hold"/>
                                        <p:tgtEl>
                                          <p:spTgt spid="874572"/>
                                        </p:tgtEl>
                                        <p:attrNameLst>
                                          <p:attrName>ppt_w</p:attrName>
                                        </p:attrNameLst>
                                      </p:cBhvr>
                                      <p:tavLst>
                                        <p:tav tm="0">
                                          <p:val>
                                            <p:fltVal val="0"/>
                                          </p:val>
                                        </p:tav>
                                        <p:tav tm="100000">
                                          <p:val>
                                            <p:strVal val="#ppt_w"/>
                                          </p:val>
                                        </p:tav>
                                      </p:tavLst>
                                    </p:anim>
                                    <p:anim calcmode="lin" valueType="num">
                                      <p:cBhvr>
                                        <p:cTn id="35" dur="500" fill="hold"/>
                                        <p:tgtEl>
                                          <p:spTgt spid="874572"/>
                                        </p:tgtEl>
                                        <p:attrNameLst>
                                          <p:attrName>ppt_h</p:attrName>
                                        </p:attrNameLst>
                                      </p:cBhvr>
                                      <p:tavLst>
                                        <p:tav tm="0">
                                          <p:val>
                                            <p:fltVal val="0"/>
                                          </p:val>
                                        </p:tav>
                                        <p:tav tm="100000">
                                          <p:val>
                                            <p:strVal val="#ppt_h"/>
                                          </p:val>
                                        </p:tav>
                                      </p:tavLst>
                                    </p:anim>
                                    <p:anim calcmode="lin" valueType="num">
                                      <p:cBhvr>
                                        <p:cTn id="36" dur="500" fill="hold"/>
                                        <p:tgtEl>
                                          <p:spTgt spid="874572"/>
                                        </p:tgtEl>
                                        <p:attrNameLst>
                                          <p:attrName>style.rotation</p:attrName>
                                        </p:attrNameLst>
                                      </p:cBhvr>
                                      <p:tavLst>
                                        <p:tav tm="0">
                                          <p:val>
                                            <p:fltVal val="360"/>
                                          </p:val>
                                        </p:tav>
                                        <p:tav tm="100000">
                                          <p:val>
                                            <p:fltVal val="0"/>
                                          </p:val>
                                        </p:tav>
                                      </p:tavLst>
                                    </p:anim>
                                    <p:animEffect transition="in" filter="fade">
                                      <p:cBhvr>
                                        <p:cTn id="37" dur="500"/>
                                        <p:tgtEl>
                                          <p:spTgt spid="874572"/>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par>
                          <p:cTn id="42" fill="hold">
                            <p:stCondLst>
                              <p:cond delay="2500"/>
                            </p:stCondLst>
                            <p:childTnLst>
                              <p:par>
                                <p:cTn id="43" presetID="49" presetClass="entr" presetSubtype="0" decel="100000" fill="hold" grpId="0" nodeType="afterEffect">
                                  <p:stCondLst>
                                    <p:cond delay="0"/>
                                  </p:stCondLst>
                                  <p:childTnLst>
                                    <p:set>
                                      <p:cBhvr>
                                        <p:cTn id="44" dur="1" fill="hold">
                                          <p:stCondLst>
                                            <p:cond delay="0"/>
                                          </p:stCondLst>
                                        </p:cTn>
                                        <p:tgtEl>
                                          <p:spTgt spid="874577"/>
                                        </p:tgtEl>
                                        <p:attrNameLst>
                                          <p:attrName>style.visibility</p:attrName>
                                        </p:attrNameLst>
                                      </p:cBhvr>
                                      <p:to>
                                        <p:strVal val="visible"/>
                                      </p:to>
                                    </p:set>
                                    <p:anim calcmode="lin" valueType="num">
                                      <p:cBhvr>
                                        <p:cTn id="45" dur="500" fill="hold"/>
                                        <p:tgtEl>
                                          <p:spTgt spid="874577"/>
                                        </p:tgtEl>
                                        <p:attrNameLst>
                                          <p:attrName>ppt_w</p:attrName>
                                        </p:attrNameLst>
                                      </p:cBhvr>
                                      <p:tavLst>
                                        <p:tav tm="0">
                                          <p:val>
                                            <p:fltVal val="0"/>
                                          </p:val>
                                        </p:tav>
                                        <p:tav tm="100000">
                                          <p:val>
                                            <p:strVal val="#ppt_w"/>
                                          </p:val>
                                        </p:tav>
                                      </p:tavLst>
                                    </p:anim>
                                    <p:anim calcmode="lin" valueType="num">
                                      <p:cBhvr>
                                        <p:cTn id="46" dur="500" fill="hold"/>
                                        <p:tgtEl>
                                          <p:spTgt spid="874577"/>
                                        </p:tgtEl>
                                        <p:attrNameLst>
                                          <p:attrName>ppt_h</p:attrName>
                                        </p:attrNameLst>
                                      </p:cBhvr>
                                      <p:tavLst>
                                        <p:tav tm="0">
                                          <p:val>
                                            <p:fltVal val="0"/>
                                          </p:val>
                                        </p:tav>
                                        <p:tav tm="100000">
                                          <p:val>
                                            <p:strVal val="#ppt_h"/>
                                          </p:val>
                                        </p:tav>
                                      </p:tavLst>
                                    </p:anim>
                                    <p:anim calcmode="lin" valueType="num">
                                      <p:cBhvr>
                                        <p:cTn id="47" dur="500" fill="hold"/>
                                        <p:tgtEl>
                                          <p:spTgt spid="874577"/>
                                        </p:tgtEl>
                                        <p:attrNameLst>
                                          <p:attrName>style.rotation</p:attrName>
                                        </p:attrNameLst>
                                      </p:cBhvr>
                                      <p:tavLst>
                                        <p:tav tm="0">
                                          <p:val>
                                            <p:fltVal val="360"/>
                                          </p:val>
                                        </p:tav>
                                        <p:tav tm="100000">
                                          <p:val>
                                            <p:fltVal val="0"/>
                                          </p:val>
                                        </p:tav>
                                      </p:tavLst>
                                    </p:anim>
                                    <p:animEffect transition="in" filter="fade">
                                      <p:cBhvr>
                                        <p:cTn id="48" dur="500"/>
                                        <p:tgtEl>
                                          <p:spTgt spid="874577"/>
                                        </p:tgtEl>
                                      </p:cBhvr>
                                    </p:animEffect>
                                  </p:childTnLst>
                                </p:cTn>
                              </p:par>
                            </p:childTnLst>
                          </p:cTn>
                        </p:par>
                        <p:par>
                          <p:cTn id="49" fill="hold">
                            <p:stCondLst>
                              <p:cond delay="3000"/>
                            </p:stCondLst>
                            <p:childTnLst>
                              <p:par>
                                <p:cTn id="50" presetID="2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par>
                          <p:cTn id="53" fill="hold">
                            <p:stCondLst>
                              <p:cond delay="3500"/>
                            </p:stCondLst>
                            <p:childTnLst>
                              <p:par>
                                <p:cTn id="54" presetID="49" presetClass="entr" presetSubtype="0" decel="100000" fill="hold" grpId="0" nodeType="afterEffect">
                                  <p:stCondLst>
                                    <p:cond delay="0"/>
                                  </p:stCondLst>
                                  <p:childTnLst>
                                    <p:set>
                                      <p:cBhvr>
                                        <p:cTn id="55" dur="1" fill="hold">
                                          <p:stCondLst>
                                            <p:cond delay="0"/>
                                          </p:stCondLst>
                                        </p:cTn>
                                        <p:tgtEl>
                                          <p:spTgt spid="874582"/>
                                        </p:tgtEl>
                                        <p:attrNameLst>
                                          <p:attrName>style.visibility</p:attrName>
                                        </p:attrNameLst>
                                      </p:cBhvr>
                                      <p:to>
                                        <p:strVal val="visible"/>
                                      </p:to>
                                    </p:set>
                                    <p:anim calcmode="lin" valueType="num">
                                      <p:cBhvr>
                                        <p:cTn id="56" dur="500" fill="hold"/>
                                        <p:tgtEl>
                                          <p:spTgt spid="874582"/>
                                        </p:tgtEl>
                                        <p:attrNameLst>
                                          <p:attrName>ppt_w</p:attrName>
                                        </p:attrNameLst>
                                      </p:cBhvr>
                                      <p:tavLst>
                                        <p:tav tm="0">
                                          <p:val>
                                            <p:fltVal val="0"/>
                                          </p:val>
                                        </p:tav>
                                        <p:tav tm="100000">
                                          <p:val>
                                            <p:strVal val="#ppt_w"/>
                                          </p:val>
                                        </p:tav>
                                      </p:tavLst>
                                    </p:anim>
                                    <p:anim calcmode="lin" valueType="num">
                                      <p:cBhvr>
                                        <p:cTn id="57" dur="500" fill="hold"/>
                                        <p:tgtEl>
                                          <p:spTgt spid="874582"/>
                                        </p:tgtEl>
                                        <p:attrNameLst>
                                          <p:attrName>ppt_h</p:attrName>
                                        </p:attrNameLst>
                                      </p:cBhvr>
                                      <p:tavLst>
                                        <p:tav tm="0">
                                          <p:val>
                                            <p:fltVal val="0"/>
                                          </p:val>
                                        </p:tav>
                                        <p:tav tm="100000">
                                          <p:val>
                                            <p:strVal val="#ppt_h"/>
                                          </p:val>
                                        </p:tav>
                                      </p:tavLst>
                                    </p:anim>
                                    <p:anim calcmode="lin" valueType="num">
                                      <p:cBhvr>
                                        <p:cTn id="58" dur="500" fill="hold"/>
                                        <p:tgtEl>
                                          <p:spTgt spid="874582"/>
                                        </p:tgtEl>
                                        <p:attrNameLst>
                                          <p:attrName>style.rotation</p:attrName>
                                        </p:attrNameLst>
                                      </p:cBhvr>
                                      <p:tavLst>
                                        <p:tav tm="0">
                                          <p:val>
                                            <p:fltVal val="360"/>
                                          </p:val>
                                        </p:tav>
                                        <p:tav tm="100000">
                                          <p:val>
                                            <p:fltVal val="0"/>
                                          </p:val>
                                        </p:tav>
                                      </p:tavLst>
                                    </p:anim>
                                    <p:animEffect transition="in" filter="fade">
                                      <p:cBhvr>
                                        <p:cTn id="59" dur="500"/>
                                        <p:tgtEl>
                                          <p:spTgt spid="874582"/>
                                        </p:tgtEl>
                                      </p:cBhvr>
                                    </p:animEffect>
                                  </p:childTnLst>
                                </p:cTn>
                              </p:par>
                            </p:childTnLst>
                          </p:cTn>
                        </p:par>
                        <p:par>
                          <p:cTn id="60" fill="hold">
                            <p:stCondLst>
                              <p:cond delay="4000"/>
                            </p:stCondLst>
                            <p:childTnLst>
                              <p:par>
                                <p:cTn id="61" presetID="22" presetClass="entr" presetSubtype="8" fill="hold"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4500"/>
                            </p:stCondLst>
                            <p:childTnLst>
                              <p:par>
                                <p:cTn id="65" presetID="49" presetClass="entr" presetSubtype="0" decel="100000" fill="hold" grpId="0" nodeType="afterEffect">
                                  <p:stCondLst>
                                    <p:cond delay="0"/>
                                  </p:stCondLst>
                                  <p:childTnLst>
                                    <p:set>
                                      <p:cBhvr>
                                        <p:cTn id="66" dur="1" fill="hold">
                                          <p:stCondLst>
                                            <p:cond delay="0"/>
                                          </p:stCondLst>
                                        </p:cTn>
                                        <p:tgtEl>
                                          <p:spTgt spid="874587"/>
                                        </p:tgtEl>
                                        <p:attrNameLst>
                                          <p:attrName>style.visibility</p:attrName>
                                        </p:attrNameLst>
                                      </p:cBhvr>
                                      <p:to>
                                        <p:strVal val="visible"/>
                                      </p:to>
                                    </p:set>
                                    <p:anim calcmode="lin" valueType="num">
                                      <p:cBhvr>
                                        <p:cTn id="67" dur="500" fill="hold"/>
                                        <p:tgtEl>
                                          <p:spTgt spid="874587"/>
                                        </p:tgtEl>
                                        <p:attrNameLst>
                                          <p:attrName>ppt_w</p:attrName>
                                        </p:attrNameLst>
                                      </p:cBhvr>
                                      <p:tavLst>
                                        <p:tav tm="0">
                                          <p:val>
                                            <p:fltVal val="0"/>
                                          </p:val>
                                        </p:tav>
                                        <p:tav tm="100000">
                                          <p:val>
                                            <p:strVal val="#ppt_w"/>
                                          </p:val>
                                        </p:tav>
                                      </p:tavLst>
                                    </p:anim>
                                    <p:anim calcmode="lin" valueType="num">
                                      <p:cBhvr>
                                        <p:cTn id="68" dur="500" fill="hold"/>
                                        <p:tgtEl>
                                          <p:spTgt spid="874587"/>
                                        </p:tgtEl>
                                        <p:attrNameLst>
                                          <p:attrName>ppt_h</p:attrName>
                                        </p:attrNameLst>
                                      </p:cBhvr>
                                      <p:tavLst>
                                        <p:tav tm="0">
                                          <p:val>
                                            <p:fltVal val="0"/>
                                          </p:val>
                                        </p:tav>
                                        <p:tav tm="100000">
                                          <p:val>
                                            <p:strVal val="#ppt_h"/>
                                          </p:val>
                                        </p:tav>
                                      </p:tavLst>
                                    </p:anim>
                                    <p:anim calcmode="lin" valueType="num">
                                      <p:cBhvr>
                                        <p:cTn id="69" dur="500" fill="hold"/>
                                        <p:tgtEl>
                                          <p:spTgt spid="874587"/>
                                        </p:tgtEl>
                                        <p:attrNameLst>
                                          <p:attrName>style.rotation</p:attrName>
                                        </p:attrNameLst>
                                      </p:cBhvr>
                                      <p:tavLst>
                                        <p:tav tm="0">
                                          <p:val>
                                            <p:fltVal val="360"/>
                                          </p:val>
                                        </p:tav>
                                        <p:tav tm="100000">
                                          <p:val>
                                            <p:fltVal val="0"/>
                                          </p:val>
                                        </p:tav>
                                      </p:tavLst>
                                    </p:anim>
                                    <p:animEffect transition="in" filter="fade">
                                      <p:cBhvr>
                                        <p:cTn id="70" dur="500"/>
                                        <p:tgtEl>
                                          <p:spTgt spid="874587"/>
                                        </p:tgtEl>
                                      </p:cBhvr>
                                    </p:animEffect>
                                  </p:childTnLst>
                                </p:cTn>
                              </p:par>
                            </p:childTnLst>
                          </p:cTn>
                        </p:par>
                        <p:par>
                          <p:cTn id="71" fill="hold">
                            <p:stCondLst>
                              <p:cond delay="5000"/>
                            </p:stCondLst>
                            <p:childTnLst>
                              <p:par>
                                <p:cTn id="72" presetID="22" presetClass="entr" presetSubtype="8" fill="hold" nodeType="after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left)">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4571" grpId="0" animBg="1"/>
      <p:bldP spid="874572" grpId="0"/>
      <p:bldP spid="874576" grpId="0" animBg="1"/>
      <p:bldP spid="874577" grpId="0"/>
      <p:bldP spid="874581" grpId="0" animBg="1"/>
      <p:bldP spid="874582" grpId="0"/>
      <p:bldP spid="874586" grpId="0" animBg="1"/>
      <p:bldP spid="874587" grpId="0"/>
      <p:bldP spid="874591" grpId="0" animBg="1"/>
      <p:bldP spid="8745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组合 3"/>
          <p:cNvGrpSpPr/>
          <p:nvPr/>
        </p:nvGrpSpPr>
        <p:grpSpPr bwMode="auto">
          <a:xfrm>
            <a:off x="287246" y="286030"/>
            <a:ext cx="8577067" cy="3642787"/>
            <a:chOff x="361950" y="360363"/>
            <a:chExt cx="10807700" cy="4588881"/>
          </a:xfrm>
        </p:grpSpPr>
        <p:sp>
          <p:nvSpPr>
            <p:cNvPr id="3" name="圆角矩形 2"/>
            <p:cNvSpPr/>
            <p:nvPr/>
          </p:nvSpPr>
          <p:spPr>
            <a:xfrm>
              <a:off x="3741738" y="360363"/>
              <a:ext cx="4179887" cy="533332"/>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5pPr>
            </a:lstStyle>
            <a:p>
              <a:pPr algn="ctr" defTabSz="362585">
                <a:buFont typeface="Arial" panose="020B0604020202020204" pitchFamily="34" charset="0"/>
                <a:buNone/>
              </a:pPr>
              <a:r>
                <a:rPr lang="zh-CN" altLang="en-US" sz="2500" b="1" noProof="1">
                  <a:solidFill>
                    <a:srgbClr val="FFFFFF"/>
                  </a:solidFill>
                  <a:latin typeface="Arial" panose="020B0604020202020204" pitchFamily="34" charset="0"/>
                  <a:ea typeface="微软雅黑" panose="020B0503020204020204" pitchFamily="34" charset="-122"/>
                </a:rPr>
                <a:t>学 习 目 标                </a:t>
              </a:r>
            </a:p>
          </p:txBody>
        </p:sp>
        <p:sp>
          <p:nvSpPr>
            <p:cNvPr id="5123" name="矩形 1"/>
            <p:cNvSpPr>
              <a:spLocks noChangeAspect="1" noChangeArrowheads="1"/>
            </p:cNvSpPr>
            <p:nvPr/>
          </p:nvSpPr>
          <p:spPr bwMode="auto">
            <a:xfrm>
              <a:off x="361950" y="1367879"/>
              <a:ext cx="10807700" cy="358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1</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通过掷图钉和掷硬币活动</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经历猜测、试验、收集试验数据、分析试验结果等过程</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初步体会频率与概率的关系</a:t>
              </a:r>
              <a:r>
                <a:rPr lang="en-US" altLang="zh-CN" sz="2500" b="1" i="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2</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通过试验</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感受在试验次数很大时</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随机事件发生的频率具有稳定性</a:t>
              </a:r>
              <a:r>
                <a:rPr lang="en-US" altLang="zh-CN" sz="2500" b="1" i="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3</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了解概率的意义</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并能根据某些事件发生的频率来估计该事件发生的概率</a:t>
              </a:r>
              <a:r>
                <a:rPr lang="en-US" altLang="zh-CN" sz="2500" b="1" i="1" dirty="0">
                  <a:solidFill>
                    <a:srgbClr val="000000"/>
                  </a:solidFill>
                  <a:latin typeface="Times New Roman" panose="02020603050405020304" pitchFamily="18" charset="0"/>
                </a:rPr>
                <a:t>.</a:t>
              </a:r>
              <a:endParaRPr lang="zh-CN" altLang="en-US" sz="2500" b="1" dirty="0">
                <a:solidFill>
                  <a:srgbClr val="FF0000"/>
                </a:solidFill>
                <a:latin typeface="Times New Roman" panose="02020603050405020304" pitchFamily="18" charset="0"/>
                <a:ea typeface="黑体" panose="02010609060101010101" pitchFamily="49" charset="-122"/>
              </a:endParaRPr>
            </a:p>
          </p:txBody>
        </p:sp>
      </p:gr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5" name="组合 2"/>
          <p:cNvGrpSpPr/>
          <p:nvPr/>
        </p:nvGrpSpPr>
        <p:grpSpPr bwMode="auto">
          <a:xfrm>
            <a:off x="287246" y="457397"/>
            <a:ext cx="8577067" cy="4012293"/>
            <a:chOff x="361950" y="576263"/>
            <a:chExt cx="10807700" cy="5054607"/>
          </a:xfrm>
        </p:grpSpPr>
        <p:sp>
          <p:nvSpPr>
            <p:cNvPr id="6146" name="圆角矩形 3"/>
            <p:cNvSpPr>
              <a:spLocks noChangeArrowheads="1"/>
            </p:cNvSpPr>
            <p:nvPr/>
          </p:nvSpPr>
          <p:spPr bwMode="auto">
            <a:xfrm>
              <a:off x="3600450" y="576263"/>
              <a:ext cx="4176713" cy="533400"/>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fontAlgn="base">
                <a:spcBef>
                  <a:spcPct val="0"/>
                </a:spcBef>
                <a:spcAft>
                  <a:spcPct val="0"/>
                </a:spcAft>
                <a:buFont typeface="Arial" panose="020B0604020202020204" pitchFamily="34" charset="0"/>
                <a:buNone/>
              </a:pPr>
              <a:r>
                <a:rPr lang="zh-CN" altLang="en-US" sz="2500" b="1" dirty="0">
                  <a:solidFill>
                    <a:srgbClr val="FFFFFF"/>
                  </a:solidFill>
                  <a:latin typeface="Arial" panose="020B0604020202020204" pitchFamily="34" charset="0"/>
                  <a:ea typeface="微软雅黑" panose="020B0503020204020204" pitchFamily="34" charset="-122"/>
                </a:rPr>
                <a:t>精 典 范 例                 </a:t>
              </a:r>
            </a:p>
          </p:txBody>
        </p:sp>
        <p:sp>
          <p:nvSpPr>
            <p:cNvPr id="6147" name="矩形 1"/>
            <p:cNvSpPr>
              <a:spLocks noChangeAspect="1" noChangeArrowheads="1"/>
            </p:cNvSpPr>
            <p:nvPr/>
          </p:nvSpPr>
          <p:spPr bwMode="auto">
            <a:xfrm>
              <a:off x="361950" y="1443377"/>
              <a:ext cx="10807700" cy="418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zh-CN" altLang="zh-CN" sz="2500" b="1" dirty="0">
                  <a:solidFill>
                    <a:srgbClr val="000000"/>
                  </a:solidFill>
                  <a:latin typeface="Arial" panose="020B0604020202020204" pitchFamily="34" charset="0"/>
                  <a:ea typeface="黑体" panose="02010609060101010101" pitchFamily="49" charset="-122"/>
                </a:rPr>
                <a:t>【例</a:t>
              </a:r>
              <a:r>
                <a:rPr lang="en-US" altLang="zh-CN" sz="2500" b="1" dirty="0">
                  <a:solidFill>
                    <a:srgbClr val="000000"/>
                  </a:solidFill>
                  <a:latin typeface="Times New Roman" panose="02020603050405020304" pitchFamily="18" charset="0"/>
                </a:rPr>
                <a:t>1</a:t>
              </a:r>
              <a:r>
                <a:rPr lang="zh-CN" altLang="zh-CN" sz="2500" b="1" dirty="0">
                  <a:solidFill>
                    <a:srgbClr val="000000"/>
                  </a:solidFill>
                  <a:latin typeface="Arial" panose="020B0604020202020204" pitchFamily="34" charset="0"/>
                  <a:ea typeface="黑体" panose="02010609060101010101" pitchFamily="49" charset="-122"/>
                </a:rPr>
                <a:t>】</a:t>
              </a:r>
              <a:r>
                <a:rPr lang="zh-CN" altLang="zh-CN" sz="2500" b="1" dirty="0">
                  <a:solidFill>
                    <a:srgbClr val="000000"/>
                  </a:solidFill>
                  <a:latin typeface="Times New Roman" panose="02020603050405020304" pitchFamily="18" charset="0"/>
                </a:rPr>
                <a:t>在大量重复试验中</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关于随机事件发生的频率与概率</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下列说法正确的是</a:t>
              </a: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频率就是概率</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B</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频率与试验次数无关</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概率是随机的</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与频率无关</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D</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随着试验次数的增加</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频率一般会越来越接近概率</a:t>
              </a:r>
              <a:r>
                <a:rPr lang="en-US" altLang="zh-CN" sz="2500" b="1" dirty="0">
                  <a:solidFill>
                    <a:srgbClr val="000000"/>
                  </a:solidFill>
                  <a:latin typeface="NEU-BZ-S92" pitchFamily="2" charset="-122"/>
                  <a:ea typeface="NEU-BZ-S92" pitchFamily="2" charset="-122"/>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endParaRPr lang="zh-CN" altLang="zh-CN" sz="2500" b="1" dirty="0">
                <a:solidFill>
                  <a:srgbClr val="000000"/>
                </a:solidFill>
                <a:latin typeface="NEU-BZ-S92" pitchFamily="2" charset="-122"/>
                <a:ea typeface="NEU-BZ-S92" pitchFamily="2" charset="-122"/>
              </a:endParaRPr>
            </a:p>
          </p:txBody>
        </p:sp>
      </p:grpSp>
      <p:sp>
        <p:nvSpPr>
          <p:cNvPr id="5" name="矩形 4"/>
          <p:cNvSpPr>
            <a:spLocks noChangeAspect="1" noChangeArrowheads="1"/>
          </p:cNvSpPr>
          <p:nvPr/>
        </p:nvSpPr>
        <p:spPr bwMode="auto">
          <a:xfrm>
            <a:off x="3200022" y="1600256"/>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D</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矩形 1"/>
          <p:cNvSpPr>
            <a:spLocks noChangeAspect="1" noChangeArrowheads="1"/>
          </p:cNvSpPr>
          <p:nvPr/>
        </p:nvSpPr>
        <p:spPr bwMode="auto">
          <a:xfrm>
            <a:off x="287246" y="1028196"/>
            <a:ext cx="8577067" cy="241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67" tIns="36283" rIns="72567" bIns="36283">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zh-CN" altLang="zh-CN" sz="2500" b="1" dirty="0">
                <a:solidFill>
                  <a:srgbClr val="000000"/>
                </a:solidFill>
                <a:latin typeface="Arial" panose="020B0604020202020204" pitchFamily="34" charset="0"/>
                <a:ea typeface="黑体" panose="02010609060101010101" pitchFamily="49" charset="-122"/>
              </a:rPr>
              <a:t>【例</a:t>
            </a:r>
            <a:r>
              <a:rPr lang="en-US" altLang="zh-CN" sz="2500" b="1" dirty="0">
                <a:solidFill>
                  <a:srgbClr val="000000"/>
                </a:solidFill>
                <a:latin typeface="Times New Roman" panose="02020603050405020304" pitchFamily="18" charset="0"/>
              </a:rPr>
              <a:t>2</a:t>
            </a:r>
            <a:r>
              <a:rPr lang="zh-CN" altLang="zh-CN" sz="2500" b="1" dirty="0">
                <a:solidFill>
                  <a:srgbClr val="000000"/>
                </a:solidFill>
                <a:latin typeface="Arial" panose="020B0604020202020204" pitchFamily="34" charset="0"/>
                <a:ea typeface="黑体" panose="02010609060101010101" pitchFamily="49" charset="-122"/>
              </a:rPr>
              <a:t>】</a:t>
            </a:r>
            <a:r>
              <a:rPr lang="zh-CN" altLang="zh-CN" sz="2500" b="1" dirty="0">
                <a:solidFill>
                  <a:srgbClr val="000000"/>
                </a:solidFill>
                <a:latin typeface="Times New Roman" panose="02020603050405020304" pitchFamily="18" charset="0"/>
              </a:rPr>
              <a:t>某单位要在两名射击队员中推选一名参加比赛</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已知同等条件下</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甲射中某物的可能性大于乙</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则所推选的人应</a:t>
            </a: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选甲</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		B</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选乙</a:t>
            </a:r>
            <a:r>
              <a:rPr lang="zh-CN" altLang="zh-CN" sz="2500" b="1" i="1" dirty="0">
                <a:solidFill>
                  <a:srgbClr val="000000"/>
                </a:solidFill>
                <a:latin typeface="Times New Roman" panose="02020603050405020304" pitchFamily="18" charset="0"/>
              </a:rPr>
              <a:t>　</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都可以</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	D</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不能确定</a:t>
            </a:r>
            <a:r>
              <a:rPr lang="en-US" altLang="zh-CN" sz="2500" b="1" dirty="0">
                <a:solidFill>
                  <a:srgbClr val="000000"/>
                </a:solidFill>
                <a:latin typeface="NEU-BZ-S92" pitchFamily="2" charset="-122"/>
                <a:ea typeface="NEU-BZ-S92" pitchFamily="2" charset="-122"/>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endParaRPr lang="zh-CN" altLang="zh-CN" sz="2500" b="1" dirty="0">
              <a:solidFill>
                <a:srgbClr val="000000"/>
              </a:solidFill>
              <a:latin typeface="NEU-BZ-S92" pitchFamily="2" charset="-122"/>
              <a:ea typeface="NEU-BZ-S92" pitchFamily="2" charset="-122"/>
            </a:endParaRPr>
          </a:p>
        </p:txBody>
      </p:sp>
      <p:sp>
        <p:nvSpPr>
          <p:cNvPr id="3" name="矩形 2"/>
          <p:cNvSpPr>
            <a:spLocks noChangeAspect="1" noChangeArrowheads="1"/>
          </p:cNvSpPr>
          <p:nvPr/>
        </p:nvSpPr>
        <p:spPr bwMode="auto">
          <a:xfrm>
            <a:off x="571973" y="1969449"/>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A</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矩形 1"/>
          <p:cNvSpPr>
            <a:spLocks noChangeAspect="1" noChangeArrowheads="1"/>
          </p:cNvSpPr>
          <p:nvPr/>
        </p:nvSpPr>
        <p:spPr bwMode="auto">
          <a:xfrm>
            <a:off x="287246" y="742167"/>
            <a:ext cx="8577067" cy="284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67" tIns="36283" rIns="72567" bIns="36283">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zh-CN" altLang="zh-CN" sz="2500" b="1" dirty="0">
                <a:solidFill>
                  <a:srgbClr val="000000"/>
                </a:solidFill>
                <a:latin typeface="Arial" panose="020B0604020202020204" pitchFamily="34" charset="0"/>
                <a:ea typeface="黑体" panose="02010609060101010101" pitchFamily="49" charset="-122"/>
              </a:rPr>
              <a:t>【例</a:t>
            </a:r>
            <a:r>
              <a:rPr lang="en-US" altLang="zh-CN" sz="2500" b="1" dirty="0">
                <a:solidFill>
                  <a:srgbClr val="000000"/>
                </a:solidFill>
                <a:latin typeface="Times New Roman" panose="02020603050405020304" pitchFamily="18" charset="0"/>
              </a:rPr>
              <a:t>3</a:t>
            </a:r>
            <a:r>
              <a:rPr lang="zh-CN" altLang="zh-CN" sz="2500" b="1" dirty="0">
                <a:solidFill>
                  <a:srgbClr val="000000"/>
                </a:solidFill>
                <a:latin typeface="Arial" panose="020B0604020202020204" pitchFamily="34" charset="0"/>
                <a:ea typeface="黑体" panose="02010609060101010101" pitchFamily="49" charset="-122"/>
              </a:rPr>
              <a:t>】</a:t>
            </a:r>
            <a:r>
              <a:rPr lang="zh-CN" altLang="zh-CN" sz="2500" b="1" dirty="0">
                <a:solidFill>
                  <a:srgbClr val="000000"/>
                </a:solidFill>
                <a:latin typeface="Times New Roman" panose="02020603050405020304" pitchFamily="18" charset="0"/>
              </a:rPr>
              <a:t>一个不透明的盒子里有</a:t>
            </a:r>
            <a:r>
              <a:rPr lang="en-US" altLang="zh-CN" sz="2500" b="1" i="1" dirty="0">
                <a:solidFill>
                  <a:srgbClr val="000000"/>
                </a:solidFill>
                <a:latin typeface="Times New Roman" panose="02020603050405020304" pitchFamily="18" charset="0"/>
              </a:rPr>
              <a:t>n</a:t>
            </a:r>
            <a:r>
              <a:rPr lang="zh-CN" altLang="zh-CN" sz="2500" b="1" dirty="0">
                <a:solidFill>
                  <a:srgbClr val="000000"/>
                </a:solidFill>
                <a:latin typeface="Times New Roman" panose="02020603050405020304" pitchFamily="18" charset="0"/>
              </a:rPr>
              <a:t>个除颜色外其他完全相同的小球</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其中有</a:t>
            </a:r>
            <a:r>
              <a:rPr lang="en-US" altLang="zh-CN" sz="2500" b="1" dirty="0">
                <a:solidFill>
                  <a:srgbClr val="000000"/>
                </a:solidFill>
                <a:latin typeface="Times New Roman" panose="02020603050405020304" pitchFamily="18" charset="0"/>
              </a:rPr>
              <a:t>6</a:t>
            </a:r>
            <a:r>
              <a:rPr lang="zh-CN" altLang="zh-CN" sz="2500" b="1" dirty="0">
                <a:solidFill>
                  <a:srgbClr val="000000"/>
                </a:solidFill>
                <a:latin typeface="Times New Roman" panose="02020603050405020304" pitchFamily="18" charset="0"/>
              </a:rPr>
              <a:t>个黄球</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每次摸球前先将盒子里的球摇匀</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任意摸出一个球记下颜色后再放回盒子</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通过大量重复摸球试验后发现</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摸到黄球的频率稳定在</a:t>
            </a:r>
            <a:r>
              <a:rPr lang="en-US" altLang="zh-CN" sz="2500" b="1" dirty="0">
                <a:solidFill>
                  <a:srgbClr val="000000"/>
                </a:solidFill>
                <a:latin typeface="Times New Roman" panose="02020603050405020304" pitchFamily="18" charset="0"/>
              </a:rPr>
              <a:t>30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那么可以推算出</a:t>
            </a:r>
            <a:r>
              <a:rPr lang="en-US" altLang="zh-CN" sz="2500" b="1" i="1" dirty="0">
                <a:solidFill>
                  <a:srgbClr val="000000"/>
                </a:solidFill>
                <a:latin typeface="Times New Roman" panose="02020603050405020304" pitchFamily="18" charset="0"/>
              </a:rPr>
              <a:t>n</a:t>
            </a:r>
            <a:r>
              <a:rPr lang="zh-CN" altLang="zh-CN" sz="2500" b="1" dirty="0">
                <a:solidFill>
                  <a:srgbClr val="000000"/>
                </a:solidFill>
                <a:latin typeface="Times New Roman" panose="02020603050405020304" pitchFamily="18" charset="0"/>
              </a:rPr>
              <a:t>大约是</a:t>
            </a: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6</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		B</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10</a:t>
            </a:r>
            <a:r>
              <a:rPr lang="zh-CN" altLang="zh-CN" sz="2500" b="1" i="1" dirty="0">
                <a:solidFill>
                  <a:srgbClr val="000000"/>
                </a:solidFill>
                <a:latin typeface="Times New Roman" panose="02020603050405020304" pitchFamily="18" charset="0"/>
              </a:rPr>
              <a:t>　</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18</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	D</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20</a:t>
            </a:r>
            <a:r>
              <a:rPr lang="en-US" altLang="zh-CN" sz="2500" b="1" dirty="0">
                <a:solidFill>
                  <a:srgbClr val="000000"/>
                </a:solidFill>
                <a:latin typeface="NEU-BZ-S92" pitchFamily="2" charset="-122"/>
                <a:ea typeface="NEU-BZ-S92" pitchFamily="2" charset="-122"/>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r>
              <a:rPr lang="zh-CN" altLang="zh-CN" sz="2500" b="1" i="1" dirty="0">
                <a:solidFill>
                  <a:srgbClr val="000000"/>
                </a:solidFill>
                <a:latin typeface="Times New Roman" panose="02020603050405020304" pitchFamily="18" charset="0"/>
              </a:rPr>
              <a:t>　　　　　</a:t>
            </a:r>
            <a:r>
              <a:rPr lang="zh-CN" altLang="zh-CN" sz="2500" b="1" dirty="0">
                <a:solidFill>
                  <a:srgbClr val="000000"/>
                </a:solidFill>
                <a:latin typeface="NEU-BZ-S92" pitchFamily="2" charset="-122"/>
                <a:ea typeface="黑体" panose="02010609060101010101" pitchFamily="49" charset="-122"/>
                <a:cs typeface="Times New Roman" panose="02020603050405020304" pitchFamily="18" charset="0"/>
              </a:rPr>
              <a:t> </a:t>
            </a:r>
            <a:endParaRPr lang="zh-CN" altLang="zh-CN" sz="2500" b="1" dirty="0">
              <a:solidFill>
                <a:srgbClr val="000000"/>
              </a:solidFill>
              <a:latin typeface="NEU-BZ-S92" pitchFamily="2" charset="-122"/>
              <a:ea typeface="NEU-BZ-S92" pitchFamily="2" charset="-122"/>
            </a:endParaRPr>
          </a:p>
        </p:txBody>
      </p:sp>
      <p:sp>
        <p:nvSpPr>
          <p:cNvPr id="3" name="矩形 2"/>
          <p:cNvSpPr>
            <a:spLocks noChangeAspect="1" noChangeArrowheads="1"/>
          </p:cNvSpPr>
          <p:nvPr/>
        </p:nvSpPr>
        <p:spPr bwMode="auto">
          <a:xfrm>
            <a:off x="971345" y="2584351"/>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D</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组合 3"/>
          <p:cNvGrpSpPr/>
          <p:nvPr/>
        </p:nvGrpSpPr>
        <p:grpSpPr bwMode="auto">
          <a:xfrm>
            <a:off x="287246" y="399434"/>
            <a:ext cx="8577067" cy="4217367"/>
            <a:chOff x="361950" y="503238"/>
            <a:chExt cx="10807700" cy="5314132"/>
          </a:xfrm>
        </p:grpSpPr>
        <p:sp>
          <p:nvSpPr>
            <p:cNvPr id="3" name="圆角矩形 2"/>
            <p:cNvSpPr/>
            <p:nvPr/>
          </p:nvSpPr>
          <p:spPr>
            <a:xfrm>
              <a:off x="3741738" y="503238"/>
              <a:ext cx="4179887" cy="533477"/>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5pPr>
            </a:lstStyle>
            <a:p>
              <a:pPr algn="ctr" defTabSz="362585">
                <a:buFont typeface="Arial" panose="020B0604020202020204" pitchFamily="34" charset="0"/>
                <a:buNone/>
              </a:pPr>
              <a:r>
                <a:rPr lang="zh-CN" altLang="en-US" sz="2500" b="1" noProof="1">
                  <a:solidFill>
                    <a:srgbClr val="FFFFFF"/>
                  </a:solidFill>
                  <a:latin typeface="Arial" panose="020B0604020202020204" pitchFamily="34" charset="0"/>
                  <a:ea typeface="微软雅黑" panose="020B0503020204020204" pitchFamily="34" charset="-122"/>
                </a:rPr>
                <a:t>变 式 练 习                 </a:t>
              </a:r>
            </a:p>
          </p:txBody>
        </p:sp>
        <p:sp>
          <p:nvSpPr>
            <p:cNvPr id="9219" name="矩形 1"/>
            <p:cNvSpPr>
              <a:spLocks noChangeAspect="1" noChangeArrowheads="1"/>
            </p:cNvSpPr>
            <p:nvPr/>
          </p:nvSpPr>
          <p:spPr bwMode="auto">
            <a:xfrm>
              <a:off x="361950" y="1036638"/>
              <a:ext cx="10807700" cy="478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1</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用频率估计概率</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可以发现</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抛掷硬币</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正面朝上</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的概率为</a:t>
              </a:r>
              <a:r>
                <a:rPr lang="en-US" altLang="zh-CN" sz="2500" b="1" dirty="0">
                  <a:solidFill>
                    <a:srgbClr val="000000"/>
                  </a:solidFill>
                  <a:latin typeface="Times New Roman" panose="02020603050405020304" pitchFamily="18" charset="0"/>
                </a:rPr>
                <a:t>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5,</a:t>
              </a:r>
              <a:r>
                <a:rPr lang="zh-CN" altLang="zh-CN" sz="2500" b="1" dirty="0">
                  <a:solidFill>
                    <a:srgbClr val="000000"/>
                  </a:solidFill>
                  <a:latin typeface="Times New Roman" panose="02020603050405020304" pitchFamily="18" charset="0"/>
                </a:rPr>
                <a:t>是指</a:t>
              </a:r>
              <a:r>
                <a:rPr lang="en-US" altLang="zh-CN" sz="2500" b="1" dirty="0">
                  <a:solidFill>
                    <a:srgbClr val="000000"/>
                  </a:solidFill>
                  <a:latin typeface="Times New Roman" panose="02020603050405020304" pitchFamily="18" charset="0"/>
                </a:rPr>
                <a:t>(</a:t>
              </a:r>
              <a:r>
                <a:rPr lang="zh-CN" altLang="zh-CN" sz="2500" b="1" i="1" dirty="0">
                  <a:solidFill>
                    <a:srgbClr val="000000"/>
                  </a:solidFill>
                  <a:latin typeface="Times New Roman" panose="02020603050405020304" pitchFamily="18" charset="0"/>
                </a:rPr>
                <a:t>　　</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A</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连续掷</a:t>
              </a:r>
              <a:r>
                <a:rPr lang="en-US" altLang="zh-CN" sz="2500" b="1" dirty="0">
                  <a:solidFill>
                    <a:srgbClr val="000000"/>
                  </a:solidFill>
                  <a:latin typeface="Times New Roman" panose="02020603050405020304" pitchFamily="18" charset="0"/>
                </a:rPr>
                <a:t>2</a:t>
              </a:r>
              <a:r>
                <a:rPr lang="zh-CN" altLang="zh-CN" sz="2500" b="1" dirty="0">
                  <a:solidFill>
                    <a:srgbClr val="000000"/>
                  </a:solidFill>
                  <a:latin typeface="Times New Roman" panose="02020603050405020304" pitchFamily="18" charset="0"/>
                </a:rPr>
                <a:t>次</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结果一定是</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正面朝上</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和</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反面朝上</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各</a:t>
              </a:r>
              <a:r>
                <a:rPr lang="en-US" altLang="zh-CN" sz="2500" b="1" dirty="0">
                  <a:solidFill>
                    <a:srgbClr val="000000"/>
                  </a:solidFill>
                  <a:latin typeface="Times New Roman" panose="02020603050405020304" pitchFamily="18" charset="0"/>
                </a:rPr>
                <a:t>1</a:t>
              </a:r>
              <a:r>
                <a:rPr lang="zh-CN" altLang="zh-CN" sz="2500" b="1" dirty="0">
                  <a:solidFill>
                    <a:srgbClr val="000000"/>
                  </a:solidFill>
                  <a:latin typeface="Times New Roman" panose="02020603050405020304" pitchFamily="18" charset="0"/>
                </a:rPr>
                <a:t>次</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B</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连续抛掷</a:t>
              </a:r>
              <a:r>
                <a:rPr lang="en-US" altLang="zh-CN" sz="2500" b="1" dirty="0">
                  <a:solidFill>
                    <a:srgbClr val="000000"/>
                  </a:solidFill>
                  <a:latin typeface="Times New Roman" panose="02020603050405020304" pitchFamily="18" charset="0"/>
                </a:rPr>
                <a:t>100</a:t>
              </a:r>
              <a:r>
                <a:rPr lang="zh-CN" altLang="zh-CN" sz="2500" b="1" dirty="0">
                  <a:solidFill>
                    <a:srgbClr val="000000"/>
                  </a:solidFill>
                  <a:latin typeface="Times New Roman" panose="02020603050405020304" pitchFamily="18" charset="0"/>
                </a:rPr>
                <a:t>次</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结果一定是</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正面朝上</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和</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反面朝上</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各</a:t>
              </a:r>
              <a:r>
                <a:rPr lang="en-US" altLang="zh-CN" sz="2500" b="1" dirty="0">
                  <a:solidFill>
                    <a:srgbClr val="000000"/>
                  </a:solidFill>
                  <a:latin typeface="Times New Roman" panose="02020603050405020304" pitchFamily="18" charset="0"/>
                </a:rPr>
                <a:t>50</a:t>
              </a:r>
              <a:r>
                <a:rPr lang="zh-CN" altLang="zh-CN" sz="2500" b="1" dirty="0">
                  <a:solidFill>
                    <a:srgbClr val="000000"/>
                  </a:solidFill>
                  <a:latin typeface="Times New Roman" panose="02020603050405020304" pitchFamily="18" charset="0"/>
                </a:rPr>
                <a:t>次</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C</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抛掷</a:t>
              </a:r>
              <a:r>
                <a:rPr lang="en-US" altLang="zh-CN" sz="2500" b="1" dirty="0">
                  <a:solidFill>
                    <a:srgbClr val="000000"/>
                  </a:solidFill>
                  <a:latin typeface="Times New Roman" panose="02020603050405020304" pitchFamily="18" charset="0"/>
                </a:rPr>
                <a:t>2</a:t>
              </a:r>
              <a:r>
                <a:rPr lang="en-US" altLang="zh-CN" sz="2500" b="1" i="1" dirty="0">
                  <a:solidFill>
                    <a:srgbClr val="000000"/>
                  </a:solidFill>
                  <a:latin typeface="Times New Roman" panose="02020603050405020304" pitchFamily="18" charset="0"/>
                </a:rPr>
                <a:t>n</a:t>
              </a:r>
              <a:r>
                <a:rPr lang="zh-CN" altLang="zh-CN" sz="2500" b="1" dirty="0">
                  <a:solidFill>
                    <a:srgbClr val="000000"/>
                  </a:solidFill>
                  <a:latin typeface="Times New Roman" panose="02020603050405020304" pitchFamily="18" charset="0"/>
                </a:rPr>
                <a:t>次硬币</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恰好有</a:t>
              </a:r>
              <a:r>
                <a:rPr lang="en-US" altLang="zh-CN" sz="2500" b="1" i="1" dirty="0">
                  <a:solidFill>
                    <a:srgbClr val="000000"/>
                  </a:solidFill>
                  <a:latin typeface="Times New Roman" panose="02020603050405020304" pitchFamily="18" charset="0"/>
                </a:rPr>
                <a:t>n</a:t>
              </a:r>
              <a:r>
                <a:rPr lang="zh-CN" altLang="zh-CN" sz="2500" b="1" dirty="0">
                  <a:solidFill>
                    <a:srgbClr val="000000"/>
                  </a:solidFill>
                  <a:latin typeface="Times New Roman" panose="02020603050405020304" pitchFamily="18" charset="0"/>
                </a:rPr>
                <a:t>次</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正面朝上</a:t>
              </a:r>
              <a:r>
                <a:rPr lang="en-US" altLang="zh-CN" sz="2500" b="1" dirty="0">
                  <a:solidFill>
                    <a:srgbClr val="000000"/>
                  </a:solidFill>
                  <a:latin typeface="Times New Roman" panose="02020603050405020304" pitchFamily="18" charset="0"/>
                </a:rPr>
                <a:t>”</a:t>
              </a:r>
              <a:endParaRPr lang="zh-CN" altLang="zh-CN" sz="2500" b="1" dirty="0">
                <a:solidFill>
                  <a:srgbClr val="000000"/>
                </a:solidFill>
                <a:latin typeface="NEU-BZ-S92" pitchFamily="2" charset="-122"/>
                <a:ea typeface="NEU-BZ-S92" pitchFamily="2" charset="-122"/>
              </a:endParaRPr>
            </a:p>
            <a:p>
              <a:pPr defTabSz="0" fontAlgn="base">
                <a:lnSpc>
                  <a:spcPct val="120000"/>
                </a:lnSpc>
                <a:spcBef>
                  <a:spcPct val="0"/>
                </a:spcBef>
                <a:spcAft>
                  <a:spcPct val="0"/>
                </a:spcAft>
                <a:buFont typeface="Arial" panose="020B0604020202020204" pitchFamily="34" charset="0"/>
                <a:buNone/>
                <a:tabLst>
                  <a:tab pos="815975" algn="l"/>
                  <a:tab pos="942340" algn="l"/>
                  <a:tab pos="1468755" algn="l"/>
                  <a:tab pos="1717040" algn="l"/>
                  <a:tab pos="2014220" algn="l"/>
                  <a:tab pos="2494280" algn="l"/>
                  <a:tab pos="2557145" algn="l"/>
                  <a:tab pos="3325495" algn="l"/>
                </a:tabLst>
              </a:pPr>
              <a:r>
                <a:rPr lang="en-US" altLang="zh-CN" sz="2500" b="1" dirty="0">
                  <a:solidFill>
                    <a:srgbClr val="000000"/>
                  </a:solidFill>
                  <a:latin typeface="Times New Roman" panose="02020603050405020304" pitchFamily="18" charset="0"/>
                </a:rPr>
                <a:t>D</a:t>
              </a:r>
              <a:r>
                <a:rPr lang="en-US" altLang="zh-CN" sz="2500" b="1" i="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抛掷</a:t>
              </a:r>
              <a:r>
                <a:rPr lang="en-US" altLang="zh-CN" sz="2500" b="1" i="1" dirty="0">
                  <a:solidFill>
                    <a:srgbClr val="000000"/>
                  </a:solidFill>
                  <a:latin typeface="Times New Roman" panose="02020603050405020304" pitchFamily="18" charset="0"/>
                </a:rPr>
                <a:t>n</a:t>
              </a:r>
              <a:r>
                <a:rPr lang="zh-CN" altLang="zh-CN" sz="2500" b="1" dirty="0">
                  <a:solidFill>
                    <a:srgbClr val="000000"/>
                  </a:solidFill>
                  <a:latin typeface="Times New Roman" panose="02020603050405020304" pitchFamily="18" charset="0"/>
                </a:rPr>
                <a:t>次</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当</a:t>
              </a:r>
              <a:r>
                <a:rPr lang="en-US" altLang="zh-CN" sz="2500" b="1" i="1" dirty="0">
                  <a:solidFill>
                    <a:srgbClr val="000000"/>
                  </a:solidFill>
                  <a:latin typeface="Times New Roman" panose="02020603050405020304" pitchFamily="18" charset="0"/>
                </a:rPr>
                <a:t>n</a:t>
              </a:r>
              <a:r>
                <a:rPr lang="zh-CN" altLang="zh-CN" sz="2500" b="1" dirty="0">
                  <a:solidFill>
                    <a:srgbClr val="000000"/>
                  </a:solidFill>
                  <a:latin typeface="Times New Roman" panose="02020603050405020304" pitchFamily="18" charset="0"/>
                </a:rPr>
                <a:t>越来越大时</a:t>
              </a:r>
              <a:r>
                <a:rPr lang="en-US" altLang="zh-CN" sz="2500" b="1" dirty="0">
                  <a:solidFill>
                    <a:srgbClr val="000000"/>
                  </a:solidFill>
                  <a:latin typeface="Times New Roman" panose="02020603050405020304" pitchFamily="18" charset="0"/>
                </a:rPr>
                <a:t>,</a:t>
              </a:r>
              <a:r>
                <a:rPr lang="zh-CN" altLang="zh-CN" sz="2500" b="1" dirty="0">
                  <a:solidFill>
                    <a:srgbClr val="000000"/>
                  </a:solidFill>
                  <a:latin typeface="Times New Roman" panose="02020603050405020304" pitchFamily="18" charset="0"/>
                </a:rPr>
                <a:t>正面朝上的频率会越来越稳定于</a:t>
              </a:r>
              <a:r>
                <a:rPr lang="en-US" altLang="zh-CN" sz="2500" b="1" dirty="0">
                  <a:solidFill>
                    <a:srgbClr val="000000"/>
                  </a:solidFill>
                  <a:latin typeface="Times New Roman" panose="02020603050405020304" pitchFamily="18" charset="0"/>
                </a:rPr>
                <a:t>0</a:t>
              </a:r>
              <a:r>
                <a:rPr lang="en-US" altLang="zh-CN" sz="2500" b="1" i="1" dirty="0">
                  <a:solidFill>
                    <a:srgbClr val="000000"/>
                  </a:solidFill>
                  <a:latin typeface="Times New Roman" panose="02020603050405020304" pitchFamily="18" charset="0"/>
                </a:rPr>
                <a:t>.</a:t>
              </a:r>
              <a:r>
                <a:rPr lang="en-US" altLang="zh-CN" sz="2500" b="1" dirty="0">
                  <a:solidFill>
                    <a:srgbClr val="000000"/>
                  </a:solidFill>
                  <a:latin typeface="Times New Roman" panose="02020603050405020304" pitchFamily="18" charset="0"/>
                </a:rPr>
                <a:t>5</a:t>
              </a:r>
              <a:endParaRPr lang="zh-CN" altLang="zh-CN" sz="2500" b="1" dirty="0">
                <a:solidFill>
                  <a:srgbClr val="000000"/>
                </a:solidFill>
                <a:latin typeface="NEU-BZ-S92" pitchFamily="2" charset="-122"/>
                <a:ea typeface="NEU-BZ-S92" pitchFamily="2" charset="-122"/>
              </a:endParaRPr>
            </a:p>
          </p:txBody>
        </p:sp>
      </p:grpSp>
      <p:sp>
        <p:nvSpPr>
          <p:cNvPr id="5" name="矩形 4"/>
          <p:cNvSpPr>
            <a:spLocks noChangeAspect="1" noChangeArrowheads="1"/>
          </p:cNvSpPr>
          <p:nvPr/>
        </p:nvSpPr>
        <p:spPr bwMode="auto">
          <a:xfrm>
            <a:off x="1744894" y="1278945"/>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D</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1" name="对象 1"/>
          <p:cNvGraphicFramePr>
            <a:graphicFrameLocks noChangeAspect="1"/>
          </p:cNvGraphicFramePr>
          <p:nvPr/>
        </p:nvGraphicFramePr>
        <p:xfrm>
          <a:off x="366617" y="800129"/>
          <a:ext cx="8418326" cy="3675548"/>
        </p:xfrm>
        <a:graphic>
          <a:graphicData uri="http://schemas.openxmlformats.org/presentationml/2006/ole">
            <mc:AlternateContent xmlns:mc="http://schemas.openxmlformats.org/markup-compatibility/2006">
              <mc:Choice xmlns:v="urn:schemas-microsoft-com:vml" Requires="v">
                <p:oleObj spid="_x0000_s1031" name="文档" r:id="rId3" imgW="3477895" imgH="1517650" progId="Word.Document.12">
                  <p:embed/>
                </p:oleObj>
              </mc:Choice>
              <mc:Fallback>
                <p:oleObj name="文档" r:id="rId3" imgW="3477895" imgH="1517650" progId="Word.Document.12">
                  <p:embed/>
                  <p:pic>
                    <p:nvPicPr>
                      <p:cNvPr id="0" name="图片 1025"/>
                      <p:cNvPicPr>
                        <a:picLocks noChangeAspect="1" noChangeArrowheads="1"/>
                      </p:cNvPicPr>
                      <p:nvPr/>
                    </p:nvPicPr>
                    <p:blipFill>
                      <a:blip r:embed="rId4"/>
                      <a:srcRect/>
                      <a:stretch>
                        <a:fillRect/>
                      </a:stretch>
                    </p:blipFill>
                    <p:spPr bwMode="auto">
                      <a:xfrm>
                        <a:off x="366617" y="800129"/>
                        <a:ext cx="8418326" cy="367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3494827" y="1296586"/>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C</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5" name="对象 1"/>
          <p:cNvGraphicFramePr>
            <a:graphicFrameLocks noChangeAspect="1"/>
          </p:cNvGraphicFramePr>
          <p:nvPr/>
        </p:nvGraphicFramePr>
        <p:xfrm>
          <a:off x="366617" y="1028197"/>
          <a:ext cx="8418326" cy="2740596"/>
        </p:xfrm>
        <a:graphic>
          <a:graphicData uri="http://schemas.openxmlformats.org/presentationml/2006/ole">
            <mc:AlternateContent xmlns:mc="http://schemas.openxmlformats.org/markup-compatibility/2006">
              <mc:Choice xmlns:v="urn:schemas-microsoft-com:vml" Requires="v">
                <p:oleObj spid="_x0000_s2055" name="文档" r:id="rId3" imgW="3477895" imgH="1132205" progId="Word.Document.12">
                  <p:embed/>
                </p:oleObj>
              </mc:Choice>
              <mc:Fallback>
                <p:oleObj name="文档" r:id="rId3" imgW="3477895" imgH="1132205" progId="Word.Document.12">
                  <p:embed/>
                  <p:pic>
                    <p:nvPicPr>
                      <p:cNvPr id="0" name="图片 2049"/>
                      <p:cNvPicPr>
                        <a:picLocks noChangeAspect="1" noChangeArrowheads="1"/>
                      </p:cNvPicPr>
                      <p:nvPr/>
                    </p:nvPicPr>
                    <p:blipFill>
                      <a:blip r:embed="rId4"/>
                      <a:srcRect/>
                      <a:stretch>
                        <a:fillRect/>
                      </a:stretch>
                    </p:blipFill>
                    <p:spPr bwMode="auto">
                      <a:xfrm>
                        <a:off x="366617" y="1028197"/>
                        <a:ext cx="8418326" cy="2740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3429316" y="2148376"/>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fontAlgn="base">
              <a:lnSpc>
                <a:spcPct val="120000"/>
              </a:lnSpc>
              <a:spcBef>
                <a:spcPct val="0"/>
              </a:spcBef>
              <a:spcAft>
                <a:spcPct val="0"/>
              </a:spcAft>
              <a:buFont typeface="Arial" panose="020B0604020202020204" pitchFamily="34" charset="0"/>
              <a:buNone/>
            </a:pPr>
            <a:r>
              <a:rPr lang="en-US" altLang="zh-CN" sz="2500" b="1">
                <a:solidFill>
                  <a:srgbClr val="FF0000"/>
                </a:solidFill>
                <a:latin typeface="Times New Roman" panose="02020603050405020304" pitchFamily="18" charset="0"/>
                <a:ea typeface="黑体" panose="02010609060101010101" pitchFamily="49" charset="-122"/>
              </a:rPr>
              <a:t>A</a:t>
            </a:r>
            <a:endParaRPr lang="zh-CN" altLang="en-US" sz="25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820</Words>
  <Application>Microsoft Office PowerPoint</Application>
  <PresentationFormat>全屏显示(16:9)</PresentationFormat>
  <Paragraphs>138</Paragraphs>
  <Slides>19</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29" baseType="lpstr">
      <vt:lpstr>NEU-BZ-S92</vt:lpstr>
      <vt:lpstr>黑体</vt:lpstr>
      <vt:lpstr>宋体</vt:lpstr>
      <vt:lpstr>微软雅黑</vt:lpstr>
      <vt:lpstr>Arial</vt:lpstr>
      <vt:lpstr>Calibri</vt:lpstr>
      <vt:lpstr>Times New Roman</vt:lpstr>
      <vt:lpstr>WWW.2PPT.COM
</vt:lpstr>
      <vt:lpstr>文档</vt:lpstr>
      <vt:lpstr>Microsoft Word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2020-07-31T02:32:00Z</dcterms:created>
  <dcterms:modified xsi:type="dcterms:W3CDTF">2023-01-16T17:51:32Z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146A3E2934EF44D9BAD7F4F6EB6E238C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