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0" r:id="rId4"/>
    <p:sldId id="293" r:id="rId5"/>
    <p:sldId id="292" r:id="rId6"/>
    <p:sldId id="304" r:id="rId7"/>
    <p:sldId id="305" r:id="rId8"/>
    <p:sldId id="306" r:id="rId9"/>
    <p:sldId id="307" r:id="rId10"/>
    <p:sldId id="280" r:id="rId11"/>
    <p:sldId id="308" r:id="rId12"/>
    <p:sldId id="309" r:id="rId13"/>
    <p:sldId id="279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 autoAdjust="0"/>
    <p:restoredTop sz="94660" autoAdjust="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971592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6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　</a:t>
            </a:r>
            <a:r>
              <a:rPr lang="en-US" altLang="zh-CN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Birdwatching</a:t>
            </a:r>
            <a:endParaRPr lang="en-US" altLang="zh-CN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4</a:t>
            </a: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94331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609600" y="666750"/>
            <a:ext cx="8001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用所给词的适当形式填空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Jessica's parents always encourage her ________ (speak) English.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are now inviting more people ________ (join) us in protecting birds.</a:t>
            </a:r>
          </a:p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the end, my father let me ________ (watch) the video about tigers.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867400" y="1352550"/>
            <a:ext cx="1271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speak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351463" y="2420938"/>
            <a:ext cx="1031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join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724400" y="3562350"/>
            <a:ext cx="97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watch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rrowheads="1"/>
          </p:cNvSpPr>
          <p:nvPr/>
        </p:nvSpPr>
        <p:spPr bwMode="auto">
          <a:xfrm>
            <a:off x="685800" y="831850"/>
            <a:ext cx="7543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report on rare birds made us ________ (feel) sorry.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My mother advised me ________________ (not wear) leather shoes to the wetlands.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heard the girl ________ (sing) an English song when I passed her room.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Hunters kill wild animals ________ (make) money.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470525" y="971550"/>
            <a:ext cx="644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feel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500563" y="1528763"/>
            <a:ext cx="1671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not to wear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135313" y="2582863"/>
            <a:ext cx="1127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singing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341813" y="3703638"/>
            <a:ext cx="12366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make</a:t>
            </a:r>
            <a:endParaRPr lang="zh-CN" altLang="en-US"/>
          </a:p>
        </p:txBody>
      </p:sp>
      <p:pic>
        <p:nvPicPr>
          <p:cNvPr id="20486" name="图片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"/>
          <p:cNvSpPr>
            <a:spLocks noChangeArrowheads="1"/>
          </p:cNvSpPr>
          <p:nvPr/>
        </p:nvSpPr>
        <p:spPr bwMode="auto">
          <a:xfrm>
            <a:off x="609600" y="666750"/>
            <a:ext cx="8001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We decided to put up some posters ________ (tell) people the importance of saving birds.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When I looked up, I saw a mother bird ________ (feed) her babies.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 (save) these rare birds, people are going to build more reserves for them.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591175" y="814388"/>
            <a:ext cx="927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tell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962650" y="1901825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feeding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347788" y="2994025"/>
            <a:ext cx="1157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save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971550"/>
            <a:ext cx="7162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动词不定式的用法</a:t>
            </a:r>
          </a:p>
        </p:txBody>
      </p:sp>
      <p:pic>
        <p:nvPicPr>
          <p:cNvPr id="2253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"/>
          <p:cNvSpPr>
            <a:spLocks noChangeArrowheads="1"/>
          </p:cNvSpPr>
          <p:nvPr/>
        </p:nvSpPr>
        <p:spPr bwMode="auto">
          <a:xfrm>
            <a:off x="2516188" y="819150"/>
            <a:ext cx="4037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We need to protect birds.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1428750"/>
            <a:ext cx="2160588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4763" y="1454150"/>
            <a:ext cx="2124075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09913" y="1824038"/>
            <a:ext cx="2909887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2"/>
          <p:cNvSpPr>
            <a:spLocks noChangeArrowheads="1"/>
          </p:cNvSpPr>
          <p:nvPr/>
        </p:nvSpPr>
        <p:spPr bwMode="auto">
          <a:xfrm>
            <a:off x="685800" y="590550"/>
            <a:ext cx="2971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动词不定式的用法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0" name="矩形 12"/>
          <p:cNvSpPr>
            <a:spLocks noChangeArrowheads="1"/>
          </p:cNvSpPr>
          <p:nvPr/>
        </p:nvSpPr>
        <p:spPr bwMode="auto">
          <a:xfrm>
            <a:off x="685800" y="1092200"/>
            <a:ext cx="78406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一、动词不定式表示目的，作目的状语。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1" name="矩形 11"/>
          <p:cNvSpPr>
            <a:spLocks noChangeArrowheads="1"/>
          </p:cNvSpPr>
          <p:nvPr/>
        </p:nvSpPr>
        <p:spPr bwMode="auto">
          <a:xfrm>
            <a:off x="2146300" y="-68263"/>
            <a:ext cx="184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4400" b="1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矩形 12"/>
          <p:cNvSpPr>
            <a:spLocks noChangeArrowheads="1"/>
          </p:cNvSpPr>
          <p:nvPr/>
        </p:nvSpPr>
        <p:spPr bwMode="auto">
          <a:xfrm>
            <a:off x="952500" y="1573213"/>
            <a:ext cx="74295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I stayed there to see what would happen. 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后面所接的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see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是前面这个动作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stayed there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的目的。意为“我呆在那儿，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目的是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看看会发生什么。”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矩形 12"/>
          <p:cNvSpPr>
            <a:spLocks noChangeArrowheads="1"/>
          </p:cNvSpPr>
          <p:nvPr/>
        </p:nvSpPr>
        <p:spPr bwMode="auto">
          <a:xfrm>
            <a:off x="914400" y="3257550"/>
            <a:ext cx="74295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有时为了强调， 可用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order to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 as 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986155" indent="-630555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Bob took down my telephone number so as(in order)not to forget it. </a:t>
            </a:r>
          </a:p>
        </p:txBody>
      </p:sp>
      <p:pic>
        <p:nvPicPr>
          <p:cNvPr id="1229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1"/>
          <p:cNvSpPr>
            <a:spLocks noChangeArrowheads="1"/>
          </p:cNvSpPr>
          <p:nvPr/>
        </p:nvSpPr>
        <p:spPr bwMode="auto">
          <a:xfrm>
            <a:off x="2146300" y="-68263"/>
            <a:ext cx="184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4400" b="1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989013" y="742950"/>
            <a:ext cx="7427912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order to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引导的目的状语，既可以置于句尾，也可以置于句首，而由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 as to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引导的目的状语，只能置于句尾，而不能置于句首。比较：</a:t>
            </a:r>
          </a:p>
          <a:p>
            <a:pPr marL="2730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started early in order to get there in time. 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2730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order to get there in time, they started early. 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2730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started early so as to get there in time. 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2730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 as to get there in time, they started early. 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1"/>
          <p:cNvSpPr>
            <a:spLocks noChangeArrowheads="1"/>
          </p:cNvSpPr>
          <p:nvPr/>
        </p:nvSpPr>
        <p:spPr bwMode="auto">
          <a:xfrm>
            <a:off x="2146300" y="-68263"/>
            <a:ext cx="184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4400" b="1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38" name="矩形 12"/>
          <p:cNvSpPr>
            <a:spLocks noChangeArrowheads="1"/>
          </p:cNvSpPr>
          <p:nvPr/>
        </p:nvSpPr>
        <p:spPr bwMode="auto">
          <a:xfrm>
            <a:off x="685800" y="742950"/>
            <a:ext cx="7840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二、动词＋宾语＋ 动词不定式结构，此时动词不定式可以说明宾语的情况，在句中作宾语补足语。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矩形 12"/>
          <p:cNvSpPr>
            <a:spLocks noChangeArrowheads="1"/>
          </p:cNvSpPr>
          <p:nvPr/>
        </p:nvSpPr>
        <p:spPr bwMode="auto">
          <a:xfrm>
            <a:off x="952500" y="2006600"/>
            <a:ext cx="74295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可跟不定式作宾补的动词：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warn, tell, allow, ask, order, get, invite, wish, want, encourage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</a:t>
            </a:r>
          </a:p>
          <a:p>
            <a:pPr marL="2730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teacher told me to clean the blackboard. </a:t>
            </a:r>
          </a:p>
          <a:p>
            <a:pPr marL="273050" indent="63055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want you to give me some help. </a:t>
            </a:r>
          </a:p>
        </p:txBody>
      </p:sp>
      <p:pic>
        <p:nvPicPr>
          <p:cNvPr id="14340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457200" y="742950"/>
            <a:ext cx="83820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有些感官动词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see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hear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watch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notice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和使役动词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let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make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后要跟不带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的动词不定式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短语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作宾语补足语。总结起来有“五看，三使，二听，一感觉”。</a:t>
            </a:r>
            <a:endParaRPr lang="zh-CN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2146300" y="-68263"/>
            <a:ext cx="184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4400" b="1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447800" y="2574925"/>
          <a:ext cx="6553200" cy="1900240"/>
        </p:xfrm>
        <a:graphic>
          <a:graphicData uri="http://schemas.openxmlformats.org/drawingml/2006/table">
            <a:tbl>
              <a:tblPr/>
              <a:tblGrid>
                <a:gridCol w="156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6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06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看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endParaRPr lang="zh-CN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watch, see, look at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observe, notice</a:t>
                      </a:r>
                      <a:endParaRPr lang="zh-CN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06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使</a:t>
                      </a:r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endParaRPr lang="zh-CN" sz="2400" b="1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make, let, have</a:t>
                      </a:r>
                      <a:endParaRPr lang="zh-CN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06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听</a:t>
                      </a:r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endParaRPr lang="zh-CN" sz="2400" b="1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listen to, hear</a:t>
                      </a:r>
                      <a:endParaRPr lang="zh-CN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06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感觉</a:t>
                      </a:r>
                      <a:r>
                        <a:rPr lang="en-US" sz="2400" b="1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endParaRPr lang="zh-CN" sz="2400" b="1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feel</a:t>
                      </a:r>
                      <a:endParaRPr lang="zh-CN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2"/>
          <p:cNvSpPr>
            <a:spLocks noChangeArrowheads="1"/>
          </p:cNvSpPr>
          <p:nvPr/>
        </p:nvSpPr>
        <p:spPr bwMode="auto">
          <a:xfrm>
            <a:off x="685800" y="7620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saw him play basketball with Jack an hour ago. </a:t>
            </a:r>
          </a:p>
          <a:p>
            <a:pPr marL="986155" indent="-3575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Let me tell you something about him. </a:t>
            </a:r>
          </a:p>
        </p:txBody>
      </p:sp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146300" y="-68263"/>
            <a:ext cx="184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4400" b="1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1512888" y="1962150"/>
            <a:ext cx="70215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动词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help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后面的动词不定式可带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，也可不带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marL="986155" indent="-630555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often helps me (to) do the housework. </a:t>
            </a:r>
          </a:p>
          <a:p>
            <a:pPr marL="986155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她常常帮我做家务。</a:t>
            </a:r>
          </a:p>
        </p:txBody>
      </p:sp>
      <p:sp>
        <p:nvSpPr>
          <p:cNvPr id="16388" name="矩形 11"/>
          <p:cNvSpPr>
            <a:spLocks noChangeArrowheads="1"/>
          </p:cNvSpPr>
          <p:nvPr/>
        </p:nvSpPr>
        <p:spPr bwMode="auto">
          <a:xfrm>
            <a:off x="333375" y="220186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pic>
        <p:nvPicPr>
          <p:cNvPr id="1638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1"/>
          <p:cNvSpPr>
            <a:spLocks noChangeArrowheads="1"/>
          </p:cNvSpPr>
          <p:nvPr/>
        </p:nvSpPr>
        <p:spPr bwMode="auto">
          <a:xfrm>
            <a:off x="2146300" y="-68263"/>
            <a:ext cx="184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4400" b="1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1589088" y="971550"/>
            <a:ext cx="6945312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有些动词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keep)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的宾语后不能接动词不定式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作宾语补足语，而是接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 ­ing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形式作宾语补足语。</a:t>
            </a:r>
          </a:p>
          <a:p>
            <a:pPr marL="986155" indent="-63055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Miss Yang keeps us reading the text for ten minutes. </a:t>
            </a:r>
          </a:p>
        </p:txBody>
      </p:sp>
      <p:sp>
        <p:nvSpPr>
          <p:cNvPr id="17411" name="矩形 11"/>
          <p:cNvSpPr>
            <a:spLocks noChangeArrowheads="1"/>
          </p:cNvSpPr>
          <p:nvPr/>
        </p:nvSpPr>
        <p:spPr bwMode="auto">
          <a:xfrm>
            <a:off x="333375" y="110331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1"/>
          <p:cNvSpPr>
            <a:spLocks noChangeArrowheads="1"/>
          </p:cNvSpPr>
          <p:nvPr/>
        </p:nvSpPr>
        <p:spPr bwMode="auto">
          <a:xfrm>
            <a:off x="2146300" y="-68263"/>
            <a:ext cx="184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4400" b="1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1395413" y="811213"/>
            <a:ext cx="72802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有些感官动词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watch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notice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后也可接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­ing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形式作宾语补足语，强调宾语的动作正在进行。试体会：</a:t>
            </a:r>
          </a:p>
          <a:p>
            <a:pPr marL="986155" indent="-713105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saw him playing basketball with Jack at 4: 00p.m. </a:t>
            </a:r>
          </a:p>
          <a:p>
            <a:pPr marL="986155" indent="-713105"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下午四点钟的时候，我看见他正在和杰克打篮球。</a:t>
            </a:r>
          </a:p>
          <a:p>
            <a:pPr marL="273050">
              <a:lnSpc>
                <a:spcPct val="13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I passed by Sandy's room, I heard her talking on the phone. </a:t>
            </a:r>
          </a:p>
          <a:p>
            <a:pPr marL="273050">
              <a:lnSpc>
                <a:spcPct val="13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当我经过桑迪的房间时，我听见她在打电话。</a:t>
            </a:r>
          </a:p>
        </p:txBody>
      </p:sp>
      <p:sp>
        <p:nvSpPr>
          <p:cNvPr id="18435" name="矩形 11"/>
          <p:cNvSpPr>
            <a:spLocks noChangeArrowheads="1"/>
          </p:cNvSpPr>
          <p:nvPr/>
        </p:nvSpPr>
        <p:spPr bwMode="auto">
          <a:xfrm>
            <a:off x="228600" y="87471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pic>
        <p:nvPicPr>
          <p:cNvPr id="18436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全屏显示(16:9)</PresentationFormat>
  <Paragraphs>65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2023-01-16T17:51:38Z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6BABD1B06B184B07B72F7282D7FE3C02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