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09CBE-C6D9-4FA1-9D47-44AF9CA60510}"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619AB-BD7F-4EC0-A781-7BF29C5EC5E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1619AB-BD7F-4EC0-A781-7BF29C5EC5E4}"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5AF45B7-91A1-4FC9-B6A3-BFBAB81F869F}"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AAEC111-E8B4-4577-973F-F86D6E36F126}"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DE009E-CCE7-43C0-9EC5-D7AFF348D175}"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BA8E95F-4551-45B1-97AC-9B6FE0F95200}"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F3E8ED9-0E00-4348-94B3-2A45B185EFA8}"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341B5EF-12CA-4340-90DF-0E24659F69F7}"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3BBB933-BFDB-435B-B38B-4A6B98342D14}"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D65B5A2-2441-4D54-AD3A-3DA0E4F7D1E1}"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F4A9453E-06FC-48FE-B958-B1A523AD4DEC}"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EE18A89-A224-4978-A4DD-81C4307599E6}"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FDE277E-26E5-4FCA-9421-4379E3494678}"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6C1B07E-B216-45E0-A677-813D59700A42}"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0" y="1393034"/>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Arial" panose="020B0604020202020204" pitchFamily="34" charset="0"/>
              <a:buNone/>
            </a:pPr>
            <a:r>
              <a:rPr lang="zh-CN" altLang="en-US" sz="6600" b="1" dirty="0" smtClean="0">
                <a:latin typeface="Adobe Garamond Pro Bold" pitchFamily="18" charset="0"/>
              </a:rPr>
              <a:t>Unit </a:t>
            </a:r>
            <a:r>
              <a:rPr lang="zh-CN" altLang="en-US" sz="6600" b="1" dirty="0">
                <a:latin typeface="Adobe Garamond Pro Bold" pitchFamily="18" charset="0"/>
              </a:rPr>
              <a:t>4 A good read</a:t>
            </a:r>
          </a:p>
        </p:txBody>
      </p:sp>
      <p:sp>
        <p:nvSpPr>
          <p:cNvPr id="72708" name="Rectangle 4"/>
          <p:cNvSpPr>
            <a:spLocks noChangeArrowheads="1"/>
          </p:cNvSpPr>
          <p:nvPr/>
        </p:nvSpPr>
        <p:spPr bwMode="auto">
          <a:xfrm>
            <a:off x="1079500" y="3124200"/>
            <a:ext cx="698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zh-CN" sz="6000" b="1" dirty="0">
                <a:latin typeface="Adobe Caslon Pro Bold" pitchFamily="18" charset="0"/>
                <a:ea typeface="华文彩云" panose="02010800040101010101" pitchFamily="2" charset="-122"/>
              </a:rPr>
              <a:t>Reading 1</a:t>
            </a:r>
          </a:p>
        </p:txBody>
      </p:sp>
      <p:sp>
        <p:nvSpPr>
          <p:cNvPr id="2" name="矩形 1"/>
          <p:cNvSpPr/>
          <p:nvPr/>
        </p:nvSpPr>
        <p:spPr>
          <a:xfrm>
            <a:off x="2924754" y="541020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11"/>
          <p:cNvSpPr>
            <a:spLocks noChangeArrowheads="1"/>
          </p:cNvSpPr>
          <p:nvPr/>
        </p:nvSpPr>
        <p:spPr bwMode="auto">
          <a:xfrm>
            <a:off x="1835150" y="260350"/>
            <a:ext cx="453548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66CC"/>
                </a:solidFill>
                <a:miter lim="800000"/>
                <a:headEnd/>
                <a:tailEnd/>
              </a14:hiddenLine>
            </a:ext>
          </a:extLst>
        </p:spPr>
        <p:txBody>
          <a:bodyPr anchor="ctr"/>
          <a:lstStyle/>
          <a:p>
            <a:pPr>
              <a:buFont typeface="Arial" panose="020B0604020202020204" pitchFamily="34" charset="0"/>
              <a:buNone/>
            </a:pPr>
            <a:r>
              <a:rPr lang="en-US" altLang="zh-CN" sz="4200" b="1" dirty="0">
                <a:solidFill>
                  <a:srgbClr val="0066FF"/>
                </a:solidFill>
                <a:latin typeface="Arial Narrow" panose="020B0606020202030204" pitchFamily="34" charset="0"/>
                <a:ea typeface="M 黑體" pitchFamily="2" charset="-120"/>
              </a:rPr>
              <a:t>Listen and choose</a:t>
            </a:r>
          </a:p>
        </p:txBody>
      </p:sp>
      <p:sp>
        <p:nvSpPr>
          <p:cNvPr id="81924" name="Rectangle 4"/>
          <p:cNvSpPr>
            <a:spLocks noChangeArrowheads="1"/>
          </p:cNvSpPr>
          <p:nvPr/>
        </p:nvSpPr>
        <p:spPr bwMode="auto">
          <a:xfrm>
            <a:off x="395288" y="1196975"/>
            <a:ext cx="8497887"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(1)Which adventure does this extract belong to?</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A. Lilliput                 B. </a:t>
            </a:r>
            <a:r>
              <a:rPr lang="en-US" altLang="zh-CN" sz="3200" b="1" dirty="0" err="1">
                <a:latin typeface="Times New Roman" panose="02020603050405020304" pitchFamily="18" charset="0"/>
                <a:cs typeface="Times New Roman" panose="02020603050405020304" pitchFamily="18" charset="0"/>
              </a:rPr>
              <a:t>Brobdingnag</a:t>
            </a:r>
            <a:r>
              <a:rPr lang="en-US" altLang="zh-CN" sz="3200" b="1" dirty="0">
                <a:latin typeface="Times New Roman" panose="02020603050405020304" pitchFamily="18" charset="0"/>
                <a:cs typeface="Times New Roman" panose="02020603050405020304" pitchFamily="18" charset="0"/>
              </a:rPr>
              <a:t>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C. </a:t>
            </a:r>
            <a:r>
              <a:rPr lang="en-US" altLang="zh-CN" sz="3200" b="1" dirty="0" err="1">
                <a:latin typeface="Times New Roman" panose="02020603050405020304" pitchFamily="18" charset="0"/>
                <a:cs typeface="Times New Roman" panose="02020603050405020304" pitchFamily="18" charset="0"/>
              </a:rPr>
              <a:t>Laputa</a:t>
            </a:r>
            <a:r>
              <a:rPr lang="en-US" altLang="zh-CN" sz="3200" b="1" dirty="0">
                <a:latin typeface="Times New Roman" panose="02020603050405020304" pitchFamily="18" charset="0"/>
                <a:cs typeface="Times New Roman" panose="02020603050405020304" pitchFamily="18" charset="0"/>
              </a:rPr>
              <a:t>                 D. </a:t>
            </a:r>
            <a:r>
              <a:rPr lang="en-US" altLang="zh-CN" sz="3200" b="1" dirty="0" err="1">
                <a:latin typeface="Times New Roman" panose="02020603050405020304" pitchFamily="18" charset="0"/>
                <a:cs typeface="Times New Roman" panose="02020603050405020304" pitchFamily="18" charset="0"/>
              </a:rPr>
              <a:t>Houyhnhnms</a:t>
            </a:r>
            <a:endParaRPr lang="en-US" altLang="zh-CN" sz="3200" b="1" dirty="0">
              <a:latin typeface="Times New Roman" panose="02020603050405020304" pitchFamily="18" charset="0"/>
              <a:cs typeface="Times New Roman" panose="02020603050405020304" pitchFamily="18" charset="0"/>
            </a:endParaRP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(2)In this extract, who am “I”?</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A. Jonathan Swift    B. </a:t>
            </a:r>
            <a:r>
              <a:rPr lang="en-US" altLang="zh-CN" sz="3200" b="1" dirty="0">
                <a:solidFill>
                  <a:schemeClr val="tx2"/>
                </a:solidFill>
                <a:latin typeface="Times New Roman" panose="02020603050405020304" pitchFamily="18" charset="0"/>
                <a:cs typeface="Times New Roman" panose="02020603050405020304" pitchFamily="18" charset="0"/>
              </a:rPr>
              <a:t>Gulliver</a:t>
            </a:r>
          </a:p>
          <a:p>
            <a:pPr algn="l">
              <a:buFont typeface="Arial" panose="020B0604020202020204" pitchFamily="34" charset="0"/>
              <a:buNone/>
            </a:pPr>
            <a:r>
              <a:rPr lang="en-US" altLang="zh-CN" sz="3200" b="1" dirty="0">
                <a:solidFill>
                  <a:schemeClr val="tx2"/>
                </a:solidFill>
                <a:latin typeface="Times New Roman" panose="02020603050405020304" pitchFamily="18" charset="0"/>
                <a:cs typeface="Times New Roman" panose="02020603050405020304" pitchFamily="18" charset="0"/>
              </a:rPr>
              <a:t>C. Sandy                   D. A small man</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(3)How many tiny people did “I” meet in the end?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A. One.    			B. A few.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C. A large number.	D. Two.</a:t>
            </a:r>
          </a:p>
        </p:txBody>
      </p:sp>
      <p:pic>
        <p:nvPicPr>
          <p:cNvPr id="81925" name="Picture 5" descr="star"/>
          <p:cNvPicPr>
            <a:picLocks noChangeAspect="1" noChangeArrowheads="1"/>
          </p:cNvPicPr>
          <p:nvPr/>
        </p:nvPicPr>
        <p:blipFill>
          <a:blip r:embed="rId2" cstate="email"/>
          <a:srcRect/>
          <a:stretch>
            <a:fillRect/>
          </a:stretch>
        </p:blipFill>
        <p:spPr bwMode="auto">
          <a:xfrm>
            <a:off x="323850" y="1557338"/>
            <a:ext cx="814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star"/>
          <p:cNvPicPr>
            <a:picLocks noChangeAspect="1" noChangeArrowheads="1"/>
          </p:cNvPicPr>
          <p:nvPr/>
        </p:nvPicPr>
        <p:blipFill>
          <a:blip r:embed="rId2" cstate="email"/>
          <a:srcRect/>
          <a:stretch>
            <a:fillRect/>
          </a:stretch>
        </p:blipFill>
        <p:spPr bwMode="auto">
          <a:xfrm>
            <a:off x="3635375" y="2924175"/>
            <a:ext cx="814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descr="star"/>
          <p:cNvPicPr>
            <a:picLocks noChangeAspect="1" noChangeArrowheads="1"/>
          </p:cNvPicPr>
          <p:nvPr/>
        </p:nvPicPr>
        <p:blipFill>
          <a:blip r:embed="rId2" cstate="email"/>
          <a:srcRect/>
          <a:stretch>
            <a:fillRect/>
          </a:stretch>
        </p:blipFill>
        <p:spPr bwMode="auto">
          <a:xfrm>
            <a:off x="323850" y="5516563"/>
            <a:ext cx="8143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blinds(horizontal)">
                                      <p:cBhvr>
                                        <p:cTn id="7" dur="500"/>
                                        <p:tgtEl>
                                          <p:spTgt spid="819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26"/>
                                        </p:tgtEl>
                                        <p:attrNameLst>
                                          <p:attrName>style.visibility</p:attrName>
                                        </p:attrNameLst>
                                      </p:cBhvr>
                                      <p:to>
                                        <p:strVal val="visible"/>
                                      </p:to>
                                    </p:set>
                                    <p:animEffect transition="in" filter="blinds(horizontal)">
                                      <p:cBhvr>
                                        <p:cTn id="12" dur="500"/>
                                        <p:tgtEl>
                                          <p:spTgt spid="819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27"/>
                                        </p:tgtEl>
                                        <p:attrNameLst>
                                          <p:attrName>style.visibility</p:attrName>
                                        </p:attrNameLst>
                                      </p:cBhvr>
                                      <p:to>
                                        <p:strVal val="visible"/>
                                      </p:to>
                                    </p:set>
                                    <p:animEffect transition="in" filter="blinds(horizontal)">
                                      <p:cBhvr>
                                        <p:cTn id="17" dur="500"/>
                                        <p:tgtEl>
                                          <p:spTgt spid="81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建龙牛津英语网(www.xjlongyy.com)提供试卷、教案、课件、素材及各类教学资源下载。"/>
          <p:cNvPicPr>
            <a:picLocks noChangeArrowheads="1"/>
          </p:cNvPicPr>
          <p:nvPr/>
        </p:nvPicPr>
        <p:blipFill>
          <a:blip r:embed="rId2"/>
          <a:srcRect/>
          <a:stretch>
            <a:fillRect/>
          </a:stretch>
        </p:blipFill>
        <p:spPr bwMode="auto">
          <a:xfrm>
            <a:off x="0" y="404813"/>
            <a:ext cx="91440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3348038" y="2492375"/>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e</a:t>
            </a:r>
          </a:p>
        </p:txBody>
      </p:sp>
      <p:sp>
        <p:nvSpPr>
          <p:cNvPr id="82948" name="Text Box 4"/>
          <p:cNvSpPr txBox="1">
            <a:spLocks noChangeArrowheads="1"/>
          </p:cNvSpPr>
          <p:nvPr/>
        </p:nvSpPr>
        <p:spPr bwMode="auto">
          <a:xfrm>
            <a:off x="3348038" y="3068638"/>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d</a:t>
            </a:r>
          </a:p>
        </p:txBody>
      </p:sp>
      <p:sp>
        <p:nvSpPr>
          <p:cNvPr id="82949" name="Text Box 5"/>
          <p:cNvSpPr txBox="1">
            <a:spLocks noChangeArrowheads="1"/>
          </p:cNvSpPr>
          <p:nvPr/>
        </p:nvSpPr>
        <p:spPr bwMode="auto">
          <a:xfrm>
            <a:off x="3348038" y="3573463"/>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f</a:t>
            </a:r>
          </a:p>
        </p:txBody>
      </p:sp>
      <p:sp>
        <p:nvSpPr>
          <p:cNvPr id="82950" name="Text Box 6"/>
          <p:cNvSpPr txBox="1">
            <a:spLocks noChangeArrowheads="1"/>
          </p:cNvSpPr>
          <p:nvPr/>
        </p:nvSpPr>
        <p:spPr bwMode="auto">
          <a:xfrm>
            <a:off x="3419475" y="4149725"/>
            <a:ext cx="719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b</a:t>
            </a:r>
          </a:p>
        </p:txBody>
      </p:sp>
      <p:sp>
        <p:nvSpPr>
          <p:cNvPr id="82951" name="Text Box 7"/>
          <p:cNvSpPr txBox="1">
            <a:spLocks noChangeArrowheads="1"/>
          </p:cNvSpPr>
          <p:nvPr/>
        </p:nvSpPr>
        <p:spPr bwMode="auto">
          <a:xfrm>
            <a:off x="3348038" y="4724400"/>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a</a:t>
            </a:r>
          </a:p>
        </p:txBody>
      </p:sp>
      <p:sp>
        <p:nvSpPr>
          <p:cNvPr id="82952" name="Text Box 8"/>
          <p:cNvSpPr txBox="1">
            <a:spLocks noChangeArrowheads="1"/>
          </p:cNvSpPr>
          <p:nvPr/>
        </p:nvSpPr>
        <p:spPr bwMode="auto">
          <a:xfrm>
            <a:off x="3348038" y="5229225"/>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i="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48">
                                            <p:txEl>
                                              <p:pRg st="0" end="0"/>
                                            </p:txEl>
                                          </p:spTgt>
                                        </p:tgtEl>
                                        <p:attrNameLst>
                                          <p:attrName>style.visibility</p:attrName>
                                        </p:attrNameLst>
                                      </p:cBhvr>
                                      <p:to>
                                        <p:strVal val="visible"/>
                                      </p:to>
                                    </p:set>
                                    <p:anim calcmode="lin" valueType="num">
                                      <p:cBhvr additive="base">
                                        <p:cTn id="13" dur="5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49">
                                            <p:txEl>
                                              <p:pRg st="0" end="0"/>
                                            </p:txEl>
                                          </p:spTgt>
                                        </p:tgtEl>
                                        <p:attrNameLst>
                                          <p:attrName>style.visibility</p:attrName>
                                        </p:attrNameLst>
                                      </p:cBhvr>
                                      <p:to>
                                        <p:strVal val="visible"/>
                                      </p:to>
                                    </p:set>
                                    <p:anim calcmode="lin" valueType="num">
                                      <p:cBhvr additive="base">
                                        <p:cTn id="19" dur="500" fill="hold"/>
                                        <p:tgtEl>
                                          <p:spTgt spid="8294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50">
                                            <p:txEl>
                                              <p:pRg st="0" end="0"/>
                                            </p:txEl>
                                          </p:spTgt>
                                        </p:tgtEl>
                                        <p:attrNameLst>
                                          <p:attrName>style.visibility</p:attrName>
                                        </p:attrNameLst>
                                      </p:cBhvr>
                                      <p:to>
                                        <p:strVal val="visible"/>
                                      </p:to>
                                    </p:set>
                                    <p:anim calcmode="lin" valueType="num">
                                      <p:cBhvr additive="base">
                                        <p:cTn id="25" dur="500" fill="hold"/>
                                        <p:tgtEl>
                                          <p:spTgt spid="8295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951">
                                            <p:txEl>
                                              <p:pRg st="0" end="0"/>
                                            </p:txEl>
                                          </p:spTgt>
                                        </p:tgtEl>
                                        <p:attrNameLst>
                                          <p:attrName>style.visibility</p:attrName>
                                        </p:attrNameLst>
                                      </p:cBhvr>
                                      <p:to>
                                        <p:strVal val="visible"/>
                                      </p:to>
                                    </p:set>
                                    <p:anim calcmode="lin" valueType="num">
                                      <p:cBhvr additive="base">
                                        <p:cTn id="31" dur="500" fill="hold"/>
                                        <p:tgtEl>
                                          <p:spTgt spid="8295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952">
                                            <p:txEl>
                                              <p:pRg st="0" end="0"/>
                                            </p:txEl>
                                          </p:spTgt>
                                        </p:tgtEl>
                                        <p:attrNameLst>
                                          <p:attrName>style.visibility</p:attrName>
                                        </p:attrNameLst>
                                      </p:cBhvr>
                                      <p:to>
                                        <p:strVal val="visible"/>
                                      </p:to>
                                    </p:set>
                                    <p:anim calcmode="lin" valueType="num">
                                      <p:cBhvr additive="base">
                                        <p:cTn id="37" dur="500" fill="hold"/>
                                        <p:tgtEl>
                                          <p:spTgt spid="8295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843213" y="188913"/>
            <a:ext cx="367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3600" b="1" dirty="0">
                <a:solidFill>
                  <a:srgbClr val="008000"/>
                </a:solidFill>
                <a:latin typeface="Times New Roman" panose="02020603050405020304" pitchFamily="18" charset="0"/>
              </a:rPr>
              <a:t>Read and answer.</a:t>
            </a:r>
          </a:p>
        </p:txBody>
      </p:sp>
      <p:sp>
        <p:nvSpPr>
          <p:cNvPr id="83971" name="Text Box 3"/>
          <p:cNvSpPr txBox="1">
            <a:spLocks noChangeArrowheads="1"/>
          </p:cNvSpPr>
          <p:nvPr/>
        </p:nvSpPr>
        <p:spPr bwMode="auto">
          <a:xfrm>
            <a:off x="323850" y="836613"/>
            <a:ext cx="85344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(1)Did Gulliver know where he was when he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woke up?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No, he did not.</a:t>
            </a:r>
            <a:r>
              <a:rPr lang="en-US" altLang="zh-CN" sz="3200" b="1" dirty="0">
                <a:latin typeface="Times New Roman" panose="02020603050405020304" pitchFamily="18" charset="0"/>
                <a:cs typeface="Times New Roman" panose="02020603050405020304" pitchFamily="18" charset="0"/>
              </a:rPr>
              <a:t>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(2)Why did the tiny people tie Gulliver to the</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ground? </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They didn’t want Gulliver to run away.</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(3)Did Gulliver do anything to help himself out?</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What did he do?</a:t>
            </a:r>
          </a:p>
          <a:p>
            <a:pPr algn="l">
              <a:buFont typeface="Arial" panose="020B0604020202020204" pitchFamily="34" charset="0"/>
              <a:buNone/>
            </a:pP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Yes. At first he shouted at the tiny people, </a:t>
            </a:r>
          </a:p>
          <a:p>
            <a:pPr algn="l">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and then he tried to pull his hand free. </a:t>
            </a:r>
          </a:p>
          <a:p>
            <a:pPr algn="l">
              <a:buFont typeface="Arial" panose="020B0604020202020204" pitchFamily="34" charset="0"/>
              <a:buNone/>
            </a:pPr>
            <a:r>
              <a:rPr lang="en-US" altLang="zh-CN" sz="3200" b="1" dirty="0">
                <a:solidFill>
                  <a:srgbClr val="FF0000"/>
                </a:solidFill>
                <a:latin typeface="Times New Roman" panose="02020603050405020304" pitchFamily="18" charset="0"/>
                <a:cs typeface="Times New Roman" panose="02020603050405020304" pitchFamily="18" charset="0"/>
              </a:rPr>
              <a:t>   Finally, he managed to break the ropes.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Effect transition="in" filter="blinds(horizontal)">
                                      <p:cBhvr>
                                        <p:cTn id="7" dur="500"/>
                                        <p:tgtEl>
                                          <p:spTgt spid="839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971">
                                            <p:txEl>
                                              <p:pRg st="5" end="5"/>
                                            </p:txEl>
                                          </p:spTgt>
                                        </p:tgtEl>
                                        <p:attrNameLst>
                                          <p:attrName>style.visibility</p:attrName>
                                        </p:attrNameLst>
                                      </p:cBhvr>
                                      <p:to>
                                        <p:strVal val="visible"/>
                                      </p:to>
                                    </p:set>
                                    <p:animEffect transition="in" filter="blinds(horizontal)">
                                      <p:cBhvr>
                                        <p:cTn id="12" dur="500"/>
                                        <p:tgtEl>
                                          <p:spTgt spid="8397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971">
                                            <p:txEl>
                                              <p:pRg st="8" end="8"/>
                                            </p:txEl>
                                          </p:spTgt>
                                        </p:tgtEl>
                                        <p:attrNameLst>
                                          <p:attrName>style.visibility</p:attrName>
                                        </p:attrNameLst>
                                      </p:cBhvr>
                                      <p:to>
                                        <p:strVal val="visible"/>
                                      </p:to>
                                    </p:set>
                                    <p:animEffect transition="in" filter="blinds(horizontal)">
                                      <p:cBhvr>
                                        <p:cTn id="17" dur="500"/>
                                        <p:tgtEl>
                                          <p:spTgt spid="83971">
                                            <p:txEl>
                                              <p:pRg st="8" end="8"/>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3971">
                                            <p:txEl>
                                              <p:pRg st="9" end="9"/>
                                            </p:txEl>
                                          </p:spTgt>
                                        </p:tgtEl>
                                        <p:attrNameLst>
                                          <p:attrName>style.visibility</p:attrName>
                                        </p:attrNameLst>
                                      </p:cBhvr>
                                      <p:to>
                                        <p:strVal val="visible"/>
                                      </p:to>
                                    </p:set>
                                    <p:animEffect transition="in" filter="blinds(horizontal)">
                                      <p:cBhvr>
                                        <p:cTn id="20" dur="500"/>
                                        <p:tgtEl>
                                          <p:spTgt spid="83971">
                                            <p:txEl>
                                              <p:pRg st="9" end="9"/>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3971">
                                            <p:txEl>
                                              <p:pRg st="10" end="10"/>
                                            </p:txEl>
                                          </p:spTgt>
                                        </p:tgtEl>
                                        <p:attrNameLst>
                                          <p:attrName>style.visibility</p:attrName>
                                        </p:attrNameLst>
                                      </p:cBhvr>
                                      <p:to>
                                        <p:strVal val="visible"/>
                                      </p:to>
                                    </p:set>
                                    <p:animEffect transition="in" filter="blinds(horizontal)">
                                      <p:cBhvr>
                                        <p:cTn id="23" dur="500"/>
                                        <p:tgtEl>
                                          <p:spTgt spid="839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68313" y="549275"/>
            <a:ext cx="80645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3200">
                <a:latin typeface="Times New Roman" panose="02020603050405020304" pitchFamily="18" charset="0"/>
                <a:cs typeface="Times New Roman" panose="02020603050405020304" pitchFamily="18" charset="0"/>
              </a:rPr>
              <a:t>(4)What were those tiny people’s reactions to Gulliver when he tried to help himself out?</a:t>
            </a:r>
          </a:p>
          <a:p>
            <a:pPr algn="l">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At first, they were shocked by the loud noise that Gulliver made and they all fell over, but they soon got up again and continued moving across Gulliver’s body. Then they began talking to Gulliver. When Gulliver lifted his 1eft hand into the air, they began to shout and a huge army of tiny people came straight towards Gulliver.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animEffect transition="in" filter="blinds(horizontal)">
                                      <p:cBhvr>
                                        <p:cTn id="7" dur="500"/>
                                        <p:tgtEl>
                                          <p:spTgt spid="849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2" descr="建龙牛津英语网(www.xjlongyy.com)提供试卷、教案、课件、素材及各类教学资源下载。"/>
          <p:cNvPicPr>
            <a:picLocks noChangeArrowheads="1"/>
          </p:cNvPicPr>
          <p:nvPr/>
        </p:nvPicPr>
        <p:blipFill>
          <a:blip r:embed="rId2" cstate="email"/>
          <a:srcRect/>
          <a:stretch>
            <a:fillRect/>
          </a:stretch>
        </p:blipFill>
        <p:spPr bwMode="auto">
          <a:xfrm>
            <a:off x="0" y="0"/>
            <a:ext cx="9177338"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7885113" y="836613"/>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rPr>
              <a:t>c</a:t>
            </a:r>
          </a:p>
        </p:txBody>
      </p:sp>
      <p:sp>
        <p:nvSpPr>
          <p:cNvPr id="86020" name="Text Box 4"/>
          <p:cNvSpPr txBox="1">
            <a:spLocks noChangeArrowheads="1"/>
          </p:cNvSpPr>
          <p:nvPr/>
        </p:nvSpPr>
        <p:spPr bwMode="auto">
          <a:xfrm>
            <a:off x="7885113" y="1341438"/>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rPr>
              <a:t>b</a:t>
            </a:r>
          </a:p>
        </p:txBody>
      </p:sp>
      <p:sp>
        <p:nvSpPr>
          <p:cNvPr id="86021" name="Text Box 5"/>
          <p:cNvSpPr txBox="1">
            <a:spLocks noChangeArrowheads="1"/>
          </p:cNvSpPr>
          <p:nvPr/>
        </p:nvSpPr>
        <p:spPr bwMode="auto">
          <a:xfrm>
            <a:off x="7885113" y="1844675"/>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rPr>
              <a:t>e</a:t>
            </a:r>
          </a:p>
        </p:txBody>
      </p:sp>
      <p:sp>
        <p:nvSpPr>
          <p:cNvPr id="86022" name="Text Box 6"/>
          <p:cNvSpPr txBox="1">
            <a:spLocks noChangeArrowheads="1"/>
          </p:cNvSpPr>
          <p:nvPr/>
        </p:nvSpPr>
        <p:spPr bwMode="auto">
          <a:xfrm>
            <a:off x="7885113" y="2349500"/>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rPr>
              <a:t>a</a:t>
            </a:r>
          </a:p>
        </p:txBody>
      </p:sp>
      <p:sp>
        <p:nvSpPr>
          <p:cNvPr id="86023" name="Text Box 7"/>
          <p:cNvSpPr txBox="1">
            <a:spLocks noChangeArrowheads="1"/>
          </p:cNvSpPr>
          <p:nvPr/>
        </p:nvSpPr>
        <p:spPr bwMode="auto">
          <a:xfrm>
            <a:off x="7885113" y="2852738"/>
            <a:ext cx="719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20">
                                            <p:txEl>
                                              <p:pRg st="0" end="0"/>
                                            </p:txEl>
                                          </p:spTgt>
                                        </p:tgtEl>
                                        <p:attrNameLst>
                                          <p:attrName>style.visibility</p:attrName>
                                        </p:attrNameLst>
                                      </p:cBhvr>
                                      <p:to>
                                        <p:strVal val="visible"/>
                                      </p:to>
                                    </p:set>
                                    <p:anim calcmode="lin" valueType="num">
                                      <p:cBhvr additive="base">
                                        <p:cTn id="13" dur="500" fill="hold"/>
                                        <p:tgtEl>
                                          <p:spTgt spid="860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21">
                                            <p:txEl>
                                              <p:pRg st="0" end="0"/>
                                            </p:txEl>
                                          </p:spTgt>
                                        </p:tgtEl>
                                        <p:attrNameLst>
                                          <p:attrName>style.visibility</p:attrName>
                                        </p:attrNameLst>
                                      </p:cBhvr>
                                      <p:to>
                                        <p:strVal val="visible"/>
                                      </p:to>
                                    </p:set>
                                    <p:anim calcmode="lin" valueType="num">
                                      <p:cBhvr additive="base">
                                        <p:cTn id="19" dur="500" fill="hold"/>
                                        <p:tgtEl>
                                          <p:spTgt spid="860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22">
                                            <p:txEl>
                                              <p:pRg st="0" end="0"/>
                                            </p:txEl>
                                          </p:spTgt>
                                        </p:tgtEl>
                                        <p:attrNameLst>
                                          <p:attrName>style.visibility</p:attrName>
                                        </p:attrNameLst>
                                      </p:cBhvr>
                                      <p:to>
                                        <p:strVal val="visible"/>
                                      </p:to>
                                    </p:set>
                                    <p:anim calcmode="lin" valueType="num">
                                      <p:cBhvr additive="base">
                                        <p:cTn id="25" dur="500" fill="hold"/>
                                        <p:tgtEl>
                                          <p:spTgt spid="8602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23">
                                            <p:txEl>
                                              <p:pRg st="0" end="0"/>
                                            </p:txEl>
                                          </p:spTgt>
                                        </p:tgtEl>
                                        <p:attrNameLst>
                                          <p:attrName>style.visibility</p:attrName>
                                        </p:attrNameLst>
                                      </p:cBhvr>
                                      <p:to>
                                        <p:strVal val="visible"/>
                                      </p:to>
                                    </p:set>
                                    <p:anim calcmode="lin" valueType="num">
                                      <p:cBhvr additive="base">
                                        <p:cTn id="31" dur="500" fill="hold"/>
                                        <p:tgtEl>
                                          <p:spTgt spid="860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建龙牛津英语网(www.xjlongyy.com)提供试卷、教案、课件、素材及各类教学资源下载。"/>
          <p:cNvPicPr>
            <a:picLocks noChangeArrowheads="1"/>
          </p:cNvPicPr>
          <p:nvPr/>
        </p:nvPicPr>
        <p:blipFill>
          <a:blip r:embed="rId2"/>
          <a:srcRect/>
          <a:stretch>
            <a:fillRect/>
          </a:stretch>
        </p:blipFill>
        <p:spPr bwMode="auto">
          <a:xfrm>
            <a:off x="0" y="0"/>
            <a:ext cx="908685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17"/>
          <p:cNvSpPr txBox="1">
            <a:spLocks noChangeArrowheads="1"/>
          </p:cNvSpPr>
          <p:nvPr/>
        </p:nvSpPr>
        <p:spPr bwMode="auto">
          <a:xfrm>
            <a:off x="7308850" y="1773238"/>
            <a:ext cx="1296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T</a:t>
            </a:r>
          </a:p>
        </p:txBody>
      </p:sp>
      <p:sp>
        <p:nvSpPr>
          <p:cNvPr id="87044" name="Text Box 18"/>
          <p:cNvSpPr txBox="1">
            <a:spLocks noChangeArrowheads="1"/>
          </p:cNvSpPr>
          <p:nvPr/>
        </p:nvSpPr>
        <p:spPr bwMode="auto">
          <a:xfrm>
            <a:off x="7380288" y="2349500"/>
            <a:ext cx="1296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F</a:t>
            </a:r>
          </a:p>
        </p:txBody>
      </p:sp>
      <p:sp>
        <p:nvSpPr>
          <p:cNvPr id="87045" name="Text Box 18"/>
          <p:cNvSpPr txBox="1">
            <a:spLocks noChangeArrowheads="1"/>
          </p:cNvSpPr>
          <p:nvPr/>
        </p:nvSpPr>
        <p:spPr bwMode="auto">
          <a:xfrm>
            <a:off x="7380288" y="3141663"/>
            <a:ext cx="1296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F</a:t>
            </a:r>
          </a:p>
        </p:txBody>
      </p:sp>
      <p:sp>
        <p:nvSpPr>
          <p:cNvPr id="87046" name="Text Box 17"/>
          <p:cNvSpPr txBox="1">
            <a:spLocks noChangeArrowheads="1"/>
          </p:cNvSpPr>
          <p:nvPr/>
        </p:nvSpPr>
        <p:spPr bwMode="auto">
          <a:xfrm>
            <a:off x="7380288" y="4076700"/>
            <a:ext cx="1296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T</a:t>
            </a:r>
          </a:p>
        </p:txBody>
      </p:sp>
      <p:sp>
        <p:nvSpPr>
          <p:cNvPr id="87047" name="Text Box 18"/>
          <p:cNvSpPr txBox="1">
            <a:spLocks noChangeArrowheads="1"/>
          </p:cNvSpPr>
          <p:nvPr/>
        </p:nvSpPr>
        <p:spPr bwMode="auto">
          <a:xfrm>
            <a:off x="7380288" y="4581525"/>
            <a:ext cx="1296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F</a:t>
            </a:r>
          </a:p>
        </p:txBody>
      </p:sp>
      <p:sp>
        <p:nvSpPr>
          <p:cNvPr id="87048" name="Text Box 18"/>
          <p:cNvSpPr txBox="1">
            <a:spLocks noChangeArrowheads="1"/>
          </p:cNvSpPr>
          <p:nvPr/>
        </p:nvSpPr>
        <p:spPr bwMode="auto">
          <a:xfrm>
            <a:off x="7380288" y="5084763"/>
            <a:ext cx="1296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3600" b="1">
                <a:solidFill>
                  <a:srgbClr val="FF0000"/>
                </a:solidFill>
                <a:latin typeface="Times New Roman" panose="02020603050405020304" pitchFamily="18" charset="0"/>
              </a:rPr>
              <a:t>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linds(horizontal)">
                                      <p:cBhvr>
                                        <p:cTn id="7" dur="5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blinds(horizontal)">
                                      <p:cBhvr>
                                        <p:cTn id="12" dur="500"/>
                                        <p:tgtEl>
                                          <p:spTgt spid="870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5"/>
                                        </p:tgtEl>
                                        <p:attrNameLst>
                                          <p:attrName>style.visibility</p:attrName>
                                        </p:attrNameLst>
                                      </p:cBhvr>
                                      <p:to>
                                        <p:strVal val="visible"/>
                                      </p:to>
                                    </p:set>
                                    <p:animEffect transition="in" filter="blinds(horizontal)">
                                      <p:cBhvr>
                                        <p:cTn id="17" dur="500"/>
                                        <p:tgtEl>
                                          <p:spTgt spid="870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blinds(horizontal)">
                                      <p:cBhvr>
                                        <p:cTn id="22" dur="500"/>
                                        <p:tgtEl>
                                          <p:spTgt spid="870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047"/>
                                        </p:tgtEl>
                                        <p:attrNameLst>
                                          <p:attrName>style.visibility</p:attrName>
                                        </p:attrNameLst>
                                      </p:cBhvr>
                                      <p:to>
                                        <p:strVal val="visible"/>
                                      </p:to>
                                    </p:set>
                                    <p:animEffect transition="in" filter="blinds(horizontal)">
                                      <p:cBhvr>
                                        <p:cTn id="27" dur="500"/>
                                        <p:tgtEl>
                                          <p:spTgt spid="870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7048"/>
                                        </p:tgtEl>
                                        <p:attrNameLst>
                                          <p:attrName>style.visibility</p:attrName>
                                        </p:attrNameLst>
                                      </p:cBhvr>
                                      <p:to>
                                        <p:strVal val="visible"/>
                                      </p:to>
                                    </p:set>
                                    <p:animEffect transition="in" filter="blinds(horizontal)">
                                      <p:cBhvr>
                                        <p:cTn id="32" dur="500"/>
                                        <p:tgtEl>
                                          <p:spTgt spid="87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utoUpdateAnimBg="0"/>
      <p:bldP spid="87044" grpId="0" autoUpdateAnimBg="0"/>
      <p:bldP spid="87045" grpId="0" autoUpdateAnimBg="0"/>
      <p:bldP spid="87046" grpId="0" autoUpdateAnimBg="0"/>
      <p:bldP spid="87047" grpId="0" autoUpdateAnimBg="0"/>
      <p:bldP spid="870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建龙牛津英语网(www.xjlongyy.com)提供试卷、教案、课件、素材及各类教学资源下载。"/>
          <p:cNvPicPr>
            <a:picLocks noChangeAspect="1" noChangeArrowheads="1"/>
          </p:cNvPicPr>
          <p:nvPr/>
        </p:nvPicPr>
        <p:blipFill>
          <a:blip r:embed="rId2" cstate="email"/>
          <a:srcRect/>
          <a:stretch>
            <a:fillRect/>
          </a:stretch>
        </p:blipFill>
        <p:spPr bwMode="auto">
          <a:xfrm>
            <a:off x="0" y="0"/>
            <a:ext cx="91440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23850" y="333375"/>
            <a:ext cx="8820150"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2800" b="1">
                <a:solidFill>
                  <a:srgbClr val="000099"/>
                </a:solidFill>
              </a:rPr>
              <a:t>B4 Kitty is also interested in the story. She is asking Sandy about it Help Sandy answer her questions.</a:t>
            </a:r>
          </a:p>
          <a:p>
            <a:pPr algn="l">
              <a:buFont typeface="Arial" panose="020B0604020202020204" pitchFamily="34" charset="0"/>
              <a:buNone/>
            </a:pPr>
            <a:r>
              <a:rPr lang="en-US" altLang="zh-CN" sz="3200">
                <a:latin typeface="Times New Roman" panose="02020603050405020304" pitchFamily="18" charset="0"/>
                <a:cs typeface="Times New Roman" panose="02020603050405020304" pitchFamily="18" charset="0"/>
              </a:rPr>
              <a:t>1 </a:t>
            </a:r>
            <a:r>
              <a:rPr lang="en-US" altLang="zh-CN" sz="3200" b="1">
                <a:latin typeface="Times New Roman" panose="02020603050405020304" pitchFamily="18" charset="0"/>
                <a:cs typeface="Times New Roman" panose="02020603050405020304" pitchFamily="18" charset="0"/>
              </a:rPr>
              <a:t>Kitty</a:t>
            </a:r>
            <a:r>
              <a:rPr lang="zh-CN" altLang="en-US" sz="3200" b="1">
                <a:latin typeface="Times New Roman" panose="02020603050405020304" pitchFamily="18" charset="0"/>
                <a:cs typeface="Times New Roman" panose="02020603050405020304" pitchFamily="18" charset="0"/>
              </a:rPr>
              <a:t>：</a:t>
            </a:r>
            <a:r>
              <a:rPr lang="en-US" altLang="zh-CN" sz="3200">
                <a:latin typeface="Times New Roman" panose="02020603050405020304" pitchFamily="18" charset="0"/>
                <a:cs typeface="Times New Roman" panose="02020603050405020304" pitchFamily="18" charset="0"/>
              </a:rPr>
              <a:t>What did Gulliver do after their ship 		crashed against the rocks?</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Sandy</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_______________________________</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_________________________________</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_________________________________</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_________________________________</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2 Kitty</a:t>
            </a:r>
            <a:r>
              <a:rPr lang="zh-CN" altLang="en-US" sz="3200" b="1">
                <a:latin typeface="Times New Roman" panose="02020603050405020304" pitchFamily="18" charset="0"/>
                <a:cs typeface="Times New Roman" panose="02020603050405020304" pitchFamily="18" charset="0"/>
              </a:rPr>
              <a:t>：</a:t>
            </a:r>
            <a:r>
              <a:rPr lang="en-US" altLang="zh-CN" sz="3200">
                <a:latin typeface="Times New Roman" panose="02020603050405020304" pitchFamily="18" charset="0"/>
                <a:cs typeface="Times New Roman" panose="02020603050405020304" pitchFamily="18" charset="0"/>
              </a:rPr>
              <a:t>What did Gulliver find after he woke up?</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Sandy</a:t>
            </a:r>
            <a:r>
              <a:rPr lang="zh-CN" altLang="en-US"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cs typeface="Times New Roman" panose="02020603050405020304" pitchFamily="18" charset="0"/>
              </a:rPr>
              <a:t>_______________________________</a:t>
            </a:r>
          </a:p>
          <a:p>
            <a:pPr algn="l">
              <a:buFont typeface="Arial" panose="020B0604020202020204" pitchFamily="34" charset="0"/>
              <a:buNone/>
            </a:pPr>
            <a:r>
              <a:rPr lang="en-US" altLang="zh-CN" sz="3200" b="1">
                <a:latin typeface="Times New Roman" panose="02020603050405020304" pitchFamily="18" charset="0"/>
                <a:cs typeface="Times New Roman" panose="02020603050405020304" pitchFamily="18" charset="0"/>
              </a:rPr>
              <a:t>              ________________________________</a:t>
            </a:r>
          </a:p>
        </p:txBody>
      </p:sp>
      <p:sp>
        <p:nvSpPr>
          <p:cNvPr id="89091" name="Text Box 3"/>
          <p:cNvSpPr txBox="1">
            <a:spLocks noChangeArrowheads="1"/>
          </p:cNvSpPr>
          <p:nvPr/>
        </p:nvSpPr>
        <p:spPr bwMode="auto">
          <a:xfrm>
            <a:off x="1908175" y="2565400"/>
            <a:ext cx="698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He swam as far as he could. By the time</a:t>
            </a:r>
          </a:p>
        </p:txBody>
      </p:sp>
      <p:sp>
        <p:nvSpPr>
          <p:cNvPr id="89092" name="Text Box 4"/>
          <p:cNvSpPr txBox="1">
            <a:spLocks noChangeArrowheads="1"/>
          </p:cNvSpPr>
          <p:nvPr/>
        </p:nvSpPr>
        <p:spPr bwMode="auto">
          <a:xfrm>
            <a:off x="1763713" y="3068638"/>
            <a:ext cx="698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he felt the land under his feet, he was</a:t>
            </a:r>
          </a:p>
        </p:txBody>
      </p:sp>
      <p:sp>
        <p:nvSpPr>
          <p:cNvPr id="89093" name="Text Box 5"/>
          <p:cNvSpPr txBox="1">
            <a:spLocks noChangeArrowheads="1"/>
          </p:cNvSpPr>
          <p:nvPr/>
        </p:nvSpPr>
        <p:spPr bwMode="auto">
          <a:xfrm>
            <a:off x="1763713" y="3573463"/>
            <a:ext cx="698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tired out. He felt down the beach and </a:t>
            </a:r>
          </a:p>
        </p:txBody>
      </p:sp>
      <p:sp>
        <p:nvSpPr>
          <p:cNvPr id="89094" name="Text Box 6"/>
          <p:cNvSpPr txBox="1">
            <a:spLocks noChangeArrowheads="1"/>
          </p:cNvSpPr>
          <p:nvPr/>
        </p:nvSpPr>
        <p:spPr bwMode="auto">
          <a:xfrm>
            <a:off x="1835150" y="4005263"/>
            <a:ext cx="698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went to sleep.</a:t>
            </a:r>
          </a:p>
        </p:txBody>
      </p:sp>
      <p:sp>
        <p:nvSpPr>
          <p:cNvPr id="89095" name="Text Box 7"/>
          <p:cNvSpPr txBox="1">
            <a:spLocks noChangeArrowheads="1"/>
          </p:cNvSpPr>
          <p:nvPr/>
        </p:nvSpPr>
        <p:spPr bwMode="auto">
          <a:xfrm>
            <a:off x="1908175" y="4941888"/>
            <a:ext cx="698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He found he could not to move. His arms,</a:t>
            </a:r>
          </a:p>
        </p:txBody>
      </p:sp>
      <p:sp>
        <p:nvSpPr>
          <p:cNvPr id="89096" name="Text Box 8"/>
          <p:cNvSpPr txBox="1">
            <a:spLocks noChangeArrowheads="1"/>
          </p:cNvSpPr>
          <p:nvPr/>
        </p:nvSpPr>
        <p:spPr bwMode="auto">
          <a:xfrm>
            <a:off x="1692275" y="5516563"/>
            <a:ext cx="698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200">
                <a:solidFill>
                  <a:srgbClr val="FF0000"/>
                </a:solidFill>
                <a:latin typeface="Times New Roman" panose="02020603050405020304" pitchFamily="18" charset="0"/>
                <a:cs typeface="Times New Roman" panose="02020603050405020304" pitchFamily="18" charset="0"/>
              </a:rPr>
              <a:t>legs and hair were tied to the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blinds(horizontal)">
                                      <p:cBhvr>
                                        <p:cTn id="7" dur="500"/>
                                        <p:tgtEl>
                                          <p:spTgt spid="890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9092"/>
                                        </p:tgtEl>
                                        <p:attrNameLst>
                                          <p:attrName>style.visibility</p:attrName>
                                        </p:attrNameLst>
                                      </p:cBhvr>
                                      <p:to>
                                        <p:strVal val="visible"/>
                                      </p:to>
                                    </p:set>
                                    <p:animEffect transition="in" filter="blinds(horizontal)">
                                      <p:cBhvr>
                                        <p:cTn id="10" dur="500"/>
                                        <p:tgtEl>
                                          <p:spTgt spid="890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093"/>
                                        </p:tgtEl>
                                        <p:attrNameLst>
                                          <p:attrName>style.visibility</p:attrName>
                                        </p:attrNameLst>
                                      </p:cBhvr>
                                      <p:to>
                                        <p:strVal val="visible"/>
                                      </p:to>
                                    </p:set>
                                    <p:animEffect transition="in" filter="blinds(horizontal)">
                                      <p:cBhvr>
                                        <p:cTn id="13" dur="500"/>
                                        <p:tgtEl>
                                          <p:spTgt spid="890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9094"/>
                                        </p:tgtEl>
                                        <p:attrNameLst>
                                          <p:attrName>style.visibility</p:attrName>
                                        </p:attrNameLst>
                                      </p:cBhvr>
                                      <p:to>
                                        <p:strVal val="visible"/>
                                      </p:to>
                                    </p:set>
                                    <p:animEffect transition="in" filter="blinds(horizontal)">
                                      <p:cBhvr>
                                        <p:cTn id="16" dur="500"/>
                                        <p:tgtEl>
                                          <p:spTgt spid="8909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9095"/>
                                        </p:tgtEl>
                                        <p:attrNameLst>
                                          <p:attrName>style.visibility</p:attrName>
                                        </p:attrNameLst>
                                      </p:cBhvr>
                                      <p:to>
                                        <p:strVal val="visible"/>
                                      </p:to>
                                    </p:set>
                                    <p:animEffect transition="in" filter="blinds(horizontal)">
                                      <p:cBhvr>
                                        <p:cTn id="21" dur="500"/>
                                        <p:tgtEl>
                                          <p:spTgt spid="8909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9096"/>
                                        </p:tgtEl>
                                        <p:attrNameLst>
                                          <p:attrName>style.visibility</p:attrName>
                                        </p:attrNameLst>
                                      </p:cBhvr>
                                      <p:to>
                                        <p:strVal val="visible"/>
                                      </p:to>
                                    </p:set>
                                    <p:animEffect transition="in" filter="blinds(horizontal)">
                                      <p:cBhvr>
                                        <p:cTn id="24"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P spid="89092" grpId="0" autoUpdateAnimBg="0"/>
      <p:bldP spid="89093" grpId="0" autoUpdateAnimBg="0"/>
      <p:bldP spid="89094" grpId="0" autoUpdateAnimBg="0"/>
      <p:bldP spid="89095" grpId="0" autoUpdateAnimBg="0"/>
      <p:bldP spid="8909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95288" y="549275"/>
            <a:ext cx="8351837"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2800" b="1">
                <a:solidFill>
                  <a:srgbClr val="000099"/>
                </a:solidFill>
              </a:rPr>
              <a:t>B4 Kitty is also interested in the story. She is asking Sandy about it Help Sandy answer her questions.</a:t>
            </a:r>
          </a:p>
          <a:p>
            <a:pPr algn="l">
              <a:buFont typeface="Arial" panose="020B0604020202020204" pitchFamily="34" charset="0"/>
              <a:buNone/>
            </a:pPr>
            <a:r>
              <a:rPr lang="en-US" altLang="zh-CN" sz="3600" b="1">
                <a:latin typeface="Times New Roman" panose="02020603050405020304" pitchFamily="18" charset="0"/>
                <a:cs typeface="Times New Roman" panose="02020603050405020304" pitchFamily="18" charset="0"/>
              </a:rPr>
              <a:t>3 Kitty</a:t>
            </a:r>
            <a:r>
              <a:rPr lang="zh-CN" altLang="en-US" sz="3600" b="1">
                <a:latin typeface="Times New Roman" panose="02020603050405020304" pitchFamily="18" charset="0"/>
                <a:cs typeface="Times New Roman" panose="02020603050405020304" pitchFamily="18" charset="0"/>
              </a:rPr>
              <a:t>：</a:t>
            </a:r>
            <a:r>
              <a:rPr lang="en-US" altLang="zh-CN" sz="3600" b="1">
                <a:latin typeface="Times New Roman" panose="02020603050405020304" pitchFamily="18" charset="0"/>
                <a:cs typeface="Times New Roman" panose="02020603050405020304" pitchFamily="18" charset="0"/>
              </a:rPr>
              <a:t>How big was the small man?</a:t>
            </a:r>
          </a:p>
          <a:p>
            <a:pPr algn="l">
              <a:buFont typeface="Arial" panose="020B0604020202020204" pitchFamily="34" charset="0"/>
              <a:buNone/>
            </a:pPr>
            <a:r>
              <a:rPr lang="en-US" altLang="zh-CN" sz="3600" b="1">
                <a:latin typeface="Times New Roman" panose="02020603050405020304" pitchFamily="18" charset="0"/>
                <a:cs typeface="Times New Roman" panose="02020603050405020304" pitchFamily="18" charset="0"/>
              </a:rPr>
              <a:t>   Sandy</a:t>
            </a:r>
            <a:r>
              <a:rPr lang="zh-CN" altLang="en-US" sz="3600" b="1">
                <a:latin typeface="Times New Roman" panose="02020603050405020304" pitchFamily="18" charset="0"/>
                <a:cs typeface="Times New Roman" panose="02020603050405020304" pitchFamily="18" charset="0"/>
              </a:rPr>
              <a:t>：</a:t>
            </a:r>
            <a:r>
              <a:rPr lang="en-US" altLang="zh-CN" sz="3600" b="1">
                <a:latin typeface="Times New Roman" panose="02020603050405020304" pitchFamily="18" charset="0"/>
                <a:cs typeface="Times New Roman" panose="02020603050405020304" pitchFamily="18" charset="0"/>
              </a:rPr>
              <a:t>_________________________</a:t>
            </a:r>
          </a:p>
          <a:p>
            <a:pPr algn="l">
              <a:buFont typeface="Arial" panose="020B0604020202020204" pitchFamily="34" charset="0"/>
              <a:buNone/>
            </a:pPr>
            <a:r>
              <a:rPr lang="en-US" altLang="zh-CN" sz="3600" b="1">
                <a:latin typeface="Times New Roman" panose="02020603050405020304" pitchFamily="18" charset="0"/>
                <a:cs typeface="Times New Roman" panose="02020603050405020304" pitchFamily="18" charset="0"/>
              </a:rPr>
              <a:t>                 _________________________</a:t>
            </a:r>
          </a:p>
          <a:p>
            <a:pPr algn="l">
              <a:buFont typeface="Arial" panose="020B0604020202020204" pitchFamily="34" charset="0"/>
              <a:buNone/>
            </a:pPr>
            <a:r>
              <a:rPr lang="en-US" altLang="zh-CN" sz="3600" b="1">
                <a:latin typeface="Times New Roman" panose="02020603050405020304" pitchFamily="18" charset="0"/>
                <a:cs typeface="Times New Roman" panose="02020603050405020304" pitchFamily="18" charset="0"/>
              </a:rPr>
              <a:t>4 Kitty</a:t>
            </a:r>
            <a:r>
              <a:rPr lang="zh-CN" altLang="en-US" sz="3600" b="1">
                <a:latin typeface="Times New Roman" panose="02020603050405020304" pitchFamily="18" charset="0"/>
                <a:cs typeface="Times New Roman" panose="02020603050405020304" pitchFamily="18" charset="0"/>
              </a:rPr>
              <a:t>： </a:t>
            </a:r>
            <a:r>
              <a:rPr lang="en-US" altLang="zh-CN" sz="3600" b="1">
                <a:latin typeface="Times New Roman" panose="02020603050405020304" pitchFamily="18" charset="0"/>
                <a:cs typeface="Times New Roman" panose="02020603050405020304" pitchFamily="18" charset="0"/>
              </a:rPr>
              <a:t>Could Gulliver communicate 			with the small men?</a:t>
            </a:r>
          </a:p>
          <a:p>
            <a:pPr algn="l">
              <a:buFont typeface="Arial" panose="020B0604020202020204" pitchFamily="34" charset="0"/>
              <a:buNone/>
            </a:pPr>
            <a:r>
              <a:rPr lang="en-US" altLang="zh-CN" sz="3600" b="1">
                <a:latin typeface="Times New Roman" panose="02020603050405020304" pitchFamily="18" charset="0"/>
                <a:cs typeface="Times New Roman" panose="02020603050405020304" pitchFamily="18" charset="0"/>
              </a:rPr>
              <a:t>Sandy</a:t>
            </a:r>
            <a:r>
              <a:rPr lang="zh-CN" altLang="en-US" sz="3600" b="1">
                <a:latin typeface="Times New Roman" panose="02020603050405020304" pitchFamily="18" charset="0"/>
                <a:cs typeface="Times New Roman" panose="02020603050405020304" pitchFamily="18" charset="0"/>
              </a:rPr>
              <a:t>：</a:t>
            </a:r>
            <a:r>
              <a:rPr lang="en-US" altLang="zh-CN" sz="3600" b="1">
                <a:latin typeface="Times New Roman" panose="02020603050405020304" pitchFamily="18" charset="0"/>
                <a:cs typeface="Times New Roman" panose="02020603050405020304" pitchFamily="18" charset="0"/>
              </a:rPr>
              <a:t>___________________________</a:t>
            </a:r>
          </a:p>
        </p:txBody>
      </p:sp>
      <p:sp>
        <p:nvSpPr>
          <p:cNvPr id="90115" name="Text Box 3"/>
          <p:cNvSpPr txBox="1">
            <a:spLocks noChangeArrowheads="1"/>
          </p:cNvSpPr>
          <p:nvPr/>
        </p:nvSpPr>
        <p:spPr bwMode="auto">
          <a:xfrm>
            <a:off x="2484438" y="2420938"/>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a:solidFill>
                  <a:srgbClr val="FF0000"/>
                </a:solidFill>
                <a:latin typeface="Times New Roman" panose="02020603050405020304" pitchFamily="18" charset="0"/>
                <a:cs typeface="Times New Roman" panose="02020603050405020304" pitchFamily="18" charset="0"/>
              </a:rPr>
              <a:t>He was the same size as </a:t>
            </a:r>
          </a:p>
        </p:txBody>
      </p:sp>
      <p:sp>
        <p:nvSpPr>
          <p:cNvPr id="90116" name="Text Box 4"/>
          <p:cNvSpPr txBox="1">
            <a:spLocks noChangeArrowheads="1"/>
          </p:cNvSpPr>
          <p:nvPr/>
        </p:nvSpPr>
        <p:spPr bwMode="auto">
          <a:xfrm>
            <a:off x="2411413" y="2997200"/>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a:solidFill>
                  <a:srgbClr val="FF0000"/>
                </a:solidFill>
                <a:latin typeface="Times New Roman" panose="02020603050405020304" pitchFamily="18" charset="0"/>
                <a:cs typeface="Times New Roman" panose="02020603050405020304" pitchFamily="18" charset="0"/>
              </a:rPr>
              <a:t>Gulliver’s finger. </a:t>
            </a:r>
          </a:p>
        </p:txBody>
      </p:sp>
      <p:sp>
        <p:nvSpPr>
          <p:cNvPr id="90117" name="Text Box 5"/>
          <p:cNvSpPr txBox="1">
            <a:spLocks noChangeArrowheads="1"/>
          </p:cNvSpPr>
          <p:nvPr/>
        </p:nvSpPr>
        <p:spPr bwMode="auto">
          <a:xfrm>
            <a:off x="2159000" y="4508500"/>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3600">
                <a:solidFill>
                  <a:srgbClr val="FF0000"/>
                </a:solidFill>
                <a:latin typeface="Times New Roman" panose="02020603050405020304" pitchFamily="18" charset="0"/>
                <a:cs typeface="Times New Roman" panose="02020603050405020304" pitchFamily="18" charset="0"/>
              </a:rPr>
              <a:t>No, he could not.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blinds(horizontal)">
                                      <p:cBhvr>
                                        <p:cTn id="7" dur="500"/>
                                        <p:tgtEl>
                                          <p:spTgt spid="901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116"/>
                                        </p:tgtEl>
                                        <p:attrNameLst>
                                          <p:attrName>style.visibility</p:attrName>
                                        </p:attrNameLst>
                                      </p:cBhvr>
                                      <p:to>
                                        <p:strVal val="visible"/>
                                      </p:to>
                                    </p:set>
                                    <p:animEffect transition="in" filter="blinds(horizontal)">
                                      <p:cBhvr>
                                        <p:cTn id="10" dur="500"/>
                                        <p:tgtEl>
                                          <p:spTgt spid="901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0117">
                                            <p:txEl>
                                              <p:pRg st="0" end="0"/>
                                            </p:txEl>
                                          </p:spTgt>
                                        </p:tgtEl>
                                        <p:attrNameLst>
                                          <p:attrName>style.visibility</p:attrName>
                                        </p:attrNameLst>
                                      </p:cBhvr>
                                      <p:to>
                                        <p:strVal val="visible"/>
                                      </p:to>
                                    </p:set>
                                    <p:animEffect transition="in" filter="blinds(horizontal)">
                                      <p:cBhvr>
                                        <p:cTn id="15" dur="500"/>
                                        <p:tgtEl>
                                          <p:spTgt spid="90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P spid="9011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37"/>
          <p:cNvSpPr txBox="1">
            <a:spLocks noChangeArrowheads="1"/>
          </p:cNvSpPr>
          <p:nvPr/>
        </p:nvSpPr>
        <p:spPr bwMode="auto">
          <a:xfrm>
            <a:off x="250825" y="620713"/>
            <a:ext cx="8640763"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2400" b="1" dirty="0">
                <a:latin typeface="Times New Roman" panose="02020603050405020304" pitchFamily="18" charset="0"/>
              </a:rPr>
              <a:t>Reporter: Good morning, our hero. You were the first to find the huge man. How did you find him?                                                            </a:t>
            </a:r>
            <a:r>
              <a:rPr lang="en-US" altLang="zh-CN" sz="2400" b="1" dirty="0">
                <a:solidFill>
                  <a:srgbClr val="0000CC"/>
                </a:solidFill>
                <a:latin typeface="Times New Roman" panose="02020603050405020304" pitchFamily="18" charset="0"/>
              </a:rPr>
              <a:t>Tiny man: On that evening, I … on the beach. Suddenly I saw…  It was the same size as… (It looked like… )</a:t>
            </a:r>
          </a:p>
          <a:p>
            <a:pPr>
              <a:spcBef>
                <a:spcPct val="50000"/>
              </a:spcBef>
              <a:buFont typeface="Arial" panose="020B0604020202020204" pitchFamily="34" charset="0"/>
              <a:buNone/>
            </a:pPr>
            <a:r>
              <a:rPr lang="en-US" altLang="zh-CN" sz="2400" b="1" dirty="0">
                <a:latin typeface="Times New Roman" panose="02020603050405020304" pitchFamily="18" charset="0"/>
              </a:rPr>
              <a:t>Reporter: What did you do after finding the huge man?                  </a:t>
            </a:r>
            <a:r>
              <a:rPr lang="en-US" altLang="zh-CN" sz="2400" b="1" dirty="0">
                <a:solidFill>
                  <a:srgbClr val="0000CC"/>
                </a:solidFill>
                <a:latin typeface="Times New Roman" panose="02020603050405020304" pitchFamily="18" charset="0"/>
              </a:rPr>
              <a:t>Tiny man: I …     I felt…</a:t>
            </a:r>
          </a:p>
          <a:p>
            <a:pPr>
              <a:spcBef>
                <a:spcPct val="50000"/>
              </a:spcBef>
              <a:buFont typeface="Arial" panose="020B0604020202020204" pitchFamily="34" charset="0"/>
              <a:buNone/>
            </a:pPr>
            <a:r>
              <a:rPr lang="en-US" altLang="zh-CN" sz="2400" b="1" dirty="0">
                <a:latin typeface="Times New Roman" panose="02020603050405020304" pitchFamily="18" charset="0"/>
              </a:rPr>
              <a:t>Reporter: …</a:t>
            </a:r>
            <a:r>
              <a:rPr lang="en-US" altLang="zh-CN" sz="2400" b="1" dirty="0">
                <a:solidFill>
                  <a:srgbClr val="0000CC"/>
                </a:solidFill>
                <a:latin typeface="Times New Roman" panose="02020603050405020304" pitchFamily="18" charset="0"/>
              </a:rPr>
              <a:t>                                                                                          Tiny man: …</a:t>
            </a:r>
            <a:r>
              <a:rPr lang="en-US" altLang="zh-CN" sz="2400" b="1" dirty="0">
                <a:latin typeface="Times New Roman" panose="02020603050405020304" pitchFamily="18" charset="0"/>
              </a:rPr>
              <a:t> </a:t>
            </a:r>
          </a:p>
          <a:p>
            <a:pPr>
              <a:spcBef>
                <a:spcPct val="50000"/>
              </a:spcBef>
              <a:buFont typeface="Arial" panose="020B0604020202020204" pitchFamily="34" charset="0"/>
              <a:buNone/>
            </a:pPr>
            <a:r>
              <a:rPr lang="en-US" altLang="zh-CN" sz="2400" b="1" dirty="0">
                <a:latin typeface="Times New Roman" panose="02020603050405020304" pitchFamily="18" charset="0"/>
              </a:rPr>
              <a:t>Reporter: It is said that he tried to run away. How did you stop him?                                                                                                </a:t>
            </a:r>
            <a:r>
              <a:rPr lang="en-US" altLang="zh-CN" sz="2400" b="1" dirty="0">
                <a:solidFill>
                  <a:srgbClr val="0000CC"/>
                </a:solidFill>
                <a:latin typeface="Times New Roman" panose="02020603050405020304" pitchFamily="18" charset="0"/>
              </a:rPr>
              <a:t>Tiny man: We ...   We wouldn’t let him get away because…</a:t>
            </a:r>
          </a:p>
          <a:p>
            <a:pPr>
              <a:spcBef>
                <a:spcPct val="50000"/>
              </a:spcBef>
              <a:buFont typeface="Arial" panose="020B0604020202020204" pitchFamily="34" charset="0"/>
              <a:buNone/>
            </a:pPr>
            <a:r>
              <a:rPr lang="en-US" altLang="zh-CN" sz="2400" b="1" dirty="0">
                <a:latin typeface="Times New Roman" panose="02020603050405020304" pitchFamily="18" charset="0"/>
              </a:rPr>
              <a:t>Reporter: You are so brave. Nice talking with you. Thank you for your time. </a:t>
            </a:r>
          </a:p>
        </p:txBody>
      </p:sp>
      <p:pic>
        <p:nvPicPr>
          <p:cNvPr id="91139" name="Picture 43" descr="u=2272571217,3855321138&amp;fm=21&amp;gp=0_副本"/>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8027988" y="1916113"/>
            <a:ext cx="9461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WordArt 44"/>
          <p:cNvSpPr>
            <a:spLocks noChangeArrowheads="1" noChangeShapeType="1" noTextEdit="1"/>
          </p:cNvSpPr>
          <p:nvPr/>
        </p:nvSpPr>
        <p:spPr bwMode="auto">
          <a:xfrm>
            <a:off x="250825" y="0"/>
            <a:ext cx="2881313" cy="404813"/>
          </a:xfrm>
          <a:prstGeom prst="rect">
            <a:avLst/>
          </a:prstGeom>
        </p:spPr>
        <p:txBody>
          <a:bodyPr wrap="none" fromWordArt="1">
            <a:prstTxWarp prst="textPlain">
              <a:avLst>
                <a:gd name="adj" fmla="val 50000"/>
              </a:avLst>
            </a:prstTxWarp>
          </a:bodyPr>
          <a:lstStyle/>
          <a:p>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Arial Black" panose="020B0A04020102020204"/>
              </a:rPr>
              <a:t>Interview</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Arial Black" panose="020B0A04020102020204"/>
            </a:endParaRPr>
          </a:p>
        </p:txBody>
      </p:sp>
      <p:pic>
        <p:nvPicPr>
          <p:cNvPr id="91141" name="Picture 47" descr="副本"/>
          <p:cNvPicPr>
            <a:picLocks noChangeAspect="1" noChangeArrowheads="1"/>
          </p:cNvPicPr>
          <p:nvPr/>
        </p:nvPicPr>
        <p:blipFill>
          <a:blip r:embed="rId3"/>
          <a:srcRect/>
          <a:stretch>
            <a:fillRect/>
          </a:stretch>
        </p:blipFill>
        <p:spPr bwMode="auto">
          <a:xfrm>
            <a:off x="8172450" y="3141663"/>
            <a:ext cx="7445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blinds(horizontal)">
                                      <p:cBhvr>
                                        <p:cTn id="7" dur="500"/>
                                        <p:tgtEl>
                                          <p:spTgt spid="911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1141"/>
                                        </p:tgtEl>
                                        <p:attrNameLst>
                                          <p:attrName>style.visibility</p:attrName>
                                        </p:attrNameLst>
                                      </p:cBhvr>
                                      <p:to>
                                        <p:strVal val="visible"/>
                                      </p:to>
                                    </p:set>
                                    <p:animEffect transition="in" filter="dissolve">
                                      <p:cBhvr>
                                        <p:cTn id="12" dur="500"/>
                                        <p:tgtEl>
                                          <p:spTgt spid="9114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1138"/>
                                        </p:tgtEl>
                                        <p:attrNameLst>
                                          <p:attrName>style.visibility</p:attrName>
                                        </p:attrNameLst>
                                      </p:cBhvr>
                                      <p:to>
                                        <p:strVal val="visible"/>
                                      </p:to>
                                    </p:set>
                                    <p:anim calcmode="lin" valueType="num">
                                      <p:cBhvr additive="base">
                                        <p:cTn id="17" dur="1000" fill="hold"/>
                                        <p:tgtEl>
                                          <p:spTgt spid="91138"/>
                                        </p:tgtEl>
                                        <p:attrNameLst>
                                          <p:attrName>ppt_x</p:attrName>
                                        </p:attrNameLst>
                                      </p:cBhvr>
                                      <p:tavLst>
                                        <p:tav tm="0">
                                          <p:val>
                                            <p:strVal val="#ppt_x"/>
                                          </p:val>
                                        </p:tav>
                                        <p:tav tm="100000">
                                          <p:val>
                                            <p:strVal val="#ppt_x"/>
                                          </p:val>
                                        </p:tav>
                                      </p:tavLst>
                                    </p:anim>
                                    <p:anim calcmode="lin" valueType="num">
                                      <p:cBhvr additive="base">
                                        <p:cTn id="18" dur="10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roup 2"/>
          <p:cNvGrpSpPr/>
          <p:nvPr/>
        </p:nvGrpSpPr>
        <p:grpSpPr bwMode="auto">
          <a:xfrm>
            <a:off x="1600200" y="457200"/>
            <a:ext cx="5943600" cy="838200"/>
            <a:chOff x="0" y="0"/>
            <a:chExt cx="3744" cy="528"/>
          </a:xfrm>
        </p:grpSpPr>
        <p:pic>
          <p:nvPicPr>
            <p:cNvPr id="73731" name="Picture 3" descr="back 2"/>
            <p:cNvPicPr>
              <a:picLocks noChangeAspect="1" noChangeArrowheads="1"/>
            </p:cNvPicPr>
            <p:nvPr/>
          </p:nvPicPr>
          <p:blipFill>
            <a:blip r:embed="rId2" cstate="email"/>
            <a:srcRect/>
            <a:stretch>
              <a:fillRect/>
            </a:stretch>
          </p:blipFill>
          <p:spPr bwMode="auto">
            <a:xfrm>
              <a:off x="0" y="0"/>
              <a:ext cx="374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4"/>
            <p:cNvSpPr txBox="1">
              <a:spLocks noChangeArrowheads="1"/>
            </p:cNvSpPr>
            <p:nvPr/>
          </p:nvSpPr>
          <p:spPr bwMode="auto">
            <a:xfrm>
              <a:off x="164" y="48"/>
              <a:ext cx="33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3600" b="1" dirty="0">
                  <a:solidFill>
                    <a:srgbClr val="FF6600"/>
                  </a:solidFill>
                  <a:latin typeface="Times New Roman" panose="02020603050405020304" pitchFamily="18" charset="0"/>
                </a:rPr>
                <a:t>Words and phrases review</a:t>
              </a:r>
            </a:p>
          </p:txBody>
        </p:sp>
      </p:grpSp>
      <p:sp>
        <p:nvSpPr>
          <p:cNvPr id="73733" name="Text Box 5"/>
          <p:cNvSpPr txBox="1">
            <a:spLocks noChangeArrowheads="1"/>
          </p:cNvSpPr>
          <p:nvPr/>
        </p:nvSpPr>
        <p:spPr bwMode="auto">
          <a:xfrm>
            <a:off x="457200" y="1333500"/>
            <a:ext cx="28956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against</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be tired out</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tie</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over</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stomach</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until</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finger</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tiny</a:t>
            </a:r>
          </a:p>
          <a:p>
            <a:pPr algn="r">
              <a:lnSpc>
                <a:spcPct val="80000"/>
              </a:lnSpc>
              <a:buFont typeface="Arial" panose="020B0604020202020204" pitchFamily="34" charset="0"/>
              <a:buNone/>
            </a:pPr>
            <a:r>
              <a:rPr lang="en-US" altLang="zh-CN" sz="3600" b="1" dirty="0">
                <a:solidFill>
                  <a:srgbClr val="006600"/>
                </a:solidFill>
                <a:latin typeface="Times New Roman" panose="02020603050405020304" pitchFamily="18" charset="0"/>
              </a:rPr>
              <a:t>fall over</a:t>
            </a:r>
          </a:p>
        </p:txBody>
      </p:sp>
      <p:sp>
        <p:nvSpPr>
          <p:cNvPr id="73734" name="Text Box 6"/>
          <p:cNvSpPr txBox="1">
            <a:spLocks noChangeArrowheads="1"/>
          </p:cNvSpPr>
          <p:nvPr/>
        </p:nvSpPr>
        <p:spPr bwMode="auto">
          <a:xfrm>
            <a:off x="3581400" y="1365250"/>
            <a:ext cx="4953000"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prep. </a:t>
            </a:r>
            <a:r>
              <a:rPr lang="zh-CN" altLang="en-US" sz="3600" b="1" dirty="0">
                <a:solidFill>
                  <a:srgbClr val="0000CC"/>
                </a:solidFill>
                <a:latin typeface="Times New Roman" panose="02020603050405020304" pitchFamily="18" charset="0"/>
              </a:rPr>
              <a:t>紧靠，碰，撞</a:t>
            </a:r>
          </a:p>
          <a:p>
            <a:pPr algn="l">
              <a:lnSpc>
                <a:spcPct val="80000"/>
              </a:lnSpc>
              <a:buFont typeface="Arial" panose="020B0604020202020204" pitchFamily="34" charset="0"/>
              <a:buNone/>
            </a:pPr>
            <a:r>
              <a:rPr lang="zh-CN" altLang="en-US" sz="3600" b="1" dirty="0">
                <a:solidFill>
                  <a:srgbClr val="0000CC"/>
                </a:solidFill>
                <a:latin typeface="Times New Roman" panose="02020603050405020304" pitchFamily="18" charset="0"/>
              </a:rPr>
              <a:t>筋疲力尽</a:t>
            </a:r>
          </a:p>
          <a:p>
            <a:pPr algn="l">
              <a:lnSpc>
                <a:spcPct val="80000"/>
              </a:lnSpc>
              <a:buFont typeface="Arial" panose="020B0604020202020204" pitchFamily="34" charset="0"/>
              <a:buNone/>
            </a:pPr>
            <a:r>
              <a:rPr lang="en-US" altLang="zh-CN" sz="3600" b="1" dirty="0" err="1">
                <a:solidFill>
                  <a:srgbClr val="0000CC"/>
                </a:solidFill>
                <a:latin typeface="Times New Roman" panose="02020603050405020304" pitchFamily="18" charset="0"/>
              </a:rPr>
              <a:t>vt.</a:t>
            </a:r>
            <a:r>
              <a:rPr lang="en-US" altLang="zh-CN" sz="3600" b="1" dirty="0">
                <a:solidFill>
                  <a:srgbClr val="0000CC"/>
                </a:solidFill>
                <a:latin typeface="Times New Roman" panose="02020603050405020304" pitchFamily="18" charset="0"/>
              </a:rPr>
              <a:t> </a:t>
            </a:r>
            <a:r>
              <a:rPr lang="zh-CN" altLang="en-US" sz="3600" b="1" dirty="0">
                <a:solidFill>
                  <a:srgbClr val="0000CC"/>
                </a:solidFill>
                <a:latin typeface="Times New Roman" panose="02020603050405020304" pitchFamily="18" charset="0"/>
              </a:rPr>
              <a:t>捆，绑</a:t>
            </a:r>
          </a:p>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prep. </a:t>
            </a:r>
            <a:r>
              <a:rPr lang="zh-CN" altLang="en-US" sz="3600" b="1" dirty="0">
                <a:solidFill>
                  <a:srgbClr val="0000CC"/>
                </a:solidFill>
                <a:latin typeface="Times New Roman" panose="02020603050405020304" pitchFamily="18" charset="0"/>
              </a:rPr>
              <a:t>从一边到另一边</a:t>
            </a:r>
          </a:p>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n. </a:t>
            </a:r>
            <a:r>
              <a:rPr lang="zh-CN" altLang="en-US" sz="3600" b="1" dirty="0">
                <a:solidFill>
                  <a:srgbClr val="0000CC"/>
                </a:solidFill>
                <a:latin typeface="Times New Roman" panose="02020603050405020304" pitchFamily="18" charset="0"/>
              </a:rPr>
              <a:t>腹部；胃</a:t>
            </a:r>
          </a:p>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conj. </a:t>
            </a:r>
            <a:r>
              <a:rPr lang="zh-CN" altLang="en-US" sz="3600" b="1" dirty="0">
                <a:solidFill>
                  <a:srgbClr val="0000CC"/>
                </a:solidFill>
                <a:latin typeface="Times New Roman" panose="02020603050405020304" pitchFamily="18" charset="0"/>
              </a:rPr>
              <a:t>直到</a:t>
            </a:r>
            <a:r>
              <a:rPr lang="en-US" altLang="zh-CN" sz="3600" b="1" dirty="0">
                <a:solidFill>
                  <a:srgbClr val="0000CC"/>
                </a:solidFill>
                <a:latin typeface="Times New Roman" panose="02020603050405020304" pitchFamily="18" charset="0"/>
              </a:rPr>
              <a:t>……</a:t>
            </a:r>
            <a:r>
              <a:rPr lang="zh-CN" altLang="en-US" sz="3600" b="1" dirty="0">
                <a:solidFill>
                  <a:srgbClr val="0000CC"/>
                </a:solidFill>
                <a:latin typeface="Times New Roman" panose="02020603050405020304" pitchFamily="18" charset="0"/>
              </a:rPr>
              <a:t>为止</a:t>
            </a:r>
          </a:p>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n. </a:t>
            </a:r>
            <a:r>
              <a:rPr lang="zh-CN" altLang="en-US" sz="3600" b="1" dirty="0">
                <a:solidFill>
                  <a:srgbClr val="0000CC"/>
                </a:solidFill>
                <a:latin typeface="Times New Roman" panose="02020603050405020304" pitchFamily="18" charset="0"/>
              </a:rPr>
              <a:t>手指</a:t>
            </a:r>
          </a:p>
          <a:p>
            <a:pPr algn="l">
              <a:lnSpc>
                <a:spcPct val="80000"/>
              </a:lnSpc>
              <a:buFont typeface="Arial" panose="020B0604020202020204" pitchFamily="34" charset="0"/>
              <a:buNone/>
            </a:pPr>
            <a:r>
              <a:rPr lang="en-US" altLang="zh-CN" sz="3600" b="1" dirty="0">
                <a:solidFill>
                  <a:srgbClr val="0000CC"/>
                </a:solidFill>
                <a:latin typeface="Times New Roman" panose="02020603050405020304" pitchFamily="18" charset="0"/>
              </a:rPr>
              <a:t>adj. </a:t>
            </a:r>
            <a:r>
              <a:rPr lang="zh-CN" altLang="en-US" sz="3600" b="1" dirty="0">
                <a:solidFill>
                  <a:srgbClr val="0000CC"/>
                </a:solidFill>
                <a:latin typeface="Times New Roman" panose="02020603050405020304" pitchFamily="18" charset="0"/>
              </a:rPr>
              <a:t>极小的</a:t>
            </a:r>
          </a:p>
          <a:p>
            <a:pPr algn="l">
              <a:lnSpc>
                <a:spcPct val="80000"/>
              </a:lnSpc>
              <a:buFont typeface="Arial" panose="020B0604020202020204" pitchFamily="34" charset="0"/>
              <a:buNone/>
            </a:pPr>
            <a:r>
              <a:rPr lang="zh-CN" altLang="en-US" sz="3600" b="1" dirty="0">
                <a:solidFill>
                  <a:srgbClr val="0000CC"/>
                </a:solidFill>
                <a:latin typeface="Times New Roman" panose="02020603050405020304" pitchFamily="18" charset="0"/>
              </a:rPr>
              <a:t>摔倒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3734">
                                            <p:txEl>
                                              <p:pRg st="0" end="0"/>
                                            </p:txEl>
                                          </p:spTgt>
                                        </p:tgtEl>
                                        <p:attrNameLst>
                                          <p:attrName>style.visibility</p:attrName>
                                        </p:attrNameLst>
                                      </p:cBhvr>
                                      <p:to>
                                        <p:strVal val="visible"/>
                                      </p:to>
                                    </p:set>
                                    <p:anim calcmode="lin" valueType="num">
                                      <p:cBhvr additive="base">
                                        <p:cTn id="7" dur="500" fill="hold"/>
                                        <p:tgtEl>
                                          <p:spTgt spid="737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37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3733">
                                            <p:txEl>
                                              <p:pRg st="0" end="0"/>
                                            </p:txEl>
                                          </p:spTgt>
                                        </p:tgtEl>
                                        <p:attrNameLst>
                                          <p:attrName>style.visibility</p:attrName>
                                        </p:attrNameLst>
                                      </p:cBhvr>
                                      <p:to>
                                        <p:strVal val="visible"/>
                                      </p:to>
                                    </p:set>
                                    <p:animEffect transition="in" filter="blinds(horizontal)">
                                      <p:cBhvr>
                                        <p:cTn id="13" dur="500"/>
                                        <p:tgtEl>
                                          <p:spTgt spid="7373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3734">
                                            <p:txEl>
                                              <p:pRg st="1" end="1"/>
                                            </p:txEl>
                                          </p:spTgt>
                                        </p:tgtEl>
                                        <p:attrNameLst>
                                          <p:attrName>style.visibility</p:attrName>
                                        </p:attrNameLst>
                                      </p:cBhvr>
                                      <p:to>
                                        <p:strVal val="visible"/>
                                      </p:to>
                                    </p:set>
                                    <p:anim calcmode="lin" valueType="num">
                                      <p:cBhvr additive="base">
                                        <p:cTn id="18" dur="500" fill="hold"/>
                                        <p:tgtEl>
                                          <p:spTgt spid="73734">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37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3733">
                                            <p:txEl>
                                              <p:pRg st="1" end="1"/>
                                            </p:txEl>
                                          </p:spTgt>
                                        </p:tgtEl>
                                        <p:attrNameLst>
                                          <p:attrName>style.visibility</p:attrName>
                                        </p:attrNameLst>
                                      </p:cBhvr>
                                      <p:to>
                                        <p:strVal val="visible"/>
                                      </p:to>
                                    </p:set>
                                    <p:animEffect transition="in" filter="blinds(horizontal)">
                                      <p:cBhvr>
                                        <p:cTn id="24" dur="500"/>
                                        <p:tgtEl>
                                          <p:spTgt spid="7373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3734">
                                            <p:txEl>
                                              <p:pRg st="2" end="2"/>
                                            </p:txEl>
                                          </p:spTgt>
                                        </p:tgtEl>
                                        <p:attrNameLst>
                                          <p:attrName>style.visibility</p:attrName>
                                        </p:attrNameLst>
                                      </p:cBhvr>
                                      <p:to>
                                        <p:strVal val="visible"/>
                                      </p:to>
                                    </p:set>
                                    <p:anim calcmode="lin" valueType="num">
                                      <p:cBhvr additive="base">
                                        <p:cTn id="29" dur="500" fill="hold"/>
                                        <p:tgtEl>
                                          <p:spTgt spid="73734">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37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3733">
                                            <p:txEl>
                                              <p:pRg st="2" end="2"/>
                                            </p:txEl>
                                          </p:spTgt>
                                        </p:tgtEl>
                                        <p:attrNameLst>
                                          <p:attrName>style.visibility</p:attrName>
                                        </p:attrNameLst>
                                      </p:cBhvr>
                                      <p:to>
                                        <p:strVal val="visible"/>
                                      </p:to>
                                    </p:set>
                                    <p:animEffect transition="in" filter="blinds(horizontal)">
                                      <p:cBhvr>
                                        <p:cTn id="35" dur="500"/>
                                        <p:tgtEl>
                                          <p:spTgt spid="7373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73734">
                                            <p:txEl>
                                              <p:pRg st="3" end="3"/>
                                            </p:txEl>
                                          </p:spTgt>
                                        </p:tgtEl>
                                        <p:attrNameLst>
                                          <p:attrName>style.visibility</p:attrName>
                                        </p:attrNameLst>
                                      </p:cBhvr>
                                      <p:to>
                                        <p:strVal val="visible"/>
                                      </p:to>
                                    </p:set>
                                    <p:anim calcmode="lin" valueType="num">
                                      <p:cBhvr additive="base">
                                        <p:cTn id="40" dur="500" fill="hold"/>
                                        <p:tgtEl>
                                          <p:spTgt spid="73734">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37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3733">
                                            <p:txEl>
                                              <p:pRg st="3" end="3"/>
                                            </p:txEl>
                                          </p:spTgt>
                                        </p:tgtEl>
                                        <p:attrNameLst>
                                          <p:attrName>style.visibility</p:attrName>
                                        </p:attrNameLst>
                                      </p:cBhvr>
                                      <p:to>
                                        <p:strVal val="visible"/>
                                      </p:to>
                                    </p:set>
                                    <p:animEffect transition="in" filter="blinds(horizontal)">
                                      <p:cBhvr>
                                        <p:cTn id="46" dur="500"/>
                                        <p:tgtEl>
                                          <p:spTgt spid="7373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3734">
                                            <p:txEl>
                                              <p:pRg st="4" end="4"/>
                                            </p:txEl>
                                          </p:spTgt>
                                        </p:tgtEl>
                                        <p:attrNameLst>
                                          <p:attrName>style.visibility</p:attrName>
                                        </p:attrNameLst>
                                      </p:cBhvr>
                                      <p:to>
                                        <p:strVal val="visible"/>
                                      </p:to>
                                    </p:set>
                                    <p:anim calcmode="lin" valueType="num">
                                      <p:cBhvr additive="base">
                                        <p:cTn id="51" dur="500" fill="hold"/>
                                        <p:tgtEl>
                                          <p:spTgt spid="73734">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37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3733">
                                            <p:txEl>
                                              <p:pRg st="4" end="4"/>
                                            </p:txEl>
                                          </p:spTgt>
                                        </p:tgtEl>
                                        <p:attrNameLst>
                                          <p:attrName>style.visibility</p:attrName>
                                        </p:attrNameLst>
                                      </p:cBhvr>
                                      <p:to>
                                        <p:strVal val="visible"/>
                                      </p:to>
                                    </p:set>
                                    <p:animEffect transition="in" filter="blinds(horizontal)">
                                      <p:cBhvr>
                                        <p:cTn id="57" dur="500"/>
                                        <p:tgtEl>
                                          <p:spTgt spid="737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73734">
                                            <p:txEl>
                                              <p:pRg st="5" end="5"/>
                                            </p:txEl>
                                          </p:spTgt>
                                        </p:tgtEl>
                                        <p:attrNameLst>
                                          <p:attrName>style.visibility</p:attrName>
                                        </p:attrNameLst>
                                      </p:cBhvr>
                                      <p:to>
                                        <p:strVal val="visible"/>
                                      </p:to>
                                    </p:set>
                                    <p:anim calcmode="lin" valueType="num">
                                      <p:cBhvr additive="base">
                                        <p:cTn id="62" dur="500" fill="hold"/>
                                        <p:tgtEl>
                                          <p:spTgt spid="73734">
                                            <p:txEl>
                                              <p:pRg st="5" end="5"/>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737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3733">
                                            <p:txEl>
                                              <p:pRg st="5" end="5"/>
                                            </p:txEl>
                                          </p:spTgt>
                                        </p:tgtEl>
                                        <p:attrNameLst>
                                          <p:attrName>style.visibility</p:attrName>
                                        </p:attrNameLst>
                                      </p:cBhvr>
                                      <p:to>
                                        <p:strVal val="visible"/>
                                      </p:to>
                                    </p:set>
                                    <p:animEffect transition="in" filter="blinds(horizontal)">
                                      <p:cBhvr>
                                        <p:cTn id="68" dur="500"/>
                                        <p:tgtEl>
                                          <p:spTgt spid="7373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3734">
                                            <p:txEl>
                                              <p:pRg st="6" end="6"/>
                                            </p:txEl>
                                          </p:spTgt>
                                        </p:tgtEl>
                                        <p:attrNameLst>
                                          <p:attrName>style.visibility</p:attrName>
                                        </p:attrNameLst>
                                      </p:cBhvr>
                                      <p:to>
                                        <p:strVal val="visible"/>
                                      </p:to>
                                    </p:set>
                                    <p:anim calcmode="lin" valueType="num">
                                      <p:cBhvr additive="base">
                                        <p:cTn id="73" dur="500" fill="hold"/>
                                        <p:tgtEl>
                                          <p:spTgt spid="73734">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37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73733">
                                            <p:txEl>
                                              <p:pRg st="6" end="6"/>
                                            </p:txEl>
                                          </p:spTgt>
                                        </p:tgtEl>
                                        <p:attrNameLst>
                                          <p:attrName>style.visibility</p:attrName>
                                        </p:attrNameLst>
                                      </p:cBhvr>
                                      <p:to>
                                        <p:strVal val="visible"/>
                                      </p:to>
                                    </p:set>
                                    <p:animEffect transition="in" filter="blinds(horizontal)">
                                      <p:cBhvr>
                                        <p:cTn id="79" dur="500"/>
                                        <p:tgtEl>
                                          <p:spTgt spid="73733">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73734">
                                            <p:txEl>
                                              <p:pRg st="7" end="7"/>
                                            </p:txEl>
                                          </p:spTgt>
                                        </p:tgtEl>
                                        <p:attrNameLst>
                                          <p:attrName>style.visibility</p:attrName>
                                        </p:attrNameLst>
                                      </p:cBhvr>
                                      <p:to>
                                        <p:strVal val="visible"/>
                                      </p:to>
                                    </p:set>
                                    <p:anim calcmode="lin" valueType="num">
                                      <p:cBhvr additive="base">
                                        <p:cTn id="84" dur="500" fill="hold"/>
                                        <p:tgtEl>
                                          <p:spTgt spid="73734">
                                            <p:txEl>
                                              <p:pRg st="7" end="7"/>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7373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3733">
                                            <p:txEl>
                                              <p:pRg st="7" end="7"/>
                                            </p:txEl>
                                          </p:spTgt>
                                        </p:tgtEl>
                                        <p:attrNameLst>
                                          <p:attrName>style.visibility</p:attrName>
                                        </p:attrNameLst>
                                      </p:cBhvr>
                                      <p:to>
                                        <p:strVal val="visible"/>
                                      </p:to>
                                    </p:set>
                                    <p:animEffect transition="in" filter="blinds(horizontal)">
                                      <p:cBhvr>
                                        <p:cTn id="90" dur="500"/>
                                        <p:tgtEl>
                                          <p:spTgt spid="73733">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73734">
                                            <p:txEl>
                                              <p:pRg st="8" end="8"/>
                                            </p:txEl>
                                          </p:spTgt>
                                        </p:tgtEl>
                                        <p:attrNameLst>
                                          <p:attrName>style.visibility</p:attrName>
                                        </p:attrNameLst>
                                      </p:cBhvr>
                                      <p:to>
                                        <p:strVal val="visible"/>
                                      </p:to>
                                    </p:set>
                                    <p:anim calcmode="lin" valueType="num">
                                      <p:cBhvr additive="base">
                                        <p:cTn id="95" dur="500" fill="hold"/>
                                        <p:tgtEl>
                                          <p:spTgt spid="73734">
                                            <p:txEl>
                                              <p:pRg st="8" end="8"/>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7373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73733">
                                            <p:txEl>
                                              <p:pRg st="8" end="8"/>
                                            </p:txEl>
                                          </p:spTgt>
                                        </p:tgtEl>
                                        <p:attrNameLst>
                                          <p:attrName>style.visibility</p:attrName>
                                        </p:attrNameLst>
                                      </p:cBhvr>
                                      <p:to>
                                        <p:strVal val="visible"/>
                                      </p:to>
                                    </p:set>
                                    <p:animEffect transition="in" filter="blinds(horizontal)">
                                      <p:cBhvr>
                                        <p:cTn id="101" dur="500"/>
                                        <p:tgtEl>
                                          <p:spTgt spid="737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WordArt 2"/>
          <p:cNvSpPr>
            <a:spLocks noChangeArrowheads="1" noChangeShapeType="1"/>
          </p:cNvSpPr>
          <p:nvPr/>
        </p:nvSpPr>
        <p:spPr bwMode="auto">
          <a:xfrm>
            <a:off x="2843213" y="981075"/>
            <a:ext cx="3600450" cy="1368425"/>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r>
              <a:rPr lang="en-US" altLang="zh-CN" sz="3600" b="1" dirty="0">
                <a:ln w="9525">
                  <a:round/>
                </a:ln>
                <a:gradFill rotWithShape="0">
                  <a:gsLst>
                    <a:gs pos="0">
                      <a:srgbClr val="FFFFCC"/>
                    </a:gs>
                    <a:gs pos="100000">
                      <a:srgbClr val="FF9999"/>
                    </a:gs>
                  </a:gsLst>
                  <a:lin ang="5400000" scaled="1"/>
                </a:gradFill>
                <a:latin typeface="Arial Narrow" panose="020B0606020202030204"/>
              </a:rPr>
              <a:t>Homework</a:t>
            </a:r>
            <a:endParaRPr lang="zh-CN" altLang="en-US" sz="3600" b="1" dirty="0">
              <a:ln w="9525">
                <a:round/>
              </a:ln>
              <a:gradFill rotWithShape="0">
                <a:gsLst>
                  <a:gs pos="0">
                    <a:srgbClr val="FFFFCC"/>
                  </a:gs>
                  <a:gs pos="100000">
                    <a:srgbClr val="FF9999"/>
                  </a:gs>
                </a:gsLst>
                <a:lin ang="5400000" scaled="1"/>
              </a:gradFill>
              <a:latin typeface="Arial Narrow" panose="020B0606020202030204"/>
            </a:endParaRPr>
          </a:p>
        </p:txBody>
      </p:sp>
      <p:sp>
        <p:nvSpPr>
          <p:cNvPr id="92163" name="Text Box 3"/>
          <p:cNvSpPr txBox="1">
            <a:spLocks noChangeArrowheads="1"/>
          </p:cNvSpPr>
          <p:nvPr/>
        </p:nvSpPr>
        <p:spPr bwMode="auto">
          <a:xfrm>
            <a:off x="1042988" y="2852738"/>
            <a:ext cx="73453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Arial" panose="020B0604020202020204" pitchFamily="34" charset="0"/>
              <a:buNone/>
            </a:pPr>
            <a:r>
              <a:rPr lang="en-US" altLang="zh-CN" sz="4000" dirty="0"/>
              <a:t>1 </a:t>
            </a:r>
            <a:r>
              <a:rPr lang="zh-CN" altLang="en-US" sz="4000" dirty="0"/>
              <a:t>熟读课文</a:t>
            </a:r>
            <a:r>
              <a:rPr lang="en-US" altLang="zh-CN" sz="4000" dirty="0"/>
              <a:t>, </a:t>
            </a:r>
            <a:r>
              <a:rPr lang="zh-CN" altLang="en-US" sz="4000" dirty="0"/>
              <a:t>能力较强的学生背诵</a:t>
            </a:r>
            <a:r>
              <a:rPr lang="zh-CN" altLang="en-US" sz="4000" dirty="0" smtClean="0"/>
              <a:t>。 </a:t>
            </a:r>
            <a:endParaRPr lang="zh-CN" altLang="en-US" sz="4000" dirty="0"/>
          </a:p>
          <a:p>
            <a:pPr algn="l">
              <a:buFont typeface="Arial" panose="020B0604020202020204" pitchFamily="34" charset="0"/>
              <a:buNone/>
            </a:pPr>
            <a:r>
              <a:rPr lang="en-US" altLang="zh-CN" sz="4000" dirty="0"/>
              <a:t>2 </a:t>
            </a:r>
            <a:r>
              <a:rPr lang="zh-CN" altLang="en-US" sz="4000" dirty="0"/>
              <a:t>完成教师布置的相关练习。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754" name="Group 2"/>
          <p:cNvGrpSpPr/>
          <p:nvPr/>
        </p:nvGrpSpPr>
        <p:grpSpPr bwMode="auto">
          <a:xfrm>
            <a:off x="2667000" y="685800"/>
            <a:ext cx="3886200" cy="838200"/>
            <a:chOff x="0" y="0"/>
            <a:chExt cx="2448" cy="528"/>
          </a:xfrm>
        </p:grpSpPr>
        <p:pic>
          <p:nvPicPr>
            <p:cNvPr id="74755" name="Picture 3" descr="back 2"/>
            <p:cNvPicPr>
              <a:picLocks noChangeAspect="1" noChangeArrowheads="1"/>
            </p:cNvPicPr>
            <p:nvPr/>
          </p:nvPicPr>
          <p:blipFill>
            <a:blip r:embed="rId2" cstate="email"/>
            <a:srcRect/>
            <a:stretch>
              <a:fillRect/>
            </a:stretch>
          </p:blipFill>
          <p:spPr bwMode="auto">
            <a:xfrm>
              <a:off x="0" y="0"/>
              <a:ext cx="244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p:cNvSpPr txBox="1">
              <a:spLocks noChangeArrowheads="1"/>
            </p:cNvSpPr>
            <p:nvPr/>
          </p:nvSpPr>
          <p:spPr bwMode="auto">
            <a:xfrm>
              <a:off x="336" y="28"/>
              <a:ext cx="183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3600" b="1">
                  <a:solidFill>
                    <a:srgbClr val="FF6600"/>
                  </a:solidFill>
                  <a:latin typeface="Times New Roman" panose="02020603050405020304" pitchFamily="18" charset="0"/>
                </a:rPr>
                <a:t>Words review</a:t>
              </a:r>
            </a:p>
          </p:txBody>
        </p:sp>
      </p:grpSp>
      <p:sp>
        <p:nvSpPr>
          <p:cNvPr id="74757" name="Text Box 5"/>
          <p:cNvSpPr txBox="1">
            <a:spLocks noChangeArrowheads="1"/>
          </p:cNvSpPr>
          <p:nvPr/>
        </p:nvSpPr>
        <p:spPr bwMode="auto">
          <a:xfrm>
            <a:off x="3048000" y="1685925"/>
            <a:ext cx="57150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vt. &amp; vi. </a:t>
            </a:r>
            <a:r>
              <a:rPr lang="zh-CN" altLang="en-US" sz="3600" b="1">
                <a:solidFill>
                  <a:srgbClr val="0000CC"/>
                </a:solidFill>
                <a:latin typeface="Times New Roman" panose="02020603050405020304" pitchFamily="18" charset="0"/>
              </a:rPr>
              <a:t>继续</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adv. </a:t>
            </a:r>
            <a:r>
              <a:rPr lang="zh-CN" altLang="en-US" sz="3600" b="1">
                <a:solidFill>
                  <a:srgbClr val="0000CC"/>
                </a:solidFill>
                <a:latin typeface="Times New Roman" panose="02020603050405020304" pitchFamily="18" charset="0"/>
              </a:rPr>
              <a:t>也</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vt. &amp; vi. </a:t>
            </a:r>
            <a:r>
              <a:rPr lang="zh-CN" altLang="en-US" sz="3600" b="1">
                <a:solidFill>
                  <a:srgbClr val="0000CC"/>
                </a:solidFill>
                <a:latin typeface="Times New Roman" panose="02020603050405020304" pitchFamily="18" charset="0"/>
              </a:rPr>
              <a:t>设法完成；管理</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vt. </a:t>
            </a:r>
            <a:r>
              <a:rPr lang="zh-CN" altLang="en-US" sz="3600" b="1">
                <a:solidFill>
                  <a:srgbClr val="0000CC"/>
                </a:solidFill>
                <a:latin typeface="Times New Roman" panose="02020603050405020304" pitchFamily="18" charset="0"/>
              </a:rPr>
              <a:t>举起，抬高；提高</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n. </a:t>
            </a:r>
            <a:r>
              <a:rPr lang="zh-CN" altLang="en-US" sz="3600" b="1">
                <a:solidFill>
                  <a:srgbClr val="0000CC"/>
                </a:solidFill>
                <a:latin typeface="Times New Roman" panose="02020603050405020304" pitchFamily="18" charset="0"/>
              </a:rPr>
              <a:t>大批，大群</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modal v. </a:t>
            </a:r>
            <a:r>
              <a:rPr lang="zh-CN" altLang="en-US" sz="3600" b="1">
                <a:solidFill>
                  <a:srgbClr val="0000CC"/>
                </a:solidFill>
                <a:latin typeface="Times New Roman" panose="02020603050405020304" pitchFamily="18" charset="0"/>
              </a:rPr>
              <a:t>应该，必须；一定</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adj. </a:t>
            </a:r>
            <a:r>
              <a:rPr lang="zh-CN" altLang="en-US" sz="3600" b="1">
                <a:solidFill>
                  <a:srgbClr val="0000CC"/>
                </a:solidFill>
                <a:latin typeface="Times New Roman" panose="02020603050405020304" pitchFamily="18" charset="0"/>
              </a:rPr>
              <a:t>不能的，不会的</a:t>
            </a:r>
          </a:p>
          <a:p>
            <a:pPr algn="l">
              <a:lnSpc>
                <a:spcPct val="80000"/>
              </a:lnSpc>
              <a:buFont typeface="Arial" panose="020B0604020202020204" pitchFamily="34" charset="0"/>
              <a:buNone/>
            </a:pPr>
            <a:r>
              <a:rPr lang="en-US" altLang="zh-CN" sz="3600" b="1">
                <a:solidFill>
                  <a:srgbClr val="0000CC"/>
                </a:solidFill>
                <a:latin typeface="Times New Roman" panose="02020603050405020304" pitchFamily="18" charset="0"/>
              </a:rPr>
              <a:t>n. </a:t>
            </a:r>
            <a:r>
              <a:rPr lang="zh-CN" altLang="en-US" sz="3600" b="1">
                <a:solidFill>
                  <a:srgbClr val="0000CC"/>
                </a:solidFill>
                <a:latin typeface="Times New Roman" panose="02020603050405020304" pitchFamily="18" charset="0"/>
              </a:rPr>
              <a:t>肩膀</a:t>
            </a:r>
          </a:p>
        </p:txBody>
      </p:sp>
      <p:sp>
        <p:nvSpPr>
          <p:cNvPr id="74758" name="Text Box 6"/>
          <p:cNvSpPr txBox="1">
            <a:spLocks noChangeArrowheads="1"/>
          </p:cNvSpPr>
          <p:nvPr/>
        </p:nvSpPr>
        <p:spPr bwMode="auto">
          <a:xfrm>
            <a:off x="152400" y="1679575"/>
            <a:ext cx="25908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continue</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either</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manage</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lift</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army</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must </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unable</a:t>
            </a:r>
          </a:p>
          <a:p>
            <a:pPr algn="r">
              <a:lnSpc>
                <a:spcPct val="80000"/>
              </a:lnSpc>
              <a:buFont typeface="Arial" panose="020B0604020202020204" pitchFamily="34" charset="0"/>
              <a:buNone/>
            </a:pPr>
            <a:r>
              <a:rPr lang="en-US" altLang="zh-CN" sz="3600" b="1">
                <a:solidFill>
                  <a:srgbClr val="006600"/>
                </a:solidFill>
                <a:latin typeface="Times New Roman" panose="02020603050405020304" pitchFamily="18" charset="0"/>
              </a:rPr>
              <a:t>shoulder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 calcmode="lin" valueType="num">
                                      <p:cBhvr additive="base">
                                        <p:cTn id="7" dur="500" fill="hold"/>
                                        <p:tgtEl>
                                          <p:spTgt spid="747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7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4758">
                                            <p:txEl>
                                              <p:pRg st="0" end="0"/>
                                            </p:txEl>
                                          </p:spTgt>
                                        </p:tgtEl>
                                        <p:attrNameLst>
                                          <p:attrName>style.visibility</p:attrName>
                                        </p:attrNameLst>
                                      </p:cBhvr>
                                      <p:to>
                                        <p:strVal val="visible"/>
                                      </p:to>
                                    </p:set>
                                    <p:animEffect transition="in" filter="blinds(horizontal)">
                                      <p:cBhvr>
                                        <p:cTn id="13" dur="500"/>
                                        <p:tgtEl>
                                          <p:spTgt spid="747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74757">
                                            <p:txEl>
                                              <p:pRg st="1" end="1"/>
                                            </p:txEl>
                                          </p:spTgt>
                                        </p:tgtEl>
                                        <p:attrNameLst>
                                          <p:attrName>style.visibility</p:attrName>
                                        </p:attrNameLst>
                                      </p:cBhvr>
                                      <p:to>
                                        <p:strVal val="visible"/>
                                      </p:to>
                                    </p:set>
                                    <p:anim calcmode="lin" valueType="num">
                                      <p:cBhvr additive="base">
                                        <p:cTn id="18" dur="500" fill="hold"/>
                                        <p:tgtEl>
                                          <p:spTgt spid="7475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47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4758">
                                            <p:txEl>
                                              <p:pRg st="1" end="1"/>
                                            </p:txEl>
                                          </p:spTgt>
                                        </p:tgtEl>
                                        <p:attrNameLst>
                                          <p:attrName>style.visibility</p:attrName>
                                        </p:attrNameLst>
                                      </p:cBhvr>
                                      <p:to>
                                        <p:strVal val="visible"/>
                                      </p:to>
                                    </p:set>
                                    <p:animEffect transition="in" filter="blinds(horizontal)">
                                      <p:cBhvr>
                                        <p:cTn id="24" dur="500"/>
                                        <p:tgtEl>
                                          <p:spTgt spid="7475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4757">
                                            <p:txEl>
                                              <p:pRg st="2" end="2"/>
                                            </p:txEl>
                                          </p:spTgt>
                                        </p:tgtEl>
                                        <p:attrNameLst>
                                          <p:attrName>style.visibility</p:attrName>
                                        </p:attrNameLst>
                                      </p:cBhvr>
                                      <p:to>
                                        <p:strVal val="visible"/>
                                      </p:to>
                                    </p:set>
                                    <p:anim calcmode="lin" valueType="num">
                                      <p:cBhvr additive="base">
                                        <p:cTn id="29" dur="500" fill="hold"/>
                                        <p:tgtEl>
                                          <p:spTgt spid="74757">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47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4758">
                                            <p:txEl>
                                              <p:pRg st="2" end="2"/>
                                            </p:txEl>
                                          </p:spTgt>
                                        </p:tgtEl>
                                        <p:attrNameLst>
                                          <p:attrName>style.visibility</p:attrName>
                                        </p:attrNameLst>
                                      </p:cBhvr>
                                      <p:to>
                                        <p:strVal val="visible"/>
                                      </p:to>
                                    </p:set>
                                    <p:animEffect transition="in" filter="blinds(horizontal)">
                                      <p:cBhvr>
                                        <p:cTn id="35" dur="500"/>
                                        <p:tgtEl>
                                          <p:spTgt spid="7475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74757">
                                            <p:txEl>
                                              <p:pRg st="3" end="3"/>
                                            </p:txEl>
                                          </p:spTgt>
                                        </p:tgtEl>
                                        <p:attrNameLst>
                                          <p:attrName>style.visibility</p:attrName>
                                        </p:attrNameLst>
                                      </p:cBhvr>
                                      <p:to>
                                        <p:strVal val="visible"/>
                                      </p:to>
                                    </p:set>
                                    <p:anim calcmode="lin" valueType="num">
                                      <p:cBhvr additive="base">
                                        <p:cTn id="40" dur="500" fill="hold"/>
                                        <p:tgtEl>
                                          <p:spTgt spid="74757">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47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4758">
                                            <p:txEl>
                                              <p:pRg st="3" end="3"/>
                                            </p:txEl>
                                          </p:spTgt>
                                        </p:tgtEl>
                                        <p:attrNameLst>
                                          <p:attrName>style.visibility</p:attrName>
                                        </p:attrNameLst>
                                      </p:cBhvr>
                                      <p:to>
                                        <p:strVal val="visible"/>
                                      </p:to>
                                    </p:set>
                                    <p:animEffect transition="in" filter="blinds(horizontal)">
                                      <p:cBhvr>
                                        <p:cTn id="46" dur="500"/>
                                        <p:tgtEl>
                                          <p:spTgt spid="7475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74757">
                                            <p:txEl>
                                              <p:pRg st="4" end="4"/>
                                            </p:txEl>
                                          </p:spTgt>
                                        </p:tgtEl>
                                        <p:attrNameLst>
                                          <p:attrName>style.visibility</p:attrName>
                                        </p:attrNameLst>
                                      </p:cBhvr>
                                      <p:to>
                                        <p:strVal val="visible"/>
                                      </p:to>
                                    </p:set>
                                    <p:anim calcmode="lin" valueType="num">
                                      <p:cBhvr additive="base">
                                        <p:cTn id="51" dur="500" fill="hold"/>
                                        <p:tgtEl>
                                          <p:spTgt spid="74757">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47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4758">
                                            <p:txEl>
                                              <p:pRg st="4" end="4"/>
                                            </p:txEl>
                                          </p:spTgt>
                                        </p:tgtEl>
                                        <p:attrNameLst>
                                          <p:attrName>style.visibility</p:attrName>
                                        </p:attrNameLst>
                                      </p:cBhvr>
                                      <p:to>
                                        <p:strVal val="visible"/>
                                      </p:to>
                                    </p:set>
                                    <p:animEffect transition="in" filter="blinds(horizontal)">
                                      <p:cBhvr>
                                        <p:cTn id="57" dur="500"/>
                                        <p:tgtEl>
                                          <p:spTgt spid="7475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74757">
                                            <p:txEl>
                                              <p:pRg st="5" end="5"/>
                                            </p:txEl>
                                          </p:spTgt>
                                        </p:tgtEl>
                                        <p:attrNameLst>
                                          <p:attrName>style.visibility</p:attrName>
                                        </p:attrNameLst>
                                      </p:cBhvr>
                                      <p:to>
                                        <p:strVal val="visible"/>
                                      </p:to>
                                    </p:set>
                                    <p:anim calcmode="lin" valueType="num">
                                      <p:cBhvr additive="base">
                                        <p:cTn id="62" dur="500" fill="hold"/>
                                        <p:tgtEl>
                                          <p:spTgt spid="74757">
                                            <p:txEl>
                                              <p:pRg st="5" end="5"/>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747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74758">
                                            <p:txEl>
                                              <p:pRg st="5" end="5"/>
                                            </p:txEl>
                                          </p:spTgt>
                                        </p:tgtEl>
                                        <p:attrNameLst>
                                          <p:attrName>style.visibility</p:attrName>
                                        </p:attrNameLst>
                                      </p:cBhvr>
                                      <p:to>
                                        <p:strVal val="visible"/>
                                      </p:to>
                                    </p:set>
                                    <p:animEffect transition="in" filter="blinds(horizontal)">
                                      <p:cBhvr>
                                        <p:cTn id="68" dur="500"/>
                                        <p:tgtEl>
                                          <p:spTgt spid="74758">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74757">
                                            <p:txEl>
                                              <p:pRg st="6" end="6"/>
                                            </p:txEl>
                                          </p:spTgt>
                                        </p:tgtEl>
                                        <p:attrNameLst>
                                          <p:attrName>style.visibility</p:attrName>
                                        </p:attrNameLst>
                                      </p:cBhvr>
                                      <p:to>
                                        <p:strVal val="visible"/>
                                      </p:to>
                                    </p:set>
                                    <p:anim calcmode="lin" valueType="num">
                                      <p:cBhvr additive="base">
                                        <p:cTn id="73" dur="500" fill="hold"/>
                                        <p:tgtEl>
                                          <p:spTgt spid="74757">
                                            <p:txEl>
                                              <p:pRg st="6" end="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475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74758">
                                            <p:txEl>
                                              <p:pRg st="6" end="6"/>
                                            </p:txEl>
                                          </p:spTgt>
                                        </p:tgtEl>
                                        <p:attrNameLst>
                                          <p:attrName>style.visibility</p:attrName>
                                        </p:attrNameLst>
                                      </p:cBhvr>
                                      <p:to>
                                        <p:strVal val="visible"/>
                                      </p:to>
                                    </p:set>
                                    <p:animEffect transition="in" filter="blinds(horizontal)">
                                      <p:cBhvr>
                                        <p:cTn id="79" dur="500"/>
                                        <p:tgtEl>
                                          <p:spTgt spid="74758">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74757">
                                            <p:txEl>
                                              <p:pRg st="7" end="7"/>
                                            </p:txEl>
                                          </p:spTgt>
                                        </p:tgtEl>
                                        <p:attrNameLst>
                                          <p:attrName>style.visibility</p:attrName>
                                        </p:attrNameLst>
                                      </p:cBhvr>
                                      <p:to>
                                        <p:strVal val="visible"/>
                                      </p:to>
                                    </p:set>
                                    <p:anim calcmode="lin" valueType="num">
                                      <p:cBhvr additive="base">
                                        <p:cTn id="84" dur="500" fill="hold"/>
                                        <p:tgtEl>
                                          <p:spTgt spid="74757">
                                            <p:txEl>
                                              <p:pRg st="7" end="7"/>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7475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4758">
                                            <p:txEl>
                                              <p:pRg st="7" end="7"/>
                                            </p:txEl>
                                          </p:spTgt>
                                        </p:tgtEl>
                                        <p:attrNameLst>
                                          <p:attrName>style.visibility</p:attrName>
                                        </p:attrNameLst>
                                      </p:cBhvr>
                                      <p:to>
                                        <p:strVal val="visible"/>
                                      </p:to>
                                    </p:set>
                                    <p:animEffect transition="in" filter="blinds(horizontal)">
                                      <p:cBhvr>
                                        <p:cTn id="90" dur="500"/>
                                        <p:tgtEl>
                                          <p:spTgt spid="747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建龙牛津英语网(www.xjlongyy.com)提供试卷、教案、课件、素材及各类教学资源下载。"/>
          <p:cNvPicPr>
            <a:picLocks noChangeAspect="1" noChangeArrowheads="1"/>
          </p:cNvPicPr>
          <p:nvPr/>
        </p:nvPicPr>
        <p:blipFill>
          <a:blip r:embed="rId2" cstate="email"/>
          <a:srcRect/>
          <a:stretch>
            <a:fillRect/>
          </a:stretch>
        </p:blipFill>
        <p:spPr bwMode="auto">
          <a:xfrm>
            <a:off x="2987675" y="981075"/>
            <a:ext cx="26606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2012081209170534376"/>
          <p:cNvPicPr>
            <a:picLocks noChangeAspect="1" noChangeArrowheads="1"/>
          </p:cNvPicPr>
          <p:nvPr/>
        </p:nvPicPr>
        <p:blipFill>
          <a:blip r:embed="rId3"/>
          <a:srcRect/>
          <a:stretch>
            <a:fillRect/>
          </a:stretch>
        </p:blipFill>
        <p:spPr bwMode="auto">
          <a:xfrm>
            <a:off x="0" y="981075"/>
            <a:ext cx="291623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11240"/>
          <p:cNvPicPr>
            <a:picLocks noChangeAspect="1" noChangeArrowheads="1"/>
          </p:cNvPicPr>
          <p:nvPr/>
        </p:nvPicPr>
        <p:blipFill>
          <a:blip r:embed="rId4" cstate="email"/>
          <a:srcRect/>
          <a:stretch>
            <a:fillRect/>
          </a:stretch>
        </p:blipFill>
        <p:spPr bwMode="auto">
          <a:xfrm>
            <a:off x="6084888" y="908050"/>
            <a:ext cx="250348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p:cNvSpPr>
            <a:spLocks noChangeArrowheads="1"/>
          </p:cNvSpPr>
          <p:nvPr/>
        </p:nvSpPr>
        <p:spPr bwMode="auto">
          <a:xfrm>
            <a:off x="323850" y="4005263"/>
            <a:ext cx="23034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buFont typeface="Arial" panose="020B0604020202020204" pitchFamily="34" charset="0"/>
              <a:buNone/>
            </a:pPr>
            <a:r>
              <a:rPr lang="en-US" altLang="zh-CN" sz="2800" b="1">
                <a:solidFill>
                  <a:srgbClr val="000099"/>
                </a:solidFill>
              </a:rPr>
              <a:t>Alice in </a:t>
            </a:r>
          </a:p>
          <a:p>
            <a:pPr algn="l">
              <a:buFont typeface="Arial" panose="020B0604020202020204" pitchFamily="34" charset="0"/>
              <a:buNone/>
            </a:pPr>
            <a:r>
              <a:rPr lang="en-US" altLang="zh-CN" sz="2800" b="1">
                <a:solidFill>
                  <a:srgbClr val="000099"/>
                </a:solidFill>
              </a:rPr>
              <a:t>Wonderland</a:t>
            </a:r>
            <a:r>
              <a:rPr lang="en-US" altLang="zh-CN"/>
              <a:t> </a:t>
            </a:r>
          </a:p>
        </p:txBody>
      </p:sp>
      <p:sp>
        <p:nvSpPr>
          <p:cNvPr id="75782" name="Rectangle 6"/>
          <p:cNvSpPr>
            <a:spLocks noChangeArrowheads="1"/>
          </p:cNvSpPr>
          <p:nvPr/>
        </p:nvSpPr>
        <p:spPr bwMode="auto">
          <a:xfrm>
            <a:off x="3348038" y="4149725"/>
            <a:ext cx="2303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Font typeface="Arial" panose="020B0604020202020204" pitchFamily="34" charset="0"/>
              <a:buNone/>
            </a:pPr>
            <a:r>
              <a:rPr lang="en-US" altLang="zh-CN" sz="2800" b="1">
                <a:solidFill>
                  <a:srgbClr val="000099"/>
                </a:solidFill>
              </a:rPr>
              <a:t>Snow White</a:t>
            </a:r>
            <a:r>
              <a:rPr lang="en-US" altLang="zh-CN"/>
              <a:t> </a:t>
            </a:r>
          </a:p>
        </p:txBody>
      </p:sp>
      <p:sp>
        <p:nvSpPr>
          <p:cNvPr id="75783" name="Rectangle 7"/>
          <p:cNvSpPr>
            <a:spLocks noChangeArrowheads="1"/>
          </p:cNvSpPr>
          <p:nvPr/>
        </p:nvSpPr>
        <p:spPr bwMode="auto">
          <a:xfrm>
            <a:off x="6372225" y="4076700"/>
            <a:ext cx="2003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buFont typeface="Arial" panose="020B0604020202020204" pitchFamily="34" charset="0"/>
              <a:buNone/>
            </a:pPr>
            <a:r>
              <a:rPr lang="en-US" altLang="zh-CN" sz="2800" b="1">
                <a:solidFill>
                  <a:srgbClr val="000099"/>
                </a:solidFill>
              </a:rPr>
              <a:t>Cinderella </a:t>
            </a:r>
          </a:p>
        </p:txBody>
      </p:sp>
      <p:sp>
        <p:nvSpPr>
          <p:cNvPr id="75784" name="Text Box 8"/>
          <p:cNvSpPr txBox="1">
            <a:spLocks noChangeArrowheads="1"/>
          </p:cNvSpPr>
          <p:nvPr/>
        </p:nvSpPr>
        <p:spPr bwMode="auto">
          <a:xfrm>
            <a:off x="395288" y="188913"/>
            <a:ext cx="828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Arial" panose="020B0604020202020204" pitchFamily="34" charset="0"/>
              <a:buNone/>
            </a:pPr>
            <a:r>
              <a:rPr lang="en-US" altLang="zh-CN" sz="3200" b="1" dirty="0">
                <a:solidFill>
                  <a:srgbClr val="FF0000"/>
                </a:solidFill>
              </a:rPr>
              <a:t>Have you read these books?</a:t>
            </a:r>
          </a:p>
        </p:txBody>
      </p:sp>
      <p:sp>
        <p:nvSpPr>
          <p:cNvPr id="75785" name="Text Box 9"/>
          <p:cNvSpPr txBox="1">
            <a:spLocks noChangeArrowheads="1"/>
          </p:cNvSpPr>
          <p:nvPr/>
        </p:nvSpPr>
        <p:spPr bwMode="auto">
          <a:xfrm>
            <a:off x="539750" y="4868863"/>
            <a:ext cx="8424863"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Ø"/>
            </a:pPr>
            <a:r>
              <a:rPr lang="en-US" altLang="zh-CN" sz="3200" b="1" dirty="0"/>
              <a:t>Are you interested in reading stories?</a:t>
            </a:r>
          </a:p>
          <a:p>
            <a:pPr algn="l">
              <a:buFont typeface="Wingdings" panose="05000000000000000000" pitchFamily="2" charset="2"/>
              <a:buNone/>
            </a:pPr>
            <a:endParaRPr lang="en-US" altLang="zh-CN" sz="3200" b="1" dirty="0"/>
          </a:p>
          <a:p>
            <a:pPr algn="l">
              <a:buFont typeface="Wingdings" panose="05000000000000000000" pitchFamily="2" charset="2"/>
              <a:buChar char="Ø"/>
            </a:pPr>
            <a:r>
              <a:rPr lang="en-US" altLang="zh-CN" sz="3200" b="1" dirty="0"/>
              <a:t>Why do you like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blinds(horizontal)">
                                      <p:cBhvr>
                                        <p:cTn id="7" dur="500"/>
                                        <p:tgtEl>
                                          <p:spTgt spid="757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5785">
                                            <p:txEl>
                                              <p:pRg st="0" end="0"/>
                                            </p:txEl>
                                          </p:spTgt>
                                        </p:tgtEl>
                                        <p:attrNameLst>
                                          <p:attrName>style.visibility</p:attrName>
                                        </p:attrNameLst>
                                      </p:cBhvr>
                                      <p:to>
                                        <p:strVal val="visible"/>
                                      </p:to>
                                    </p:set>
                                    <p:animEffect transition="in" filter="blinds(horizontal)">
                                      <p:cBhvr>
                                        <p:cTn id="12" dur="500"/>
                                        <p:tgtEl>
                                          <p:spTgt spid="7578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5785">
                                            <p:txEl>
                                              <p:pRg st="2" end="2"/>
                                            </p:txEl>
                                          </p:spTgt>
                                        </p:tgtEl>
                                        <p:attrNameLst>
                                          <p:attrName>style.visibility</p:attrName>
                                        </p:attrNameLst>
                                      </p:cBhvr>
                                      <p:to>
                                        <p:strVal val="visible"/>
                                      </p:to>
                                    </p:set>
                                    <p:animEffect transition="in" filter="blinds(horizontal)">
                                      <p:cBhvr>
                                        <p:cTn id="15" dur="500"/>
                                        <p:tgtEl>
                                          <p:spTgt spid="757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11"/>
          <p:cNvSpPr>
            <a:spLocks noChangeArrowheads="1"/>
          </p:cNvSpPr>
          <p:nvPr/>
        </p:nvSpPr>
        <p:spPr bwMode="auto">
          <a:xfrm>
            <a:off x="1835150" y="476250"/>
            <a:ext cx="54991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66CC"/>
                </a:solidFill>
                <a:miter lim="800000"/>
                <a:headEnd/>
                <a:tailEnd/>
              </a14:hiddenLine>
            </a:ext>
          </a:extLst>
        </p:spPr>
        <p:txBody>
          <a:bodyPr anchor="ctr"/>
          <a:lstStyle/>
          <a:p>
            <a:pPr>
              <a:buFont typeface="Arial" panose="020B0604020202020204" pitchFamily="34" charset="0"/>
              <a:buNone/>
            </a:pPr>
            <a:r>
              <a:rPr lang="en-US" altLang="zh-CN" sz="4200" b="1" dirty="0">
                <a:solidFill>
                  <a:srgbClr val="0066FF"/>
                </a:solidFill>
                <a:latin typeface="Arial Narrow" panose="020B0606020202030204" pitchFamily="34" charset="0"/>
                <a:ea typeface="M 黑體" pitchFamily="2" charset="-120"/>
              </a:rPr>
              <a:t>Background information</a:t>
            </a:r>
          </a:p>
        </p:txBody>
      </p:sp>
      <p:pic>
        <p:nvPicPr>
          <p:cNvPr id="76803" name="Picture 3" descr="建龙牛津英语网(www.xjlongyy.com)提供试卷、教案、课件、素材及各类教学资源下载。"/>
          <p:cNvPicPr>
            <a:picLocks noChangeAspect="1" noChangeArrowheads="1"/>
          </p:cNvPicPr>
          <p:nvPr/>
        </p:nvPicPr>
        <p:blipFill>
          <a:blip r:embed="rId3" cstate="email"/>
          <a:srcRect/>
          <a:stretch>
            <a:fillRect/>
          </a:stretch>
        </p:blipFill>
        <p:spPr bwMode="auto">
          <a:xfrm>
            <a:off x="228600" y="1719263"/>
            <a:ext cx="3938587"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ChangeArrowheads="1"/>
          </p:cNvSpPr>
          <p:nvPr/>
        </p:nvSpPr>
        <p:spPr bwMode="auto">
          <a:xfrm>
            <a:off x="3886200" y="1760548"/>
            <a:ext cx="46513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Font typeface="Arial" panose="020B0604020202020204" pitchFamily="34" charset="0"/>
              <a:buNone/>
            </a:pPr>
            <a:r>
              <a:rPr lang="en-US" altLang="zh-CN" sz="2800" b="1" i="1" dirty="0">
                <a:latin typeface="Times New Roman" panose="02020603050405020304" pitchFamily="18" charset="0"/>
              </a:rPr>
              <a:t>Gulliver's Travels</a:t>
            </a:r>
            <a:r>
              <a:rPr lang="en-US" altLang="zh-CN" sz="2800" b="1" dirty="0">
                <a:latin typeface="Times New Roman" panose="02020603050405020304" pitchFamily="18" charset="0"/>
              </a:rPr>
              <a:t> is a novel by Irish writer and clergyman Jonathan Swift. It is Swift's best known full-length work, and a classic of English literature. </a:t>
            </a:r>
          </a:p>
          <a:p>
            <a:pPr algn="l">
              <a:buFont typeface="Arial" panose="020B0604020202020204" pitchFamily="34" charset="0"/>
              <a:buNone/>
            </a:pPr>
            <a:r>
              <a:rPr lang="en-US" altLang="zh-CN" sz="2800" b="1" dirty="0">
                <a:latin typeface="Times New Roman" panose="02020603050405020304" pitchFamily="18" charset="0"/>
              </a:rPr>
              <a:t>This novel tells us Gulliver’s amazing adventures in some countries.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建龙牛津英语网(www.xjlongyy.com)提供试卷、教案、课件、素材及各类教学资源下载。"/>
          <p:cNvPicPr>
            <a:picLocks noChangeAspect="1" noChangeArrowheads="1"/>
          </p:cNvPicPr>
          <p:nvPr/>
        </p:nvPicPr>
        <p:blipFill>
          <a:blip r:embed="rId2" cstate="email"/>
          <a:srcRect/>
          <a:stretch>
            <a:fillRect/>
          </a:stretch>
        </p:blipFill>
        <p:spPr bwMode="auto">
          <a:xfrm>
            <a:off x="1403350" y="188913"/>
            <a:ext cx="6337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ChangeArrowheads="1"/>
          </p:cNvSpPr>
          <p:nvPr/>
        </p:nvSpPr>
        <p:spPr bwMode="auto">
          <a:xfrm>
            <a:off x="2916238" y="4941888"/>
            <a:ext cx="385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4000" b="1">
                <a:solidFill>
                  <a:srgbClr val="FF0000"/>
                </a:solidFill>
              </a:rPr>
              <a:t>Lilliput</a:t>
            </a:r>
            <a:r>
              <a:rPr lang="en-US" altLang="zh-CN" sz="4000" b="1"/>
              <a:t> (</a:t>
            </a:r>
            <a:r>
              <a:rPr lang="zh-CN" altLang="en-US" sz="4000" b="1"/>
              <a:t>小入国</a:t>
            </a:r>
            <a:r>
              <a:rPr lang="en-US" altLang="zh-CN" sz="4000" b="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建龙牛津英语网(www.xjlongyy.com)提供试卷、教案、课件、素材及各类教学资源下载。"/>
          <p:cNvPicPr>
            <a:picLocks noChangeAspect="1" noChangeArrowheads="1"/>
          </p:cNvPicPr>
          <p:nvPr/>
        </p:nvPicPr>
        <p:blipFill>
          <a:blip r:embed="rId2" cstate="email"/>
          <a:srcRect/>
          <a:stretch>
            <a:fillRect/>
          </a:stretch>
        </p:blipFill>
        <p:spPr bwMode="auto">
          <a:xfrm>
            <a:off x="395288" y="476250"/>
            <a:ext cx="4829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3" descr="gulliver-jackson-brobdingnag-fopperies"/>
          <p:cNvPicPr>
            <a:picLocks noChangeAspect="1" noChangeArrowheads="1"/>
          </p:cNvPicPr>
          <p:nvPr/>
        </p:nvPicPr>
        <p:blipFill>
          <a:blip r:embed="rId3" cstate="email"/>
          <a:srcRect/>
          <a:stretch>
            <a:fillRect/>
          </a:stretch>
        </p:blipFill>
        <p:spPr bwMode="auto">
          <a:xfrm>
            <a:off x="5341938" y="201613"/>
            <a:ext cx="32115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4"/>
          <p:cNvSpPr>
            <a:spLocks noChangeArrowheads="1"/>
          </p:cNvSpPr>
          <p:nvPr/>
        </p:nvSpPr>
        <p:spPr bwMode="auto">
          <a:xfrm>
            <a:off x="1908175" y="4941888"/>
            <a:ext cx="5349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4000" b="1">
                <a:solidFill>
                  <a:srgbClr val="FF0000"/>
                </a:solidFill>
              </a:rPr>
              <a:t>Brobdingnag</a:t>
            </a:r>
            <a:r>
              <a:rPr lang="en-US" altLang="zh-CN" sz="4000" b="1"/>
              <a:t> (</a:t>
            </a:r>
            <a:r>
              <a:rPr lang="zh-CN" altLang="en-US" sz="4000" b="1"/>
              <a:t>大人国</a:t>
            </a:r>
            <a:r>
              <a:rPr lang="en-US" altLang="zh-CN" sz="4000" b="1"/>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建龙牛津英语网(www.xjlongyy.com)提供试卷、教案、课件、素材及各类教学资源下载。"/>
          <p:cNvPicPr>
            <a:picLocks noChangeAspect="1" noChangeArrowheads="1"/>
          </p:cNvPicPr>
          <p:nvPr/>
        </p:nvPicPr>
        <p:blipFill>
          <a:blip r:embed="rId2" cstate="email"/>
          <a:srcRect/>
          <a:stretch>
            <a:fillRect/>
          </a:stretch>
        </p:blipFill>
        <p:spPr bwMode="auto">
          <a:xfrm>
            <a:off x="255588" y="603250"/>
            <a:ext cx="3073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建龙牛津英语网(www.xjlongyy.com)提供试卷、教案、课件、素材及各类教学资源下载。"/>
          <p:cNvPicPr>
            <a:picLocks noChangeAspect="1" noChangeArrowheads="1"/>
          </p:cNvPicPr>
          <p:nvPr/>
        </p:nvPicPr>
        <p:blipFill>
          <a:blip r:embed="rId3" cstate="email"/>
          <a:srcRect/>
          <a:stretch>
            <a:fillRect/>
          </a:stretch>
        </p:blipFill>
        <p:spPr bwMode="auto">
          <a:xfrm>
            <a:off x="3132138" y="620713"/>
            <a:ext cx="2820987"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建龙牛津英语网(www.xjlongyy.com)提供试卷、教案、课件、素材及各类教学资源下载。"/>
          <p:cNvPicPr>
            <a:picLocks noChangeAspect="1" noChangeArrowheads="1"/>
          </p:cNvPicPr>
          <p:nvPr/>
        </p:nvPicPr>
        <p:blipFill>
          <a:blip r:embed="rId4" cstate="email"/>
          <a:srcRect/>
          <a:stretch>
            <a:fillRect/>
          </a:stretch>
        </p:blipFill>
        <p:spPr bwMode="auto">
          <a:xfrm>
            <a:off x="5875338" y="620713"/>
            <a:ext cx="28114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5"/>
          <p:cNvSpPr>
            <a:spLocks noChangeArrowheads="1"/>
          </p:cNvSpPr>
          <p:nvPr/>
        </p:nvSpPr>
        <p:spPr bwMode="auto">
          <a:xfrm>
            <a:off x="2987675" y="4886325"/>
            <a:ext cx="385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4000" b="1">
                <a:solidFill>
                  <a:srgbClr val="FF0000"/>
                </a:solidFill>
              </a:rPr>
              <a:t>Laputa</a:t>
            </a:r>
            <a:r>
              <a:rPr lang="en-US" altLang="zh-CN" sz="4000" b="1"/>
              <a:t> (</a:t>
            </a:r>
            <a:r>
              <a:rPr lang="zh-CN" altLang="en-US" sz="4000" b="1"/>
              <a:t>飞岛国</a:t>
            </a:r>
            <a:r>
              <a:rPr lang="en-US" altLang="zh-CN" sz="4000" b="1"/>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692275" y="5373688"/>
            <a:ext cx="5688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 typeface="Arial" panose="020B0604020202020204" pitchFamily="34" charset="0"/>
              <a:buNone/>
            </a:pPr>
            <a:r>
              <a:rPr lang="en-US" altLang="zh-CN" sz="4000" b="1">
                <a:solidFill>
                  <a:srgbClr val="FF0000"/>
                </a:solidFill>
              </a:rPr>
              <a:t>Houyhnhnms</a:t>
            </a:r>
            <a:r>
              <a:rPr lang="en-US" altLang="zh-CN" sz="4000" b="1"/>
              <a:t>(</a:t>
            </a:r>
            <a:r>
              <a:rPr lang="zh-CN" altLang="en-US" sz="4000" b="1"/>
              <a:t>智马国</a:t>
            </a:r>
            <a:r>
              <a:rPr lang="en-US" altLang="zh-CN" sz="4000" b="1"/>
              <a:t>)</a:t>
            </a:r>
          </a:p>
        </p:txBody>
      </p:sp>
      <p:pic>
        <p:nvPicPr>
          <p:cNvPr id="80899" name="Picture 3" descr="建龙牛津英语网(www.xjlongyy.com)提供试卷、教案、课件、素材及各类教学资源下载。"/>
          <p:cNvPicPr>
            <a:picLocks noChangeAspect="1" noChangeArrowheads="1"/>
          </p:cNvPicPr>
          <p:nvPr/>
        </p:nvPicPr>
        <p:blipFill>
          <a:blip r:embed="rId2"/>
          <a:srcRect/>
          <a:stretch>
            <a:fillRect/>
          </a:stretch>
        </p:blipFill>
        <p:spPr bwMode="auto">
          <a:xfrm>
            <a:off x="900113" y="0"/>
            <a:ext cx="7056437"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全屏显示(4:3)</PresentationFormat>
  <Paragraphs>129</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Adobe Caslon Pro Bold</vt:lpstr>
      <vt:lpstr>Adobe Garamond Pro Bold</vt:lpstr>
      <vt:lpstr>M 黑體</vt:lpstr>
      <vt:lpstr>华文彩云</vt:lpstr>
      <vt:lpstr>宋体</vt:lpstr>
      <vt:lpstr>微软雅黑</vt:lpstr>
      <vt:lpstr>Arial</vt:lpstr>
      <vt:lpstr>Arial Black</vt:lpstr>
      <vt:lpstr>Arial Narrow</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2023-01-16T17:51:52Z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A2AB4481E01E4C2D8C11891030C9BE34</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