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2"/>
  </p:sldMasterIdLst>
  <p:notesMasterIdLst>
    <p:notesMasterId r:id="rId19"/>
  </p:notesMasterIdLst>
  <p:handoutMasterIdLst>
    <p:handoutMasterId r:id="rId20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8">
          <p15:clr>
            <a:srgbClr val="A4A3A4"/>
          </p15:clr>
        </p15:guide>
        <p15:guide id="2" pos="29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9E5"/>
    <a:srgbClr val="FFF3CB"/>
    <a:srgbClr val="F0F9FF"/>
    <a:srgbClr val="D9EEFE"/>
    <a:srgbClr val="A3D3FB"/>
    <a:srgbClr val="66CCFF"/>
    <a:srgbClr val="7DC3FA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7" autoAdjust="0"/>
    <p:restoredTop sz="94660" autoAdjust="0"/>
  </p:normalViewPr>
  <p:slideViewPr>
    <p:cSldViewPr snapToGrid="0">
      <p:cViewPr>
        <p:scale>
          <a:sx n="120" d="100"/>
          <a:sy n="120" d="100"/>
        </p:scale>
        <p:origin x="-1710" y="-516"/>
      </p:cViewPr>
      <p:guideLst>
        <p:guide orient="horz" pos="1548"/>
        <p:guide pos="29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0F9B84EA-7D68-4D60-9CB1-D50884785D1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58ED1A7F-D92F-468D-820C-33577345BAC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5CDAA1F9-D8EB-4AD5-9308-C6D2CF252E6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0C50D33-D951-4932-8FA2-69955A1DDFDC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76275" y="1495697"/>
            <a:ext cx="7772400" cy="1002157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62075" y="2497853"/>
            <a:ext cx="6400800" cy="6652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noProof="1"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8B7C9693-90FB-4307-9815-5A7B55F9602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76275" y="1482634"/>
            <a:ext cx="7772400" cy="1015211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62075" y="2497845"/>
            <a:ext cx="6400800" cy="6652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5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.xml"/><Relationship Id="rId13" Type="http://schemas.openxmlformats.org/officeDocument/2006/relationships/oleObject" Target="../embeddings/oleObject2.bin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6.wmf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tags" Target="../tags/tag7.xml"/><Relationship Id="rId11" Type="http://schemas.openxmlformats.org/officeDocument/2006/relationships/oleObject" Target="../embeddings/oleObject1.bin"/><Relationship Id="rId5" Type="http://schemas.openxmlformats.org/officeDocument/2006/relationships/tags" Target="../tags/tag6.xml"/><Relationship Id="rId10" Type="http://schemas.openxmlformats.org/officeDocument/2006/relationships/image" Target="../media/image7.png"/><Relationship Id="rId4" Type="http://schemas.openxmlformats.org/officeDocument/2006/relationships/tags" Target="../tags/tag5.xml"/><Relationship Id="rId9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4"/>
          <p:cNvSpPr txBox="1">
            <a:spLocks noChangeArrowheads="1"/>
          </p:cNvSpPr>
          <p:nvPr/>
        </p:nvSpPr>
        <p:spPr bwMode="auto">
          <a:xfrm>
            <a:off x="2897435" y="3446766"/>
            <a:ext cx="34512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青岛版六年级上册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2270373" y="3257854"/>
            <a:ext cx="48291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标题 1"/>
          <p:cNvSpPr txBox="1"/>
          <p:nvPr/>
        </p:nvSpPr>
        <p:spPr bwMode="auto">
          <a:xfrm>
            <a:off x="2167184" y="2456952"/>
            <a:ext cx="5035550" cy="77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第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1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课时</a:t>
            </a:r>
            <a:endParaRPr lang="zh-CN" altLang="en-US" sz="2800" dirty="0">
              <a:latin typeface="+mn-lt"/>
              <a:ea typeface="黑体" panose="02010609060101010101" pitchFamily="49" charset="-122"/>
            </a:endParaRPr>
          </a:p>
        </p:txBody>
      </p:sp>
      <p:grpSp>
        <p:nvGrpSpPr>
          <p:cNvPr id="6148" name="组合 11"/>
          <p:cNvGrpSpPr/>
          <p:nvPr/>
        </p:nvGrpSpPr>
        <p:grpSpPr bwMode="auto">
          <a:xfrm>
            <a:off x="1649661" y="696982"/>
            <a:ext cx="4941609" cy="1549182"/>
            <a:chOff x="1506062" y="362171"/>
            <a:chExt cx="4942085" cy="1549180"/>
          </a:xfrm>
        </p:grpSpPr>
        <p:grpSp>
          <p:nvGrpSpPr>
            <p:cNvPr id="6149" name="组合 8"/>
            <p:cNvGrpSpPr/>
            <p:nvPr/>
          </p:nvGrpSpPr>
          <p:grpSpPr bwMode="auto">
            <a:xfrm>
              <a:off x="1966913" y="362171"/>
              <a:ext cx="4193539" cy="927801"/>
              <a:chOff x="2938304" y="3463056"/>
              <a:chExt cx="4193539" cy="927801"/>
            </a:xfrm>
          </p:grpSpPr>
          <p:sp>
            <p:nvSpPr>
              <p:cNvPr id="3" name="椭圆 2"/>
              <p:cNvSpPr/>
              <p:nvPr/>
            </p:nvSpPr>
            <p:spPr>
              <a:xfrm>
                <a:off x="2937872" y="3463056"/>
                <a:ext cx="933540" cy="927099"/>
              </a:xfrm>
              <a:prstGeom prst="ellipse">
                <a:avLst/>
              </a:prstGeom>
              <a:solidFill>
                <a:srgbClr val="FABD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8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" name="矩形: 圆角 7"/>
              <p:cNvSpPr/>
              <p:nvPr/>
            </p:nvSpPr>
            <p:spPr>
              <a:xfrm>
                <a:off x="3769802" y="3551956"/>
                <a:ext cx="3362649" cy="750887"/>
              </a:xfrm>
              <a:custGeom>
                <a:avLst/>
                <a:gdLst>
                  <a:gd name="connsiteX0" fmla="*/ 0 w 3600450"/>
                  <a:gd name="connsiteY0" fmla="*/ 239229 h 749558"/>
                  <a:gd name="connsiteX1" fmla="*/ 239229 w 3600450"/>
                  <a:gd name="connsiteY1" fmla="*/ 0 h 749558"/>
                  <a:gd name="connsiteX2" fmla="*/ 3361221 w 3600450"/>
                  <a:gd name="connsiteY2" fmla="*/ 0 h 749558"/>
                  <a:gd name="connsiteX3" fmla="*/ 3600450 w 3600450"/>
                  <a:gd name="connsiteY3" fmla="*/ 239229 h 749558"/>
                  <a:gd name="connsiteX4" fmla="*/ 3600450 w 3600450"/>
                  <a:gd name="connsiteY4" fmla="*/ 510329 h 749558"/>
                  <a:gd name="connsiteX5" fmla="*/ 3361221 w 3600450"/>
                  <a:gd name="connsiteY5" fmla="*/ 749558 h 749558"/>
                  <a:gd name="connsiteX6" fmla="*/ 239229 w 3600450"/>
                  <a:gd name="connsiteY6" fmla="*/ 749558 h 749558"/>
                  <a:gd name="connsiteX7" fmla="*/ 0 w 3600450"/>
                  <a:gd name="connsiteY7" fmla="*/ 510329 h 749558"/>
                  <a:gd name="connsiteX8" fmla="*/ 0 w 3600450"/>
                  <a:gd name="connsiteY8" fmla="*/ 239229 h 749558"/>
                  <a:gd name="connsiteX0-1" fmla="*/ 381000 w 3600450"/>
                  <a:gd name="connsiteY0-2" fmla="*/ 272566 h 749558"/>
                  <a:gd name="connsiteX1-3" fmla="*/ 239229 w 3600450"/>
                  <a:gd name="connsiteY1-4" fmla="*/ 0 h 749558"/>
                  <a:gd name="connsiteX2-5" fmla="*/ 3361221 w 3600450"/>
                  <a:gd name="connsiteY2-6" fmla="*/ 0 h 749558"/>
                  <a:gd name="connsiteX3-7" fmla="*/ 3600450 w 3600450"/>
                  <a:gd name="connsiteY3-8" fmla="*/ 239229 h 749558"/>
                  <a:gd name="connsiteX4-9" fmla="*/ 3600450 w 3600450"/>
                  <a:gd name="connsiteY4-10" fmla="*/ 510329 h 749558"/>
                  <a:gd name="connsiteX5-11" fmla="*/ 3361221 w 3600450"/>
                  <a:gd name="connsiteY5-12" fmla="*/ 749558 h 749558"/>
                  <a:gd name="connsiteX6-13" fmla="*/ 239229 w 3600450"/>
                  <a:gd name="connsiteY6-14" fmla="*/ 749558 h 749558"/>
                  <a:gd name="connsiteX7-15" fmla="*/ 0 w 3600450"/>
                  <a:gd name="connsiteY7-16" fmla="*/ 510329 h 749558"/>
                  <a:gd name="connsiteX8-17" fmla="*/ 381000 w 3600450"/>
                  <a:gd name="connsiteY8-18" fmla="*/ 272566 h 749558"/>
                  <a:gd name="connsiteX0-19" fmla="*/ 177789 w 3397239"/>
                  <a:gd name="connsiteY0-20" fmla="*/ 272566 h 749558"/>
                  <a:gd name="connsiteX1-21" fmla="*/ 36018 w 3397239"/>
                  <a:gd name="connsiteY1-22" fmla="*/ 0 h 749558"/>
                  <a:gd name="connsiteX2-23" fmla="*/ 3158010 w 3397239"/>
                  <a:gd name="connsiteY2-24" fmla="*/ 0 h 749558"/>
                  <a:gd name="connsiteX3-25" fmla="*/ 3397239 w 3397239"/>
                  <a:gd name="connsiteY3-26" fmla="*/ 239229 h 749558"/>
                  <a:gd name="connsiteX4-27" fmla="*/ 3397239 w 3397239"/>
                  <a:gd name="connsiteY4-28" fmla="*/ 510329 h 749558"/>
                  <a:gd name="connsiteX5-29" fmla="*/ 3158010 w 3397239"/>
                  <a:gd name="connsiteY5-30" fmla="*/ 749558 h 749558"/>
                  <a:gd name="connsiteX6-31" fmla="*/ 36018 w 3397239"/>
                  <a:gd name="connsiteY6-32" fmla="*/ 749558 h 749558"/>
                  <a:gd name="connsiteX7-33" fmla="*/ 187314 w 3397239"/>
                  <a:gd name="connsiteY7-34" fmla="*/ 529379 h 749558"/>
                  <a:gd name="connsiteX8-35" fmla="*/ 177789 w 3397239"/>
                  <a:gd name="connsiteY8-36" fmla="*/ 272566 h 749558"/>
                  <a:gd name="connsiteX0-37" fmla="*/ 176873 w 3396323"/>
                  <a:gd name="connsiteY0-38" fmla="*/ 272566 h 749558"/>
                  <a:gd name="connsiteX1-39" fmla="*/ 35102 w 3396323"/>
                  <a:gd name="connsiteY1-40" fmla="*/ 0 h 749558"/>
                  <a:gd name="connsiteX2-41" fmla="*/ 3157094 w 3396323"/>
                  <a:gd name="connsiteY2-42" fmla="*/ 0 h 749558"/>
                  <a:gd name="connsiteX3-43" fmla="*/ 3396323 w 3396323"/>
                  <a:gd name="connsiteY3-44" fmla="*/ 239229 h 749558"/>
                  <a:gd name="connsiteX4-45" fmla="*/ 3396323 w 3396323"/>
                  <a:gd name="connsiteY4-46" fmla="*/ 510329 h 749558"/>
                  <a:gd name="connsiteX5-47" fmla="*/ 3157094 w 3396323"/>
                  <a:gd name="connsiteY5-48" fmla="*/ 749558 h 749558"/>
                  <a:gd name="connsiteX6-49" fmla="*/ 35102 w 3396323"/>
                  <a:gd name="connsiteY6-50" fmla="*/ 749558 h 749558"/>
                  <a:gd name="connsiteX7-51" fmla="*/ 186398 w 3396323"/>
                  <a:gd name="connsiteY7-52" fmla="*/ 529379 h 749558"/>
                  <a:gd name="connsiteX8-53" fmla="*/ 176873 w 3396323"/>
                  <a:gd name="connsiteY8-54" fmla="*/ 272566 h 749558"/>
                  <a:gd name="connsiteX0-55" fmla="*/ 141771 w 3361221"/>
                  <a:gd name="connsiteY0-56" fmla="*/ 272566 h 749558"/>
                  <a:gd name="connsiteX1-57" fmla="*/ 0 w 3361221"/>
                  <a:gd name="connsiteY1-58" fmla="*/ 0 h 749558"/>
                  <a:gd name="connsiteX2-59" fmla="*/ 3121992 w 3361221"/>
                  <a:gd name="connsiteY2-60" fmla="*/ 0 h 749558"/>
                  <a:gd name="connsiteX3-61" fmla="*/ 3361221 w 3361221"/>
                  <a:gd name="connsiteY3-62" fmla="*/ 239229 h 749558"/>
                  <a:gd name="connsiteX4-63" fmla="*/ 3361221 w 3361221"/>
                  <a:gd name="connsiteY4-64" fmla="*/ 510329 h 749558"/>
                  <a:gd name="connsiteX5-65" fmla="*/ 3121992 w 3361221"/>
                  <a:gd name="connsiteY5-66" fmla="*/ 749558 h 749558"/>
                  <a:gd name="connsiteX6-67" fmla="*/ 0 w 3361221"/>
                  <a:gd name="connsiteY6-68" fmla="*/ 749558 h 749558"/>
                  <a:gd name="connsiteX7-69" fmla="*/ 151296 w 3361221"/>
                  <a:gd name="connsiteY7-70" fmla="*/ 529379 h 749558"/>
                  <a:gd name="connsiteX8-71" fmla="*/ 141771 w 3361221"/>
                  <a:gd name="connsiteY8-72" fmla="*/ 272566 h 749558"/>
                  <a:gd name="connsiteX0-73" fmla="*/ 141771 w 3361221"/>
                  <a:gd name="connsiteY0-74" fmla="*/ 272566 h 749558"/>
                  <a:gd name="connsiteX1-75" fmla="*/ 0 w 3361221"/>
                  <a:gd name="connsiteY1-76" fmla="*/ 0 h 749558"/>
                  <a:gd name="connsiteX2-77" fmla="*/ 3121992 w 3361221"/>
                  <a:gd name="connsiteY2-78" fmla="*/ 0 h 749558"/>
                  <a:gd name="connsiteX3-79" fmla="*/ 3361221 w 3361221"/>
                  <a:gd name="connsiteY3-80" fmla="*/ 239229 h 749558"/>
                  <a:gd name="connsiteX4-81" fmla="*/ 3361221 w 3361221"/>
                  <a:gd name="connsiteY4-82" fmla="*/ 510329 h 749558"/>
                  <a:gd name="connsiteX5-83" fmla="*/ 3121992 w 3361221"/>
                  <a:gd name="connsiteY5-84" fmla="*/ 749558 h 749558"/>
                  <a:gd name="connsiteX6-85" fmla="*/ 0 w 3361221"/>
                  <a:gd name="connsiteY6-86" fmla="*/ 749558 h 749558"/>
                  <a:gd name="connsiteX7-87" fmla="*/ 151296 w 3361221"/>
                  <a:gd name="connsiteY7-88" fmla="*/ 529379 h 749558"/>
                  <a:gd name="connsiteX8-89" fmla="*/ 141771 w 3361221"/>
                  <a:gd name="connsiteY8-90" fmla="*/ 272566 h 749558"/>
                  <a:gd name="connsiteX0-91" fmla="*/ 141771 w 3361221"/>
                  <a:gd name="connsiteY0-92" fmla="*/ 272566 h 749558"/>
                  <a:gd name="connsiteX1-93" fmla="*/ 0 w 3361221"/>
                  <a:gd name="connsiteY1-94" fmla="*/ 0 h 749558"/>
                  <a:gd name="connsiteX2-95" fmla="*/ 3121992 w 3361221"/>
                  <a:gd name="connsiteY2-96" fmla="*/ 0 h 749558"/>
                  <a:gd name="connsiteX3-97" fmla="*/ 3361221 w 3361221"/>
                  <a:gd name="connsiteY3-98" fmla="*/ 239229 h 749558"/>
                  <a:gd name="connsiteX4-99" fmla="*/ 3361221 w 3361221"/>
                  <a:gd name="connsiteY4-100" fmla="*/ 510329 h 749558"/>
                  <a:gd name="connsiteX5-101" fmla="*/ 3121992 w 3361221"/>
                  <a:gd name="connsiteY5-102" fmla="*/ 749558 h 749558"/>
                  <a:gd name="connsiteX6-103" fmla="*/ 0 w 3361221"/>
                  <a:gd name="connsiteY6-104" fmla="*/ 749558 h 749558"/>
                  <a:gd name="connsiteX7-105" fmla="*/ 151296 w 3361221"/>
                  <a:gd name="connsiteY7-106" fmla="*/ 529379 h 749558"/>
                  <a:gd name="connsiteX8-107" fmla="*/ 141771 w 3361221"/>
                  <a:gd name="connsiteY8-108" fmla="*/ 272566 h 749558"/>
                  <a:gd name="connsiteX0-109" fmla="*/ 141771 w 3361221"/>
                  <a:gd name="connsiteY0-110" fmla="*/ 272566 h 749558"/>
                  <a:gd name="connsiteX1-111" fmla="*/ 0 w 3361221"/>
                  <a:gd name="connsiteY1-112" fmla="*/ 0 h 749558"/>
                  <a:gd name="connsiteX2-113" fmla="*/ 3121992 w 3361221"/>
                  <a:gd name="connsiteY2-114" fmla="*/ 0 h 749558"/>
                  <a:gd name="connsiteX3-115" fmla="*/ 3361221 w 3361221"/>
                  <a:gd name="connsiteY3-116" fmla="*/ 239229 h 749558"/>
                  <a:gd name="connsiteX4-117" fmla="*/ 3361221 w 3361221"/>
                  <a:gd name="connsiteY4-118" fmla="*/ 510329 h 749558"/>
                  <a:gd name="connsiteX5-119" fmla="*/ 3121992 w 3361221"/>
                  <a:gd name="connsiteY5-120" fmla="*/ 749558 h 749558"/>
                  <a:gd name="connsiteX6-121" fmla="*/ 0 w 3361221"/>
                  <a:gd name="connsiteY6-122" fmla="*/ 749558 h 749558"/>
                  <a:gd name="connsiteX7-123" fmla="*/ 151296 w 3361221"/>
                  <a:gd name="connsiteY7-124" fmla="*/ 529379 h 749558"/>
                  <a:gd name="connsiteX8-125" fmla="*/ 141771 w 3361221"/>
                  <a:gd name="connsiteY8-126" fmla="*/ 272566 h 749558"/>
                  <a:gd name="connsiteX0-127" fmla="*/ 328448 w 3547898"/>
                  <a:gd name="connsiteY0-128" fmla="*/ 272566 h 749558"/>
                  <a:gd name="connsiteX1-129" fmla="*/ 186677 w 3547898"/>
                  <a:gd name="connsiteY1-130" fmla="*/ 0 h 749558"/>
                  <a:gd name="connsiteX2-131" fmla="*/ 3308669 w 3547898"/>
                  <a:gd name="connsiteY2-132" fmla="*/ 0 h 749558"/>
                  <a:gd name="connsiteX3-133" fmla="*/ 3547898 w 3547898"/>
                  <a:gd name="connsiteY3-134" fmla="*/ 239229 h 749558"/>
                  <a:gd name="connsiteX4-135" fmla="*/ 3547898 w 3547898"/>
                  <a:gd name="connsiteY4-136" fmla="*/ 510329 h 749558"/>
                  <a:gd name="connsiteX5-137" fmla="*/ 3308669 w 3547898"/>
                  <a:gd name="connsiteY5-138" fmla="*/ 749558 h 749558"/>
                  <a:gd name="connsiteX6-139" fmla="*/ 186677 w 3547898"/>
                  <a:gd name="connsiteY6-140" fmla="*/ 749558 h 749558"/>
                  <a:gd name="connsiteX7-141" fmla="*/ 337973 w 3547898"/>
                  <a:gd name="connsiteY7-142" fmla="*/ 529379 h 749558"/>
                  <a:gd name="connsiteX8-143" fmla="*/ 328448 w 3547898"/>
                  <a:gd name="connsiteY8-144" fmla="*/ 272566 h 749558"/>
                  <a:gd name="connsiteX0-145" fmla="*/ 141771 w 3361221"/>
                  <a:gd name="connsiteY0-146" fmla="*/ 272566 h 749558"/>
                  <a:gd name="connsiteX1-147" fmla="*/ 0 w 3361221"/>
                  <a:gd name="connsiteY1-148" fmla="*/ 0 h 749558"/>
                  <a:gd name="connsiteX2-149" fmla="*/ 3121992 w 3361221"/>
                  <a:gd name="connsiteY2-150" fmla="*/ 0 h 749558"/>
                  <a:gd name="connsiteX3-151" fmla="*/ 3361221 w 3361221"/>
                  <a:gd name="connsiteY3-152" fmla="*/ 239229 h 749558"/>
                  <a:gd name="connsiteX4-153" fmla="*/ 3361221 w 3361221"/>
                  <a:gd name="connsiteY4-154" fmla="*/ 510329 h 749558"/>
                  <a:gd name="connsiteX5-155" fmla="*/ 3121992 w 3361221"/>
                  <a:gd name="connsiteY5-156" fmla="*/ 749558 h 749558"/>
                  <a:gd name="connsiteX6-157" fmla="*/ 0 w 3361221"/>
                  <a:gd name="connsiteY6-158" fmla="*/ 749558 h 749558"/>
                  <a:gd name="connsiteX7-159" fmla="*/ 151296 w 3361221"/>
                  <a:gd name="connsiteY7-160" fmla="*/ 529379 h 749558"/>
                  <a:gd name="connsiteX8-161" fmla="*/ 141771 w 3361221"/>
                  <a:gd name="connsiteY8-162" fmla="*/ 272566 h 749558"/>
                  <a:gd name="connsiteX0-163" fmla="*/ 141771 w 3361221"/>
                  <a:gd name="connsiteY0-164" fmla="*/ 229703 h 749558"/>
                  <a:gd name="connsiteX1-165" fmla="*/ 0 w 3361221"/>
                  <a:gd name="connsiteY1-166" fmla="*/ 0 h 749558"/>
                  <a:gd name="connsiteX2-167" fmla="*/ 3121992 w 3361221"/>
                  <a:gd name="connsiteY2-168" fmla="*/ 0 h 749558"/>
                  <a:gd name="connsiteX3-169" fmla="*/ 3361221 w 3361221"/>
                  <a:gd name="connsiteY3-170" fmla="*/ 239229 h 749558"/>
                  <a:gd name="connsiteX4-171" fmla="*/ 3361221 w 3361221"/>
                  <a:gd name="connsiteY4-172" fmla="*/ 510329 h 749558"/>
                  <a:gd name="connsiteX5-173" fmla="*/ 3121992 w 3361221"/>
                  <a:gd name="connsiteY5-174" fmla="*/ 749558 h 749558"/>
                  <a:gd name="connsiteX6-175" fmla="*/ 0 w 3361221"/>
                  <a:gd name="connsiteY6-176" fmla="*/ 749558 h 749558"/>
                  <a:gd name="connsiteX7-177" fmla="*/ 151296 w 3361221"/>
                  <a:gd name="connsiteY7-178" fmla="*/ 529379 h 749558"/>
                  <a:gd name="connsiteX8-179" fmla="*/ 141771 w 3361221"/>
                  <a:gd name="connsiteY8-180" fmla="*/ 229703 h 749558"/>
                  <a:gd name="connsiteX0-181" fmla="*/ 141771 w 3361221"/>
                  <a:gd name="connsiteY0-182" fmla="*/ 229703 h 749558"/>
                  <a:gd name="connsiteX1-183" fmla="*/ 0 w 3361221"/>
                  <a:gd name="connsiteY1-184" fmla="*/ 0 h 749558"/>
                  <a:gd name="connsiteX2-185" fmla="*/ 3121992 w 3361221"/>
                  <a:gd name="connsiteY2-186" fmla="*/ 0 h 749558"/>
                  <a:gd name="connsiteX3-187" fmla="*/ 3361221 w 3361221"/>
                  <a:gd name="connsiteY3-188" fmla="*/ 239229 h 749558"/>
                  <a:gd name="connsiteX4-189" fmla="*/ 3361221 w 3361221"/>
                  <a:gd name="connsiteY4-190" fmla="*/ 510329 h 749558"/>
                  <a:gd name="connsiteX5-191" fmla="*/ 3121992 w 3361221"/>
                  <a:gd name="connsiteY5-192" fmla="*/ 749558 h 749558"/>
                  <a:gd name="connsiteX6-193" fmla="*/ 0 w 3361221"/>
                  <a:gd name="connsiteY6-194" fmla="*/ 749558 h 749558"/>
                  <a:gd name="connsiteX7-195" fmla="*/ 151296 w 3361221"/>
                  <a:gd name="connsiteY7-196" fmla="*/ 529379 h 749558"/>
                  <a:gd name="connsiteX8-197" fmla="*/ 141771 w 3361221"/>
                  <a:gd name="connsiteY8-198" fmla="*/ 229703 h 749558"/>
                  <a:gd name="connsiteX0-199" fmla="*/ 141771 w 3361221"/>
                  <a:gd name="connsiteY0-200" fmla="*/ 229703 h 749558"/>
                  <a:gd name="connsiteX1-201" fmla="*/ 0 w 3361221"/>
                  <a:gd name="connsiteY1-202" fmla="*/ 0 h 749558"/>
                  <a:gd name="connsiteX2-203" fmla="*/ 3121992 w 3361221"/>
                  <a:gd name="connsiteY2-204" fmla="*/ 0 h 749558"/>
                  <a:gd name="connsiteX3-205" fmla="*/ 3361221 w 3361221"/>
                  <a:gd name="connsiteY3-206" fmla="*/ 239229 h 749558"/>
                  <a:gd name="connsiteX4-207" fmla="*/ 3361221 w 3361221"/>
                  <a:gd name="connsiteY4-208" fmla="*/ 510329 h 749558"/>
                  <a:gd name="connsiteX5-209" fmla="*/ 3121992 w 3361221"/>
                  <a:gd name="connsiteY5-210" fmla="*/ 749558 h 749558"/>
                  <a:gd name="connsiteX6-211" fmla="*/ 0 w 3361221"/>
                  <a:gd name="connsiteY6-212" fmla="*/ 749558 h 749558"/>
                  <a:gd name="connsiteX7-213" fmla="*/ 156059 w 3361221"/>
                  <a:gd name="connsiteY7-214" fmla="*/ 500804 h 749558"/>
                  <a:gd name="connsiteX8-215" fmla="*/ 141771 w 3361221"/>
                  <a:gd name="connsiteY8-216" fmla="*/ 229703 h 749558"/>
                  <a:gd name="connsiteX0-217" fmla="*/ 141771 w 3361221"/>
                  <a:gd name="connsiteY0-218" fmla="*/ 229703 h 749558"/>
                  <a:gd name="connsiteX1-219" fmla="*/ 0 w 3361221"/>
                  <a:gd name="connsiteY1-220" fmla="*/ 0 h 749558"/>
                  <a:gd name="connsiteX2-221" fmla="*/ 3121992 w 3361221"/>
                  <a:gd name="connsiteY2-222" fmla="*/ 0 h 749558"/>
                  <a:gd name="connsiteX3-223" fmla="*/ 3361221 w 3361221"/>
                  <a:gd name="connsiteY3-224" fmla="*/ 239229 h 749558"/>
                  <a:gd name="connsiteX4-225" fmla="*/ 3361221 w 3361221"/>
                  <a:gd name="connsiteY4-226" fmla="*/ 510329 h 749558"/>
                  <a:gd name="connsiteX5-227" fmla="*/ 3121992 w 3361221"/>
                  <a:gd name="connsiteY5-228" fmla="*/ 749558 h 749558"/>
                  <a:gd name="connsiteX6-229" fmla="*/ 0 w 3361221"/>
                  <a:gd name="connsiteY6-230" fmla="*/ 749558 h 749558"/>
                  <a:gd name="connsiteX7-231" fmla="*/ 156059 w 3361221"/>
                  <a:gd name="connsiteY7-232" fmla="*/ 500804 h 749558"/>
                  <a:gd name="connsiteX8-233" fmla="*/ 141771 w 3361221"/>
                  <a:gd name="connsiteY8-234" fmla="*/ 229703 h 749558"/>
                  <a:gd name="connsiteX0-235" fmla="*/ 141771 w 3361221"/>
                  <a:gd name="connsiteY0-236" fmla="*/ 229703 h 749558"/>
                  <a:gd name="connsiteX1-237" fmla="*/ 0 w 3361221"/>
                  <a:gd name="connsiteY1-238" fmla="*/ 0 h 749558"/>
                  <a:gd name="connsiteX2-239" fmla="*/ 3121992 w 3361221"/>
                  <a:gd name="connsiteY2-240" fmla="*/ 0 h 749558"/>
                  <a:gd name="connsiteX3-241" fmla="*/ 3361221 w 3361221"/>
                  <a:gd name="connsiteY3-242" fmla="*/ 239229 h 749558"/>
                  <a:gd name="connsiteX4-243" fmla="*/ 3361221 w 3361221"/>
                  <a:gd name="connsiteY4-244" fmla="*/ 510329 h 749558"/>
                  <a:gd name="connsiteX5-245" fmla="*/ 3121992 w 3361221"/>
                  <a:gd name="connsiteY5-246" fmla="*/ 749558 h 749558"/>
                  <a:gd name="connsiteX6-247" fmla="*/ 0 w 3361221"/>
                  <a:gd name="connsiteY6-248" fmla="*/ 749558 h 749558"/>
                  <a:gd name="connsiteX7-249" fmla="*/ 156059 w 3361221"/>
                  <a:gd name="connsiteY7-250" fmla="*/ 500804 h 749558"/>
                  <a:gd name="connsiteX8-251" fmla="*/ 141771 w 3361221"/>
                  <a:gd name="connsiteY8-252" fmla="*/ 229703 h 749558"/>
                  <a:gd name="connsiteX0-253" fmla="*/ 141771 w 3361221"/>
                  <a:gd name="connsiteY0-254" fmla="*/ 229703 h 749558"/>
                  <a:gd name="connsiteX1-255" fmla="*/ 0 w 3361221"/>
                  <a:gd name="connsiteY1-256" fmla="*/ 0 h 749558"/>
                  <a:gd name="connsiteX2-257" fmla="*/ 3121992 w 3361221"/>
                  <a:gd name="connsiteY2-258" fmla="*/ 0 h 749558"/>
                  <a:gd name="connsiteX3-259" fmla="*/ 3361221 w 3361221"/>
                  <a:gd name="connsiteY3-260" fmla="*/ 239229 h 749558"/>
                  <a:gd name="connsiteX4-261" fmla="*/ 3361221 w 3361221"/>
                  <a:gd name="connsiteY4-262" fmla="*/ 510329 h 749558"/>
                  <a:gd name="connsiteX5-263" fmla="*/ 3121992 w 3361221"/>
                  <a:gd name="connsiteY5-264" fmla="*/ 749558 h 749558"/>
                  <a:gd name="connsiteX6-265" fmla="*/ 0 w 3361221"/>
                  <a:gd name="connsiteY6-266" fmla="*/ 749558 h 749558"/>
                  <a:gd name="connsiteX7-267" fmla="*/ 156059 w 3361221"/>
                  <a:gd name="connsiteY7-268" fmla="*/ 500804 h 749558"/>
                  <a:gd name="connsiteX8-269" fmla="*/ 141771 w 3361221"/>
                  <a:gd name="connsiteY8-270" fmla="*/ 229703 h 749558"/>
                  <a:gd name="connsiteX0-271" fmla="*/ 141771 w 3361221"/>
                  <a:gd name="connsiteY0-272" fmla="*/ 229703 h 749558"/>
                  <a:gd name="connsiteX1-273" fmla="*/ 0 w 3361221"/>
                  <a:gd name="connsiteY1-274" fmla="*/ 0 h 749558"/>
                  <a:gd name="connsiteX2-275" fmla="*/ 3121992 w 3361221"/>
                  <a:gd name="connsiteY2-276" fmla="*/ 0 h 749558"/>
                  <a:gd name="connsiteX3-277" fmla="*/ 3361221 w 3361221"/>
                  <a:gd name="connsiteY3-278" fmla="*/ 239229 h 749558"/>
                  <a:gd name="connsiteX4-279" fmla="*/ 3361221 w 3361221"/>
                  <a:gd name="connsiteY4-280" fmla="*/ 510329 h 749558"/>
                  <a:gd name="connsiteX5-281" fmla="*/ 3121992 w 3361221"/>
                  <a:gd name="connsiteY5-282" fmla="*/ 749558 h 749558"/>
                  <a:gd name="connsiteX6-283" fmla="*/ 0 w 3361221"/>
                  <a:gd name="connsiteY6-284" fmla="*/ 749558 h 749558"/>
                  <a:gd name="connsiteX7-285" fmla="*/ 156059 w 3361221"/>
                  <a:gd name="connsiteY7-286" fmla="*/ 500804 h 749558"/>
                  <a:gd name="connsiteX8-287" fmla="*/ 141771 w 3361221"/>
                  <a:gd name="connsiteY8-288" fmla="*/ 229703 h 749558"/>
                  <a:gd name="connsiteX0-289" fmla="*/ 141771 w 3361221"/>
                  <a:gd name="connsiteY0-290" fmla="*/ 229703 h 749558"/>
                  <a:gd name="connsiteX1-291" fmla="*/ 0 w 3361221"/>
                  <a:gd name="connsiteY1-292" fmla="*/ 0 h 749558"/>
                  <a:gd name="connsiteX2-293" fmla="*/ 3121992 w 3361221"/>
                  <a:gd name="connsiteY2-294" fmla="*/ 0 h 749558"/>
                  <a:gd name="connsiteX3-295" fmla="*/ 3361221 w 3361221"/>
                  <a:gd name="connsiteY3-296" fmla="*/ 239229 h 749558"/>
                  <a:gd name="connsiteX4-297" fmla="*/ 3361221 w 3361221"/>
                  <a:gd name="connsiteY4-298" fmla="*/ 510329 h 749558"/>
                  <a:gd name="connsiteX5-299" fmla="*/ 3121992 w 3361221"/>
                  <a:gd name="connsiteY5-300" fmla="*/ 749558 h 749558"/>
                  <a:gd name="connsiteX6-301" fmla="*/ 0 w 3361221"/>
                  <a:gd name="connsiteY6-302" fmla="*/ 749558 h 749558"/>
                  <a:gd name="connsiteX7-303" fmla="*/ 156059 w 3361221"/>
                  <a:gd name="connsiteY7-304" fmla="*/ 500804 h 749558"/>
                  <a:gd name="connsiteX8-305" fmla="*/ 141771 w 3361221"/>
                  <a:gd name="connsiteY8-306" fmla="*/ 229703 h 749558"/>
                  <a:gd name="connsiteX0-307" fmla="*/ 141771 w 3361221"/>
                  <a:gd name="connsiteY0-308" fmla="*/ 229703 h 749558"/>
                  <a:gd name="connsiteX1-309" fmla="*/ 0 w 3361221"/>
                  <a:gd name="connsiteY1-310" fmla="*/ 0 h 749558"/>
                  <a:gd name="connsiteX2-311" fmla="*/ 3121992 w 3361221"/>
                  <a:gd name="connsiteY2-312" fmla="*/ 0 h 749558"/>
                  <a:gd name="connsiteX3-313" fmla="*/ 3361221 w 3361221"/>
                  <a:gd name="connsiteY3-314" fmla="*/ 239229 h 749558"/>
                  <a:gd name="connsiteX4-315" fmla="*/ 3361221 w 3361221"/>
                  <a:gd name="connsiteY4-316" fmla="*/ 510329 h 749558"/>
                  <a:gd name="connsiteX5-317" fmla="*/ 3121992 w 3361221"/>
                  <a:gd name="connsiteY5-318" fmla="*/ 749558 h 749558"/>
                  <a:gd name="connsiteX6-319" fmla="*/ 0 w 3361221"/>
                  <a:gd name="connsiteY6-320" fmla="*/ 749558 h 749558"/>
                  <a:gd name="connsiteX7-321" fmla="*/ 156059 w 3361221"/>
                  <a:gd name="connsiteY7-322" fmla="*/ 500804 h 749558"/>
                  <a:gd name="connsiteX8-323" fmla="*/ 141771 w 3361221"/>
                  <a:gd name="connsiteY8-324" fmla="*/ 229703 h 74955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</a:cxnLst>
                <a:rect l="l" t="t" r="r" b="b"/>
                <a:pathLst>
                  <a:path w="3361221" h="749558">
                    <a:moveTo>
                      <a:pt x="141771" y="229703"/>
                    </a:moveTo>
                    <a:cubicBezTo>
                      <a:pt x="113380" y="139092"/>
                      <a:pt x="86952" y="66675"/>
                      <a:pt x="0" y="0"/>
                    </a:cubicBezTo>
                    <a:lnTo>
                      <a:pt x="3121992" y="0"/>
                    </a:lnTo>
                    <a:cubicBezTo>
                      <a:pt x="3254115" y="0"/>
                      <a:pt x="3361221" y="107106"/>
                      <a:pt x="3361221" y="239229"/>
                    </a:cubicBezTo>
                    <a:lnTo>
                      <a:pt x="3361221" y="510329"/>
                    </a:lnTo>
                    <a:cubicBezTo>
                      <a:pt x="3361221" y="642452"/>
                      <a:pt x="3254115" y="749558"/>
                      <a:pt x="3121992" y="749558"/>
                    </a:cubicBezTo>
                    <a:lnTo>
                      <a:pt x="0" y="749558"/>
                    </a:lnTo>
                    <a:cubicBezTo>
                      <a:pt x="90672" y="722387"/>
                      <a:pt x="137193" y="592209"/>
                      <a:pt x="156059" y="500804"/>
                    </a:cubicBezTo>
                    <a:cubicBezTo>
                      <a:pt x="174925" y="409399"/>
                      <a:pt x="170162" y="320314"/>
                      <a:pt x="141771" y="229703"/>
                    </a:cubicBezTo>
                    <a:close/>
                  </a:path>
                </a:pathLst>
              </a:custGeom>
              <a:solidFill>
                <a:srgbClr val="FABD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8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" name="矩形 1"/>
            <p:cNvSpPr/>
            <p:nvPr/>
          </p:nvSpPr>
          <p:spPr>
            <a:xfrm>
              <a:off x="1506062" y="462184"/>
              <a:ext cx="4940776" cy="708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zh-CN" altLang="en-US" sz="4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四    人体的奥秘</a:t>
              </a:r>
            </a:p>
          </p:txBody>
        </p:sp>
        <p:sp>
          <p:nvSpPr>
            <p:cNvPr id="6153" name="文本框 10"/>
            <p:cNvSpPr txBox="1">
              <a:spLocks noChangeArrowheads="1"/>
            </p:cNvSpPr>
            <p:nvPr/>
          </p:nvSpPr>
          <p:spPr bwMode="auto">
            <a:xfrm>
              <a:off x="4964906" y="1228088"/>
              <a:ext cx="1483241" cy="683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32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——</a:t>
              </a:r>
              <a:r>
                <a:rPr lang="zh-CN" altLang="en-US" sz="32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比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0" y="434762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组合 12"/>
          <p:cNvGrpSpPr/>
          <p:nvPr/>
        </p:nvGrpSpPr>
        <p:grpSpPr bwMode="auto">
          <a:xfrm>
            <a:off x="836613" y="631825"/>
            <a:ext cx="2041525" cy="630238"/>
            <a:chOff x="458747" y="2499360"/>
            <a:chExt cx="2042160" cy="630075"/>
          </a:xfrm>
        </p:grpSpPr>
        <p:grpSp>
          <p:nvGrpSpPr>
            <p:cNvPr id="16386" name="组合 34"/>
            <p:cNvGrpSpPr/>
            <p:nvPr/>
          </p:nvGrpSpPr>
          <p:grpSpPr bwMode="auto">
            <a:xfrm>
              <a:off x="458747" y="2545080"/>
              <a:ext cx="2042160" cy="502920"/>
              <a:chOff x="1424940" y="3215640"/>
              <a:chExt cx="2042160" cy="502920"/>
            </a:xfrm>
          </p:grpSpPr>
          <p:sp>
            <p:nvSpPr>
              <p:cNvPr id="18" name="任意多边形: 形状 17"/>
              <p:cNvSpPr/>
              <p:nvPr/>
            </p:nvSpPr>
            <p:spPr>
              <a:xfrm>
                <a:off x="1424940" y="3414332"/>
                <a:ext cx="2042160" cy="136490"/>
              </a:xfrm>
              <a:custGeom>
                <a:avLst/>
                <a:gdLst>
                  <a:gd name="connsiteX0" fmla="*/ 0 w 2628900"/>
                  <a:gd name="connsiteY0" fmla="*/ 259290 h 259290"/>
                  <a:gd name="connsiteX1" fmla="*/ 800100 w 2628900"/>
                  <a:gd name="connsiteY1" fmla="*/ 210 h 259290"/>
                  <a:gd name="connsiteX2" fmla="*/ 1836420 w 2628900"/>
                  <a:gd name="connsiteY2" fmla="*/ 213570 h 259290"/>
                  <a:gd name="connsiteX3" fmla="*/ 2628900 w 2628900"/>
                  <a:gd name="connsiteY3" fmla="*/ 114510 h 259290"/>
                  <a:gd name="connsiteX4" fmla="*/ 2628900 w 2628900"/>
                  <a:gd name="connsiteY4" fmla="*/ 114510 h 259290"/>
                  <a:gd name="connsiteX5" fmla="*/ 2628900 w 2628900"/>
                  <a:gd name="connsiteY5" fmla="*/ 114510 h 259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28900" h="259290">
                    <a:moveTo>
                      <a:pt x="0" y="259290"/>
                    </a:moveTo>
                    <a:cubicBezTo>
                      <a:pt x="247015" y="133560"/>
                      <a:pt x="494030" y="7830"/>
                      <a:pt x="800100" y="210"/>
                    </a:cubicBezTo>
                    <a:cubicBezTo>
                      <a:pt x="1106170" y="-7410"/>
                      <a:pt x="1531620" y="194520"/>
                      <a:pt x="1836420" y="213570"/>
                    </a:cubicBezTo>
                    <a:cubicBezTo>
                      <a:pt x="2141220" y="232620"/>
                      <a:pt x="2628900" y="114510"/>
                      <a:pt x="2628900" y="114510"/>
                    </a:cubicBezTo>
                    <a:lnTo>
                      <a:pt x="2628900" y="114510"/>
                    </a:lnTo>
                    <a:lnTo>
                      <a:pt x="2628900" y="114510"/>
                    </a:lnTo>
                  </a:path>
                </a:pathLst>
              </a:custGeom>
              <a:noFill/>
              <a:ln>
                <a:solidFill>
                  <a:srgbClr val="FFC9E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  <p:sp>
            <p:nvSpPr>
              <p:cNvPr id="19" name="矩形: 圆角 18"/>
              <p:cNvSpPr/>
              <p:nvPr/>
            </p:nvSpPr>
            <p:spPr>
              <a:xfrm>
                <a:off x="1556743" y="3215946"/>
                <a:ext cx="516098" cy="503107"/>
              </a:xfrm>
              <a:prstGeom prst="roundRect">
                <a:avLst>
                  <a:gd name="adj" fmla="val 25758"/>
                </a:avLst>
              </a:prstGeom>
              <a:solidFill>
                <a:srgbClr val="FF99CC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矩形: 圆角 19"/>
              <p:cNvSpPr/>
              <p:nvPr/>
            </p:nvSpPr>
            <p:spPr>
              <a:xfrm>
                <a:off x="2150653" y="3215946"/>
                <a:ext cx="516098" cy="503107"/>
              </a:xfrm>
              <a:prstGeom prst="roundRect">
                <a:avLst>
                  <a:gd name="adj" fmla="val 25758"/>
                </a:avLst>
              </a:prstGeom>
              <a:solidFill>
                <a:srgbClr val="57AB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矩形: 圆角 20"/>
              <p:cNvSpPr/>
              <p:nvPr/>
            </p:nvSpPr>
            <p:spPr>
              <a:xfrm>
                <a:off x="2746151" y="3215946"/>
                <a:ext cx="516097" cy="503107"/>
              </a:xfrm>
              <a:prstGeom prst="roundRect">
                <a:avLst>
                  <a:gd name="adj" fmla="val 25758"/>
                </a:avLst>
              </a:prstGeom>
              <a:solidFill>
                <a:srgbClr val="FF99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8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391" name="文本框 14"/>
            <p:cNvSpPr txBox="1">
              <a:spLocks noChangeArrowheads="1"/>
            </p:cNvSpPr>
            <p:nvPr/>
          </p:nvSpPr>
          <p:spPr bwMode="auto">
            <a:xfrm>
              <a:off x="560379" y="2516827"/>
              <a:ext cx="540553" cy="607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想</a:t>
              </a:r>
            </a:p>
          </p:txBody>
        </p:sp>
        <p:sp>
          <p:nvSpPr>
            <p:cNvPr id="16392" name="文本框 15"/>
            <p:cNvSpPr txBox="1">
              <a:spLocks noChangeArrowheads="1"/>
            </p:cNvSpPr>
            <p:nvPr/>
          </p:nvSpPr>
          <p:spPr bwMode="auto">
            <a:xfrm>
              <a:off x="1765665" y="2521590"/>
              <a:ext cx="540553" cy="607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想</a:t>
              </a:r>
            </a:p>
          </p:txBody>
        </p:sp>
        <p:sp>
          <p:nvSpPr>
            <p:cNvPr id="16393" name="文本框 16"/>
            <p:cNvSpPr txBox="1">
              <a:spLocks noChangeArrowheads="1"/>
            </p:cNvSpPr>
            <p:nvPr/>
          </p:nvSpPr>
          <p:spPr bwMode="auto">
            <a:xfrm>
              <a:off x="1170168" y="2499360"/>
              <a:ext cx="540553" cy="607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一</a:t>
              </a:r>
            </a:p>
          </p:txBody>
        </p:sp>
      </p:grpSp>
      <p:sp>
        <p:nvSpPr>
          <p:cNvPr id="16394" name="文本框 21"/>
          <p:cNvSpPr txBox="1">
            <a:spLocks noChangeArrowheads="1"/>
          </p:cNvSpPr>
          <p:nvPr/>
        </p:nvSpPr>
        <p:spPr bwMode="auto">
          <a:xfrm>
            <a:off x="2878138" y="631825"/>
            <a:ext cx="5545137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比、分数和除法之间有什么关系？</a:t>
            </a:r>
          </a:p>
        </p:txBody>
      </p:sp>
      <p:graphicFrame>
        <p:nvGraphicFramePr>
          <p:cNvPr id="14" name="Group 60"/>
          <p:cNvGraphicFramePr>
            <a:graphicFrameLocks noGrp="1"/>
          </p:cNvGraphicFramePr>
          <p:nvPr/>
        </p:nvGraphicFramePr>
        <p:xfrm>
          <a:off x="844550" y="1581150"/>
          <a:ext cx="7219950" cy="2187574"/>
        </p:xfrm>
        <a:graphic>
          <a:graphicData uri="http://schemas.openxmlformats.org/drawingml/2006/table">
            <a:tbl>
              <a:tblPr/>
              <a:tblGrid>
                <a:gridCol w="1297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7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42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比</a:t>
                      </a:r>
                    </a:p>
                  </a:txBody>
                  <a:tcPr marL="91431" marR="91431"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E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1" marR="91431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E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1" marR="91431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E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1" marR="91431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E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1" marR="91431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E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分数</a:t>
                      </a:r>
                    </a:p>
                  </a:txBody>
                  <a:tcPr marL="91431" marR="91431"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1" marR="91431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1" marR="91431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1" marR="91431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1" marR="91431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86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除法</a:t>
                      </a:r>
                    </a:p>
                  </a:txBody>
                  <a:tcPr marL="91431" marR="91431"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4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1" marR="91431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4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1" marR="91431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4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1" marR="91431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4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1431" marR="91431"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4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" name="Rectangle 60"/>
          <p:cNvSpPr>
            <a:spLocks noChangeArrowheads="1"/>
          </p:cNvSpPr>
          <p:nvPr/>
        </p:nvSpPr>
        <p:spPr bwMode="auto">
          <a:xfrm>
            <a:off x="2330450" y="1662113"/>
            <a:ext cx="8985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前项</a:t>
            </a:r>
          </a:p>
        </p:txBody>
      </p:sp>
      <p:sp>
        <p:nvSpPr>
          <p:cNvPr id="24" name="Rectangle 61"/>
          <p:cNvSpPr>
            <a:spLocks noChangeArrowheads="1"/>
          </p:cNvSpPr>
          <p:nvPr/>
        </p:nvSpPr>
        <p:spPr bwMode="auto">
          <a:xfrm>
            <a:off x="3429000" y="1670050"/>
            <a:ext cx="23034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：（比号）</a:t>
            </a:r>
          </a:p>
        </p:txBody>
      </p:sp>
      <p:sp>
        <p:nvSpPr>
          <p:cNvPr id="25" name="Rectangle 62"/>
          <p:cNvSpPr>
            <a:spLocks noChangeArrowheads="1"/>
          </p:cNvSpPr>
          <p:nvPr/>
        </p:nvSpPr>
        <p:spPr bwMode="auto">
          <a:xfrm>
            <a:off x="5680075" y="1658938"/>
            <a:ext cx="8969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后项</a:t>
            </a:r>
          </a:p>
        </p:txBody>
      </p:sp>
      <p:sp>
        <p:nvSpPr>
          <p:cNvPr id="26" name="Rectangle 63"/>
          <p:cNvSpPr>
            <a:spLocks noChangeArrowheads="1"/>
          </p:cNvSpPr>
          <p:nvPr/>
        </p:nvSpPr>
        <p:spPr bwMode="auto">
          <a:xfrm>
            <a:off x="6869113" y="1657350"/>
            <a:ext cx="8969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比值</a:t>
            </a:r>
          </a:p>
        </p:txBody>
      </p:sp>
      <p:sp>
        <p:nvSpPr>
          <p:cNvPr id="27" name="Rectangle 64"/>
          <p:cNvSpPr>
            <a:spLocks noChangeArrowheads="1"/>
          </p:cNvSpPr>
          <p:nvPr/>
        </p:nvSpPr>
        <p:spPr bwMode="auto">
          <a:xfrm>
            <a:off x="2330450" y="2335213"/>
            <a:ext cx="8985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分子</a:t>
            </a:r>
          </a:p>
        </p:txBody>
      </p:sp>
      <p:sp>
        <p:nvSpPr>
          <p:cNvPr id="28" name="Rectangle 66"/>
          <p:cNvSpPr>
            <a:spLocks noChangeArrowheads="1"/>
          </p:cNvSpPr>
          <p:nvPr/>
        </p:nvSpPr>
        <p:spPr bwMode="auto">
          <a:xfrm>
            <a:off x="3297238" y="3143250"/>
            <a:ext cx="24844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（除号）</a:t>
            </a:r>
          </a:p>
        </p:txBody>
      </p:sp>
      <p:sp>
        <p:nvSpPr>
          <p:cNvPr id="29" name="Rectangle 67"/>
          <p:cNvSpPr>
            <a:spLocks noChangeArrowheads="1"/>
          </p:cNvSpPr>
          <p:nvPr/>
        </p:nvSpPr>
        <p:spPr bwMode="auto">
          <a:xfrm>
            <a:off x="3267075" y="2352675"/>
            <a:ext cx="26781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（分数线）</a:t>
            </a:r>
          </a:p>
        </p:txBody>
      </p:sp>
      <p:sp>
        <p:nvSpPr>
          <p:cNvPr id="30" name="Rectangle 68"/>
          <p:cNvSpPr>
            <a:spLocks noChangeArrowheads="1"/>
          </p:cNvSpPr>
          <p:nvPr/>
        </p:nvSpPr>
        <p:spPr bwMode="auto">
          <a:xfrm>
            <a:off x="5708650" y="2335213"/>
            <a:ext cx="8969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分母</a:t>
            </a:r>
          </a:p>
        </p:txBody>
      </p:sp>
      <p:sp>
        <p:nvSpPr>
          <p:cNvPr id="31" name="Rectangle 69"/>
          <p:cNvSpPr>
            <a:spLocks noChangeArrowheads="1"/>
          </p:cNvSpPr>
          <p:nvPr/>
        </p:nvSpPr>
        <p:spPr bwMode="auto">
          <a:xfrm>
            <a:off x="5691188" y="3124200"/>
            <a:ext cx="8969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除数</a:t>
            </a:r>
          </a:p>
        </p:txBody>
      </p:sp>
      <p:sp>
        <p:nvSpPr>
          <p:cNvPr id="32" name="Rectangle 70"/>
          <p:cNvSpPr>
            <a:spLocks noChangeArrowheads="1"/>
          </p:cNvSpPr>
          <p:nvPr/>
        </p:nvSpPr>
        <p:spPr bwMode="auto">
          <a:xfrm>
            <a:off x="6710363" y="2344738"/>
            <a:ext cx="12541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分数值</a:t>
            </a: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7046913" y="3114675"/>
            <a:ext cx="5413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商</a:t>
            </a:r>
          </a:p>
        </p:txBody>
      </p:sp>
      <p:sp>
        <p:nvSpPr>
          <p:cNvPr id="34" name="Rectangle 65"/>
          <p:cNvSpPr>
            <a:spLocks noChangeArrowheads="1"/>
          </p:cNvSpPr>
          <p:nvPr/>
        </p:nvSpPr>
        <p:spPr bwMode="auto">
          <a:xfrm>
            <a:off x="2168525" y="3135313"/>
            <a:ext cx="12541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 b="1">
                <a:ea typeface="楷体_GB2312" pitchFamily="49" charset="-122"/>
              </a:rPr>
              <a:t>被除数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 bwMode="auto">
          <a:xfrm>
            <a:off x="1957388" y="492125"/>
            <a:ext cx="6127750" cy="1219200"/>
            <a:chOff x="1956713" y="491691"/>
            <a:chExt cx="6128452" cy="1219200"/>
          </a:xfrm>
        </p:grpSpPr>
        <p:sp>
          <p:nvSpPr>
            <p:cNvPr id="14" name="对话气泡: 矩形 13"/>
            <p:cNvSpPr/>
            <p:nvPr/>
          </p:nvSpPr>
          <p:spPr>
            <a:xfrm>
              <a:off x="1956713" y="491691"/>
              <a:ext cx="6128452" cy="1219200"/>
            </a:xfrm>
            <a:prstGeom prst="wedgeRectCallout">
              <a:avLst>
                <a:gd name="adj1" fmla="val -54715"/>
                <a:gd name="adj2" fmla="val -12500"/>
              </a:avLst>
            </a:prstGeom>
            <a:solidFill>
              <a:srgbClr val="FABD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" name="Rectangle 77"/>
            <p:cNvSpPr>
              <a:spLocks noChangeArrowheads="1"/>
            </p:cNvSpPr>
            <p:nvPr/>
          </p:nvSpPr>
          <p:spPr bwMode="auto">
            <a:xfrm>
              <a:off x="1956713" y="536141"/>
              <a:ext cx="6128452" cy="11239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hangingPunct="0">
                <a:lnSpc>
                  <a:spcPct val="120000"/>
                </a:lnSpc>
                <a:defRPr/>
              </a:pPr>
              <a:r>
                <a:rPr lang="zh-CN" altLang="en-US" sz="2800" b="1" dirty="0">
                  <a:latin typeface="+mn-lt"/>
                  <a:ea typeface="黑体" panose="02010609060101010101" pitchFamily="49" charset="-122"/>
                </a:rPr>
                <a:t>比和分数都可以表示两个数量之间的关系。</a:t>
              </a:r>
            </a:p>
          </p:txBody>
        </p:sp>
      </p:grpSp>
      <p:grpSp>
        <p:nvGrpSpPr>
          <p:cNvPr id="26" name="组合 25"/>
          <p:cNvGrpSpPr/>
          <p:nvPr/>
        </p:nvGrpSpPr>
        <p:grpSpPr bwMode="auto">
          <a:xfrm>
            <a:off x="1957388" y="2041525"/>
            <a:ext cx="6127750" cy="1227138"/>
            <a:chOff x="1956713" y="2041460"/>
            <a:chExt cx="6128452" cy="1227166"/>
          </a:xfrm>
        </p:grpSpPr>
        <p:sp>
          <p:nvSpPr>
            <p:cNvPr id="15" name="对话气泡: 矩形 14"/>
            <p:cNvSpPr/>
            <p:nvPr/>
          </p:nvSpPr>
          <p:spPr>
            <a:xfrm>
              <a:off x="1956713" y="2041460"/>
              <a:ext cx="6128452" cy="1219228"/>
            </a:xfrm>
            <a:prstGeom prst="wedgeRectCallout">
              <a:avLst>
                <a:gd name="adj1" fmla="val -54715"/>
                <a:gd name="adj2" fmla="val -12500"/>
              </a:avLst>
            </a:prstGeom>
            <a:solidFill>
              <a:srgbClr val="FABD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" name="Rectangle 77"/>
            <p:cNvSpPr>
              <a:spLocks noChangeArrowheads="1"/>
            </p:cNvSpPr>
            <p:nvPr/>
          </p:nvSpPr>
          <p:spPr bwMode="auto">
            <a:xfrm>
              <a:off x="1956713" y="2144650"/>
              <a:ext cx="6128452" cy="112397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hangingPunct="0">
                <a:lnSpc>
                  <a:spcPct val="120000"/>
                </a:lnSpc>
                <a:defRPr/>
              </a:pPr>
              <a:r>
                <a:rPr lang="zh-CN" altLang="en-US" sz="2800" b="1" dirty="0">
                  <a:latin typeface="+mn-lt"/>
                  <a:ea typeface="黑体" panose="02010609060101010101" pitchFamily="49" charset="-122"/>
                </a:rPr>
                <a:t>除法是一种运算；分数是一种数；比只能表示两个数量之间的关系。</a:t>
              </a:r>
              <a:endParaRPr lang="en-US" altLang="zh-CN" sz="2800" b="1" dirty="0">
                <a:latin typeface="+mn-lt"/>
                <a:ea typeface="黑体" panose="02010609060101010101" pitchFamily="49" charset="-122"/>
              </a:endParaRPr>
            </a:p>
          </p:txBody>
        </p:sp>
      </p:grpSp>
      <p:cxnSp>
        <p:nvCxnSpPr>
          <p:cNvPr id="6" name="直接连接符 5"/>
          <p:cNvCxnSpPr/>
          <p:nvPr/>
        </p:nvCxnSpPr>
        <p:spPr>
          <a:xfrm>
            <a:off x="1343025" y="400050"/>
            <a:ext cx="0" cy="4132263"/>
          </a:xfrm>
          <a:prstGeom prst="line">
            <a:avLst/>
          </a:prstGeom>
          <a:ln w="19050">
            <a:solidFill>
              <a:srgbClr val="FABD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组合 26"/>
          <p:cNvGrpSpPr/>
          <p:nvPr/>
        </p:nvGrpSpPr>
        <p:grpSpPr bwMode="auto">
          <a:xfrm>
            <a:off x="1957388" y="3603625"/>
            <a:ext cx="6127750" cy="682625"/>
            <a:chOff x="1956713" y="3603191"/>
            <a:chExt cx="6128452" cy="682766"/>
          </a:xfrm>
        </p:grpSpPr>
        <p:sp>
          <p:nvSpPr>
            <p:cNvPr id="18" name="对话气泡: 矩形 17"/>
            <p:cNvSpPr/>
            <p:nvPr/>
          </p:nvSpPr>
          <p:spPr>
            <a:xfrm>
              <a:off x="1956713" y="3603191"/>
              <a:ext cx="6128452" cy="682766"/>
            </a:xfrm>
            <a:prstGeom prst="wedgeRectCallout">
              <a:avLst>
                <a:gd name="adj1" fmla="val -54715"/>
                <a:gd name="adj2" fmla="val -12500"/>
              </a:avLst>
            </a:prstGeom>
            <a:solidFill>
              <a:srgbClr val="FABD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7418" name="文本框 18"/>
            <p:cNvSpPr txBox="1">
              <a:spLocks noChangeArrowheads="1"/>
            </p:cNvSpPr>
            <p:nvPr/>
          </p:nvSpPr>
          <p:spPr bwMode="auto">
            <a:xfrm>
              <a:off x="1986878" y="3676231"/>
              <a:ext cx="2863543" cy="607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比的后项不能为</a:t>
              </a: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0</a:t>
              </a:r>
              <a:endPara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sp>
        <p:nvSpPr>
          <p:cNvPr id="22" name="MH_Other_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96963" y="774700"/>
            <a:ext cx="492125" cy="492125"/>
          </a:xfrm>
          <a:prstGeom prst="ellipse">
            <a:avLst/>
          </a:prstGeom>
          <a:solidFill>
            <a:srgbClr val="FF6F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zh-CN" sz="3200" b="1">
                <a:solidFill>
                  <a:srgbClr val="FFFFFF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1</a:t>
            </a:r>
            <a:endParaRPr lang="zh-CN" altLang="en-US" sz="3200" b="1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3" name="MH_Other_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96963" y="2273300"/>
            <a:ext cx="492125" cy="492125"/>
          </a:xfrm>
          <a:prstGeom prst="ellipse">
            <a:avLst/>
          </a:prstGeom>
          <a:solidFill>
            <a:srgbClr val="FF6F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zh-CN" sz="3200" b="1">
                <a:solidFill>
                  <a:srgbClr val="FFFFFF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2</a:t>
            </a:r>
            <a:endParaRPr lang="zh-CN" altLang="en-US" sz="3200" b="1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" name="MH_Other_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96963" y="3603625"/>
            <a:ext cx="492125" cy="492125"/>
          </a:xfrm>
          <a:prstGeom prst="ellipse">
            <a:avLst/>
          </a:prstGeom>
          <a:solidFill>
            <a:srgbClr val="FF6F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zh-CN" sz="3200" b="1">
                <a:solidFill>
                  <a:srgbClr val="FFFFFF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3</a:t>
            </a:r>
            <a:endParaRPr lang="zh-CN" altLang="en-US" sz="3200" b="1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 animBg="1"/>
      <p:bldP spid="23" grpId="0" bldLvl="0" animBg="1"/>
      <p:bldP spid="24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组合 19"/>
          <p:cNvGrpSpPr/>
          <p:nvPr/>
        </p:nvGrpSpPr>
        <p:grpSpPr>
          <a:xfrm>
            <a:off x="3103563" y="230188"/>
            <a:ext cx="2406650" cy="736600"/>
            <a:chOff x="2287736" y="230694"/>
            <a:chExt cx="2406616" cy="736094"/>
          </a:xfrm>
        </p:grpSpPr>
        <p:sp>
          <p:nvSpPr>
            <p:cNvPr id="22" name="矩形 21"/>
            <p:cNvSpPr/>
            <p:nvPr/>
          </p:nvSpPr>
          <p:spPr>
            <a:xfrm>
              <a:off x="2287736" y="230694"/>
              <a:ext cx="2388029" cy="736094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23" name="Freeform 10"/>
            <p:cNvSpPr/>
            <p:nvPr/>
          </p:nvSpPr>
          <p:spPr bwMode="auto">
            <a:xfrm>
              <a:off x="2306323" y="272256"/>
              <a:ext cx="2388029" cy="620398"/>
            </a:xfrm>
            <a:custGeom>
              <a:avLst/>
              <a:gdLst>
                <a:gd name="T0" fmla="*/ 2147483646 w 552"/>
                <a:gd name="T1" fmla="*/ 2147483646 h 553"/>
                <a:gd name="T2" fmla="*/ 0 w 552"/>
                <a:gd name="T3" fmla="*/ 2147483646 h 553"/>
                <a:gd name="T4" fmla="*/ 0 w 552"/>
                <a:gd name="T5" fmla="*/ 0 h 553"/>
                <a:gd name="T6" fmla="*/ 2147483646 w 552"/>
                <a:gd name="T7" fmla="*/ 0 h 553"/>
                <a:gd name="T8" fmla="*/ 2147483646 w 552"/>
                <a:gd name="T9" fmla="*/ 2147483646 h 553"/>
                <a:gd name="T10" fmla="*/ 2147483646 w 552"/>
                <a:gd name="T11" fmla="*/ 2147483646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2"/>
                <a:gd name="T19" fmla="*/ 0 h 553"/>
                <a:gd name="T20" fmla="*/ 552 w 552"/>
                <a:gd name="T21" fmla="*/ 553 h 5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2" h="553">
                  <a:moveTo>
                    <a:pt x="552" y="553"/>
                  </a:moveTo>
                  <a:lnTo>
                    <a:pt x="0" y="553"/>
                  </a:lnTo>
                  <a:lnTo>
                    <a:pt x="0" y="0"/>
                  </a:lnTo>
                  <a:lnTo>
                    <a:pt x="552" y="0"/>
                  </a:lnTo>
                  <a:lnTo>
                    <a:pt x="552" y="553"/>
                  </a:lnTo>
                  <a:close/>
                </a:path>
              </a:pathLst>
            </a:custGeom>
            <a:noFill/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 algn="ctr">
                <a:defRPr/>
              </a:pPr>
              <a:r>
                <a:rPr lang="zh-CN" altLang="en-US" sz="3600" b="1" dirty="0">
                  <a:gradFill flip="none" rotWithShape="1">
                    <a:gsLst>
                      <a:gs pos="13000">
                        <a:srgbClr val="FF0066"/>
                      </a:gs>
                      <a:gs pos="26000">
                        <a:srgbClr val="FFFF00"/>
                      </a:gs>
                      <a:gs pos="67000">
                        <a:srgbClr val="0000FF"/>
                      </a:gs>
                      <a:gs pos="46000">
                        <a:srgbClr val="00B050"/>
                      </a:gs>
                      <a:gs pos="95000">
                        <a:srgbClr val="FF6600"/>
                      </a:gs>
                    </a:gsLst>
                    <a:lin ang="0" scaled="1"/>
                    <a:tileRect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自主练习</a:t>
              </a:r>
            </a:p>
          </p:txBody>
        </p:sp>
      </p:grpSp>
      <p:sp>
        <p:nvSpPr>
          <p:cNvPr id="18434" name="Text Box 7"/>
          <p:cNvSpPr txBox="1">
            <a:spLocks noChangeArrowheads="1"/>
          </p:cNvSpPr>
          <p:nvPr/>
        </p:nvSpPr>
        <p:spPr bwMode="auto">
          <a:xfrm>
            <a:off x="1004888" y="1087438"/>
            <a:ext cx="7205662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     1.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人体血液中，红细胞的平均寿命是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120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天，血小板的寿命只有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天。写出红细胞与血小板的寿命比。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1722438" y="3049588"/>
            <a:ext cx="7092950" cy="608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zh-CN" altLang="en-US" sz="2800" b="1" dirty="0">
                <a:latin typeface="+mn-lt"/>
                <a:ea typeface="黑体" panose="02010609060101010101" pitchFamily="49" charset="-122"/>
              </a:rPr>
              <a:t>红细胞与血小板的寿命比是  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120∶10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37275" y="1487488"/>
            <a:ext cx="2092325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004888" y="203200"/>
            <a:ext cx="7224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     2.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观察下图，写出几个比，并说出它们表示的意义。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552575" y="1328738"/>
            <a:ext cx="1671638" cy="522287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7.5∶10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730375" y="1795463"/>
            <a:ext cx="1493838" cy="522287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10∶7.5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1352550" y="2967038"/>
            <a:ext cx="1979613" cy="522287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17.5∶7.5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1552575" y="2460625"/>
            <a:ext cx="1919288" cy="52228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7.5∶17.5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1427163" y="4108450"/>
            <a:ext cx="1692275" cy="52228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17.5∶10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1657350" y="3648075"/>
            <a:ext cx="1776413" cy="52228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10∶17.5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3303588" y="1319213"/>
            <a:ext cx="2916237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dirty="0">
                <a:latin typeface="+mn-lt"/>
                <a:ea typeface="+mn-ea"/>
              </a:rPr>
              <a:t>表示手指长与掌心长的关系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340100" y="2459038"/>
            <a:ext cx="28733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dirty="0">
                <a:latin typeface="+mn-lt"/>
                <a:ea typeface="+mn-ea"/>
              </a:rPr>
              <a:t>表示手指长与手掌长的关系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3319463" y="3671888"/>
            <a:ext cx="31781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dirty="0">
                <a:latin typeface="+mn-lt"/>
                <a:ea typeface="+mn-ea"/>
              </a:rPr>
              <a:t>表示掌心长与手掌长的关系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/>
          <p:cNvSpPr txBox="1">
            <a:spLocks noChangeArrowheads="1"/>
          </p:cNvSpPr>
          <p:nvPr/>
        </p:nvSpPr>
        <p:spPr bwMode="auto">
          <a:xfrm>
            <a:off x="660400" y="492125"/>
            <a:ext cx="7385050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      3.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一架客机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小时飞行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2400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千米。写出这架客机飞行路程与时间的比，求出比值，并说说比值的实际意义。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477963" y="2312988"/>
            <a:ext cx="4716462" cy="576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altLang="zh-CN" sz="2800" b="1" dirty="0">
                <a:latin typeface="+mn-lt"/>
                <a:ea typeface="黑体" panose="02010609060101010101" pitchFamily="49" charset="-122"/>
              </a:rPr>
              <a:t>2400∶3 = 2400÷3 = 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800</a:t>
            </a: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5727700" y="2897188"/>
            <a:ext cx="1731963" cy="1042987"/>
          </a:xfrm>
          <a:prstGeom prst="wedgeRoundRectCallout">
            <a:avLst>
              <a:gd name="adj1" fmla="val -79727"/>
              <a:gd name="adj2" fmla="val -55602"/>
              <a:gd name="adj3" fmla="val 16667"/>
            </a:avLst>
          </a:prstGeom>
          <a:solidFill>
            <a:schemeClr val="accent1">
              <a:alpha val="0"/>
            </a:schemeClr>
          </a:solidFill>
          <a:ln w="19050" algn="ctr">
            <a:solidFill>
              <a:srgbClr val="00B050"/>
            </a:solidFill>
            <a:miter lim="800000"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客机的飞行速度。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806450" y="728663"/>
            <a:ext cx="7667625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说出下面每个比的前项和后项，并求出比值。</a:t>
            </a:r>
          </a:p>
        </p:txBody>
      </p:sp>
      <p:sp>
        <p:nvSpPr>
          <p:cNvPr id="21506" name="文本框 1"/>
          <p:cNvSpPr txBox="1">
            <a:spLocks noChangeArrowheads="1"/>
          </p:cNvSpPr>
          <p:nvPr/>
        </p:nvSpPr>
        <p:spPr bwMode="auto">
          <a:xfrm>
            <a:off x="1098550" y="1644650"/>
            <a:ext cx="136842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35 : 105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1507" name="组合 3"/>
          <p:cNvGrpSpPr/>
          <p:nvPr/>
        </p:nvGrpSpPr>
        <p:grpSpPr bwMode="auto">
          <a:xfrm>
            <a:off x="3459163" y="1465263"/>
            <a:ext cx="1312862" cy="923925"/>
            <a:chOff x="3459163" y="1465263"/>
            <a:chExt cx="1312862" cy="923925"/>
          </a:xfrm>
        </p:grpSpPr>
        <p:graphicFrame>
          <p:nvGraphicFramePr>
            <p:cNvPr id="21508" name="对象 28"/>
            <p:cNvGraphicFramePr>
              <a:graphicFrameLocks noChangeAspect="1"/>
            </p:cNvGraphicFramePr>
            <p:nvPr/>
          </p:nvGraphicFramePr>
          <p:xfrm>
            <a:off x="3459163" y="1465263"/>
            <a:ext cx="519112" cy="923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38" r:id="rId3" imgW="228600" imgH="406400" progId="Equation.DSMT4">
                    <p:embed/>
                  </p:oleObj>
                </mc:Choice>
                <mc:Fallback>
                  <p:oleObj r:id="rId3" imgW="228600" imgH="406400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9163" y="1465263"/>
                          <a:ext cx="519112" cy="923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09" name="文本框 2"/>
            <p:cNvSpPr txBox="1">
              <a:spLocks noChangeArrowheads="1"/>
            </p:cNvSpPr>
            <p:nvPr/>
          </p:nvSpPr>
          <p:spPr bwMode="auto">
            <a:xfrm>
              <a:off x="3894423" y="1599463"/>
              <a:ext cx="540385" cy="607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>
                  <a:latin typeface="楷体" panose="02010609060101010101" pitchFamily="49" charset="-122"/>
                  <a:ea typeface="楷体" panose="02010609060101010101" pitchFamily="49" charset="-122"/>
                </a:rPr>
                <a:t>：</a:t>
              </a:r>
            </a:p>
          </p:txBody>
        </p:sp>
        <p:graphicFrame>
          <p:nvGraphicFramePr>
            <p:cNvPr id="21510" name="对象 28"/>
            <p:cNvGraphicFramePr>
              <a:graphicFrameLocks noChangeAspect="1"/>
            </p:cNvGraphicFramePr>
            <p:nvPr/>
          </p:nvGraphicFramePr>
          <p:xfrm>
            <a:off x="4283075" y="1465263"/>
            <a:ext cx="488950" cy="923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39" r:id="rId5" imgW="215900" imgH="405765" progId="Equation.DSMT4">
                    <p:embed/>
                  </p:oleObj>
                </mc:Choice>
                <mc:Fallback>
                  <p:oleObj r:id="rId5" imgW="215900" imgH="405765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3075" y="1465263"/>
                          <a:ext cx="488950" cy="923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511" name="文本框 17"/>
          <p:cNvSpPr txBox="1">
            <a:spLocks noChangeArrowheads="1"/>
          </p:cNvSpPr>
          <p:nvPr/>
        </p:nvSpPr>
        <p:spPr bwMode="auto">
          <a:xfrm>
            <a:off x="6078538" y="1644650"/>
            <a:ext cx="110172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6 : 2.5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806450" y="2389188"/>
            <a:ext cx="163195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=35÷105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20" name="对象 28"/>
          <p:cNvGraphicFramePr>
            <a:graphicFrameLocks noChangeAspect="1"/>
          </p:cNvGraphicFramePr>
          <p:nvPr/>
        </p:nvGraphicFramePr>
        <p:xfrm>
          <a:off x="871538" y="3076575"/>
          <a:ext cx="576262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0" r:id="rId7" imgW="254000" imgH="405765" progId="Equation.DSMT4">
                  <p:embed/>
                </p:oleObj>
              </mc:Choice>
              <mc:Fallback>
                <p:oleObj r:id="rId7" imgW="254000" imgH="405765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3076575"/>
                        <a:ext cx="576262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8"/>
          <p:cNvGraphicFramePr>
            <a:graphicFrameLocks noChangeAspect="1"/>
          </p:cNvGraphicFramePr>
          <p:nvPr/>
        </p:nvGraphicFramePr>
        <p:xfrm>
          <a:off x="3257550" y="2413000"/>
          <a:ext cx="14414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1" r:id="rId9" imgW="635000" imgH="406400" progId="Equation.DSMT4">
                  <p:embed/>
                </p:oleObj>
              </mc:Choice>
              <mc:Fallback>
                <p:oleObj r:id="rId9" imgW="635000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550" y="2413000"/>
                        <a:ext cx="144145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28"/>
          <p:cNvGraphicFramePr>
            <a:graphicFrameLocks noChangeAspect="1"/>
          </p:cNvGraphicFramePr>
          <p:nvPr/>
        </p:nvGraphicFramePr>
        <p:xfrm>
          <a:off x="3244850" y="3463925"/>
          <a:ext cx="7493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2" r:id="rId11" imgW="330200" imgH="406400" progId="Equation.DSMT4">
                  <p:embed/>
                </p:oleObj>
              </mc:Choice>
              <mc:Fallback>
                <p:oleObj r:id="rId11" imgW="330200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850" y="3463925"/>
                        <a:ext cx="7493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5864225" y="2389188"/>
            <a:ext cx="136525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=6÷2.5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24" name="对象 28"/>
          <p:cNvGraphicFramePr>
            <a:graphicFrameLocks noChangeAspect="1"/>
          </p:cNvGraphicFramePr>
          <p:nvPr/>
        </p:nvGraphicFramePr>
        <p:xfrm>
          <a:off x="5918200" y="3076575"/>
          <a:ext cx="7207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3" r:id="rId13" imgW="317500" imgH="405765" progId="Equation.DSMT4">
                  <p:embed/>
                </p:oleObj>
              </mc:Choice>
              <mc:Fallback>
                <p:oleObj r:id="rId13" imgW="317500" imgH="405765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8200" y="3076575"/>
                        <a:ext cx="72072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组合 7"/>
          <p:cNvGrpSpPr/>
          <p:nvPr/>
        </p:nvGrpSpPr>
        <p:grpSpPr bwMode="auto">
          <a:xfrm>
            <a:off x="1638300" y="619125"/>
            <a:ext cx="654050" cy="1120775"/>
            <a:chOff x="2276132" y="769675"/>
            <a:chExt cx="655369" cy="1121549"/>
          </a:xfrm>
        </p:grpSpPr>
        <p:sp>
          <p:nvSpPr>
            <p:cNvPr id="22530" name="文本框 2"/>
            <p:cNvSpPr txBox="1">
              <a:spLocks noChangeArrowheads="1"/>
            </p:cNvSpPr>
            <p:nvPr/>
          </p:nvSpPr>
          <p:spPr bwMode="auto">
            <a:xfrm>
              <a:off x="2303161" y="769675"/>
              <a:ext cx="628340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0.4</a:t>
              </a:r>
              <a:endPara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2276132" y="1335215"/>
              <a:ext cx="64423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32" name="文本框 5"/>
            <p:cNvSpPr txBox="1">
              <a:spLocks noChangeArrowheads="1"/>
            </p:cNvSpPr>
            <p:nvPr/>
          </p:nvSpPr>
          <p:spPr bwMode="auto">
            <a:xfrm>
              <a:off x="2416046" y="1282937"/>
              <a:ext cx="361232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8</a:t>
              </a:r>
              <a:endPara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sp>
        <p:nvSpPr>
          <p:cNvPr id="22533" name="文本框 17"/>
          <p:cNvSpPr txBox="1">
            <a:spLocks noChangeArrowheads="1"/>
          </p:cNvSpPr>
          <p:nvPr/>
        </p:nvSpPr>
        <p:spPr bwMode="auto">
          <a:xfrm>
            <a:off x="3743325" y="900113"/>
            <a:ext cx="1546225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1.35 : 0.9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2534" name="组合 18"/>
          <p:cNvGrpSpPr/>
          <p:nvPr/>
        </p:nvGrpSpPr>
        <p:grpSpPr bwMode="auto">
          <a:xfrm>
            <a:off x="6405563" y="720725"/>
            <a:ext cx="1062037" cy="923925"/>
            <a:chOff x="3557564" y="1465323"/>
            <a:chExt cx="1062020" cy="923925"/>
          </a:xfrm>
        </p:grpSpPr>
        <p:graphicFrame>
          <p:nvGraphicFramePr>
            <p:cNvPr id="22535" name="对象 28"/>
            <p:cNvGraphicFramePr>
              <a:graphicFrameLocks noChangeAspect="1"/>
            </p:cNvGraphicFramePr>
            <p:nvPr/>
          </p:nvGraphicFramePr>
          <p:xfrm>
            <a:off x="3557564" y="1465323"/>
            <a:ext cx="346075" cy="923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8" r:id="rId3" imgW="152400" imgH="405765" progId="Equation.DSMT4">
                    <p:embed/>
                  </p:oleObj>
                </mc:Choice>
                <mc:Fallback>
                  <p:oleObj r:id="rId3" imgW="152400" imgH="405765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7564" y="1465323"/>
                          <a:ext cx="346075" cy="923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36" name="文本框 20"/>
            <p:cNvSpPr txBox="1">
              <a:spLocks noChangeArrowheads="1"/>
            </p:cNvSpPr>
            <p:nvPr/>
          </p:nvSpPr>
          <p:spPr bwMode="auto">
            <a:xfrm>
              <a:off x="3894423" y="1599463"/>
              <a:ext cx="540376" cy="607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>
                  <a:latin typeface="楷体" panose="02010609060101010101" pitchFamily="49" charset="-122"/>
                  <a:ea typeface="楷体" panose="02010609060101010101" pitchFamily="49" charset="-122"/>
                </a:rPr>
                <a:t>：</a:t>
              </a:r>
            </a:p>
          </p:txBody>
        </p:sp>
        <p:graphicFrame>
          <p:nvGraphicFramePr>
            <p:cNvPr id="22537" name="对象 28"/>
            <p:cNvGraphicFramePr>
              <a:graphicFrameLocks noChangeAspect="1"/>
            </p:cNvGraphicFramePr>
            <p:nvPr/>
          </p:nvGraphicFramePr>
          <p:xfrm>
            <a:off x="4275097" y="1465323"/>
            <a:ext cx="344487" cy="923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9" r:id="rId5" imgW="152400" imgH="405765" progId="Equation.DSMT4">
                    <p:embed/>
                  </p:oleObj>
                </mc:Choice>
                <mc:Fallback>
                  <p:oleObj r:id="rId5" imgW="152400" imgH="405765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5097" y="1465323"/>
                          <a:ext cx="344487" cy="923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1049338" y="1928813"/>
            <a:ext cx="136525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=0.4÷8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1049338" y="2855913"/>
            <a:ext cx="1008062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=0.05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3541713" y="1928813"/>
            <a:ext cx="180975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=1.35÷0.9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3541713" y="2855913"/>
            <a:ext cx="830262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=1.5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27" name="对象 28"/>
          <p:cNvGraphicFramePr>
            <a:graphicFrameLocks noChangeAspect="1"/>
          </p:cNvGraphicFramePr>
          <p:nvPr/>
        </p:nvGraphicFramePr>
        <p:xfrm>
          <a:off x="6189663" y="1746250"/>
          <a:ext cx="11239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0" r:id="rId7" imgW="494665" imgH="405765" progId="Equation.DSMT4">
                  <p:embed/>
                </p:oleObj>
              </mc:Choice>
              <mc:Fallback>
                <p:oleObj r:id="rId7" imgW="494665" imgH="405765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9663" y="1746250"/>
                        <a:ext cx="112395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对象 28"/>
          <p:cNvGraphicFramePr>
            <a:graphicFrameLocks noChangeAspect="1"/>
          </p:cNvGraphicFramePr>
          <p:nvPr/>
        </p:nvGraphicFramePr>
        <p:xfrm>
          <a:off x="6219825" y="2773363"/>
          <a:ext cx="71913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r:id="rId9" imgW="317500" imgH="405765" progId="Equation.DSMT4">
                  <p:embed/>
                </p:oleObj>
              </mc:Choice>
              <mc:Fallback>
                <p:oleObj r:id="rId9" imgW="317500" imgH="405765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825" y="2773363"/>
                        <a:ext cx="719138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组合 5"/>
          <p:cNvGrpSpPr/>
          <p:nvPr/>
        </p:nvGrpSpPr>
        <p:grpSpPr>
          <a:xfrm>
            <a:off x="3082925" y="230188"/>
            <a:ext cx="2406650" cy="736600"/>
            <a:chOff x="2287736" y="230694"/>
            <a:chExt cx="2406616" cy="736094"/>
          </a:xfrm>
        </p:grpSpPr>
        <p:sp>
          <p:nvSpPr>
            <p:cNvPr id="3" name="矩形 2"/>
            <p:cNvSpPr/>
            <p:nvPr/>
          </p:nvSpPr>
          <p:spPr>
            <a:xfrm>
              <a:off x="2287736" y="230694"/>
              <a:ext cx="2388029" cy="736094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" name="Freeform 10"/>
            <p:cNvSpPr/>
            <p:nvPr/>
          </p:nvSpPr>
          <p:spPr bwMode="auto">
            <a:xfrm>
              <a:off x="2306323" y="272256"/>
              <a:ext cx="2388029" cy="620398"/>
            </a:xfrm>
            <a:custGeom>
              <a:avLst/>
              <a:gdLst>
                <a:gd name="T0" fmla="*/ 2147483646 w 552"/>
                <a:gd name="T1" fmla="*/ 2147483646 h 553"/>
                <a:gd name="T2" fmla="*/ 0 w 552"/>
                <a:gd name="T3" fmla="*/ 2147483646 h 553"/>
                <a:gd name="T4" fmla="*/ 0 w 552"/>
                <a:gd name="T5" fmla="*/ 0 h 553"/>
                <a:gd name="T6" fmla="*/ 2147483646 w 552"/>
                <a:gd name="T7" fmla="*/ 0 h 553"/>
                <a:gd name="T8" fmla="*/ 2147483646 w 552"/>
                <a:gd name="T9" fmla="*/ 2147483646 h 553"/>
                <a:gd name="T10" fmla="*/ 2147483646 w 552"/>
                <a:gd name="T11" fmla="*/ 2147483646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2"/>
                <a:gd name="T19" fmla="*/ 0 h 553"/>
                <a:gd name="T20" fmla="*/ 552 w 552"/>
                <a:gd name="T21" fmla="*/ 553 h 5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2" h="553">
                  <a:moveTo>
                    <a:pt x="552" y="553"/>
                  </a:moveTo>
                  <a:lnTo>
                    <a:pt x="0" y="553"/>
                  </a:lnTo>
                  <a:lnTo>
                    <a:pt x="0" y="0"/>
                  </a:lnTo>
                  <a:lnTo>
                    <a:pt x="552" y="0"/>
                  </a:lnTo>
                  <a:lnTo>
                    <a:pt x="552" y="553"/>
                  </a:lnTo>
                  <a:close/>
                </a:path>
              </a:pathLst>
            </a:custGeom>
            <a:noFill/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 algn="ctr">
                <a:defRPr/>
              </a:pPr>
              <a:r>
                <a:rPr lang="zh-CN" altLang="en-US" sz="3600" b="1" dirty="0">
                  <a:gradFill flip="none" rotWithShape="1">
                    <a:gsLst>
                      <a:gs pos="13000">
                        <a:srgbClr val="FF0066"/>
                      </a:gs>
                      <a:gs pos="26000">
                        <a:srgbClr val="FFFF00"/>
                      </a:gs>
                      <a:gs pos="67000">
                        <a:srgbClr val="0000FF"/>
                      </a:gs>
                      <a:gs pos="46000">
                        <a:srgbClr val="00B050"/>
                      </a:gs>
                      <a:gs pos="95000">
                        <a:srgbClr val="FF6600"/>
                      </a:gs>
                    </a:gsLst>
                    <a:lin ang="0" scaled="1"/>
                    <a:tileRect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新课导入</a:t>
              </a:r>
            </a:p>
          </p:txBody>
        </p:sp>
      </p:grpSp>
      <p:sp>
        <p:nvSpPr>
          <p:cNvPr id="7170" name="矩形 6"/>
          <p:cNvSpPr>
            <a:spLocks noChangeArrowheads="1"/>
          </p:cNvSpPr>
          <p:nvPr/>
        </p:nvSpPr>
        <p:spPr bwMode="auto">
          <a:xfrm>
            <a:off x="1377950" y="1512888"/>
            <a:ext cx="6261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22222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在生活中你有哪些地方用到过“比”？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76" name="矩形 9"/>
          <p:cNvSpPr>
            <a:spLocks noChangeArrowheads="1"/>
          </p:cNvSpPr>
          <p:nvPr/>
        </p:nvSpPr>
        <p:spPr bwMode="auto">
          <a:xfrm>
            <a:off x="1441450" y="2133600"/>
            <a:ext cx="5187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2F61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比高低，比长短，比多少等等。</a:t>
            </a:r>
          </a:p>
        </p:txBody>
      </p:sp>
      <p:sp>
        <p:nvSpPr>
          <p:cNvPr id="3077" name="矩形 13"/>
          <p:cNvSpPr>
            <a:spLocks noChangeArrowheads="1"/>
          </p:cNvSpPr>
          <p:nvPr/>
        </p:nvSpPr>
        <p:spPr bwMode="auto">
          <a:xfrm>
            <a:off x="1441450" y="2808288"/>
            <a:ext cx="69754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22222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今天我们来学习一个数学上特定的“比”。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3" name="组合 4"/>
          <p:cNvGrpSpPr/>
          <p:nvPr/>
        </p:nvGrpSpPr>
        <p:grpSpPr bwMode="auto">
          <a:xfrm>
            <a:off x="946150" y="25400"/>
            <a:ext cx="7543800" cy="4330700"/>
            <a:chOff x="945792" y="25738"/>
            <a:chExt cx="7544112" cy="4329710"/>
          </a:xfrm>
        </p:grpSpPr>
        <p:pic>
          <p:nvPicPr>
            <p:cNvPr id="8194" name="图片 2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945792" y="25738"/>
              <a:ext cx="7544112" cy="4329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5" name="图片 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945792" y="25738"/>
              <a:ext cx="1076190" cy="790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00" name="组合 21"/>
          <p:cNvGrpSpPr/>
          <p:nvPr/>
        </p:nvGrpSpPr>
        <p:grpSpPr bwMode="auto">
          <a:xfrm>
            <a:off x="1606550" y="3671888"/>
            <a:ext cx="4810125" cy="1114425"/>
            <a:chOff x="1606726" y="3770763"/>
            <a:chExt cx="4810743" cy="1114861"/>
          </a:xfrm>
        </p:grpSpPr>
        <p:grpSp>
          <p:nvGrpSpPr>
            <p:cNvPr id="8197" name="组合 14"/>
            <p:cNvGrpSpPr/>
            <p:nvPr/>
          </p:nvGrpSpPr>
          <p:grpSpPr bwMode="auto">
            <a:xfrm>
              <a:off x="1606726" y="3770763"/>
              <a:ext cx="1191244" cy="1114861"/>
              <a:chOff x="241476" y="3573913"/>
              <a:chExt cx="1191244" cy="1114861"/>
            </a:xfrm>
          </p:grpSpPr>
          <p:sp>
            <p:nvSpPr>
              <p:cNvPr id="14" name="MH_Other_2"/>
              <p:cNvSpPr/>
              <p:nvPr>
                <p:custDataLst>
                  <p:tags r:id="rId1"/>
                </p:custDataLst>
              </p:nvPr>
            </p:nvSpPr>
            <p:spPr>
              <a:xfrm>
                <a:off x="241476" y="4390207"/>
                <a:ext cx="1190778" cy="271568"/>
              </a:xfrm>
              <a:custGeom>
                <a:avLst/>
                <a:gdLst>
                  <a:gd name="connsiteX0" fmla="*/ 720001 w 1440000"/>
                  <a:gd name="connsiteY0" fmla="*/ 0 h 254975"/>
                  <a:gd name="connsiteX1" fmla="*/ 838697 w 1440000"/>
                  <a:gd name="connsiteY1" fmla="*/ 118696 h 254975"/>
                  <a:gd name="connsiteX2" fmla="*/ 803932 w 1440000"/>
                  <a:gd name="connsiteY2" fmla="*/ 202627 h 254975"/>
                  <a:gd name="connsiteX3" fmla="*/ 779684 w 1440000"/>
                  <a:gd name="connsiteY3" fmla="*/ 218975 h 254975"/>
                  <a:gd name="connsiteX4" fmla="*/ 1422000 w 1440000"/>
                  <a:gd name="connsiteY4" fmla="*/ 218975 h 254975"/>
                  <a:gd name="connsiteX5" fmla="*/ 1440000 w 1440000"/>
                  <a:gd name="connsiteY5" fmla="*/ 236975 h 254975"/>
                  <a:gd name="connsiteX6" fmla="*/ 1422000 w 1440000"/>
                  <a:gd name="connsiteY6" fmla="*/ 254975 h 254975"/>
                  <a:gd name="connsiteX7" fmla="*/ 18000 w 1440000"/>
                  <a:gd name="connsiteY7" fmla="*/ 254975 h 254975"/>
                  <a:gd name="connsiteX8" fmla="*/ 0 w 1440000"/>
                  <a:gd name="connsiteY8" fmla="*/ 236975 h 254975"/>
                  <a:gd name="connsiteX9" fmla="*/ 18000 w 1440000"/>
                  <a:gd name="connsiteY9" fmla="*/ 218975 h 254975"/>
                  <a:gd name="connsiteX10" fmla="*/ 660318 w 1440000"/>
                  <a:gd name="connsiteY10" fmla="*/ 218975 h 254975"/>
                  <a:gd name="connsiteX11" fmla="*/ 636070 w 1440000"/>
                  <a:gd name="connsiteY11" fmla="*/ 202627 h 254975"/>
                  <a:gd name="connsiteX12" fmla="*/ 601305 w 1440000"/>
                  <a:gd name="connsiteY12" fmla="*/ 118696 h 254975"/>
                  <a:gd name="connsiteX13" fmla="*/ 720001 w 1440000"/>
                  <a:gd name="connsiteY13" fmla="*/ 0 h 25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440000" h="254975">
                    <a:moveTo>
                      <a:pt x="720001" y="0"/>
                    </a:moveTo>
                    <a:cubicBezTo>
                      <a:pt x="785555" y="0"/>
                      <a:pt x="838697" y="53142"/>
                      <a:pt x="838697" y="118696"/>
                    </a:cubicBezTo>
                    <a:cubicBezTo>
                      <a:pt x="838697" y="151473"/>
                      <a:pt x="825412" y="181147"/>
                      <a:pt x="803932" y="202627"/>
                    </a:cubicBezTo>
                    <a:lnTo>
                      <a:pt x="779684" y="218975"/>
                    </a:lnTo>
                    <a:lnTo>
                      <a:pt x="1422000" y="218975"/>
                    </a:lnTo>
                    <a:cubicBezTo>
                      <a:pt x="1431941" y="218975"/>
                      <a:pt x="1440000" y="227034"/>
                      <a:pt x="1440000" y="236975"/>
                    </a:cubicBezTo>
                    <a:cubicBezTo>
                      <a:pt x="1440000" y="246916"/>
                      <a:pt x="1431941" y="254975"/>
                      <a:pt x="1422000" y="254975"/>
                    </a:cubicBezTo>
                    <a:lnTo>
                      <a:pt x="18000" y="254975"/>
                    </a:lnTo>
                    <a:cubicBezTo>
                      <a:pt x="8059" y="254975"/>
                      <a:pt x="0" y="246916"/>
                      <a:pt x="0" y="236975"/>
                    </a:cubicBezTo>
                    <a:cubicBezTo>
                      <a:pt x="0" y="227034"/>
                      <a:pt x="8059" y="218975"/>
                      <a:pt x="18000" y="218975"/>
                    </a:cubicBezTo>
                    <a:lnTo>
                      <a:pt x="660318" y="218975"/>
                    </a:lnTo>
                    <a:lnTo>
                      <a:pt x="636070" y="202627"/>
                    </a:lnTo>
                    <a:cubicBezTo>
                      <a:pt x="614591" y="181147"/>
                      <a:pt x="601305" y="151473"/>
                      <a:pt x="601305" y="118696"/>
                    </a:cubicBezTo>
                    <a:cubicBezTo>
                      <a:pt x="601305" y="53142"/>
                      <a:pt x="654447" y="0"/>
                      <a:pt x="720001" y="0"/>
                    </a:cubicBezTo>
                    <a:close/>
                  </a:path>
                </a:pathLst>
              </a:custGeom>
              <a:solidFill>
                <a:srgbClr val="75C9A5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135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MH_Other_1"/>
              <p:cNvSpPr/>
              <p:nvPr>
                <p:custDataLst>
                  <p:tags r:id="rId2"/>
                </p:custDataLst>
              </p:nvPr>
            </p:nvSpPr>
            <p:spPr>
              <a:xfrm>
                <a:off x="312923" y="3573913"/>
                <a:ext cx="1082814" cy="1114861"/>
              </a:xfrm>
              <a:custGeom>
                <a:avLst/>
                <a:gdLst>
                  <a:gd name="connsiteX0" fmla="*/ 487973 w 975946"/>
                  <a:gd name="connsiteY0" fmla="*/ 975946 h 975946"/>
                  <a:gd name="connsiteX1" fmla="*/ 487973 w 975946"/>
                  <a:gd name="connsiteY1" fmla="*/ 975946 h 975946"/>
                  <a:gd name="connsiteX2" fmla="*/ 487973 w 975946"/>
                  <a:gd name="connsiteY2" fmla="*/ 975946 h 975946"/>
                  <a:gd name="connsiteX3" fmla="*/ 487974 w 975946"/>
                  <a:gd name="connsiteY3" fmla="*/ 90410 h 975946"/>
                  <a:gd name="connsiteX4" fmla="*/ 885537 w 975946"/>
                  <a:gd name="connsiteY4" fmla="*/ 487974 h 975946"/>
                  <a:gd name="connsiteX5" fmla="*/ 627207 w 975946"/>
                  <a:gd name="connsiteY5" fmla="*/ 746304 h 975946"/>
                  <a:gd name="connsiteX6" fmla="*/ 599882 w 975946"/>
                  <a:gd name="connsiteY6" fmla="*/ 705776 h 975946"/>
                  <a:gd name="connsiteX7" fmla="*/ 487974 w 975946"/>
                  <a:gd name="connsiteY7" fmla="*/ 659422 h 975946"/>
                  <a:gd name="connsiteX8" fmla="*/ 376066 w 975946"/>
                  <a:gd name="connsiteY8" fmla="*/ 705776 h 975946"/>
                  <a:gd name="connsiteX9" fmla="*/ 348741 w 975946"/>
                  <a:gd name="connsiteY9" fmla="*/ 746304 h 975946"/>
                  <a:gd name="connsiteX10" fmla="*/ 90410 w 975946"/>
                  <a:gd name="connsiteY10" fmla="*/ 487974 h 975946"/>
                  <a:gd name="connsiteX11" fmla="*/ 487973 w 975946"/>
                  <a:gd name="connsiteY11" fmla="*/ 0 h 975946"/>
                  <a:gd name="connsiteX12" fmla="*/ 975946 w 975946"/>
                  <a:gd name="connsiteY12" fmla="*/ 487973 h 975946"/>
                  <a:gd name="connsiteX13" fmla="*/ 646236 w 975946"/>
                  <a:gd name="connsiteY13" fmla="*/ 817683 h 975946"/>
                  <a:gd name="connsiteX14" fmla="*/ 639590 w 975946"/>
                  <a:gd name="connsiteY14" fmla="*/ 784765 h 975946"/>
                  <a:gd name="connsiteX15" fmla="*/ 936381 w 975946"/>
                  <a:gd name="connsiteY15" fmla="*/ 487974 h 975946"/>
                  <a:gd name="connsiteX16" fmla="*/ 487974 w 975946"/>
                  <a:gd name="connsiteY16" fmla="*/ 39566 h 975946"/>
                  <a:gd name="connsiteX17" fmla="*/ 39566 w 975946"/>
                  <a:gd name="connsiteY17" fmla="*/ 487974 h 975946"/>
                  <a:gd name="connsiteX18" fmla="*/ 336358 w 975946"/>
                  <a:gd name="connsiteY18" fmla="*/ 784765 h 975946"/>
                  <a:gd name="connsiteX19" fmla="*/ 329712 w 975946"/>
                  <a:gd name="connsiteY19" fmla="*/ 817684 h 975946"/>
                  <a:gd name="connsiteX20" fmla="*/ 329712 w 975946"/>
                  <a:gd name="connsiteY20" fmla="*/ 817686 h 975946"/>
                  <a:gd name="connsiteX21" fmla="*/ 0 w 975946"/>
                  <a:gd name="connsiteY21" fmla="*/ 487973 h 975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975946" h="975946">
                    <a:moveTo>
                      <a:pt x="487973" y="975946"/>
                    </a:moveTo>
                    <a:lnTo>
                      <a:pt x="487973" y="975946"/>
                    </a:lnTo>
                    <a:lnTo>
                      <a:pt x="487973" y="975946"/>
                    </a:lnTo>
                    <a:close/>
                    <a:moveTo>
                      <a:pt x="487974" y="90410"/>
                    </a:moveTo>
                    <a:lnTo>
                      <a:pt x="885537" y="487974"/>
                    </a:lnTo>
                    <a:lnTo>
                      <a:pt x="627207" y="746304"/>
                    </a:lnTo>
                    <a:lnTo>
                      <a:pt x="599882" y="705776"/>
                    </a:lnTo>
                    <a:cubicBezTo>
                      <a:pt x="571243" y="677136"/>
                      <a:pt x="531677" y="659422"/>
                      <a:pt x="487974" y="659422"/>
                    </a:cubicBezTo>
                    <a:cubicBezTo>
                      <a:pt x="444271" y="659422"/>
                      <a:pt x="404706" y="677136"/>
                      <a:pt x="376066" y="705776"/>
                    </a:cubicBezTo>
                    <a:lnTo>
                      <a:pt x="348741" y="746304"/>
                    </a:lnTo>
                    <a:lnTo>
                      <a:pt x="90410" y="487974"/>
                    </a:lnTo>
                    <a:close/>
                    <a:moveTo>
                      <a:pt x="487973" y="0"/>
                    </a:moveTo>
                    <a:lnTo>
                      <a:pt x="975946" y="487973"/>
                    </a:lnTo>
                    <a:lnTo>
                      <a:pt x="646236" y="817683"/>
                    </a:lnTo>
                    <a:lnTo>
                      <a:pt x="639590" y="784765"/>
                    </a:lnTo>
                    <a:lnTo>
                      <a:pt x="936381" y="487974"/>
                    </a:lnTo>
                    <a:lnTo>
                      <a:pt x="487974" y="39566"/>
                    </a:lnTo>
                    <a:lnTo>
                      <a:pt x="39566" y="487974"/>
                    </a:lnTo>
                    <a:lnTo>
                      <a:pt x="336358" y="784765"/>
                    </a:lnTo>
                    <a:lnTo>
                      <a:pt x="329712" y="817684"/>
                    </a:lnTo>
                    <a:lnTo>
                      <a:pt x="329712" y="817686"/>
                    </a:lnTo>
                    <a:lnTo>
                      <a:pt x="0" y="487973"/>
                    </a:lnTo>
                    <a:close/>
                  </a:path>
                </a:pathLst>
              </a:custGeom>
              <a:solidFill>
                <a:srgbClr val="75C9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135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ea typeface="微软雅黑" panose="020B0503020204020204" pitchFamily="34" charset="-122"/>
                </a:endParaRPr>
              </a:p>
            </p:txBody>
          </p:sp>
          <p:pic>
            <p:nvPicPr>
              <p:cNvPr id="8200" name="图片 11"/>
              <p:cNvPicPr>
                <a:picLocks noChangeAspect="1" noChangeArrowheads="1"/>
              </p:cNvPicPr>
              <p:nvPr/>
            </p:nvPicPr>
            <p:blipFill>
              <a:blip r:embed="rId6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39299" y="3801529"/>
                <a:ext cx="577211" cy="518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17" name="直接连接符 16"/>
            <p:cNvCxnSpPr/>
            <p:nvPr/>
          </p:nvCxnSpPr>
          <p:spPr>
            <a:xfrm flipV="1">
              <a:off x="2616506" y="4841157"/>
              <a:ext cx="3800963" cy="0"/>
            </a:xfrm>
            <a:prstGeom prst="line">
              <a:avLst/>
            </a:prstGeom>
            <a:ln w="38100" cap="rnd">
              <a:solidFill>
                <a:srgbClr val="75C9A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02" name="文本框 18"/>
            <p:cNvSpPr txBox="1">
              <a:spLocks noChangeArrowheads="1"/>
            </p:cNvSpPr>
            <p:nvPr/>
          </p:nvSpPr>
          <p:spPr bwMode="auto">
            <a:xfrm>
              <a:off x="2761302" y="4240732"/>
              <a:ext cx="3400862" cy="607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>
                  <a:solidFill>
                    <a:srgbClr val="FCB815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你能提出什么问题？</a:t>
              </a:r>
            </a:p>
          </p:txBody>
        </p:sp>
      </p:grpSp>
      <p:pic>
        <p:nvPicPr>
          <p:cNvPr id="8203" name="图片 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030288" y="590550"/>
            <a:ext cx="10477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组合 17"/>
          <p:cNvGrpSpPr/>
          <p:nvPr/>
        </p:nvGrpSpPr>
        <p:grpSpPr>
          <a:xfrm>
            <a:off x="3082925" y="230188"/>
            <a:ext cx="2406650" cy="736600"/>
            <a:chOff x="2287736" y="230694"/>
            <a:chExt cx="2406616" cy="736094"/>
          </a:xfrm>
        </p:grpSpPr>
        <p:sp>
          <p:nvSpPr>
            <p:cNvPr id="20" name="矩形 19"/>
            <p:cNvSpPr/>
            <p:nvPr/>
          </p:nvSpPr>
          <p:spPr>
            <a:xfrm>
              <a:off x="2287736" y="230694"/>
              <a:ext cx="2388029" cy="736094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21" name="Freeform 10"/>
            <p:cNvSpPr/>
            <p:nvPr/>
          </p:nvSpPr>
          <p:spPr bwMode="auto">
            <a:xfrm>
              <a:off x="2306323" y="272256"/>
              <a:ext cx="2388029" cy="620398"/>
            </a:xfrm>
            <a:custGeom>
              <a:avLst/>
              <a:gdLst>
                <a:gd name="T0" fmla="*/ 2147483646 w 552"/>
                <a:gd name="T1" fmla="*/ 2147483646 h 553"/>
                <a:gd name="T2" fmla="*/ 0 w 552"/>
                <a:gd name="T3" fmla="*/ 2147483646 h 553"/>
                <a:gd name="T4" fmla="*/ 0 w 552"/>
                <a:gd name="T5" fmla="*/ 0 h 553"/>
                <a:gd name="T6" fmla="*/ 2147483646 w 552"/>
                <a:gd name="T7" fmla="*/ 0 h 553"/>
                <a:gd name="T8" fmla="*/ 2147483646 w 552"/>
                <a:gd name="T9" fmla="*/ 2147483646 h 553"/>
                <a:gd name="T10" fmla="*/ 2147483646 w 552"/>
                <a:gd name="T11" fmla="*/ 2147483646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2"/>
                <a:gd name="T19" fmla="*/ 0 h 553"/>
                <a:gd name="T20" fmla="*/ 552 w 552"/>
                <a:gd name="T21" fmla="*/ 553 h 5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2" h="553">
                  <a:moveTo>
                    <a:pt x="552" y="553"/>
                  </a:moveTo>
                  <a:lnTo>
                    <a:pt x="0" y="553"/>
                  </a:lnTo>
                  <a:lnTo>
                    <a:pt x="0" y="0"/>
                  </a:lnTo>
                  <a:lnTo>
                    <a:pt x="552" y="0"/>
                  </a:lnTo>
                  <a:lnTo>
                    <a:pt x="552" y="553"/>
                  </a:lnTo>
                  <a:close/>
                </a:path>
              </a:pathLst>
            </a:custGeom>
            <a:noFill/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 algn="ctr">
                <a:defRPr/>
              </a:pPr>
              <a:r>
                <a:rPr lang="zh-CN" altLang="en-US" sz="3600" b="1" dirty="0">
                  <a:gradFill flip="none" rotWithShape="1">
                    <a:gsLst>
                      <a:gs pos="13000">
                        <a:srgbClr val="FF0066"/>
                      </a:gs>
                      <a:gs pos="26000">
                        <a:srgbClr val="FFFF00"/>
                      </a:gs>
                      <a:gs pos="67000">
                        <a:srgbClr val="0000FF"/>
                      </a:gs>
                      <a:gs pos="46000">
                        <a:srgbClr val="00B050"/>
                      </a:gs>
                      <a:gs pos="95000">
                        <a:srgbClr val="FF6600"/>
                      </a:gs>
                    </a:gsLst>
                    <a:lin ang="0" scaled="1"/>
                    <a:tileRect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合作探究</a:t>
              </a:r>
            </a:p>
          </p:txBody>
        </p:sp>
      </p:grpSp>
      <p:grpSp>
        <p:nvGrpSpPr>
          <p:cNvPr id="9218" name="组合 1"/>
          <p:cNvGrpSpPr/>
          <p:nvPr/>
        </p:nvGrpSpPr>
        <p:grpSpPr bwMode="auto">
          <a:xfrm>
            <a:off x="950913" y="1120775"/>
            <a:ext cx="7070725" cy="630238"/>
            <a:chOff x="1061962" y="1189468"/>
            <a:chExt cx="7074763" cy="629154"/>
          </a:xfrm>
        </p:grpSpPr>
        <p:pic>
          <p:nvPicPr>
            <p:cNvPr id="9219" name="图片 2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1061962" y="1252141"/>
              <a:ext cx="565081" cy="503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对话气泡: 圆角矩形 25"/>
            <p:cNvSpPr/>
            <p:nvPr/>
          </p:nvSpPr>
          <p:spPr>
            <a:xfrm>
              <a:off x="1811690" y="1189468"/>
              <a:ext cx="6325035" cy="629154"/>
            </a:xfrm>
            <a:prstGeom prst="wedgeRoundRectCallout">
              <a:avLst>
                <a:gd name="adj1" fmla="val -52976"/>
                <a:gd name="adj2" fmla="val 1389"/>
                <a:gd name="adj3" fmla="val 16667"/>
              </a:avLst>
            </a:prstGeom>
            <a:solidFill>
              <a:srgbClr val="C6EA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ct val="50000"/>
                </a:spcBef>
                <a:defRPr/>
              </a:pPr>
              <a:r>
                <a:rPr lang="zh-CN" altLang="en-US" sz="2800" b="1" dirty="0">
                  <a:solidFill>
                    <a:srgbClr val="FF6699"/>
                  </a:solidFill>
                </a:rPr>
                <a:t>赵凡的头部长与身长有怎样的关系呢？ </a:t>
              </a:r>
            </a:p>
          </p:txBody>
        </p:sp>
      </p:grp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778000" y="1811338"/>
            <a:ext cx="2422525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头部长：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25cm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4605338" y="1816100"/>
            <a:ext cx="2243137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身长：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160cm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4" name="组合 3"/>
          <p:cNvGrpSpPr/>
          <p:nvPr/>
        </p:nvGrpSpPr>
        <p:grpSpPr bwMode="auto">
          <a:xfrm>
            <a:off x="1743075" y="2420938"/>
            <a:ext cx="2243138" cy="923925"/>
            <a:chOff x="1932004" y="2677555"/>
            <a:chExt cx="2243431" cy="923925"/>
          </a:xfrm>
        </p:grpSpPr>
        <p:sp>
          <p:nvSpPr>
            <p:cNvPr id="9224" name="文本框 2"/>
            <p:cNvSpPr txBox="1">
              <a:spLocks noChangeArrowheads="1"/>
            </p:cNvSpPr>
            <p:nvPr/>
          </p:nvSpPr>
          <p:spPr bwMode="auto">
            <a:xfrm>
              <a:off x="1932004" y="2860117"/>
              <a:ext cx="1632163" cy="607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25÷160=</a:t>
              </a:r>
              <a:endPara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aphicFrame>
          <p:nvGraphicFramePr>
            <p:cNvPr id="9225" name="对象 28"/>
            <p:cNvGraphicFramePr>
              <a:graphicFrameLocks noChangeAspect="1"/>
            </p:cNvGraphicFramePr>
            <p:nvPr/>
          </p:nvGraphicFramePr>
          <p:xfrm>
            <a:off x="3511860" y="2677555"/>
            <a:ext cx="663575" cy="923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1" r:id="rId11" imgW="292100" imgH="405765" progId="Equation.DSMT4">
                    <p:embed/>
                  </p:oleObj>
                </mc:Choice>
                <mc:Fallback>
                  <p:oleObj r:id="rId11" imgW="292100" imgH="405765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1860" y="2677555"/>
                          <a:ext cx="663575" cy="923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文本框 29"/>
          <p:cNvSpPr txBox="1">
            <a:spLocks noChangeArrowheads="1"/>
          </p:cNvSpPr>
          <p:nvPr/>
        </p:nvSpPr>
        <p:spPr bwMode="auto">
          <a:xfrm>
            <a:off x="4656138" y="2563813"/>
            <a:ext cx="207645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160÷25=6.4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6" name="MH_Other_2"/>
          <p:cNvSpPr/>
          <p:nvPr>
            <p:custDataLst>
              <p:tags r:id="rId2"/>
            </p:custDataLst>
          </p:nvPr>
        </p:nvSpPr>
        <p:spPr>
          <a:xfrm flipV="1">
            <a:off x="1146175" y="3338513"/>
            <a:ext cx="596900" cy="792162"/>
          </a:xfrm>
          <a:prstGeom prst="bentArrow">
            <a:avLst>
              <a:gd name="adj1" fmla="val 16263"/>
              <a:gd name="adj2" fmla="val 25085"/>
              <a:gd name="adj3" fmla="val 17260"/>
              <a:gd name="adj4" fmla="val 46971"/>
            </a:avLst>
          </a:prstGeom>
          <a:solidFill>
            <a:srgbClr val="00A8E7"/>
          </a:solidFill>
          <a:ln w="3175">
            <a:solidFill>
              <a:srgbClr val="EAEAEA"/>
            </a:solidFill>
          </a:ln>
          <a:effectLst>
            <a:outerShdw dist="381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776288" y="2533650"/>
            <a:ext cx="800100" cy="798513"/>
            <a:chOff x="1120628" y="2522943"/>
            <a:chExt cx="800100" cy="798512"/>
          </a:xfrm>
        </p:grpSpPr>
        <p:sp>
          <p:nvSpPr>
            <p:cNvPr id="38" name="MH_Other_5"/>
            <p:cNvSpPr/>
            <p:nvPr>
              <p:custDataLst>
                <p:tags r:id="rId6"/>
              </p:custDataLst>
            </p:nvPr>
          </p:nvSpPr>
          <p:spPr>
            <a:xfrm>
              <a:off x="1120628" y="2522943"/>
              <a:ext cx="800100" cy="798512"/>
            </a:xfrm>
            <a:prstGeom prst="ellipse">
              <a:avLst/>
            </a:prstGeom>
            <a:solidFill>
              <a:srgbClr val="FFFFFF"/>
            </a:solidFill>
            <a:ln w="3175">
              <a:solidFill>
                <a:srgbClr val="DDDDDD"/>
              </a:solidFill>
            </a:ln>
            <a:effectLst>
              <a:outerShdw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55" name="MH_Other_6"/>
            <p:cNvSpPr/>
            <p:nvPr>
              <p:custDataLst>
                <p:tags r:id="rId7"/>
              </p:custDataLst>
            </p:nvPr>
          </p:nvSpPr>
          <p:spPr>
            <a:xfrm>
              <a:off x="1191339" y="2593159"/>
              <a:ext cx="658253" cy="658253"/>
            </a:xfrm>
            <a:prstGeom prst="ellipse">
              <a:avLst/>
            </a:prstGeom>
            <a:solidFill>
              <a:srgbClr val="00A8E7"/>
            </a:solidFill>
            <a:ln>
              <a:noFill/>
            </a:ln>
            <a:effectLst>
              <a:innerShdw dist="76200" dir="13500000">
                <a:prstClr val="black">
                  <a:alpha val="1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700" b="1" dirty="0">
                  <a:solidFill>
                    <a:srgbClr val="FFFFFF"/>
                  </a:solidFill>
                  <a:latin typeface="Agency FB" panose="020B0503020202020204" pitchFamily="34" charset="0"/>
                </a:rPr>
                <a:t>01</a:t>
              </a:r>
              <a:endParaRPr lang="zh-CN" altLang="en-US" sz="2700" b="1" dirty="0">
                <a:solidFill>
                  <a:srgbClr val="FFFFFF"/>
                </a:solidFill>
                <a:latin typeface="Agency FB" panose="020B050302020202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1743075" y="3302000"/>
            <a:ext cx="2243138" cy="1552575"/>
            <a:chOff x="1743566" y="3301769"/>
            <a:chExt cx="2243431" cy="1553102"/>
          </a:xfrm>
        </p:grpSpPr>
        <p:grpSp>
          <p:nvGrpSpPr>
            <p:cNvPr id="9232" name="组合 5"/>
            <p:cNvGrpSpPr/>
            <p:nvPr/>
          </p:nvGrpSpPr>
          <p:grpSpPr bwMode="auto">
            <a:xfrm>
              <a:off x="1897574" y="3301769"/>
              <a:ext cx="2089423" cy="1487156"/>
              <a:chOff x="1805121" y="3392206"/>
              <a:chExt cx="2089423" cy="1487156"/>
            </a:xfrm>
          </p:grpSpPr>
          <p:sp>
            <p:nvSpPr>
              <p:cNvPr id="9233" name="文本框 4"/>
              <p:cNvSpPr txBox="1">
                <a:spLocks noChangeArrowheads="1"/>
              </p:cNvSpPr>
              <p:nvPr/>
            </p:nvSpPr>
            <p:spPr bwMode="auto">
              <a:xfrm>
                <a:off x="1805121" y="3392206"/>
                <a:ext cx="2089423" cy="1384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8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头部长是身长的</a:t>
                </a:r>
              </a:p>
            </p:txBody>
          </p:sp>
          <p:graphicFrame>
            <p:nvGraphicFramePr>
              <p:cNvPr id="9234" name="对象 28"/>
              <p:cNvGraphicFramePr>
                <a:graphicFrameLocks noChangeAspect="1"/>
              </p:cNvGraphicFramePr>
              <p:nvPr/>
            </p:nvGraphicFramePr>
            <p:xfrm>
              <a:off x="2670983" y="3955437"/>
              <a:ext cx="663575" cy="9239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52" r:id="rId13" imgW="292100" imgH="405765" progId="Equation.DSMT4">
                      <p:embed/>
                    </p:oleObj>
                  </mc:Choice>
                  <mc:Fallback>
                    <p:oleObj r:id="rId13" imgW="292100" imgH="405765" progId="Equation.DSMT4">
                      <p:embed/>
                      <p:pic>
                        <p:nvPicPr>
                          <p:cNvPr id="0" name="对象 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70983" y="3955437"/>
                            <a:ext cx="663575" cy="9239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0" name="矩形: 圆角 9"/>
            <p:cNvSpPr/>
            <p:nvPr/>
          </p:nvSpPr>
          <p:spPr>
            <a:xfrm>
              <a:off x="1743566" y="3370055"/>
              <a:ext cx="2111651" cy="1484816"/>
            </a:xfrm>
            <a:prstGeom prst="roundRect">
              <a:avLst/>
            </a:prstGeom>
            <a:noFill/>
            <a:ln>
              <a:solidFill>
                <a:srgbClr val="00A8E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56" name="MH_Other_1"/>
          <p:cNvSpPr/>
          <p:nvPr>
            <p:custDataLst>
              <p:tags r:id="rId3"/>
            </p:custDataLst>
          </p:nvPr>
        </p:nvSpPr>
        <p:spPr>
          <a:xfrm flipH="1" flipV="1">
            <a:off x="6965950" y="3332163"/>
            <a:ext cx="623888" cy="741362"/>
          </a:xfrm>
          <a:prstGeom prst="bentArrow">
            <a:avLst>
              <a:gd name="adj1" fmla="val 14574"/>
              <a:gd name="adj2" fmla="val 17832"/>
              <a:gd name="adj3" fmla="val 22629"/>
              <a:gd name="adj4" fmla="val 43750"/>
            </a:avLst>
          </a:prstGeom>
          <a:solidFill>
            <a:srgbClr val="FE7A06"/>
          </a:solidFill>
          <a:ln w="3175">
            <a:solidFill>
              <a:srgbClr val="EAEAEA"/>
            </a:solidFill>
          </a:ln>
          <a:effectLst>
            <a:outerShdw dist="381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7118350" y="2532063"/>
            <a:ext cx="800100" cy="800100"/>
            <a:chOff x="7099358" y="2463144"/>
            <a:chExt cx="800100" cy="800100"/>
          </a:xfrm>
        </p:grpSpPr>
        <p:sp>
          <p:nvSpPr>
            <p:cNvPr id="57" name="MH_Other_3"/>
            <p:cNvSpPr/>
            <p:nvPr>
              <p:custDataLst>
                <p:tags r:id="rId4"/>
              </p:custDataLst>
            </p:nvPr>
          </p:nvSpPr>
          <p:spPr>
            <a:xfrm>
              <a:off x="7099358" y="2463144"/>
              <a:ext cx="800100" cy="800100"/>
            </a:xfrm>
            <a:prstGeom prst="ellipse">
              <a:avLst/>
            </a:prstGeom>
            <a:solidFill>
              <a:srgbClr val="FFFFFF"/>
            </a:solidFill>
            <a:ln w="3175">
              <a:solidFill>
                <a:srgbClr val="DDDDDD"/>
              </a:solidFill>
            </a:ln>
            <a:effectLst>
              <a:outerShdw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58" name="MH_Other_4"/>
            <p:cNvSpPr/>
            <p:nvPr>
              <p:custDataLst>
                <p:tags r:id="rId5"/>
              </p:custDataLst>
            </p:nvPr>
          </p:nvSpPr>
          <p:spPr>
            <a:xfrm>
              <a:off x="7169057" y="2533831"/>
              <a:ext cx="658253" cy="658253"/>
            </a:xfrm>
            <a:prstGeom prst="ellipse">
              <a:avLst/>
            </a:prstGeom>
            <a:solidFill>
              <a:srgbClr val="FE7A06"/>
            </a:solidFill>
            <a:ln>
              <a:noFill/>
            </a:ln>
            <a:effectLst>
              <a:innerShdw dist="76200" dir="13500000">
                <a:prstClr val="black">
                  <a:alpha val="1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700" b="1" dirty="0">
                  <a:solidFill>
                    <a:srgbClr val="FFFFFF"/>
                  </a:solidFill>
                  <a:latin typeface="Agency FB" panose="020B0503020202020204" pitchFamily="34" charset="0"/>
                </a:rPr>
                <a:t>02</a:t>
              </a:r>
              <a:endParaRPr lang="zh-CN" altLang="en-US" sz="2700" b="1" dirty="0">
                <a:solidFill>
                  <a:srgbClr val="FFFFFF"/>
                </a:solidFill>
                <a:latin typeface="Agency FB" panose="020B0503020202020204" pitchFamily="34" charset="0"/>
              </a:endParaRPr>
            </a:p>
          </p:txBody>
        </p:sp>
      </p:grpSp>
      <p:grpSp>
        <p:nvGrpSpPr>
          <p:cNvPr id="12" name="组合 11"/>
          <p:cNvGrpSpPr/>
          <p:nvPr/>
        </p:nvGrpSpPr>
        <p:grpSpPr bwMode="auto">
          <a:xfrm>
            <a:off x="4852988" y="3382963"/>
            <a:ext cx="2162175" cy="1212850"/>
            <a:chOff x="4617825" y="3261705"/>
            <a:chExt cx="2162545" cy="1212730"/>
          </a:xfrm>
        </p:grpSpPr>
        <p:sp>
          <p:nvSpPr>
            <p:cNvPr id="9241" name="文本框 6"/>
            <p:cNvSpPr txBox="1">
              <a:spLocks noChangeArrowheads="1"/>
            </p:cNvSpPr>
            <p:nvPr/>
          </p:nvSpPr>
          <p:spPr bwMode="auto">
            <a:xfrm>
              <a:off x="4655932" y="3347422"/>
              <a:ext cx="2124438" cy="1124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身长是头部长的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6.4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倍</a:t>
              </a:r>
            </a:p>
          </p:txBody>
        </p:sp>
        <p:sp>
          <p:nvSpPr>
            <p:cNvPr id="59" name="矩形: 圆角 58"/>
            <p:cNvSpPr/>
            <p:nvPr/>
          </p:nvSpPr>
          <p:spPr>
            <a:xfrm>
              <a:off x="4617825" y="3261705"/>
              <a:ext cx="2111736" cy="1212730"/>
            </a:xfrm>
            <a:prstGeom prst="roundRect">
              <a:avLst/>
            </a:prstGeom>
            <a:noFill/>
            <a:ln>
              <a:solidFill>
                <a:srgbClr val="FE7A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1"/>
          <p:cNvSpPr txBox="1">
            <a:spLocks noChangeArrowheads="1"/>
          </p:cNvSpPr>
          <p:nvPr/>
        </p:nvSpPr>
        <p:spPr bwMode="auto">
          <a:xfrm>
            <a:off x="749300" y="693738"/>
            <a:ext cx="5545138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头部长和身长的关系还可以说成：</a:t>
            </a:r>
          </a:p>
        </p:txBody>
      </p:sp>
      <p:grpSp>
        <p:nvGrpSpPr>
          <p:cNvPr id="7171" name="组合 2"/>
          <p:cNvGrpSpPr/>
          <p:nvPr/>
        </p:nvGrpSpPr>
        <p:grpSpPr bwMode="auto">
          <a:xfrm>
            <a:off x="749300" y="1203325"/>
            <a:ext cx="7664450" cy="923925"/>
            <a:chOff x="1263160" y="1056016"/>
            <a:chExt cx="7663408" cy="923925"/>
          </a:xfrm>
        </p:grpSpPr>
        <p:sp>
          <p:nvSpPr>
            <p:cNvPr id="11267" name="Text Box 6"/>
            <p:cNvSpPr txBox="1">
              <a:spLocks noChangeArrowheads="1"/>
            </p:cNvSpPr>
            <p:nvPr/>
          </p:nvSpPr>
          <p:spPr bwMode="auto">
            <a:xfrm>
              <a:off x="1263160" y="1263114"/>
              <a:ext cx="7083097" cy="607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头部长和身长的比是</a:t>
              </a: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25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比</a:t>
              </a: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160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，记作</a:t>
              </a: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25:160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或</a:t>
              </a: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</a:p>
          </p:txBody>
        </p:sp>
        <p:graphicFrame>
          <p:nvGraphicFramePr>
            <p:cNvPr id="11268" name="对象 28"/>
            <p:cNvGraphicFramePr>
              <a:graphicFrameLocks noChangeAspect="1"/>
            </p:cNvGraphicFramePr>
            <p:nvPr/>
          </p:nvGraphicFramePr>
          <p:xfrm>
            <a:off x="8262993" y="1056016"/>
            <a:ext cx="663575" cy="923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1" r:id="rId3" imgW="292100" imgH="405765" progId="Equation.DSMT4">
                    <p:embed/>
                  </p:oleObj>
                </mc:Choice>
                <mc:Fallback>
                  <p:oleObj r:id="rId3" imgW="292100" imgH="405765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62993" y="1056016"/>
                          <a:ext cx="663575" cy="923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72" name="组合 20"/>
          <p:cNvGrpSpPr/>
          <p:nvPr/>
        </p:nvGrpSpPr>
        <p:grpSpPr bwMode="auto">
          <a:xfrm>
            <a:off x="749300" y="2227263"/>
            <a:ext cx="7664450" cy="923925"/>
            <a:chOff x="1263160" y="1056016"/>
            <a:chExt cx="7663408" cy="923925"/>
          </a:xfrm>
        </p:grpSpPr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1263160" y="1263114"/>
              <a:ext cx="7083097" cy="607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身长和头部长的比是</a:t>
              </a: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160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比</a:t>
              </a: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25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，记作</a:t>
              </a: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160:25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或</a:t>
              </a: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</a:p>
          </p:txBody>
        </p:sp>
        <p:graphicFrame>
          <p:nvGraphicFramePr>
            <p:cNvPr id="11271" name="对象 28"/>
            <p:cNvGraphicFramePr>
              <a:graphicFrameLocks noChangeAspect="1"/>
            </p:cNvGraphicFramePr>
            <p:nvPr/>
          </p:nvGraphicFramePr>
          <p:xfrm>
            <a:off x="8262993" y="1056016"/>
            <a:ext cx="663575" cy="923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2" r:id="rId5" imgW="292100" imgH="405765" progId="Equation.DSMT4">
                    <p:embed/>
                  </p:oleObj>
                </mc:Choice>
                <mc:Fallback>
                  <p:oleObj r:id="rId5" imgW="292100" imgH="405765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62993" y="1056016"/>
                          <a:ext cx="663575" cy="923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49300" y="3359150"/>
            <a:ext cx="7807325" cy="1123950"/>
          </a:xfrm>
          <a:prstGeom prst="rect">
            <a:avLst/>
          </a:prstGeom>
          <a:solidFill>
            <a:srgbClr val="FABD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“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”是比号，读作“比”，比号前面的数叫做比的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前项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，比号后面的数字叫做比的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后项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859463" y="1706563"/>
            <a:ext cx="739775" cy="1385887"/>
          </a:xfrm>
          <a:prstGeom prst="rect">
            <a:avLst/>
          </a:prstGeom>
          <a:solidFill>
            <a:srgbClr val="C6EAFA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25975" y="1706563"/>
            <a:ext cx="739775" cy="1385887"/>
          </a:xfrm>
          <a:prstGeom prst="rect">
            <a:avLst/>
          </a:prstGeom>
          <a:solidFill>
            <a:srgbClr val="C6EAFA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874713" y="560388"/>
            <a:ext cx="7375525" cy="10810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lnSpc>
                <a:spcPct val="115000"/>
              </a:lnSpc>
              <a:defRPr/>
            </a:pPr>
            <a:r>
              <a:rPr lang="zh-CN" altLang="en-US" sz="2800" b="1" dirty="0">
                <a:latin typeface="+mn-lt"/>
                <a:ea typeface="黑体" panose="02010609060101010101" pitchFamily="49" charset="-122"/>
              </a:rPr>
              <a:t>        用比表示出赵凡身长与腿长之间的关系，并说出前项和后项。 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1566863" y="1706563"/>
            <a:ext cx="5526087" cy="5857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lnSpc>
                <a:spcPct val="115000"/>
              </a:lnSpc>
              <a:defRPr/>
            </a:pPr>
            <a:r>
              <a:rPr lang="zh-CN" altLang="en-US" sz="2800" b="1" dirty="0">
                <a:latin typeface="+mn-lt"/>
                <a:ea typeface="黑体" panose="02010609060101010101" pitchFamily="49" charset="-122"/>
              </a:rPr>
              <a:t>腿长与身长的比是    </a:t>
            </a:r>
            <a:r>
              <a:rPr lang="en-US" altLang="zh-CN" sz="2800" b="1" dirty="0">
                <a:latin typeface="+mn-lt"/>
                <a:ea typeface="黑体" panose="02010609060101010101" pitchFamily="49" charset="-122"/>
              </a:rPr>
              <a:t>88  ∶  160</a:t>
            </a: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1566863" y="2460625"/>
            <a:ext cx="4968875" cy="5857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lnSpc>
                <a:spcPct val="115000"/>
              </a:lnSpc>
              <a:defRPr/>
            </a:pPr>
            <a:r>
              <a:rPr lang="zh-CN" altLang="en-US" sz="2800" b="1" dirty="0">
                <a:latin typeface="+mn-lt"/>
                <a:ea typeface="黑体" panose="02010609060101010101" pitchFamily="49" charset="-122"/>
              </a:rPr>
              <a:t>身长与腿长的比是  </a:t>
            </a:r>
            <a:r>
              <a:rPr lang="en-US" altLang="zh-CN" sz="2800" b="1" dirty="0">
                <a:latin typeface="+mn-lt"/>
                <a:ea typeface="黑体" panose="02010609060101010101" pitchFamily="49" charset="-122"/>
              </a:rPr>
              <a:t>160  ∶  88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541838" y="3302000"/>
            <a:ext cx="89852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>
                <a:solidFill>
                  <a:srgbClr val="2F61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前项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776913" y="3302000"/>
            <a:ext cx="89852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>
                <a:solidFill>
                  <a:srgbClr val="2F61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后项</a:t>
            </a:r>
          </a:p>
        </p:txBody>
      </p:sp>
      <p:grpSp>
        <p:nvGrpSpPr>
          <p:cNvPr id="9" name="组合 8"/>
          <p:cNvGrpSpPr/>
          <p:nvPr/>
        </p:nvGrpSpPr>
        <p:grpSpPr bwMode="auto">
          <a:xfrm>
            <a:off x="874713" y="3862388"/>
            <a:ext cx="7091362" cy="614362"/>
            <a:chOff x="874713" y="3862388"/>
            <a:chExt cx="7091997" cy="614045"/>
          </a:xfrm>
        </p:grpSpPr>
        <p:sp>
          <p:nvSpPr>
            <p:cNvPr id="12297" name="文本框 15"/>
            <p:cNvSpPr txBox="1">
              <a:spLocks noChangeArrowheads="1"/>
            </p:cNvSpPr>
            <p:nvPr/>
          </p:nvSpPr>
          <p:spPr bwMode="auto">
            <a:xfrm>
              <a:off x="2063750" y="3868738"/>
              <a:ext cx="5902960" cy="607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用比表示张凡其他部位长度的关系。</a:t>
              </a:r>
            </a:p>
          </p:txBody>
        </p:sp>
        <p:grpSp>
          <p:nvGrpSpPr>
            <p:cNvPr id="12298" name="组合 10"/>
            <p:cNvGrpSpPr/>
            <p:nvPr/>
          </p:nvGrpSpPr>
          <p:grpSpPr bwMode="auto">
            <a:xfrm>
              <a:off x="874713" y="3862388"/>
              <a:ext cx="1108075" cy="566737"/>
              <a:chOff x="2690" y="834"/>
              <a:chExt cx="1747" cy="894"/>
            </a:xfrm>
          </p:grpSpPr>
          <p:sp>
            <p:nvSpPr>
              <p:cNvPr id="19" name="矩形 18"/>
              <p:cNvSpPr/>
              <p:nvPr/>
            </p:nvSpPr>
            <p:spPr>
              <a:xfrm rot="300000">
                <a:off x="3541" y="834"/>
                <a:ext cx="896" cy="894"/>
              </a:xfrm>
              <a:prstGeom prst="rect">
                <a:avLst/>
              </a:prstGeom>
              <a:solidFill>
                <a:srgbClr val="FB6E52"/>
              </a:solidFill>
              <a:ln w="9525"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eaLnBrk="0" hangingPunct="0">
                  <a:defRPr/>
                </a:pPr>
                <a:r>
                  <a:rPr lang="zh-CN" altLang="en-US" sz="3200" b="1" noProof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论</a:t>
                </a:r>
                <a:endParaRPr lang="zh-CN" altLang="zh-CN" sz="3200" b="1" noProof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 rot="-300000">
                <a:off x="2690" y="834"/>
                <a:ext cx="896" cy="894"/>
              </a:xfrm>
              <a:prstGeom prst="rect">
                <a:avLst/>
              </a:prstGeom>
              <a:solidFill>
                <a:srgbClr val="48CFAE"/>
              </a:solidFill>
              <a:ln w="9525"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eaLnBrk="0" hangingPunct="0">
                  <a:defRPr/>
                </a:pPr>
                <a:r>
                  <a:rPr lang="zh-CN" altLang="en-US" sz="3200" b="1" noProof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讨</a:t>
                </a:r>
                <a:endParaRPr lang="zh-CN" altLang="zh-CN" sz="3200" b="1" noProof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5" grpId="0" bldLvl="0" animBg="1"/>
      <p:bldP spid="3" grpId="0"/>
      <p:bldP spid="4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组合 1"/>
          <p:cNvGrpSpPr/>
          <p:nvPr/>
        </p:nvGrpSpPr>
        <p:grpSpPr bwMode="auto">
          <a:xfrm>
            <a:off x="1200150" y="298450"/>
            <a:ext cx="6430963" cy="1135063"/>
            <a:chOff x="1061962" y="1189468"/>
            <a:chExt cx="6433743" cy="1133669"/>
          </a:xfrm>
        </p:grpSpPr>
        <p:pic>
          <p:nvPicPr>
            <p:cNvPr id="13314" name="图片 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061962" y="1455721"/>
              <a:ext cx="565081" cy="503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对话气泡: 圆角矩形 3"/>
            <p:cNvSpPr/>
            <p:nvPr/>
          </p:nvSpPr>
          <p:spPr>
            <a:xfrm>
              <a:off x="1811586" y="1189468"/>
              <a:ext cx="5684119" cy="1133669"/>
            </a:xfrm>
            <a:prstGeom prst="wedgeRoundRectCallout">
              <a:avLst>
                <a:gd name="adj1" fmla="val -52976"/>
                <a:gd name="adj2" fmla="val 1389"/>
                <a:gd name="adj3" fmla="val 16667"/>
              </a:avLst>
            </a:prstGeom>
            <a:solidFill>
              <a:srgbClr val="C6EA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ct val="50000"/>
                </a:spcBef>
                <a:defRPr/>
              </a:pPr>
              <a:r>
                <a:rPr lang="zh-CN" altLang="en-US" sz="2800" b="1" dirty="0">
                  <a:solidFill>
                    <a:srgbClr val="FF6699"/>
                  </a:solidFill>
                </a:rPr>
                <a:t>赵凡</a:t>
              </a:r>
              <a:r>
                <a:rPr lang="en-US" altLang="zh-CN" sz="2800" b="1" dirty="0">
                  <a:solidFill>
                    <a:srgbClr val="FF6699"/>
                  </a:solidFill>
                </a:rPr>
                <a:t>3</a:t>
              </a:r>
              <a:r>
                <a:rPr lang="zh-CN" altLang="en-US" sz="2800" b="1" dirty="0">
                  <a:solidFill>
                    <a:srgbClr val="FF6699"/>
                  </a:solidFill>
                </a:rPr>
                <a:t>分钟走了</a:t>
              </a:r>
              <a:r>
                <a:rPr lang="en-US" altLang="zh-CN" sz="2800" b="1" dirty="0">
                  <a:solidFill>
                    <a:srgbClr val="FF6699"/>
                  </a:solidFill>
                </a:rPr>
                <a:t>330</a:t>
              </a:r>
              <a:r>
                <a:rPr lang="zh-CN" altLang="en-US" sz="2800" b="1" dirty="0">
                  <a:solidFill>
                    <a:srgbClr val="FF6699"/>
                  </a:solidFill>
                </a:rPr>
                <a:t>米，她行走的速度是多少？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2216150" y="1546225"/>
            <a:ext cx="3703638" cy="8159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800" b="1" dirty="0">
                <a:solidFill>
                  <a:schemeClr val="tx1"/>
                </a:solidFill>
              </a:rPr>
              <a:t>速度</a:t>
            </a:r>
            <a:r>
              <a:rPr lang="en-US" altLang="zh-CN" sz="2800" b="1" dirty="0">
                <a:solidFill>
                  <a:schemeClr val="tx1"/>
                </a:solidFill>
              </a:rPr>
              <a:t>=</a:t>
            </a:r>
            <a:r>
              <a:rPr lang="zh-CN" altLang="en-US" sz="2800" b="1" dirty="0">
                <a:solidFill>
                  <a:schemeClr val="tx1"/>
                </a:solidFill>
              </a:rPr>
              <a:t>路程</a:t>
            </a:r>
            <a:r>
              <a:rPr lang="en-US" altLang="zh-CN" sz="2800" b="1" dirty="0">
                <a:solidFill>
                  <a:schemeClr val="tx1"/>
                </a:solidFill>
              </a:rPr>
              <a:t>÷</a:t>
            </a:r>
            <a:r>
              <a:rPr lang="zh-CN" altLang="en-US" sz="2800" b="1" dirty="0">
                <a:solidFill>
                  <a:schemeClr val="tx1"/>
                </a:solidFill>
              </a:rPr>
              <a:t>时间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559050" y="2541588"/>
            <a:ext cx="3497263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330÷3=110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（米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分）</a:t>
            </a:r>
          </a:p>
        </p:txBody>
      </p:sp>
      <p:sp>
        <p:nvSpPr>
          <p:cNvPr id="8" name="矩形 7"/>
          <p:cNvSpPr/>
          <p:nvPr/>
        </p:nvSpPr>
        <p:spPr>
          <a:xfrm>
            <a:off x="1371600" y="3330575"/>
            <a:ext cx="6738938" cy="10810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lnSpc>
                <a:spcPct val="115000"/>
              </a:lnSpc>
              <a:defRPr/>
            </a:pPr>
            <a:r>
              <a:rPr lang="zh-CN" altLang="en-US" sz="2800" b="1" dirty="0">
                <a:latin typeface="+mn-lt"/>
                <a:ea typeface="黑体" panose="02010609060101010101" pitchFamily="49" charset="-122"/>
              </a:rPr>
              <a:t>        路程和时间的关系可以用比来表示：赵凡走的路程和时间的比是</a:t>
            </a:r>
            <a:r>
              <a:rPr lang="en-US" altLang="zh-CN" sz="2800" b="1" dirty="0">
                <a:latin typeface="+mn-lt"/>
                <a:ea typeface="黑体" panose="02010609060101010101" pitchFamily="49" charset="-122"/>
              </a:rPr>
              <a:t>330∶3</a:t>
            </a:r>
            <a:r>
              <a:rPr lang="zh-CN" altLang="en-US" sz="2800" b="1" dirty="0">
                <a:latin typeface="+mn-lt"/>
                <a:ea typeface="黑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1"/>
          <p:cNvSpPr txBox="1">
            <a:spLocks noChangeArrowheads="1"/>
          </p:cNvSpPr>
          <p:nvPr/>
        </p:nvSpPr>
        <p:spPr bwMode="auto">
          <a:xfrm>
            <a:off x="1243013" y="806450"/>
            <a:ext cx="7019925" cy="1123950"/>
          </a:xfrm>
          <a:prstGeom prst="rect">
            <a:avLst/>
          </a:prstGeom>
          <a:solidFill>
            <a:srgbClr val="FABD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两个数相除又叫作两个数的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比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。比的前项除以后项所得的商叫作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比值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1973263" y="2022475"/>
            <a:ext cx="4864100" cy="922338"/>
            <a:chOff x="473645" y="2094274"/>
            <a:chExt cx="4863628" cy="923611"/>
          </a:xfrm>
        </p:grpSpPr>
        <p:sp>
          <p:nvSpPr>
            <p:cNvPr id="14339" name="文本框 2"/>
            <p:cNvSpPr txBox="1">
              <a:spLocks noChangeArrowheads="1"/>
            </p:cNvSpPr>
            <p:nvPr/>
          </p:nvSpPr>
          <p:spPr bwMode="auto">
            <a:xfrm>
              <a:off x="473645" y="2251654"/>
              <a:ext cx="4085828" cy="6085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25  :  160  =  25  ÷  160  =</a:t>
              </a:r>
              <a:endPara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aphicFrame>
          <p:nvGraphicFramePr>
            <p:cNvPr id="14340" name="对象 28"/>
            <p:cNvGraphicFramePr>
              <a:graphicFrameLocks noChangeAspect="1"/>
            </p:cNvGraphicFramePr>
            <p:nvPr/>
          </p:nvGraphicFramePr>
          <p:xfrm>
            <a:off x="4673785" y="2094274"/>
            <a:ext cx="663488" cy="9236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8" r:id="rId3" imgW="292100" imgH="405765" progId="Equation.DSMT4">
                    <p:embed/>
                  </p:oleObj>
                </mc:Choice>
                <mc:Fallback>
                  <p:oleObj r:id="rId3" imgW="292100" imgH="405765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3785" y="2094274"/>
                          <a:ext cx="663488" cy="9236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组合 14"/>
          <p:cNvGrpSpPr/>
          <p:nvPr/>
        </p:nvGrpSpPr>
        <p:grpSpPr bwMode="auto">
          <a:xfrm>
            <a:off x="1939925" y="3030538"/>
            <a:ext cx="612775" cy="1500187"/>
            <a:chOff x="1939995" y="3031041"/>
            <a:chExt cx="612431" cy="1500500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2230345" y="3031041"/>
              <a:ext cx="0" cy="376315"/>
            </a:xfrm>
            <a:prstGeom prst="line">
              <a:avLst/>
            </a:prstGeom>
            <a:ln w="28575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43" name="文本框 10"/>
            <p:cNvSpPr txBox="1">
              <a:spLocks noChangeArrowheads="1"/>
            </p:cNvSpPr>
            <p:nvPr/>
          </p:nvSpPr>
          <p:spPr bwMode="auto">
            <a:xfrm>
              <a:off x="1939995" y="3407197"/>
              <a:ext cx="612431" cy="1124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前项</a:t>
              </a:r>
            </a:p>
          </p:txBody>
        </p:sp>
      </p:grpSp>
      <p:grpSp>
        <p:nvGrpSpPr>
          <p:cNvPr id="16" name="组合 15"/>
          <p:cNvGrpSpPr/>
          <p:nvPr/>
        </p:nvGrpSpPr>
        <p:grpSpPr bwMode="auto">
          <a:xfrm>
            <a:off x="2406650" y="3030538"/>
            <a:ext cx="612775" cy="1500187"/>
            <a:chOff x="2407382" y="3031041"/>
            <a:chExt cx="612431" cy="1500191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2670759" y="3031041"/>
              <a:ext cx="0" cy="376238"/>
            </a:xfrm>
            <a:prstGeom prst="line">
              <a:avLst/>
            </a:prstGeom>
            <a:ln w="28575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46" name="文本框 11"/>
            <p:cNvSpPr txBox="1">
              <a:spLocks noChangeArrowheads="1"/>
            </p:cNvSpPr>
            <p:nvPr/>
          </p:nvSpPr>
          <p:spPr bwMode="auto">
            <a:xfrm>
              <a:off x="2407382" y="3407120"/>
              <a:ext cx="612431" cy="1124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比号</a:t>
              </a:r>
            </a:p>
          </p:txBody>
        </p:sp>
      </p:grpSp>
      <p:grpSp>
        <p:nvGrpSpPr>
          <p:cNvPr id="17" name="组合 16"/>
          <p:cNvGrpSpPr/>
          <p:nvPr/>
        </p:nvGrpSpPr>
        <p:grpSpPr bwMode="auto">
          <a:xfrm>
            <a:off x="2908300" y="3030538"/>
            <a:ext cx="612775" cy="1500187"/>
            <a:chOff x="2908140" y="3031041"/>
            <a:chExt cx="612431" cy="1500191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3163585" y="3031041"/>
              <a:ext cx="0" cy="376238"/>
            </a:xfrm>
            <a:prstGeom prst="line">
              <a:avLst/>
            </a:prstGeom>
            <a:ln w="28575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49" name="文本框 12"/>
            <p:cNvSpPr txBox="1">
              <a:spLocks noChangeArrowheads="1"/>
            </p:cNvSpPr>
            <p:nvPr/>
          </p:nvSpPr>
          <p:spPr bwMode="auto">
            <a:xfrm>
              <a:off x="2908140" y="3407120"/>
              <a:ext cx="612431" cy="1124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后项</a:t>
              </a:r>
            </a:p>
          </p:txBody>
        </p:sp>
      </p:grpSp>
      <p:grpSp>
        <p:nvGrpSpPr>
          <p:cNvPr id="18" name="组合 17"/>
          <p:cNvGrpSpPr/>
          <p:nvPr/>
        </p:nvGrpSpPr>
        <p:grpSpPr bwMode="auto">
          <a:xfrm>
            <a:off x="6102350" y="3030538"/>
            <a:ext cx="611188" cy="1500187"/>
            <a:chOff x="6101577" y="3031041"/>
            <a:chExt cx="612431" cy="1500191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6394271" y="3031041"/>
              <a:ext cx="0" cy="376238"/>
            </a:xfrm>
            <a:prstGeom prst="line">
              <a:avLst/>
            </a:prstGeom>
            <a:ln w="28575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52" name="文本框 13"/>
            <p:cNvSpPr txBox="1">
              <a:spLocks noChangeArrowheads="1"/>
            </p:cNvSpPr>
            <p:nvPr/>
          </p:nvSpPr>
          <p:spPr bwMode="auto">
            <a:xfrm>
              <a:off x="6101577" y="3407120"/>
              <a:ext cx="612431" cy="1124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比值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组合 5"/>
          <p:cNvGrpSpPr/>
          <p:nvPr/>
        </p:nvGrpSpPr>
        <p:grpSpPr bwMode="auto">
          <a:xfrm>
            <a:off x="952500" y="300038"/>
            <a:ext cx="1870075" cy="879475"/>
            <a:chOff x="1059500" y="533956"/>
            <a:chExt cx="1870584" cy="879322"/>
          </a:xfrm>
        </p:grpSpPr>
        <p:sp>
          <p:nvSpPr>
            <p:cNvPr id="15362" name="MH_Other_1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066643" y="533956"/>
              <a:ext cx="1863441" cy="879322"/>
            </a:xfrm>
            <a:custGeom>
              <a:avLst/>
              <a:gdLst>
                <a:gd name="T0" fmla="*/ 637 w 711"/>
                <a:gd name="T1" fmla="*/ 463 h 633"/>
                <a:gd name="T2" fmla="*/ 489 w 711"/>
                <a:gd name="T3" fmla="*/ 611 h 633"/>
                <a:gd name="T4" fmla="*/ 243 w 711"/>
                <a:gd name="T5" fmla="*/ 611 h 633"/>
                <a:gd name="T6" fmla="*/ 223 w 711"/>
                <a:gd name="T7" fmla="*/ 611 h 633"/>
                <a:gd name="T8" fmla="*/ 213 w 711"/>
                <a:gd name="T9" fmla="*/ 606 h 633"/>
                <a:gd name="T10" fmla="*/ 215 w 711"/>
                <a:gd name="T11" fmla="*/ 496 h 633"/>
                <a:gd name="T12" fmla="*/ 76 w 711"/>
                <a:gd name="T13" fmla="*/ 461 h 633"/>
                <a:gd name="T14" fmla="*/ 52 w 711"/>
                <a:gd name="T15" fmla="*/ 543 h 633"/>
                <a:gd name="T16" fmla="*/ 92 w 711"/>
                <a:gd name="T17" fmla="*/ 583 h 633"/>
                <a:gd name="T18" fmla="*/ 155 w 711"/>
                <a:gd name="T19" fmla="*/ 559 h 633"/>
                <a:gd name="T20" fmla="*/ 139 w 711"/>
                <a:gd name="T21" fmla="*/ 514 h 633"/>
                <a:gd name="T22" fmla="*/ 130 w 711"/>
                <a:gd name="T23" fmla="*/ 561 h 633"/>
                <a:gd name="T24" fmla="*/ 72 w 711"/>
                <a:gd name="T25" fmla="*/ 534 h 633"/>
                <a:gd name="T26" fmla="*/ 114 w 711"/>
                <a:gd name="T27" fmla="*/ 469 h 633"/>
                <a:gd name="T28" fmla="*/ 179 w 711"/>
                <a:gd name="T29" fmla="*/ 494 h 633"/>
                <a:gd name="T30" fmla="*/ 173 w 711"/>
                <a:gd name="T31" fmla="*/ 592 h 633"/>
                <a:gd name="T32" fmla="*/ 38 w 711"/>
                <a:gd name="T33" fmla="*/ 581 h 633"/>
                <a:gd name="T34" fmla="*/ 73 w 711"/>
                <a:gd name="T35" fmla="*/ 427 h 633"/>
                <a:gd name="T36" fmla="*/ 75 w 711"/>
                <a:gd name="T37" fmla="*/ 401 h 633"/>
                <a:gd name="T38" fmla="*/ 75 w 711"/>
                <a:gd name="T39" fmla="*/ 153 h 633"/>
                <a:gd name="T40" fmla="*/ 223 w 711"/>
                <a:gd name="T41" fmla="*/ 4 h 633"/>
                <a:gd name="T42" fmla="*/ 523 w 711"/>
                <a:gd name="T43" fmla="*/ 4 h 633"/>
                <a:gd name="T44" fmla="*/ 543 w 711"/>
                <a:gd name="T45" fmla="*/ 5 h 633"/>
                <a:gd name="T46" fmla="*/ 521 w 711"/>
                <a:gd name="T47" fmla="*/ 45 h 633"/>
                <a:gd name="T48" fmla="*/ 671 w 711"/>
                <a:gd name="T49" fmla="*/ 38 h 633"/>
                <a:gd name="T50" fmla="*/ 709 w 711"/>
                <a:gd name="T51" fmla="*/ 128 h 633"/>
                <a:gd name="T52" fmla="*/ 711 w 711"/>
                <a:gd name="T53" fmla="*/ 153 h 633"/>
                <a:gd name="T54" fmla="*/ 637 w 711"/>
                <a:gd name="T55" fmla="*/ 46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11" h="633">
                  <a:moveTo>
                    <a:pt x="637" y="463"/>
                  </a:moveTo>
                  <a:cubicBezTo>
                    <a:pt x="637" y="544"/>
                    <a:pt x="570" y="611"/>
                    <a:pt x="489" y="611"/>
                  </a:cubicBezTo>
                  <a:cubicBezTo>
                    <a:pt x="489" y="611"/>
                    <a:pt x="304" y="611"/>
                    <a:pt x="243" y="611"/>
                  </a:cubicBezTo>
                  <a:cubicBezTo>
                    <a:pt x="230" y="611"/>
                    <a:pt x="223" y="611"/>
                    <a:pt x="223" y="611"/>
                  </a:cubicBezTo>
                  <a:cubicBezTo>
                    <a:pt x="219" y="613"/>
                    <a:pt x="213" y="610"/>
                    <a:pt x="213" y="606"/>
                  </a:cubicBezTo>
                  <a:cubicBezTo>
                    <a:pt x="217" y="568"/>
                    <a:pt x="233" y="532"/>
                    <a:pt x="215" y="496"/>
                  </a:cubicBezTo>
                  <a:cubicBezTo>
                    <a:pt x="190" y="445"/>
                    <a:pt x="123" y="423"/>
                    <a:pt x="76" y="461"/>
                  </a:cubicBezTo>
                  <a:cubicBezTo>
                    <a:pt x="52" y="481"/>
                    <a:pt x="41" y="514"/>
                    <a:pt x="52" y="543"/>
                  </a:cubicBezTo>
                  <a:cubicBezTo>
                    <a:pt x="59" y="561"/>
                    <a:pt x="74" y="577"/>
                    <a:pt x="92" y="583"/>
                  </a:cubicBezTo>
                  <a:cubicBezTo>
                    <a:pt x="117" y="590"/>
                    <a:pt x="143" y="581"/>
                    <a:pt x="155" y="559"/>
                  </a:cubicBezTo>
                  <a:cubicBezTo>
                    <a:pt x="161" y="543"/>
                    <a:pt x="159" y="519"/>
                    <a:pt x="139" y="514"/>
                  </a:cubicBezTo>
                  <a:cubicBezTo>
                    <a:pt x="148" y="530"/>
                    <a:pt x="148" y="550"/>
                    <a:pt x="130" y="561"/>
                  </a:cubicBezTo>
                  <a:cubicBezTo>
                    <a:pt x="108" y="575"/>
                    <a:pt x="76" y="559"/>
                    <a:pt x="72" y="534"/>
                  </a:cubicBezTo>
                  <a:cubicBezTo>
                    <a:pt x="67" y="505"/>
                    <a:pt x="85" y="476"/>
                    <a:pt x="114" y="469"/>
                  </a:cubicBezTo>
                  <a:cubicBezTo>
                    <a:pt x="139" y="465"/>
                    <a:pt x="164" y="474"/>
                    <a:pt x="179" y="494"/>
                  </a:cubicBezTo>
                  <a:cubicBezTo>
                    <a:pt x="204" y="525"/>
                    <a:pt x="199" y="566"/>
                    <a:pt x="173" y="592"/>
                  </a:cubicBezTo>
                  <a:cubicBezTo>
                    <a:pt x="135" y="633"/>
                    <a:pt x="70" y="626"/>
                    <a:pt x="38" y="581"/>
                  </a:cubicBezTo>
                  <a:cubicBezTo>
                    <a:pt x="0" y="528"/>
                    <a:pt x="23" y="458"/>
                    <a:pt x="73" y="427"/>
                  </a:cubicBezTo>
                  <a:cubicBezTo>
                    <a:pt x="75" y="418"/>
                    <a:pt x="75" y="410"/>
                    <a:pt x="75" y="401"/>
                  </a:cubicBezTo>
                  <a:cubicBezTo>
                    <a:pt x="75" y="311"/>
                    <a:pt x="75" y="153"/>
                    <a:pt x="75" y="153"/>
                  </a:cubicBezTo>
                  <a:cubicBezTo>
                    <a:pt x="75" y="71"/>
                    <a:pt x="141" y="4"/>
                    <a:pt x="223" y="4"/>
                  </a:cubicBezTo>
                  <a:cubicBezTo>
                    <a:pt x="223" y="4"/>
                    <a:pt x="433" y="4"/>
                    <a:pt x="523" y="4"/>
                  </a:cubicBezTo>
                  <a:cubicBezTo>
                    <a:pt x="531" y="4"/>
                    <a:pt x="538" y="4"/>
                    <a:pt x="543" y="5"/>
                  </a:cubicBezTo>
                  <a:cubicBezTo>
                    <a:pt x="537" y="18"/>
                    <a:pt x="517" y="27"/>
                    <a:pt x="521" y="45"/>
                  </a:cubicBezTo>
                  <a:cubicBezTo>
                    <a:pt x="559" y="2"/>
                    <a:pt x="629" y="0"/>
                    <a:pt x="671" y="38"/>
                  </a:cubicBezTo>
                  <a:cubicBezTo>
                    <a:pt x="696" y="60"/>
                    <a:pt x="707" y="94"/>
                    <a:pt x="709" y="128"/>
                  </a:cubicBezTo>
                  <a:cubicBezTo>
                    <a:pt x="710" y="136"/>
                    <a:pt x="711" y="144"/>
                    <a:pt x="711" y="153"/>
                  </a:cubicBezTo>
                  <a:lnTo>
                    <a:pt x="637" y="463"/>
                  </a:lnTo>
                  <a:close/>
                </a:path>
              </a:pathLst>
            </a:custGeom>
            <a:solidFill>
              <a:srgbClr val="FFD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3" name="MH_Other_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059500" y="587352"/>
              <a:ext cx="1870584" cy="801106"/>
            </a:xfrm>
            <a:custGeom>
              <a:avLst/>
              <a:gdLst>
                <a:gd name="T0" fmla="*/ 132 w 711"/>
                <a:gd name="T1" fmla="*/ 157 h 606"/>
                <a:gd name="T2" fmla="*/ 267 w 711"/>
                <a:gd name="T3" fmla="*/ 31 h 606"/>
                <a:gd name="T4" fmla="*/ 475 w 711"/>
                <a:gd name="T5" fmla="*/ 38 h 606"/>
                <a:gd name="T6" fmla="*/ 489 w 711"/>
                <a:gd name="T7" fmla="*/ 48 h 606"/>
                <a:gd name="T8" fmla="*/ 550 w 711"/>
                <a:gd name="T9" fmla="*/ 164 h 606"/>
                <a:gd name="T10" fmla="*/ 633 w 711"/>
                <a:gd name="T11" fmla="*/ 155 h 606"/>
                <a:gd name="T12" fmla="*/ 659 w 711"/>
                <a:gd name="T13" fmla="*/ 110 h 606"/>
                <a:gd name="T14" fmla="*/ 626 w 711"/>
                <a:gd name="T15" fmla="*/ 50 h 606"/>
                <a:gd name="T16" fmla="*/ 590 w 711"/>
                <a:gd name="T17" fmla="*/ 56 h 606"/>
                <a:gd name="T18" fmla="*/ 592 w 711"/>
                <a:gd name="T19" fmla="*/ 92 h 606"/>
                <a:gd name="T20" fmla="*/ 617 w 711"/>
                <a:gd name="T21" fmla="*/ 96 h 606"/>
                <a:gd name="T22" fmla="*/ 583 w 711"/>
                <a:gd name="T23" fmla="*/ 123 h 606"/>
                <a:gd name="T24" fmla="*/ 552 w 711"/>
                <a:gd name="T25" fmla="*/ 105 h 606"/>
                <a:gd name="T26" fmla="*/ 561 w 711"/>
                <a:gd name="T27" fmla="*/ 32 h 606"/>
                <a:gd name="T28" fmla="*/ 675 w 711"/>
                <a:gd name="T29" fmla="*/ 43 h 606"/>
                <a:gd name="T30" fmla="*/ 643 w 711"/>
                <a:gd name="T31" fmla="*/ 185 h 606"/>
                <a:gd name="T32" fmla="*/ 624 w 711"/>
                <a:gd name="T33" fmla="*/ 203 h 606"/>
                <a:gd name="T34" fmla="*/ 616 w 711"/>
                <a:gd name="T35" fmla="*/ 445 h 606"/>
                <a:gd name="T36" fmla="*/ 482 w 711"/>
                <a:gd name="T37" fmla="*/ 570 h 606"/>
                <a:gd name="T38" fmla="*/ 246 w 711"/>
                <a:gd name="T39" fmla="*/ 563 h 606"/>
                <a:gd name="T40" fmla="*/ 232 w 711"/>
                <a:gd name="T41" fmla="*/ 561 h 606"/>
                <a:gd name="T42" fmla="*/ 206 w 711"/>
                <a:gd name="T43" fmla="*/ 450 h 606"/>
                <a:gd name="T44" fmla="*/ 96 w 711"/>
                <a:gd name="T45" fmla="*/ 425 h 606"/>
                <a:gd name="T46" fmla="*/ 60 w 711"/>
                <a:gd name="T47" fmla="*/ 537 h 606"/>
                <a:gd name="T48" fmla="*/ 139 w 711"/>
                <a:gd name="T49" fmla="*/ 561 h 606"/>
                <a:gd name="T50" fmla="*/ 165 w 711"/>
                <a:gd name="T51" fmla="*/ 519 h 606"/>
                <a:gd name="T52" fmla="*/ 141 w 711"/>
                <a:gd name="T53" fmla="*/ 485 h 606"/>
                <a:gd name="T54" fmla="*/ 121 w 711"/>
                <a:gd name="T55" fmla="*/ 546 h 606"/>
                <a:gd name="T56" fmla="*/ 74 w 711"/>
                <a:gd name="T57" fmla="*/ 512 h 606"/>
                <a:gd name="T58" fmla="*/ 89 w 711"/>
                <a:gd name="T59" fmla="*/ 461 h 606"/>
                <a:gd name="T60" fmla="*/ 165 w 711"/>
                <a:gd name="T61" fmla="*/ 452 h 606"/>
                <a:gd name="T62" fmla="*/ 201 w 711"/>
                <a:gd name="T63" fmla="*/ 506 h 606"/>
                <a:gd name="T64" fmla="*/ 179 w 711"/>
                <a:gd name="T65" fmla="*/ 573 h 606"/>
                <a:gd name="T66" fmla="*/ 71 w 711"/>
                <a:gd name="T67" fmla="*/ 588 h 606"/>
                <a:gd name="T68" fmla="*/ 64 w 711"/>
                <a:gd name="T69" fmla="*/ 407 h 606"/>
                <a:gd name="T70" fmla="*/ 70 w 711"/>
                <a:gd name="T71" fmla="*/ 384 h 606"/>
                <a:gd name="T72" fmla="*/ 132 w 711"/>
                <a:gd name="T73" fmla="*/ 157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1" h="606">
                  <a:moveTo>
                    <a:pt x="132" y="157"/>
                  </a:moveTo>
                  <a:cubicBezTo>
                    <a:pt x="135" y="85"/>
                    <a:pt x="195" y="29"/>
                    <a:pt x="267" y="31"/>
                  </a:cubicBezTo>
                  <a:cubicBezTo>
                    <a:pt x="267" y="31"/>
                    <a:pt x="416" y="36"/>
                    <a:pt x="475" y="38"/>
                  </a:cubicBezTo>
                  <a:cubicBezTo>
                    <a:pt x="483" y="38"/>
                    <a:pt x="487" y="43"/>
                    <a:pt x="489" y="48"/>
                  </a:cubicBezTo>
                  <a:cubicBezTo>
                    <a:pt x="483" y="94"/>
                    <a:pt x="505" y="143"/>
                    <a:pt x="550" y="164"/>
                  </a:cubicBezTo>
                  <a:cubicBezTo>
                    <a:pt x="577" y="175"/>
                    <a:pt x="606" y="173"/>
                    <a:pt x="633" y="155"/>
                  </a:cubicBezTo>
                  <a:cubicBezTo>
                    <a:pt x="648" y="143"/>
                    <a:pt x="657" y="128"/>
                    <a:pt x="659" y="110"/>
                  </a:cubicBezTo>
                  <a:cubicBezTo>
                    <a:pt x="664" y="83"/>
                    <a:pt x="653" y="56"/>
                    <a:pt x="626" y="50"/>
                  </a:cubicBezTo>
                  <a:cubicBezTo>
                    <a:pt x="615" y="47"/>
                    <a:pt x="599" y="47"/>
                    <a:pt x="590" y="56"/>
                  </a:cubicBezTo>
                  <a:cubicBezTo>
                    <a:pt x="581" y="65"/>
                    <a:pt x="577" y="88"/>
                    <a:pt x="592" y="92"/>
                  </a:cubicBezTo>
                  <a:cubicBezTo>
                    <a:pt x="601" y="94"/>
                    <a:pt x="612" y="85"/>
                    <a:pt x="617" y="96"/>
                  </a:cubicBezTo>
                  <a:cubicBezTo>
                    <a:pt x="619" y="114"/>
                    <a:pt x="599" y="126"/>
                    <a:pt x="583" y="123"/>
                  </a:cubicBezTo>
                  <a:cubicBezTo>
                    <a:pt x="570" y="121"/>
                    <a:pt x="559" y="117"/>
                    <a:pt x="552" y="105"/>
                  </a:cubicBezTo>
                  <a:cubicBezTo>
                    <a:pt x="536" y="81"/>
                    <a:pt x="541" y="52"/>
                    <a:pt x="561" y="32"/>
                  </a:cubicBezTo>
                  <a:cubicBezTo>
                    <a:pt x="595" y="0"/>
                    <a:pt x="646" y="7"/>
                    <a:pt x="675" y="43"/>
                  </a:cubicBezTo>
                  <a:cubicBezTo>
                    <a:pt x="711" y="90"/>
                    <a:pt x="691" y="157"/>
                    <a:pt x="643" y="185"/>
                  </a:cubicBezTo>
                  <a:cubicBezTo>
                    <a:pt x="630" y="194"/>
                    <a:pt x="628" y="198"/>
                    <a:pt x="624" y="203"/>
                  </a:cubicBezTo>
                  <a:cubicBezTo>
                    <a:pt x="622" y="274"/>
                    <a:pt x="616" y="445"/>
                    <a:pt x="616" y="445"/>
                  </a:cubicBezTo>
                  <a:cubicBezTo>
                    <a:pt x="614" y="517"/>
                    <a:pt x="554" y="573"/>
                    <a:pt x="482" y="570"/>
                  </a:cubicBezTo>
                  <a:cubicBezTo>
                    <a:pt x="482" y="570"/>
                    <a:pt x="333" y="566"/>
                    <a:pt x="246" y="563"/>
                  </a:cubicBezTo>
                  <a:cubicBezTo>
                    <a:pt x="241" y="562"/>
                    <a:pt x="236" y="562"/>
                    <a:pt x="232" y="561"/>
                  </a:cubicBezTo>
                  <a:cubicBezTo>
                    <a:pt x="228" y="523"/>
                    <a:pt x="237" y="481"/>
                    <a:pt x="206" y="450"/>
                  </a:cubicBezTo>
                  <a:cubicBezTo>
                    <a:pt x="177" y="421"/>
                    <a:pt x="134" y="407"/>
                    <a:pt x="96" y="425"/>
                  </a:cubicBezTo>
                  <a:cubicBezTo>
                    <a:pt x="54" y="445"/>
                    <a:pt x="33" y="494"/>
                    <a:pt x="60" y="537"/>
                  </a:cubicBezTo>
                  <a:cubicBezTo>
                    <a:pt x="76" y="561"/>
                    <a:pt x="109" y="575"/>
                    <a:pt x="139" y="561"/>
                  </a:cubicBezTo>
                  <a:cubicBezTo>
                    <a:pt x="154" y="553"/>
                    <a:pt x="163" y="537"/>
                    <a:pt x="165" y="519"/>
                  </a:cubicBezTo>
                  <a:cubicBezTo>
                    <a:pt x="165" y="506"/>
                    <a:pt x="156" y="490"/>
                    <a:pt x="141" y="485"/>
                  </a:cubicBezTo>
                  <a:cubicBezTo>
                    <a:pt x="152" y="510"/>
                    <a:pt x="154" y="544"/>
                    <a:pt x="121" y="546"/>
                  </a:cubicBezTo>
                  <a:cubicBezTo>
                    <a:pt x="98" y="548"/>
                    <a:pt x="78" y="532"/>
                    <a:pt x="74" y="512"/>
                  </a:cubicBezTo>
                  <a:cubicBezTo>
                    <a:pt x="69" y="492"/>
                    <a:pt x="76" y="474"/>
                    <a:pt x="89" y="461"/>
                  </a:cubicBezTo>
                  <a:cubicBezTo>
                    <a:pt x="109" y="441"/>
                    <a:pt x="141" y="439"/>
                    <a:pt x="165" y="452"/>
                  </a:cubicBezTo>
                  <a:cubicBezTo>
                    <a:pt x="185" y="463"/>
                    <a:pt x="197" y="483"/>
                    <a:pt x="201" y="506"/>
                  </a:cubicBezTo>
                  <a:cubicBezTo>
                    <a:pt x="206" y="530"/>
                    <a:pt x="197" y="555"/>
                    <a:pt x="179" y="573"/>
                  </a:cubicBezTo>
                  <a:cubicBezTo>
                    <a:pt x="150" y="602"/>
                    <a:pt x="107" y="606"/>
                    <a:pt x="71" y="588"/>
                  </a:cubicBezTo>
                  <a:cubicBezTo>
                    <a:pt x="0" y="550"/>
                    <a:pt x="13" y="456"/>
                    <a:pt x="64" y="407"/>
                  </a:cubicBezTo>
                  <a:cubicBezTo>
                    <a:pt x="66" y="400"/>
                    <a:pt x="68" y="393"/>
                    <a:pt x="70" y="384"/>
                  </a:cubicBezTo>
                  <a:cubicBezTo>
                    <a:pt x="91" y="309"/>
                    <a:pt x="132" y="157"/>
                    <a:pt x="132" y="157"/>
                  </a:cubicBezTo>
                  <a:close/>
                </a:path>
              </a:pathLst>
            </a:custGeom>
            <a:solidFill>
              <a:srgbClr val="FF5D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4" name="MH_SubTitle_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273082" y="739205"/>
              <a:ext cx="1443420" cy="497400"/>
            </a:xfrm>
            <a:custGeom>
              <a:avLst/>
              <a:gdLst>
                <a:gd name="T0" fmla="*/ 2147483646 w 446"/>
                <a:gd name="T1" fmla="*/ 2147483646 h 460"/>
                <a:gd name="T2" fmla="*/ 2147483646 w 446"/>
                <a:gd name="T3" fmla="*/ 0 h 460"/>
                <a:gd name="T4" fmla="*/ 2147483646 w 446"/>
                <a:gd name="T5" fmla="*/ 0 h 460"/>
                <a:gd name="T6" fmla="*/ 2147483646 w 446"/>
                <a:gd name="T7" fmla="*/ 2147483646 h 460"/>
                <a:gd name="T8" fmla="*/ 2147483646 w 446"/>
                <a:gd name="T9" fmla="*/ 2147483646 h 460"/>
                <a:gd name="T10" fmla="*/ 2147483646 w 446"/>
                <a:gd name="T11" fmla="*/ 2147483646 h 460"/>
                <a:gd name="T12" fmla="*/ 2147483646 w 446"/>
                <a:gd name="T13" fmla="*/ 2147483646 h 460"/>
                <a:gd name="T14" fmla="*/ 0 w 446"/>
                <a:gd name="T15" fmla="*/ 2147483646 h 460"/>
                <a:gd name="T16" fmla="*/ 2147483646 w 446"/>
                <a:gd name="T17" fmla="*/ 2147483646 h 4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46"/>
                <a:gd name="T28" fmla="*/ 0 h 460"/>
                <a:gd name="T29" fmla="*/ 446 w 446"/>
                <a:gd name="T30" fmla="*/ 460 h 4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46" h="460">
                  <a:moveTo>
                    <a:pt x="31" y="86"/>
                  </a:moveTo>
                  <a:cubicBezTo>
                    <a:pt x="31" y="86"/>
                    <a:pt x="53" y="5"/>
                    <a:pt x="142" y="0"/>
                  </a:cubicBezTo>
                  <a:cubicBezTo>
                    <a:pt x="305" y="0"/>
                    <a:pt x="305" y="0"/>
                    <a:pt x="305" y="0"/>
                  </a:cubicBezTo>
                  <a:cubicBezTo>
                    <a:pt x="305" y="0"/>
                    <a:pt x="342" y="158"/>
                    <a:pt x="446" y="146"/>
                  </a:cubicBezTo>
                  <a:cubicBezTo>
                    <a:pt x="430" y="343"/>
                    <a:pt x="430" y="343"/>
                    <a:pt x="430" y="343"/>
                  </a:cubicBezTo>
                  <a:cubicBezTo>
                    <a:pt x="430" y="343"/>
                    <a:pt x="386" y="460"/>
                    <a:pt x="317" y="453"/>
                  </a:cubicBezTo>
                  <a:cubicBezTo>
                    <a:pt x="247" y="446"/>
                    <a:pt x="130" y="443"/>
                    <a:pt x="130" y="443"/>
                  </a:cubicBezTo>
                  <a:cubicBezTo>
                    <a:pt x="130" y="443"/>
                    <a:pt x="91" y="307"/>
                    <a:pt x="0" y="297"/>
                  </a:cubicBezTo>
                  <a:lnTo>
                    <a:pt x="31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2800" b="1">
                  <a:solidFill>
                    <a:srgbClr val="3366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试一试</a:t>
              </a:r>
            </a:p>
          </p:txBody>
        </p:sp>
      </p:grp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1857375" y="3138488"/>
            <a:ext cx="2112963" cy="5207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altLang="zh-CN" sz="2800" b="1" dirty="0">
                <a:latin typeface="+mn-lt"/>
                <a:ea typeface="+mn-ea"/>
              </a:rPr>
              <a:t>0.8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∶</a:t>
            </a:r>
            <a:r>
              <a:rPr lang="en-US" altLang="zh-CN" sz="2800" b="1" dirty="0">
                <a:latin typeface="+mn-lt"/>
                <a:ea typeface="+mn-ea"/>
              </a:rPr>
              <a:t>4.8</a:t>
            </a:r>
          </a:p>
        </p:txBody>
      </p:sp>
      <p:sp>
        <p:nvSpPr>
          <p:cNvPr id="50" name="Rectangle 6"/>
          <p:cNvSpPr>
            <a:spLocks noChangeArrowheads="1"/>
          </p:cNvSpPr>
          <p:nvPr/>
        </p:nvSpPr>
        <p:spPr bwMode="auto">
          <a:xfrm>
            <a:off x="1898650" y="1203325"/>
            <a:ext cx="1549400" cy="52228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800" b="1" dirty="0">
                <a:latin typeface="+mn-lt"/>
                <a:ea typeface="+mn-ea"/>
              </a:rPr>
              <a:t>15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∶</a:t>
            </a:r>
            <a:r>
              <a:rPr lang="en-US" altLang="zh-CN" sz="2800" b="1" dirty="0">
                <a:latin typeface="+mn-lt"/>
                <a:ea typeface="+mn-ea"/>
              </a:rPr>
              <a:t>5</a:t>
            </a:r>
            <a:endParaRPr lang="zh-CN" altLang="en-US" sz="2800" b="1" dirty="0">
              <a:latin typeface="+mn-lt"/>
              <a:ea typeface="+mn-ea"/>
            </a:endParaRPr>
          </a:p>
        </p:txBody>
      </p:sp>
      <p:sp>
        <p:nvSpPr>
          <p:cNvPr id="51" name="Rectangle 7"/>
          <p:cNvSpPr>
            <a:spLocks noChangeArrowheads="1"/>
          </p:cNvSpPr>
          <p:nvPr/>
        </p:nvSpPr>
        <p:spPr bwMode="auto">
          <a:xfrm>
            <a:off x="1898650" y="1852613"/>
            <a:ext cx="1912938" cy="522287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800" b="1" dirty="0">
                <a:latin typeface="+mn-lt"/>
                <a:ea typeface="+mn-ea"/>
              </a:rPr>
              <a:t>0.5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∶</a:t>
            </a:r>
            <a:r>
              <a:rPr lang="en-US" altLang="zh-CN" sz="2800" b="1" dirty="0">
                <a:latin typeface="+mn-lt"/>
                <a:ea typeface="+mn-ea"/>
              </a:rPr>
              <a:t>15</a:t>
            </a:r>
            <a:endParaRPr lang="zh-CN" altLang="en-US" sz="2800" b="1" dirty="0">
              <a:latin typeface="+mn-lt"/>
              <a:ea typeface="+mn-ea"/>
            </a:endParaRPr>
          </a:p>
        </p:txBody>
      </p:sp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1898650" y="2503488"/>
            <a:ext cx="1511300" cy="522287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800" b="1" dirty="0">
                <a:latin typeface="+mn-lt"/>
                <a:ea typeface="+mn-ea"/>
              </a:rPr>
              <a:t>6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∶</a:t>
            </a:r>
            <a:r>
              <a:rPr lang="en-US" altLang="zh-CN" sz="2800" b="1" dirty="0">
                <a:latin typeface="+mn-lt"/>
                <a:ea typeface="+mn-ea"/>
              </a:rPr>
              <a:t>4</a:t>
            </a:r>
            <a:endParaRPr lang="zh-CN" altLang="en-US" sz="2800" b="1" dirty="0">
              <a:latin typeface="+mn-lt"/>
              <a:ea typeface="+mn-ea"/>
            </a:endParaRPr>
          </a:p>
        </p:txBody>
      </p:sp>
      <p:sp>
        <p:nvSpPr>
          <p:cNvPr id="53" name="Rectangle 9"/>
          <p:cNvSpPr>
            <a:spLocks noChangeArrowheads="1"/>
          </p:cNvSpPr>
          <p:nvPr/>
        </p:nvSpPr>
        <p:spPr bwMode="auto">
          <a:xfrm>
            <a:off x="3065463" y="1203325"/>
            <a:ext cx="15001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sz="2800" dirty="0">
                <a:latin typeface="+mn-lt"/>
                <a:ea typeface="+mn-ea"/>
              </a:rPr>
              <a:t>= 15÷5</a:t>
            </a:r>
            <a:endParaRPr lang="zh-CN" altLang="en-US" sz="2800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54" name="Rectangle 11"/>
          <p:cNvSpPr>
            <a:spLocks noChangeArrowheads="1"/>
          </p:cNvSpPr>
          <p:nvPr/>
        </p:nvSpPr>
        <p:spPr bwMode="auto">
          <a:xfrm>
            <a:off x="2840038" y="2495550"/>
            <a:ext cx="16573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sz="2800" dirty="0">
                <a:latin typeface="+mn-lt"/>
                <a:ea typeface="+mn-ea"/>
              </a:rPr>
              <a:t>= 6÷4</a:t>
            </a:r>
            <a:endParaRPr lang="zh-CN" altLang="en-US" sz="2800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55" name="Rectangle 12"/>
          <p:cNvSpPr>
            <a:spLocks noChangeArrowheads="1"/>
          </p:cNvSpPr>
          <p:nvPr/>
        </p:nvSpPr>
        <p:spPr bwMode="auto">
          <a:xfrm>
            <a:off x="3265488" y="3163888"/>
            <a:ext cx="26654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sz="2800" dirty="0">
                <a:latin typeface="+mn-lt"/>
                <a:ea typeface="+mn-ea"/>
              </a:rPr>
              <a:t>= 0.8÷4.8</a:t>
            </a:r>
            <a:endParaRPr lang="zh-CN" altLang="en-US" sz="2800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3300413" y="1852613"/>
            <a:ext cx="21701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sz="2800" dirty="0">
                <a:latin typeface="+mn-lt"/>
                <a:ea typeface="+mn-ea"/>
              </a:rPr>
              <a:t>= 0.5÷15</a:t>
            </a:r>
            <a:endParaRPr lang="zh-CN" altLang="en-US" sz="2800" dirty="0">
              <a:latin typeface="+mn-lt"/>
              <a:ea typeface="+mn-ea"/>
            </a:endParaRPr>
          </a:p>
        </p:txBody>
      </p:sp>
      <p:sp>
        <p:nvSpPr>
          <p:cNvPr id="57" name="Rectangle 19"/>
          <p:cNvSpPr>
            <a:spLocks noChangeArrowheads="1"/>
          </p:cNvSpPr>
          <p:nvPr/>
        </p:nvSpPr>
        <p:spPr bwMode="auto">
          <a:xfrm>
            <a:off x="4560888" y="1196975"/>
            <a:ext cx="6524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sz="2800" dirty="0">
                <a:latin typeface="+mn-lt"/>
                <a:ea typeface="+mn-ea"/>
              </a:rPr>
              <a:t>=</a:t>
            </a:r>
            <a:r>
              <a:rPr lang="en-US" altLang="zh-CN" sz="2800" dirty="0">
                <a:solidFill>
                  <a:srgbClr val="FF0000"/>
                </a:solidFill>
                <a:latin typeface="+mn-lt"/>
                <a:ea typeface="+mn-ea"/>
              </a:rPr>
              <a:t> 3</a:t>
            </a:r>
            <a:endParaRPr lang="zh-CN" altLang="en-US" sz="2800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grpSp>
        <p:nvGrpSpPr>
          <p:cNvPr id="58" name="Group 21"/>
          <p:cNvGrpSpPr/>
          <p:nvPr/>
        </p:nvGrpSpPr>
        <p:grpSpPr bwMode="auto">
          <a:xfrm>
            <a:off x="5003800" y="1601788"/>
            <a:ext cx="1149350" cy="989012"/>
            <a:chOff x="2547" y="1638"/>
            <a:chExt cx="575" cy="623"/>
          </a:xfrm>
        </p:grpSpPr>
        <p:grpSp>
          <p:nvGrpSpPr>
            <p:cNvPr id="15375" name="Group 14"/>
            <p:cNvGrpSpPr/>
            <p:nvPr/>
          </p:nvGrpSpPr>
          <p:grpSpPr bwMode="auto">
            <a:xfrm>
              <a:off x="2748" y="1638"/>
              <a:ext cx="374" cy="623"/>
              <a:chOff x="4497" y="3633"/>
              <a:chExt cx="318" cy="623"/>
            </a:xfrm>
          </p:grpSpPr>
          <p:sp>
            <p:nvSpPr>
              <p:cNvPr id="61" name="Text Box 15"/>
              <p:cNvSpPr txBox="1">
                <a:spLocks noChangeArrowheads="1"/>
              </p:cNvSpPr>
              <p:nvPr/>
            </p:nvSpPr>
            <p:spPr bwMode="auto">
              <a:xfrm>
                <a:off x="4565" y="3633"/>
                <a:ext cx="153" cy="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zh-CN" sz="2800">
                    <a:solidFill>
                      <a:srgbClr val="FF0000"/>
                    </a:solidFill>
                    <a:latin typeface="+mn-lt"/>
                    <a:ea typeface="+mn-ea"/>
                  </a:rPr>
                  <a:t>1</a:t>
                </a:r>
              </a:p>
            </p:txBody>
          </p:sp>
          <p:sp>
            <p:nvSpPr>
              <p:cNvPr id="62" name="Line 16"/>
              <p:cNvSpPr>
                <a:spLocks noChangeShapeType="1"/>
              </p:cNvSpPr>
              <p:nvPr/>
            </p:nvSpPr>
            <p:spPr bwMode="auto">
              <a:xfrm>
                <a:off x="4497" y="3955"/>
                <a:ext cx="31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zh-CN" altLang="en-US" sz="2800" b="1">
                  <a:latin typeface="+mn-lt"/>
                  <a:ea typeface="+mn-ea"/>
                </a:endParaRPr>
              </a:p>
            </p:txBody>
          </p:sp>
          <p:sp>
            <p:nvSpPr>
              <p:cNvPr id="63" name="Text Box 17"/>
              <p:cNvSpPr txBox="1">
                <a:spLocks noChangeArrowheads="1"/>
              </p:cNvSpPr>
              <p:nvPr/>
            </p:nvSpPr>
            <p:spPr bwMode="auto">
              <a:xfrm>
                <a:off x="4549" y="3927"/>
                <a:ext cx="229" cy="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zh-CN" sz="2800" dirty="0">
                    <a:solidFill>
                      <a:srgbClr val="FF0000"/>
                    </a:solidFill>
                    <a:latin typeface="+mn-lt"/>
                    <a:ea typeface="+mn-ea"/>
                  </a:rPr>
                  <a:t>30</a:t>
                </a:r>
              </a:p>
            </p:txBody>
          </p:sp>
        </p:grpSp>
        <p:sp>
          <p:nvSpPr>
            <p:cNvPr id="60" name="Rectangle 20"/>
            <p:cNvSpPr>
              <a:spLocks noChangeArrowheads="1"/>
            </p:cNvSpPr>
            <p:nvPr/>
          </p:nvSpPr>
          <p:spPr bwMode="auto">
            <a:xfrm>
              <a:off x="2547" y="1795"/>
              <a:ext cx="193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2800" dirty="0">
                  <a:latin typeface="+mn-lt"/>
                  <a:ea typeface="+mn-ea"/>
                </a:rPr>
                <a:t>=</a:t>
              </a:r>
              <a:endParaRPr lang="zh-CN" altLang="en-US" sz="2800" dirty="0">
                <a:latin typeface="+mn-lt"/>
                <a:ea typeface="+mn-ea"/>
              </a:endParaRPr>
            </a:p>
          </p:txBody>
        </p:sp>
      </p:grpSp>
      <p:sp>
        <p:nvSpPr>
          <p:cNvPr id="64" name="Rectangle 22"/>
          <p:cNvSpPr>
            <a:spLocks noChangeArrowheads="1"/>
          </p:cNvSpPr>
          <p:nvPr/>
        </p:nvSpPr>
        <p:spPr bwMode="auto">
          <a:xfrm>
            <a:off x="4090988" y="2492375"/>
            <a:ext cx="17510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sz="2800" dirty="0">
                <a:latin typeface="+mn-lt"/>
                <a:ea typeface="+mn-ea"/>
              </a:rPr>
              <a:t>= </a:t>
            </a:r>
            <a:r>
              <a:rPr lang="en-US" altLang="zh-CN" sz="2800" dirty="0">
                <a:solidFill>
                  <a:srgbClr val="FF0000"/>
                </a:solidFill>
                <a:latin typeface="+mn-lt"/>
                <a:ea typeface="+mn-ea"/>
              </a:rPr>
              <a:t>1.5</a:t>
            </a:r>
            <a:endParaRPr lang="zh-CN" altLang="en-US" sz="2800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grpSp>
        <p:nvGrpSpPr>
          <p:cNvPr id="65" name="Group 25"/>
          <p:cNvGrpSpPr/>
          <p:nvPr/>
        </p:nvGrpSpPr>
        <p:grpSpPr bwMode="auto">
          <a:xfrm>
            <a:off x="5038725" y="2936875"/>
            <a:ext cx="1057275" cy="989013"/>
            <a:chOff x="2522" y="1640"/>
            <a:chExt cx="666" cy="623"/>
          </a:xfrm>
        </p:grpSpPr>
        <p:grpSp>
          <p:nvGrpSpPr>
            <p:cNvPr id="15382" name="Group 26"/>
            <p:cNvGrpSpPr/>
            <p:nvPr/>
          </p:nvGrpSpPr>
          <p:grpSpPr bwMode="auto">
            <a:xfrm>
              <a:off x="2814" y="1640"/>
              <a:ext cx="374" cy="623"/>
              <a:chOff x="4553" y="3635"/>
              <a:chExt cx="318" cy="623"/>
            </a:xfrm>
          </p:grpSpPr>
          <p:sp>
            <p:nvSpPr>
              <p:cNvPr id="68" name="Text Box 27"/>
              <p:cNvSpPr txBox="1">
                <a:spLocks noChangeArrowheads="1"/>
              </p:cNvSpPr>
              <p:nvPr/>
            </p:nvSpPr>
            <p:spPr bwMode="auto">
              <a:xfrm>
                <a:off x="4624" y="3635"/>
                <a:ext cx="192" cy="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zh-CN" sz="2800">
                    <a:solidFill>
                      <a:srgbClr val="FF0000"/>
                    </a:solidFill>
                    <a:latin typeface="+mn-lt"/>
                    <a:ea typeface="+mn-ea"/>
                  </a:rPr>
                  <a:t>1</a:t>
                </a:r>
              </a:p>
            </p:txBody>
          </p:sp>
          <p:sp>
            <p:nvSpPr>
              <p:cNvPr id="69" name="Line 28"/>
              <p:cNvSpPr>
                <a:spLocks noChangeShapeType="1"/>
              </p:cNvSpPr>
              <p:nvPr/>
            </p:nvSpPr>
            <p:spPr bwMode="auto">
              <a:xfrm>
                <a:off x="4553" y="3962"/>
                <a:ext cx="31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zh-CN" altLang="en-US" sz="2800" b="1">
                  <a:latin typeface="+mn-lt"/>
                  <a:ea typeface="+mn-ea"/>
                </a:endParaRPr>
              </a:p>
            </p:txBody>
          </p:sp>
          <p:sp>
            <p:nvSpPr>
              <p:cNvPr id="70" name="Text Box 29"/>
              <p:cNvSpPr txBox="1">
                <a:spLocks noChangeArrowheads="1"/>
              </p:cNvSpPr>
              <p:nvPr/>
            </p:nvSpPr>
            <p:spPr bwMode="auto">
              <a:xfrm>
                <a:off x="4624" y="3929"/>
                <a:ext cx="192" cy="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zh-CN" sz="2800" dirty="0">
                    <a:solidFill>
                      <a:srgbClr val="FF0000"/>
                    </a:solidFill>
                    <a:latin typeface="+mn-lt"/>
                    <a:ea typeface="+mn-ea"/>
                  </a:rPr>
                  <a:t>6</a:t>
                </a:r>
              </a:p>
            </p:txBody>
          </p:sp>
        </p:grpSp>
        <p:sp>
          <p:nvSpPr>
            <p:cNvPr id="67" name="Rectangle 30"/>
            <p:cNvSpPr>
              <a:spLocks noChangeArrowheads="1"/>
            </p:cNvSpPr>
            <p:nvPr/>
          </p:nvSpPr>
          <p:spPr bwMode="auto">
            <a:xfrm>
              <a:off x="2522" y="1795"/>
              <a:ext cx="243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2800" dirty="0">
                  <a:latin typeface="+mn-lt"/>
                  <a:ea typeface="+mn-ea"/>
                </a:rPr>
                <a:t>=</a:t>
              </a:r>
              <a:endParaRPr lang="zh-CN" altLang="en-US" sz="2800" dirty="0">
                <a:latin typeface="+mn-lt"/>
                <a:ea typeface="+mn-ea"/>
              </a:endParaRPr>
            </a:p>
          </p:txBody>
        </p:sp>
      </p:grpSp>
      <p:sp>
        <p:nvSpPr>
          <p:cNvPr id="71" name="Text Box 31"/>
          <p:cNvSpPr txBox="1">
            <a:spLocks noChangeArrowheads="1"/>
          </p:cNvSpPr>
          <p:nvPr/>
        </p:nvSpPr>
        <p:spPr bwMode="auto">
          <a:xfrm>
            <a:off x="1081088" y="3884613"/>
            <a:ext cx="71088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dirty="0">
                <a:latin typeface="+mn-lt"/>
                <a:ea typeface="+mn-ea"/>
              </a:rPr>
              <a:t>        比值通常用分数表示，也可以用小数或整数表示。</a:t>
            </a:r>
            <a:endParaRPr lang="zh-CN" altLang="en-US" sz="2800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72" name="Rectangle 34"/>
          <p:cNvSpPr>
            <a:spLocks noChangeArrowheads="1"/>
          </p:cNvSpPr>
          <p:nvPr/>
        </p:nvSpPr>
        <p:spPr bwMode="auto">
          <a:xfrm>
            <a:off x="3028950" y="469900"/>
            <a:ext cx="2339975" cy="58420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求比值。</a:t>
            </a:r>
            <a:endParaRPr lang="en-US" altLang="zh-CN" sz="32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/>
      <p:bldP spid="57" grpId="0"/>
      <p:bldP spid="64" grpId="0"/>
      <p:bldP spid="7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831"/>
  <p:tag name="MH_LIBRARY" val="GRAPHIC"/>
  <p:tag name="MH_TYPE" val="Other"/>
  <p:tag name="MH_ORDER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734"/>
  <p:tag name="MH_LIBRARY" val="GRAPHIC"/>
  <p:tag name="MH_TYPE" val="Other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734"/>
  <p:tag name="MH_LIBRARY" val="GRAPHIC"/>
  <p:tag name="MH_TYPE" val="SubTitle"/>
  <p:tag name="MH_ORDER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813"/>
  <p:tag name="MH_LIBRARY" val="GRAPHIC"/>
  <p:tag name="MH_TYPE" val="Other"/>
  <p:tag name="MH_ORDER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813"/>
  <p:tag name="MH_LIBRARY" val="GRAPHIC"/>
  <p:tag name="MH_TYPE" val="Other"/>
  <p:tag name="MH_ORDER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813"/>
  <p:tag name="MH_LIBRARY" val="GRAPHIC"/>
  <p:tag name="MH_TYPE" val="Other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831"/>
  <p:tag name="MH_LIBRARY" val="GRAPHIC"/>
  <p:tag name="MH_TYPE" val="Other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919"/>
  <p:tag name="MH_LIBRARY" val="GRAPHIC"/>
  <p:tag name="MH_TYPE" val="Other"/>
  <p:tag name="MH_ORDER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919"/>
  <p:tag name="MH_LIBRARY" val="GRAPHIC"/>
  <p:tag name="MH_TYPE" val="Other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919"/>
  <p:tag name="MH_LIBRARY" val="GRAPHIC"/>
  <p:tag name="MH_TYPE" val="Other"/>
  <p:tag name="MH_ORDER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919"/>
  <p:tag name="MH_LIBRARY" val="GRAPHIC"/>
  <p:tag name="MH_TYPE" val="Other"/>
  <p:tag name="MH_ORDER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919"/>
  <p:tag name="MH_LIBRARY" val="GRAPHIC"/>
  <p:tag name="MH_TYPE" val="Other"/>
  <p:tag name="MH_ORDER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919"/>
  <p:tag name="MH_LIBRARY" val="GRAPHIC"/>
  <p:tag name="MH_TYPE" val="Other"/>
  <p:tag name="MH_ORDER" val="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734"/>
  <p:tag name="MH_LIBRARY" val="GRAPHIC"/>
  <p:tag name="MH_TYPE" val="Other"/>
  <p:tag name="MH_ORDER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黑-T">
      <a:majorFont>
        <a:latin typeface="Times New Roman"/>
        <a:ea typeface="黑体"/>
        <a:cs typeface=""/>
      </a:majorFont>
      <a:minorFont>
        <a:latin typeface="Times New Roman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黑-T">
      <a:majorFont>
        <a:latin typeface="Times New Roman"/>
        <a:ea typeface="黑体"/>
        <a:cs typeface=""/>
      </a:majorFont>
      <a:minorFont>
        <a:latin typeface="Times New Roman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638</Words>
  <Application>Microsoft Office PowerPoint</Application>
  <PresentationFormat>全屏显示(16:9)</PresentationFormat>
  <Paragraphs>117</Paragraphs>
  <Slides>16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9" baseType="lpstr">
      <vt:lpstr>等线</vt:lpstr>
      <vt:lpstr>黑体</vt:lpstr>
      <vt:lpstr>楷体</vt:lpstr>
      <vt:lpstr>楷体_GB2312</vt:lpstr>
      <vt:lpstr>宋体</vt:lpstr>
      <vt:lpstr>微软雅黑</vt:lpstr>
      <vt:lpstr>Agency FB</vt:lpstr>
      <vt:lpstr>Arial</vt:lpstr>
      <vt:lpstr>Calibri</vt:lpstr>
      <vt:lpstr>Times New Roman</vt:lpstr>
      <vt:lpstr>WWW.2PPT.COM
</vt:lpstr>
      <vt:lpstr>第一PPT模板网-WWW.1PPT.COM ​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2016-01-14T07:05:00Z</dcterms:created>
  <dcterms:modified xsi:type="dcterms:W3CDTF">2023-01-16T17:52:13Z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BFB682D7030A4AA0A4AA73309593E9D2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