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1" r:id="rId4"/>
    <p:sldId id="269" r:id="rId5"/>
    <p:sldId id="271" r:id="rId6"/>
    <p:sldId id="274" r:id="rId7"/>
    <p:sldId id="319" r:id="rId8"/>
    <p:sldId id="295" r:id="rId9"/>
    <p:sldId id="340" r:id="rId10"/>
    <p:sldId id="293" r:id="rId11"/>
    <p:sldId id="298" r:id="rId12"/>
    <p:sldId id="288" r:id="rId13"/>
    <p:sldId id="258" r:id="rId14"/>
  </p:sldIdLst>
  <p:sldSz cx="12192000" cy="6858000"/>
  <p:notesSz cx="6858000" cy="9144000"/>
  <p:embeddedFontLst>
    <p:embeddedFont>
      <p:font typeface="思源黑体 CN Bold" panose="02010600030101010101" charset="-122"/>
      <p:regular r:id="rId17"/>
    </p:embeddedFont>
    <p:embeddedFont>
      <p:font typeface="思源黑体 CN Light" panose="02010600030101010101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等线" panose="02010600030101010101" pitchFamily="2" charset="-122"/>
      <p:regular r:id="rId23"/>
      <p:bold r:id="rId24"/>
    </p:embeddedFont>
    <p:embeddedFont>
      <p:font typeface="思源黑体 CN Regular" panose="02010600030101010101" charset="-122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137FFCA7-9E1D-4C19-BE4B-CCBFA05B67B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D5E69813-8836-4071-83E7-6830FB8E70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/>
          <p:cNvSpPr/>
          <p:nvPr userDrawn="1"/>
        </p:nvSpPr>
        <p:spPr>
          <a:xfrm rot="10800000" flipH="1">
            <a:off x="-2790" y="-2"/>
            <a:ext cx="807860" cy="81504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 bwMode="auto">
          <a:xfrm flipH="1" flipV="1">
            <a:off x="11441792" y="6361042"/>
            <a:ext cx="760146" cy="496957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110" y="295239"/>
            <a:ext cx="27527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黑体 CN Regular" panose="02010600030101010101" pitchFamily="34" charset="-122"/>
                <a:ea typeface="思源黑体 CN Regular" panose="02010600030101010101" pitchFamily="34" charset="-122"/>
              </a:defRPr>
            </a:lvl1pPr>
          </a:lstStyle>
          <a:p>
            <a:pPr marL="0"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1" y="1850646"/>
            <a:ext cx="452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3.4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10600030101010101" pitchFamily="34" charset="-122"/>
                  <a:ea typeface="思源黑体 CN Regular" panose="02010600030101010101" pitchFamily="34" charset="-122"/>
                </a:rPr>
                <a:t>UNDERSTANDING OF CYLINDER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142088" cy="276999"/>
            <a:chOff x="1018050" y="5462070"/>
            <a:chExt cx="3671190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706247" cy="22885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汇报人：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982993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584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圆锥的认识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2"/>
          <p:cNvSpPr txBox="1">
            <a:spLocks noChangeArrowheads="1"/>
          </p:cNvSpPr>
          <p:nvPr/>
        </p:nvSpPr>
        <p:spPr bwMode="auto">
          <a:xfrm>
            <a:off x="803207" y="944357"/>
            <a:ext cx="10963275" cy="22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.填空题。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（1）圆锥的底面是一个（   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），圆锥的侧面是一个（  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），从圆锥的顶点到（   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  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）的距离是圆锥的高。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（2）以直角三角形的一条直角边为轴，旋转一周，得到的图形是（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 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 ）。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353650" y="1607712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062912" y="1607712"/>
            <a:ext cx="120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曲面</a:t>
            </a:r>
            <a:endParaRPr lang="en-US" altLang="zh-CN" sz="240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4003" y="2144991"/>
            <a:ext cx="2157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底面圆心</a:t>
            </a:r>
            <a:endParaRPr lang="en-US" altLang="zh-CN" sz="240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887019" y="2732732"/>
            <a:ext cx="120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圆锥</a:t>
            </a:r>
            <a:endParaRPr lang="en-US" altLang="zh-CN" sz="240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82625" y="3286730"/>
            <a:ext cx="11194636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（3）下面哪些图形是圆柱？哪些是圆锥？是圆柱的画“△”，是圆锥的画“○”。</a:t>
            </a:r>
          </a:p>
        </p:txBody>
      </p:sp>
      <p:pic>
        <p:nvPicPr>
          <p:cNvPr id="1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0" y="4159835"/>
            <a:ext cx="666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814638" y="5410785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△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089900" y="5410785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2"/>
          <p:cNvSpPr txBox="1">
            <a:spLocks noChangeArrowheads="1"/>
          </p:cNvSpPr>
          <p:nvPr/>
        </p:nvSpPr>
        <p:spPr bwMode="auto">
          <a:xfrm>
            <a:off x="766764" y="1177926"/>
            <a:ext cx="10658475" cy="33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.</a:t>
            </a: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判断题。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（对的打“√”，错的打“×”）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（1）圆锥的高一定比它的底面直径长。    （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（2）从圆锥的顶点到底面圆上任意一点的线段叫做圆锥的高。      （ 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）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）一个圆锥有一个圆面和一个曲面。    （ 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）快速转动任意三角形可形成圆锥。    （ 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）从圆锥的侧面看，可以看到一个等腰三角形。                     （      ）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782905" y="1849332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913730" y="2382386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×</a:t>
            </a:r>
          </a:p>
        </p:txBody>
      </p:sp>
      <p:sp>
        <p:nvSpPr>
          <p:cNvPr id="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794432" y="2976495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82905" y="3515456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×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527692" y="4023659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21869" y="1893375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44563" y="2678246"/>
            <a:ext cx="10545072" cy="2230611"/>
          </a:xfrm>
          <a:prstGeom prst="rect">
            <a:avLst/>
          </a:prstGeom>
          <a:noFill/>
          <a:ln w="9525">
            <a:solidFill>
              <a:srgbClr val="1299F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 </a:t>
            </a:r>
            <a:r>
              <a:rPr lang="zh-CN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圆锥由一个底面和一个侧面两部分组成。圆锥的底面是一个圆，侧面是一个曲面。从圆锥的顶点到底面圆心的距离是圆锥的高，圆锥只有一条高。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07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1" y="1850646"/>
            <a:ext cx="450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3.4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10600030101010101" pitchFamily="34" charset="-122"/>
                  <a:ea typeface="思源黑体 CN Regular" panose="02010600030101010101" pitchFamily="34" charset="-122"/>
                </a:rPr>
                <a:t>THANKS FOR WATCHING!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10600030101010101" pitchFamily="34" charset="-122"/>
                <a:ea typeface="思源黑体 CN Regular" panose="02010600030101010101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135809" cy="276999"/>
            <a:chOff x="1018050" y="5462070"/>
            <a:chExt cx="3663854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706247" cy="22885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汇报人：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975657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48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谢谢观看！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937039" y="1234055"/>
            <a:ext cx="10317921" cy="1963294"/>
          </a:xfrm>
          <a:prstGeom prst="rect">
            <a:avLst/>
          </a:prstGeom>
          <a:noFill/>
          <a:ln w="9525">
            <a:solidFill>
              <a:srgbClr val="1299F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1. 正确地认识圆锥，了解圆锥的特征以及圆锥的各部分名称。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（重点）</a:t>
            </a:r>
            <a:endParaRPr lang="zh-CN" altLang="en-US" sz="28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2. 通过动手操作实验，理解并掌握圆锥的高的测量方法。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学习目标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093788" y="4750975"/>
            <a:ext cx="9948862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 </a:t>
            </a:r>
            <a:r>
              <a:rPr lang="zh-CN" altLang="en-US" sz="28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圆柱的上、下两个面叫做(        )，圆柱周围的面叫做(        )，圆柱的两个底面之间的距离叫做(                )。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466556" y="4821411"/>
            <a:ext cx="1203325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底面</a:t>
            </a:r>
            <a:endParaRPr lang="en-US" altLang="zh-CN" sz="240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590365" y="4821411"/>
            <a:ext cx="1201737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侧面</a:t>
            </a:r>
            <a:endParaRPr lang="en-US" altLang="zh-CN" sz="240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47122" y="5444675"/>
            <a:ext cx="2141538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圆柱的高</a:t>
            </a:r>
            <a:endParaRPr lang="en-US" altLang="zh-CN" sz="240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文本占位符 1"/>
          <p:cNvSpPr txBox="1"/>
          <p:nvPr/>
        </p:nvSpPr>
        <p:spPr>
          <a:xfrm>
            <a:off x="685110" y="3670483"/>
            <a:ext cx="275272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02  </a:t>
            </a:r>
            <a:r>
              <a:rPr lang="zh-CN" altLang="en-US"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复习导入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937039" y="4463028"/>
            <a:ext cx="10317921" cy="1963294"/>
          </a:xfrm>
          <a:prstGeom prst="rect">
            <a:avLst/>
          </a:prstGeom>
          <a:noFill/>
          <a:ln>
            <a:solidFill>
              <a:srgbClr val="129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977901" y="1063625"/>
            <a:ext cx="17811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知识点</a:t>
            </a:r>
            <a:r>
              <a:rPr lang="en-US" altLang="zh-CN" sz="33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757489" y="1063625"/>
            <a:ext cx="592613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3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圆锥的初步认识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076326" y="1878013"/>
            <a:ext cx="1050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观察上图中各物体的形状，发现这些物体都是圆锥形的。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b="2660"/>
          <a:stretch>
            <a:fillRect/>
          </a:stretch>
        </p:blipFill>
        <p:spPr bwMode="auto">
          <a:xfrm>
            <a:off x="2201864" y="2436813"/>
            <a:ext cx="21113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0"/>
          <a:stretch>
            <a:fillRect/>
          </a:stretch>
        </p:blipFill>
        <p:spPr bwMode="auto">
          <a:xfrm>
            <a:off x="2201864" y="3184526"/>
            <a:ext cx="14366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2825" y="2841625"/>
            <a:ext cx="21272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6B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8239" y="2436814"/>
            <a:ext cx="17605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219325" y="3025776"/>
            <a:ext cx="1296988" cy="1355725"/>
            <a:chOff x="1904121" y="3847984"/>
            <a:chExt cx="687790" cy="600796"/>
          </a:xfrm>
        </p:grpSpPr>
        <p:sp>
          <p:nvSpPr>
            <p:cNvPr id="8203" name="椭圆 1"/>
            <p:cNvSpPr>
              <a:spLocks noChangeArrowheads="1"/>
            </p:cNvSpPr>
            <p:nvPr/>
          </p:nvSpPr>
          <p:spPr bwMode="auto">
            <a:xfrm>
              <a:off x="1904121" y="4196970"/>
              <a:ext cx="687790" cy="247867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1904121" y="3847984"/>
              <a:ext cx="383883" cy="46924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2271167" y="3847984"/>
              <a:ext cx="320744" cy="46924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6" name="椭圆 22"/>
            <p:cNvSpPr>
              <a:spLocks noChangeArrowheads="1"/>
            </p:cNvSpPr>
            <p:nvPr/>
          </p:nvSpPr>
          <p:spPr bwMode="auto">
            <a:xfrm>
              <a:off x="1904458" y="4317523"/>
              <a:ext cx="682738" cy="131257"/>
            </a:xfrm>
            <a:custGeom>
              <a:avLst/>
              <a:gdLst>
                <a:gd name="T0" fmla="*/ 1283856 w 1283856"/>
                <a:gd name="T1" fmla="*/ 0 h 96982"/>
                <a:gd name="T2" fmla="*/ 641928 w 1283856"/>
                <a:gd name="T3" fmla="*/ 96982 h 96982"/>
                <a:gd name="T4" fmla="*/ 0 w 1283856"/>
                <a:gd name="T5" fmla="*/ 0 h 96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3856" h="96982">
                  <a:moveTo>
                    <a:pt x="1283856" y="0"/>
                  </a:moveTo>
                  <a:cubicBezTo>
                    <a:pt x="1283856" y="53562"/>
                    <a:pt x="996455" y="96982"/>
                    <a:pt x="641928" y="96982"/>
                  </a:cubicBezTo>
                  <a:cubicBezTo>
                    <a:pt x="287401" y="96982"/>
                    <a:pt x="0" y="53562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06988" y="2559051"/>
            <a:ext cx="1331912" cy="2100263"/>
            <a:chOff x="4106602" y="995073"/>
            <a:chExt cx="1332172" cy="2099687"/>
          </a:xfrm>
        </p:grpSpPr>
        <p:grpSp>
          <p:nvGrpSpPr>
            <p:cNvPr id="8208" name="组合 4114"/>
            <p:cNvGrpSpPr/>
            <p:nvPr/>
          </p:nvGrpSpPr>
          <p:grpSpPr>
            <a:xfrm>
              <a:off x="4106602" y="995073"/>
              <a:ext cx="1332171" cy="2099686"/>
              <a:chOff x="4106602" y="995073"/>
              <a:chExt cx="1332171" cy="2099686"/>
            </a:xfrm>
          </p:grpSpPr>
          <p:sp>
            <p:nvSpPr>
              <p:cNvPr id="8209" name="椭圆 4107"/>
              <p:cNvSpPr>
                <a:spLocks noChangeArrowheads="1"/>
              </p:cNvSpPr>
              <p:nvPr/>
            </p:nvSpPr>
            <p:spPr bwMode="auto">
              <a:xfrm>
                <a:off x="4106602" y="2870852"/>
                <a:ext cx="1332171" cy="22390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cxnSp>
            <p:nvCxnSpPr>
              <p:cNvPr id="16" name="直接连接符 15"/>
              <p:cNvCxnSpPr>
                <a:stCxn id="8209" idx="2"/>
              </p:cNvCxnSpPr>
              <p:nvPr/>
            </p:nvCxnSpPr>
            <p:spPr>
              <a:xfrm flipV="1">
                <a:off x="4106602" y="995073"/>
                <a:ext cx="665292" cy="1987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8209" idx="2"/>
                <a:endCxn id="8209" idx="6"/>
              </p:cNvCxnSpPr>
              <p:nvPr/>
            </p:nvCxnSpPr>
            <p:spPr>
              <a:xfrm>
                <a:off x="4770307" y="995073"/>
                <a:ext cx="668467" cy="1987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12" name="椭圆 54"/>
            <p:cNvSpPr>
              <a:spLocks noChangeArrowheads="1"/>
            </p:cNvSpPr>
            <p:nvPr/>
          </p:nvSpPr>
          <p:spPr bwMode="auto">
            <a:xfrm>
              <a:off x="4106602" y="2982806"/>
              <a:ext cx="1332172" cy="111954"/>
            </a:xfrm>
            <a:custGeom>
              <a:avLst/>
              <a:gdLst>
                <a:gd name="T0" fmla="*/ 1332172 w 1332172"/>
                <a:gd name="T1" fmla="*/ 0 h 111954"/>
                <a:gd name="T2" fmla="*/ 666086 w 1332172"/>
                <a:gd name="T3" fmla="*/ 111954 h 111954"/>
                <a:gd name="T4" fmla="*/ 0 w 1332172"/>
                <a:gd name="T5" fmla="*/ 0 h 11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2172" h="111954">
                  <a:moveTo>
                    <a:pt x="1332172" y="0"/>
                  </a:moveTo>
                  <a:cubicBezTo>
                    <a:pt x="1332172" y="61830"/>
                    <a:pt x="1033955" y="111954"/>
                    <a:pt x="666086" y="111954"/>
                  </a:cubicBezTo>
                  <a:cubicBezTo>
                    <a:pt x="298217" y="111954"/>
                    <a:pt x="0" y="61830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24789" y="2979739"/>
            <a:ext cx="803275" cy="1317625"/>
            <a:chOff x="6824182" y="1416050"/>
            <a:chExt cx="802962" cy="1317639"/>
          </a:xfrm>
        </p:grpSpPr>
        <p:grpSp>
          <p:nvGrpSpPr>
            <p:cNvPr id="8214" name="组合 57"/>
            <p:cNvGrpSpPr/>
            <p:nvPr/>
          </p:nvGrpSpPr>
          <p:grpSpPr>
            <a:xfrm>
              <a:off x="6824182" y="1416050"/>
              <a:ext cx="802962" cy="1317632"/>
              <a:chOff x="4139057" y="960863"/>
              <a:chExt cx="1267263" cy="2383008"/>
            </a:xfrm>
          </p:grpSpPr>
          <p:sp>
            <p:nvSpPr>
              <p:cNvPr id="8215" name="椭圆 59"/>
              <p:cNvSpPr>
                <a:spLocks noChangeArrowheads="1"/>
              </p:cNvSpPr>
              <p:nvPr/>
            </p:nvSpPr>
            <p:spPr bwMode="auto">
              <a:xfrm>
                <a:off x="4139057" y="2745978"/>
                <a:ext cx="1267263" cy="597893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cxnSp>
            <p:nvCxnSpPr>
              <p:cNvPr id="21" name="直接连接符 20"/>
              <p:cNvCxnSpPr>
                <a:stCxn id="8215" idx="2"/>
                <a:endCxn id="8209" idx="6"/>
              </p:cNvCxnSpPr>
              <p:nvPr/>
            </p:nvCxnSpPr>
            <p:spPr>
              <a:xfrm flipV="1">
                <a:off x="4139057" y="995316"/>
                <a:ext cx="626118" cy="20499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8215" idx="2"/>
                <a:endCxn id="8215" idx="6"/>
              </p:cNvCxnSpPr>
              <p:nvPr/>
            </p:nvCxnSpPr>
            <p:spPr>
              <a:xfrm>
                <a:off x="4772688" y="960863"/>
                <a:ext cx="633632" cy="20844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18" name="椭圆 66"/>
            <p:cNvSpPr>
              <a:spLocks noChangeArrowheads="1"/>
            </p:cNvSpPr>
            <p:nvPr/>
          </p:nvSpPr>
          <p:spPr bwMode="auto">
            <a:xfrm>
              <a:off x="6824182" y="2568393"/>
              <a:ext cx="802962" cy="165296"/>
            </a:xfrm>
            <a:custGeom>
              <a:avLst/>
              <a:gdLst>
                <a:gd name="T0" fmla="*/ 802962 w 802962"/>
                <a:gd name="T1" fmla="*/ 0 h 165296"/>
                <a:gd name="T2" fmla="*/ 401481 w 802962"/>
                <a:gd name="T3" fmla="*/ 165296 h 165296"/>
                <a:gd name="T4" fmla="*/ 0 w 802962"/>
                <a:gd name="T5" fmla="*/ 0 h 165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2962" h="165296">
                  <a:moveTo>
                    <a:pt x="802962" y="0"/>
                  </a:moveTo>
                  <a:cubicBezTo>
                    <a:pt x="802962" y="91290"/>
                    <a:pt x="623213" y="165296"/>
                    <a:pt x="401481" y="165296"/>
                  </a:cubicBezTo>
                  <a:cubicBezTo>
                    <a:pt x="179749" y="165296"/>
                    <a:pt x="0" y="91290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110" y="295239"/>
            <a:ext cx="2752725" cy="490904"/>
          </a:xfrm>
        </p:spPr>
        <p:txBody>
          <a:bodyPr/>
          <a:lstStyle/>
          <a:p>
            <a:r>
              <a:rPr lang="en-US" altLang="zh-CN"/>
              <a:t>03</a:t>
            </a:r>
            <a:r>
              <a:rPr lang="zh-CN" altLang="en-US"/>
              <a:t>  探索新知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E-05 -0.000123 L -0.000764 0.322716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02 -0.031389 L -0.00645 0.289105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E-05 0 L -0.002083 0.314815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27"/>
          <p:cNvGrpSpPr/>
          <p:nvPr/>
        </p:nvGrpSpPr>
        <p:grpSpPr>
          <a:xfrm>
            <a:off x="719139" y="1438917"/>
            <a:ext cx="987425" cy="754062"/>
            <a:chOff x="1277" y="3118"/>
            <a:chExt cx="1555" cy="1187"/>
          </a:xfrm>
        </p:grpSpPr>
        <p:pic>
          <p:nvPicPr>
            <p:cNvPr id="10242" name="Picture 46" descr="U1ppt题号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" name="文本框 6"/>
            <p:cNvSpPr txBox="1">
              <a:spLocks noChangeArrowheads="1"/>
            </p:cNvSpPr>
            <p:nvPr/>
          </p:nvSpPr>
          <p:spPr bwMode="auto">
            <a:xfrm>
              <a:off x="1732" y="3152"/>
              <a:ext cx="61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</a:t>
              </a:r>
            </a:p>
          </p:txBody>
        </p:sp>
      </p:grp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827213" y="1538756"/>
            <a:ext cx="8777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拿一个圆锥形的物体，观察它有哪些特征。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5208106" y="2818111"/>
            <a:ext cx="2902226" cy="914537"/>
          </a:xfrm>
          <a:prstGeom prst="wedgeRoundRectCallout">
            <a:avLst>
              <a:gd name="adj1" fmla="val -57514"/>
              <a:gd name="adj2" fmla="val -1581"/>
              <a:gd name="adj3" fmla="val 16667"/>
            </a:avLst>
          </a:prstGeom>
          <a:noFill/>
          <a:ln w="19050">
            <a:solidFill>
              <a:srgbClr val="1299F1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圆锥有一个底面，底面是一个圆。</a:t>
            </a:r>
          </a:p>
        </p:txBody>
      </p:sp>
      <p:pic>
        <p:nvPicPr>
          <p:cNvPr id="10247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1422" y="2443164"/>
            <a:ext cx="33337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文本框 5"/>
          <p:cNvSpPr txBox="1">
            <a:spLocks noChangeArrowheads="1"/>
          </p:cNvSpPr>
          <p:nvPr/>
        </p:nvSpPr>
        <p:spPr bwMode="auto">
          <a:xfrm>
            <a:off x="1295401" y="847076"/>
            <a:ext cx="195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10250" name="文本框 7"/>
          <p:cNvSpPr txBox="1">
            <a:spLocks noChangeArrowheads="1"/>
          </p:cNvSpPr>
          <p:nvPr/>
        </p:nvSpPr>
        <p:spPr bwMode="auto">
          <a:xfrm>
            <a:off x="3252789" y="847076"/>
            <a:ext cx="592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圆锥各部分名称和特征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</a:t>
            </a:r>
            <a:r>
              <a:rPr lang="zh-CN" altLang="en-US"/>
              <a:t>  探索新知</a:t>
            </a:r>
            <a:endParaRPr lang="en-US" altLang="zh-CN"/>
          </a:p>
        </p:txBody>
      </p:sp>
      <p:pic>
        <p:nvPicPr>
          <p:cNvPr id="14" name="Picture 31" descr="u3jx05_3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1937" y="4203231"/>
            <a:ext cx="16462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不完整圆 11"/>
          <p:cNvSpPr/>
          <p:nvPr/>
        </p:nvSpPr>
        <p:spPr>
          <a:xfrm>
            <a:off x="9226549" y="4300069"/>
            <a:ext cx="1497013" cy="1976437"/>
          </a:xfrm>
          <a:custGeom>
            <a:avLst/>
            <a:gdLst>
              <a:gd name="connsiteX0" fmla="*/ 2188762 w 2895600"/>
              <a:gd name="connsiteY0" fmla="*/ 3782441 h 4069080"/>
              <a:gd name="connsiteX1" fmla="*/ 689896 w 2895600"/>
              <a:gd name="connsiteY1" fmla="*/ 3768037 h 4069080"/>
              <a:gd name="connsiteX2" fmla="*/ 1447800 w 2895600"/>
              <a:gd name="connsiteY2" fmla="*/ 2034540 h 4069080"/>
              <a:gd name="connsiteX3" fmla="*/ 2188762 w 2895600"/>
              <a:gd name="connsiteY3" fmla="*/ 3782441 h 4069080"/>
              <a:gd name="connsiteX0-1" fmla="*/ 1498888 w 1498888"/>
              <a:gd name="connsiteY0-2" fmla="*/ 1747901 h 1982383"/>
              <a:gd name="connsiteX1-3" fmla="*/ 22 w 1498888"/>
              <a:gd name="connsiteY1-4" fmla="*/ 1733497 h 1982383"/>
              <a:gd name="connsiteX2-5" fmla="*/ 757926 w 1498888"/>
              <a:gd name="connsiteY2-6" fmla="*/ 0 h 1982383"/>
              <a:gd name="connsiteX3-7" fmla="*/ 1498888 w 1498888"/>
              <a:gd name="connsiteY3-8" fmla="*/ 1747901 h 1982383"/>
              <a:gd name="connsiteX0-9" fmla="*/ 1510794 w 1510794"/>
              <a:gd name="connsiteY0-10" fmla="*/ 1743139 h 1979558"/>
              <a:gd name="connsiteX1-11" fmla="*/ 22 w 1510794"/>
              <a:gd name="connsiteY1-12" fmla="*/ 1733497 h 1979558"/>
              <a:gd name="connsiteX2-13" fmla="*/ 757926 w 1510794"/>
              <a:gd name="connsiteY2-14" fmla="*/ 0 h 1979558"/>
              <a:gd name="connsiteX3-15" fmla="*/ 1510794 w 1510794"/>
              <a:gd name="connsiteY3-16" fmla="*/ 1743139 h 1979558"/>
              <a:gd name="connsiteX0-17" fmla="*/ 1510789 w 1510789"/>
              <a:gd name="connsiteY0-18" fmla="*/ 1743139 h 1976602"/>
              <a:gd name="connsiteX1-19" fmla="*/ 17 w 1510789"/>
              <a:gd name="connsiteY1-20" fmla="*/ 1733497 h 1976602"/>
              <a:gd name="connsiteX2-21" fmla="*/ 757921 w 1510789"/>
              <a:gd name="connsiteY2-22" fmla="*/ 0 h 1976602"/>
              <a:gd name="connsiteX3-23" fmla="*/ 1510789 w 1510789"/>
              <a:gd name="connsiteY3-24" fmla="*/ 1743139 h 1976602"/>
              <a:gd name="connsiteX0-25" fmla="*/ 1510778 w 1510778"/>
              <a:gd name="connsiteY0-26" fmla="*/ 1743139 h 1991753"/>
              <a:gd name="connsiteX1-27" fmla="*/ 6 w 1510778"/>
              <a:gd name="connsiteY1-28" fmla="*/ 1733497 h 1991753"/>
              <a:gd name="connsiteX2-29" fmla="*/ 757910 w 1510778"/>
              <a:gd name="connsiteY2-30" fmla="*/ 0 h 1991753"/>
              <a:gd name="connsiteX3-31" fmla="*/ 1510778 w 1510778"/>
              <a:gd name="connsiteY3-32" fmla="*/ 1743139 h 1991753"/>
              <a:gd name="connsiteX0-33" fmla="*/ 1511032 w 1511032"/>
              <a:gd name="connsiteY0-34" fmla="*/ 1743139 h 1998407"/>
              <a:gd name="connsiteX1-35" fmla="*/ 260 w 1511032"/>
              <a:gd name="connsiteY1-36" fmla="*/ 1733497 h 1998407"/>
              <a:gd name="connsiteX2-37" fmla="*/ 758164 w 1511032"/>
              <a:gd name="connsiteY2-38" fmla="*/ 0 h 1998407"/>
              <a:gd name="connsiteX3-39" fmla="*/ 1511032 w 1511032"/>
              <a:gd name="connsiteY3-40" fmla="*/ 1743139 h 1998407"/>
              <a:gd name="connsiteX0-41" fmla="*/ 1511025 w 1511025"/>
              <a:gd name="connsiteY0-42" fmla="*/ 1743139 h 1987989"/>
              <a:gd name="connsiteX1-43" fmla="*/ 253 w 1511025"/>
              <a:gd name="connsiteY1-44" fmla="*/ 1733497 h 1987989"/>
              <a:gd name="connsiteX2-45" fmla="*/ 758157 w 1511025"/>
              <a:gd name="connsiteY2-46" fmla="*/ 0 h 1987989"/>
              <a:gd name="connsiteX3-47" fmla="*/ 1511025 w 1511025"/>
              <a:gd name="connsiteY3-48" fmla="*/ 1743139 h 1987989"/>
              <a:gd name="connsiteX0-49" fmla="*/ 1511019 w 1511019"/>
              <a:gd name="connsiteY0-50" fmla="*/ 1743139 h 1986112"/>
              <a:gd name="connsiteX1-51" fmla="*/ 247 w 1511019"/>
              <a:gd name="connsiteY1-52" fmla="*/ 1733497 h 1986112"/>
              <a:gd name="connsiteX2-53" fmla="*/ 758151 w 1511019"/>
              <a:gd name="connsiteY2-54" fmla="*/ 0 h 1986112"/>
              <a:gd name="connsiteX3-55" fmla="*/ 1511019 w 1511019"/>
              <a:gd name="connsiteY3-56" fmla="*/ 1743139 h 1986112"/>
              <a:gd name="connsiteX0-57" fmla="*/ 1510853 w 1510853"/>
              <a:gd name="connsiteY0-58" fmla="*/ 1743139 h 1989564"/>
              <a:gd name="connsiteX1-59" fmla="*/ 81 w 1510853"/>
              <a:gd name="connsiteY1-60" fmla="*/ 1733497 h 1989564"/>
              <a:gd name="connsiteX2-61" fmla="*/ 757985 w 1510853"/>
              <a:gd name="connsiteY2-62" fmla="*/ 0 h 1989564"/>
              <a:gd name="connsiteX3-63" fmla="*/ 1510853 w 1510853"/>
              <a:gd name="connsiteY3-64" fmla="*/ 1743139 h 1989564"/>
              <a:gd name="connsiteX0-65" fmla="*/ 1510852 w 1510852"/>
              <a:gd name="connsiteY0-66" fmla="*/ 1743139 h 1984002"/>
              <a:gd name="connsiteX1-67" fmla="*/ 80 w 1510852"/>
              <a:gd name="connsiteY1-68" fmla="*/ 1733497 h 1984002"/>
              <a:gd name="connsiteX2-69" fmla="*/ 757984 w 1510852"/>
              <a:gd name="connsiteY2-70" fmla="*/ 0 h 1984002"/>
              <a:gd name="connsiteX3-71" fmla="*/ 1510852 w 1510852"/>
              <a:gd name="connsiteY3-72" fmla="*/ 1743139 h 1984002"/>
              <a:gd name="connsiteX0-73" fmla="*/ 1510772 w 1510772"/>
              <a:gd name="connsiteY0-74" fmla="*/ 1743139 h 1992855"/>
              <a:gd name="connsiteX1-75" fmla="*/ 0 w 1510772"/>
              <a:gd name="connsiteY1-76" fmla="*/ 1733497 h 1992855"/>
              <a:gd name="connsiteX2-77" fmla="*/ 757904 w 1510772"/>
              <a:gd name="connsiteY2-78" fmla="*/ 0 h 1992855"/>
              <a:gd name="connsiteX3-79" fmla="*/ 1510772 w 1510772"/>
              <a:gd name="connsiteY3-80" fmla="*/ 1743139 h 1992855"/>
              <a:gd name="connsiteX0-81" fmla="*/ 1510772 w 1510772"/>
              <a:gd name="connsiteY0-82" fmla="*/ 1743139 h 1990142"/>
              <a:gd name="connsiteX1-83" fmla="*/ 0 w 1510772"/>
              <a:gd name="connsiteY1-84" fmla="*/ 1733497 h 1990142"/>
              <a:gd name="connsiteX2-85" fmla="*/ 757904 w 1510772"/>
              <a:gd name="connsiteY2-86" fmla="*/ 0 h 1990142"/>
              <a:gd name="connsiteX3-87" fmla="*/ 1510772 w 1510772"/>
              <a:gd name="connsiteY3-88" fmla="*/ 1743139 h 1990142"/>
              <a:gd name="connsiteX0-89" fmla="*/ 1510772 w 1510772"/>
              <a:gd name="connsiteY0-90" fmla="*/ 1743139 h 1993750"/>
              <a:gd name="connsiteX1-91" fmla="*/ 0 w 1510772"/>
              <a:gd name="connsiteY1-92" fmla="*/ 1733497 h 1993750"/>
              <a:gd name="connsiteX2-93" fmla="*/ 757904 w 1510772"/>
              <a:gd name="connsiteY2-94" fmla="*/ 0 h 1993750"/>
              <a:gd name="connsiteX3-95" fmla="*/ 1510772 w 1510772"/>
              <a:gd name="connsiteY3-96" fmla="*/ 1743139 h 1993750"/>
              <a:gd name="connsiteX0-97" fmla="*/ 1508371 w 1508371"/>
              <a:gd name="connsiteY0-98" fmla="*/ 1743139 h 1999878"/>
              <a:gd name="connsiteX1-99" fmla="*/ 0 w 1508371"/>
              <a:gd name="connsiteY1-100" fmla="*/ 1745500 h 1999878"/>
              <a:gd name="connsiteX2-101" fmla="*/ 755503 w 1508371"/>
              <a:gd name="connsiteY2-102" fmla="*/ 0 h 1999878"/>
              <a:gd name="connsiteX3-103" fmla="*/ 1508371 w 1508371"/>
              <a:gd name="connsiteY3-104" fmla="*/ 1743139 h 1999878"/>
              <a:gd name="connsiteX0-105" fmla="*/ 1508371 w 1508371"/>
              <a:gd name="connsiteY0-106" fmla="*/ 1743139 h 1991655"/>
              <a:gd name="connsiteX1-107" fmla="*/ 0 w 1508371"/>
              <a:gd name="connsiteY1-108" fmla="*/ 1745500 h 1991655"/>
              <a:gd name="connsiteX2-109" fmla="*/ 755503 w 1508371"/>
              <a:gd name="connsiteY2-110" fmla="*/ 0 h 1991655"/>
              <a:gd name="connsiteX3-111" fmla="*/ 1508371 w 1508371"/>
              <a:gd name="connsiteY3-112" fmla="*/ 1743139 h 1991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08371" h="1991655">
                <a:moveTo>
                  <a:pt x="1508371" y="1743139"/>
                </a:moveTo>
                <a:cubicBezTo>
                  <a:pt x="1503795" y="2070479"/>
                  <a:pt x="35279" y="2077687"/>
                  <a:pt x="0" y="1745500"/>
                </a:cubicBezTo>
                <a:lnTo>
                  <a:pt x="755503" y="0"/>
                </a:lnTo>
                <a:lnTo>
                  <a:pt x="1508371" y="1743139"/>
                </a:lnTo>
                <a:close/>
              </a:path>
            </a:pathLst>
          </a:custGeom>
          <a:solidFill>
            <a:srgbClr val="C2E49C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思源黑体 CN Bold" panose="02010600030101010101" pitchFamily="34" charset="-122"/>
              <a:ea typeface="宋体" panose="02010600030101010101" pitchFamily="2" charset="-122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9360693" y="5257331"/>
            <a:ext cx="1228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侧面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477249" y="-628650"/>
            <a:ext cx="2995612" cy="4057650"/>
            <a:chOff x="6616079" y="2358086"/>
            <a:chExt cx="2995612" cy="4057650"/>
          </a:xfrm>
        </p:grpSpPr>
        <p:grpSp>
          <p:nvGrpSpPr>
            <p:cNvPr id="17" name="组合 16"/>
            <p:cNvGrpSpPr/>
            <p:nvPr/>
          </p:nvGrpSpPr>
          <p:grpSpPr>
            <a:xfrm>
              <a:off x="6616079" y="2358086"/>
              <a:ext cx="2995612" cy="4044950"/>
              <a:chOff x="2199482" y="489281"/>
              <a:chExt cx="2996830" cy="4043952"/>
            </a:xfrm>
          </p:grpSpPr>
          <p:sp>
            <p:nvSpPr>
              <p:cNvPr id="18" name="不完整圆 7"/>
              <p:cNvSpPr/>
              <p:nvPr/>
            </p:nvSpPr>
            <p:spPr>
              <a:xfrm>
                <a:off x="2199482" y="489281"/>
                <a:ext cx="2996830" cy="3009157"/>
              </a:xfrm>
              <a:prstGeom prst="pie">
                <a:avLst>
                  <a:gd name="adj1" fmla="val 1997724"/>
                  <a:gd name="adj2" fmla="val 8799888"/>
                </a:avLst>
              </a:prstGeom>
              <a:solidFill>
                <a:srgbClr val="C2E49C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思源黑体 CN Bold" panose="02010600030101010101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180956" y="3498438"/>
                <a:ext cx="1033882" cy="1034795"/>
              </a:xfrm>
              <a:prstGeom prst="ellipse">
                <a:avLst/>
              </a:prstGeom>
              <a:solidFill>
                <a:srgbClr val="C2E49C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思源黑体 CN Bold" panose="02010600030101010101" pitchFamily="34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" name="不完整圆 10"/>
            <p:cNvSpPr/>
            <p:nvPr/>
          </p:nvSpPr>
          <p:spPr bwMode="auto">
            <a:xfrm>
              <a:off x="6860554" y="4686948"/>
              <a:ext cx="2506662" cy="681038"/>
            </a:xfrm>
            <a:custGeom>
              <a:avLst/>
              <a:gdLst>
                <a:gd name="connsiteX0" fmla="*/ 2751541 w 2995613"/>
                <a:gd name="connsiteY0" fmla="*/ 2328355 h 3009900"/>
                <a:gd name="connsiteX1" fmla="*/ 1498329 w 2995613"/>
                <a:gd name="connsiteY1" fmla="*/ 3009899 h 3009900"/>
                <a:gd name="connsiteX2" fmla="*/ 244640 w 2995613"/>
                <a:gd name="connsiteY2" fmla="*/ 2329228 h 3009900"/>
                <a:gd name="connsiteX3" fmla="*/ 1497807 w 2995613"/>
                <a:gd name="connsiteY3" fmla="*/ 1504950 h 3009900"/>
                <a:gd name="connsiteX4" fmla="*/ 2751541 w 2995613"/>
                <a:gd name="connsiteY4" fmla="*/ 2328355 h 3009900"/>
                <a:gd name="connsiteX0-1" fmla="*/ 1253167 w 2506901"/>
                <a:gd name="connsiteY0-2" fmla="*/ 0 h 1504949"/>
                <a:gd name="connsiteX1-3" fmla="*/ 2506901 w 2506901"/>
                <a:gd name="connsiteY1-4" fmla="*/ 823405 h 1504949"/>
                <a:gd name="connsiteX2-5" fmla="*/ 1253689 w 2506901"/>
                <a:gd name="connsiteY2-6" fmla="*/ 1504949 h 1504949"/>
                <a:gd name="connsiteX3-7" fmla="*/ 0 w 2506901"/>
                <a:gd name="connsiteY3-8" fmla="*/ 824278 h 1504949"/>
                <a:gd name="connsiteX4-9" fmla="*/ 1344607 w 2506901"/>
                <a:gd name="connsiteY4-10" fmla="*/ 91440 h 1504949"/>
                <a:gd name="connsiteX0-11" fmla="*/ 1253167 w 2506901"/>
                <a:gd name="connsiteY0-12" fmla="*/ 0 h 1504949"/>
                <a:gd name="connsiteX1-13" fmla="*/ 2506901 w 2506901"/>
                <a:gd name="connsiteY1-14" fmla="*/ 823405 h 1504949"/>
                <a:gd name="connsiteX2-15" fmla="*/ 1253689 w 2506901"/>
                <a:gd name="connsiteY2-16" fmla="*/ 1504949 h 1504949"/>
                <a:gd name="connsiteX3-17" fmla="*/ 0 w 2506901"/>
                <a:gd name="connsiteY3-18" fmla="*/ 824278 h 1504949"/>
                <a:gd name="connsiteX0-19" fmla="*/ 2506901 w 2506901"/>
                <a:gd name="connsiteY0-20" fmla="*/ 0 h 681544"/>
                <a:gd name="connsiteX1-21" fmla="*/ 1253689 w 2506901"/>
                <a:gd name="connsiteY1-22" fmla="*/ 681544 h 681544"/>
                <a:gd name="connsiteX2-23" fmla="*/ 0 w 2506901"/>
                <a:gd name="connsiteY2-24" fmla="*/ 873 h 6815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06901" h="681544">
                  <a:moveTo>
                    <a:pt x="2506901" y="0"/>
                  </a:moveTo>
                  <a:cubicBezTo>
                    <a:pt x="2230366" y="425083"/>
                    <a:pt x="1759116" y="681367"/>
                    <a:pt x="1253689" y="681544"/>
                  </a:cubicBezTo>
                  <a:cubicBezTo>
                    <a:pt x="748260" y="681721"/>
                    <a:pt x="276830" y="425765"/>
                    <a:pt x="0" y="87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思源黑体 CN Bold" panose="02010600030101010101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7586042" y="5380686"/>
              <a:ext cx="1033463" cy="1035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思源黑体 CN Bold" panose="02010600030101010101" pitchFamily="34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5268982" y="4022089"/>
            <a:ext cx="2841350" cy="919401"/>
          </a:xfrm>
          <a:prstGeom prst="wedgeRoundRectCallout">
            <a:avLst>
              <a:gd name="adj1" fmla="val -59224"/>
              <a:gd name="adj2" fmla="val 32726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圆锥的侧面是曲面，展开后是一个扇形。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1" descr="u3jx05_3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394" y="3429000"/>
            <a:ext cx="16462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8"/>
          <p:cNvSpPr txBox="1">
            <a:spLocks noChangeArrowheads="1"/>
          </p:cNvSpPr>
          <p:nvPr/>
        </p:nvSpPr>
        <p:spPr bwMode="auto">
          <a:xfrm>
            <a:off x="5431943" y="5183187"/>
            <a:ext cx="3603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>
                <a:solidFill>
                  <a:srgbClr val="000000"/>
                </a:solidFill>
                <a:latin typeface="思源黑体 CN Bold" panose="02010600030101010101" pitchFamily="34" charset="-122"/>
                <a:ea typeface="楷体_GB2312" pitchFamily="49" charset="-122"/>
              </a:rPr>
              <a:t>O</a:t>
            </a:r>
          </a:p>
        </p:txBody>
      </p:sp>
      <p:grpSp>
        <p:nvGrpSpPr>
          <p:cNvPr id="7" name="Group 36"/>
          <p:cNvGrpSpPr/>
          <p:nvPr/>
        </p:nvGrpSpPr>
        <p:grpSpPr>
          <a:xfrm>
            <a:off x="5920893" y="3473450"/>
            <a:ext cx="1236662" cy="1785937"/>
            <a:chOff x="4626" y="1028"/>
            <a:chExt cx="779" cy="1125"/>
          </a:xfrm>
        </p:grpSpPr>
        <p:cxnSp>
          <p:nvCxnSpPr>
            <p:cNvPr id="12292" name="直接连接符 65"/>
            <p:cNvCxnSpPr>
              <a:cxnSpLocks noChangeShapeType="1"/>
            </p:cNvCxnSpPr>
            <p:nvPr/>
          </p:nvCxnSpPr>
          <p:spPr bwMode="auto">
            <a:xfrm>
              <a:off x="4626" y="1028"/>
              <a:ext cx="7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3" name="直接连接符 66"/>
            <p:cNvCxnSpPr>
              <a:cxnSpLocks noChangeShapeType="1"/>
            </p:cNvCxnSpPr>
            <p:nvPr/>
          </p:nvCxnSpPr>
          <p:spPr bwMode="auto">
            <a:xfrm>
              <a:off x="5100" y="215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4" name="直接箭头连接符 68"/>
            <p:cNvCxnSpPr>
              <a:cxnSpLocks noChangeShapeType="1"/>
            </p:cNvCxnSpPr>
            <p:nvPr/>
          </p:nvCxnSpPr>
          <p:spPr bwMode="auto">
            <a:xfrm flipH="1" flipV="1">
              <a:off x="5148" y="1038"/>
              <a:ext cx="0" cy="3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5" name="直接箭头连接符 70"/>
            <p:cNvCxnSpPr>
              <a:cxnSpLocks noChangeShapeType="1"/>
            </p:cNvCxnSpPr>
            <p:nvPr/>
          </p:nvCxnSpPr>
          <p:spPr bwMode="auto">
            <a:xfrm flipH="1">
              <a:off x="5148" y="1811"/>
              <a:ext cx="0" cy="3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6" name="TextBox 72"/>
            <p:cNvSpPr txBox="1">
              <a:spLocks noChangeArrowheads="1"/>
            </p:cNvSpPr>
            <p:nvPr/>
          </p:nvSpPr>
          <p:spPr bwMode="auto">
            <a:xfrm>
              <a:off x="5044" y="1466"/>
              <a:ext cx="24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i="1">
                  <a:solidFill>
                    <a:srgbClr val="000000"/>
                  </a:solidFill>
                  <a:latin typeface="思源黑体 CN Bold" panose="02010600030101010101" pitchFamily="34" charset="-122"/>
                  <a:ea typeface="楷体_GB2312" pitchFamily="49" charset="-122"/>
                </a:rPr>
                <a:t>h</a:t>
              </a:r>
            </a:p>
          </p:txBody>
        </p:sp>
      </p:grpSp>
      <p:sp>
        <p:nvSpPr>
          <p:cNvPr id="10" name="TextBox 45"/>
          <p:cNvSpPr txBox="1">
            <a:spLocks noChangeArrowheads="1"/>
          </p:cNvSpPr>
          <p:nvPr/>
        </p:nvSpPr>
        <p:spPr bwMode="auto">
          <a:xfrm>
            <a:off x="6106631" y="4673599"/>
            <a:ext cx="360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>
                <a:solidFill>
                  <a:srgbClr val="00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r</a:t>
            </a: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6906731" y="4151312"/>
            <a:ext cx="51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高</a:t>
            </a: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5908194" y="3476625"/>
            <a:ext cx="3175" cy="17668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思源黑体 CN Bold" panose="02010600030101010101" pitchFamily="34" charset="-122"/>
              <a:ea typeface="宋体" panose="02010600030101010101" pitchFamily="2" charset="-122"/>
            </a:endParaRP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5165244" y="5240336"/>
            <a:ext cx="15128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思源黑体 CN Bold" panose="02010600030101010101" pitchFamily="34" charset="-122"/>
              <a:ea typeface="宋体" panose="02010600030101010101" pitchFamily="2" charset="-122"/>
            </a:endParaRPr>
          </a:p>
        </p:txBody>
      </p:sp>
      <p:sp>
        <p:nvSpPr>
          <p:cNvPr id="12301" name="椭圆 49"/>
          <p:cNvSpPr>
            <a:spLocks noChangeArrowheads="1"/>
          </p:cNvSpPr>
          <p:nvPr/>
        </p:nvSpPr>
        <p:spPr bwMode="auto">
          <a:xfrm>
            <a:off x="5885969" y="3452812"/>
            <a:ext cx="71437" cy="73025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000000"/>
              </a:solidFill>
              <a:latin typeface="思源黑体 CN Bold" panose="02010600030101010101" pitchFamily="34" charset="-122"/>
              <a:ea typeface="宋体" panose="02010600030101010101" pitchFamily="2" charset="-122"/>
            </a:endParaRPr>
          </a:p>
        </p:txBody>
      </p:sp>
      <p:sp>
        <p:nvSpPr>
          <p:cNvPr id="12302" name="椭圆 30"/>
          <p:cNvSpPr>
            <a:spLocks noChangeArrowheads="1"/>
          </p:cNvSpPr>
          <p:nvPr/>
        </p:nvSpPr>
        <p:spPr bwMode="auto">
          <a:xfrm>
            <a:off x="5884380" y="5222875"/>
            <a:ext cx="71438" cy="73025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000000"/>
              </a:solidFill>
              <a:latin typeface="思源黑体 CN Bold" panose="02010600030101010101" pitchFamily="34" charset="-122"/>
              <a:ea typeface="宋体" panose="02010600030101010101" pitchFamily="2" charset="-122"/>
            </a:endParaRPr>
          </a:p>
        </p:txBody>
      </p:sp>
      <p:sp>
        <p:nvSpPr>
          <p:cNvPr id="11279" name="AutoShape 27"/>
          <p:cNvSpPr>
            <a:spLocks noChangeArrowheads="1"/>
          </p:cNvSpPr>
          <p:nvPr/>
        </p:nvSpPr>
        <p:spPr bwMode="auto">
          <a:xfrm>
            <a:off x="7419494" y="2825131"/>
            <a:ext cx="3713162" cy="1045988"/>
          </a:xfrm>
          <a:prstGeom prst="wedgeRoundRectCallout">
            <a:avLst>
              <a:gd name="adj1" fmla="val -42176"/>
              <a:gd name="adj2" fmla="val 6218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从圆锥的</a:t>
            </a:r>
            <a:r>
              <a:rPr lang="zh-CN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顶点到</a:t>
            </a:r>
            <a:r>
              <a:rPr lang="zh-CN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底面</a:t>
            </a:r>
            <a:r>
              <a:rPr lang="zh-CN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圆心</a:t>
            </a:r>
            <a:r>
              <a:rPr lang="zh-CN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的距离是圆锥的</a:t>
            </a:r>
            <a:r>
              <a:rPr lang="zh-CN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高</a:t>
            </a:r>
            <a:r>
              <a:rPr lang="zh-CN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1511" name="AutoShape 27"/>
          <p:cNvSpPr>
            <a:spLocks noChangeArrowheads="1"/>
          </p:cNvSpPr>
          <p:nvPr/>
        </p:nvSpPr>
        <p:spPr bwMode="auto">
          <a:xfrm>
            <a:off x="1435376" y="2936875"/>
            <a:ext cx="3106807" cy="578882"/>
          </a:xfrm>
          <a:prstGeom prst="wedgeRoundRectCallout">
            <a:avLst>
              <a:gd name="adj1" fmla="val 45306"/>
              <a:gd name="adj2" fmla="val 125030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圆锥只有一条高。</a:t>
            </a:r>
          </a:p>
        </p:txBody>
      </p: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</a:t>
            </a:r>
            <a:r>
              <a:rPr lang="zh-CN" altLang="en-US"/>
              <a:t>  探索新知</a:t>
            </a:r>
            <a:endParaRPr lang="en-US" altLang="zh-CN"/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3037579" y="1435462"/>
            <a:ext cx="3639656" cy="919401"/>
          </a:xfrm>
          <a:prstGeom prst="wedgeRoundRectCallout">
            <a:avLst>
              <a:gd name="adj1" fmla="val 28981"/>
              <a:gd name="adj2" fmla="val 120668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圆锥底面圆周上任一点与顶点之间的距离都相等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。</a:t>
            </a:r>
            <a:endParaRPr lang="en-US" altLang="zh-CN" sz="2400" b="1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8" grpId="0"/>
      <p:bldP spid="11279" grpId="0" animBg="1"/>
      <p:bldP spid="2151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8" descr="u3jx05_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413" y="3637654"/>
            <a:ext cx="34020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u3jx05_402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700" y="3669404"/>
            <a:ext cx="2933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u3jx05_403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076" y="2321616"/>
            <a:ext cx="9366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27"/>
          <p:cNvSpPr>
            <a:spLocks noChangeArrowheads="1"/>
          </p:cNvSpPr>
          <p:nvPr/>
        </p:nvSpPr>
        <p:spPr bwMode="auto">
          <a:xfrm>
            <a:off x="5727700" y="3327746"/>
            <a:ext cx="4635500" cy="919401"/>
          </a:xfrm>
          <a:prstGeom prst="wedgeRoundRectCallout">
            <a:avLst>
              <a:gd name="adj1" fmla="val -58882"/>
              <a:gd name="adj2" fmla="val 25435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上面的平板要水平放在圆锥的顶点上面。</a:t>
            </a:r>
          </a:p>
        </p:txBody>
      </p:sp>
      <p:sp>
        <p:nvSpPr>
          <p:cNvPr id="16389" name="矩形 1"/>
          <p:cNvSpPr>
            <a:spLocks noChangeArrowheads="1"/>
          </p:cNvSpPr>
          <p:nvPr/>
        </p:nvSpPr>
        <p:spPr bwMode="auto">
          <a:xfrm>
            <a:off x="1395414" y="1354828"/>
            <a:ext cx="4219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怎样测量圆锥的高？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</a:t>
            </a:r>
            <a:r>
              <a:rPr lang="zh-CN" altLang="en-US"/>
              <a:t>  探索新知</a:t>
            </a:r>
            <a:endParaRPr lang="en-US" altLang="zh-CN"/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flipH="1">
            <a:off x="5711030" y="5221643"/>
            <a:ext cx="4652169" cy="510778"/>
          </a:xfrm>
          <a:prstGeom prst="wedgeRoundRectCallout">
            <a:avLst>
              <a:gd name="adj1" fmla="val 58561"/>
              <a:gd name="adj2" fmla="val 9704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测量时，圆锥的底面要水平地放。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6B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237" y="1472372"/>
            <a:ext cx="121126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2703237" y="2496309"/>
            <a:ext cx="781050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547787" y="1104071"/>
            <a:ext cx="1179512" cy="2833688"/>
            <a:chOff x="4428" y="2898"/>
            <a:chExt cx="930" cy="2769"/>
          </a:xfrm>
        </p:grpSpPr>
        <p:grpSp>
          <p:nvGrpSpPr>
            <p:cNvPr id="17414" name="组合 11"/>
            <p:cNvGrpSpPr/>
            <p:nvPr/>
          </p:nvGrpSpPr>
          <p:grpSpPr>
            <a:xfrm>
              <a:off x="4427" y="3457"/>
              <a:ext cx="867" cy="997"/>
              <a:chOff x="2811033" y="2196306"/>
              <a:chExt cx="550860" cy="632621"/>
            </a:xfrm>
          </p:grpSpPr>
          <p:pic>
            <p:nvPicPr>
              <p:cNvPr id="17415" name="图片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11033" y="2196306"/>
                <a:ext cx="529431" cy="53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6" name="图片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32462" y="2705100"/>
                <a:ext cx="529431" cy="123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17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7" b="1936"/>
            <a:stretch>
              <a:fillRect/>
            </a:stretch>
          </p:blipFill>
          <p:spPr bwMode="auto">
            <a:xfrm>
              <a:off x="4427" y="2897"/>
              <a:ext cx="930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图片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2" y="4455"/>
              <a:ext cx="322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</a:t>
            </a:r>
            <a:r>
              <a:rPr lang="zh-CN" altLang="en-US"/>
              <a:t>  探索新知</a:t>
            </a:r>
            <a:endParaRPr lang="en-US" altLang="zh-CN"/>
          </a:p>
        </p:txBody>
      </p:sp>
      <p:sp>
        <p:nvSpPr>
          <p:cNvPr id="15" name="圆角矩形 7"/>
          <p:cNvSpPr>
            <a:spLocks noChangeArrowheads="1"/>
          </p:cNvSpPr>
          <p:nvPr/>
        </p:nvSpPr>
        <p:spPr bwMode="auto">
          <a:xfrm>
            <a:off x="6283842" y="2335535"/>
            <a:ext cx="4635500" cy="1355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如图所示，把一张直角三角形的硬纸贴在木棒上，快速转动木棒，看看转出来的是什么形状。</a:t>
            </a: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6283842" y="1472372"/>
            <a:ext cx="4576763" cy="510778"/>
          </a:xfrm>
          <a:prstGeom prst="wedgeRoundRectCallout">
            <a:avLst>
              <a:gd name="adj1" fmla="val -54249"/>
              <a:gd name="adj2" fmla="val 107882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转动起来是一个</a:t>
            </a: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圆锥</a:t>
            </a: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。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045611" y="4992619"/>
            <a:ext cx="10379074" cy="1142044"/>
          </a:xfrm>
          <a:prstGeom prst="rect">
            <a:avLst/>
          </a:prstGeom>
          <a:noFill/>
          <a:ln w="9525">
            <a:solidFill>
              <a:srgbClr val="1299F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       </a:t>
            </a:r>
            <a:r>
              <a:rPr lang="zh-CN" altLang="zh-CN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圆锥由一个底面和一个侧面两部分组成。圆锥的底面是一个圆，侧面是一个曲面。从圆锥的顶点到底面圆心的距离是圆锥的高，圆锥只有一条高。</a:t>
            </a:r>
          </a:p>
        </p:txBody>
      </p:sp>
      <p:sp>
        <p:nvSpPr>
          <p:cNvPr id="19" name="文本占位符 1"/>
          <p:cNvSpPr txBox="1"/>
          <p:nvPr/>
        </p:nvSpPr>
        <p:spPr>
          <a:xfrm>
            <a:off x="685110" y="4301603"/>
            <a:ext cx="275272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04  </a:t>
            </a:r>
            <a:r>
              <a:rPr lang="zh-CN" altLang="en-US"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知识提炼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8" descr="6B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0342" y="2687087"/>
            <a:ext cx="14255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7" descr="6B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7808">
            <a:off x="5428630" y="2945849"/>
            <a:ext cx="20161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6"/>
          <p:cNvSpPr txBox="1">
            <a:spLocks noChangeArrowheads="1"/>
          </p:cNvSpPr>
          <p:nvPr/>
        </p:nvSpPr>
        <p:spPr bwMode="auto">
          <a:xfrm>
            <a:off x="1348754" y="3152224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侧面</a:t>
            </a:r>
          </a:p>
        </p:txBody>
      </p:sp>
      <p:pic>
        <p:nvPicPr>
          <p:cNvPr id="19463" name="Picture 40" descr="6B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866" y="2796624"/>
            <a:ext cx="237648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301129" y="1191236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charset="0"/>
              </a:rPr>
              <a:t>指出下面圆锥的底面、侧面和高。</a:t>
            </a:r>
            <a:r>
              <a:rPr lang="zh-CN" altLang="en-US" sz="2400" b="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charset="0"/>
                <a:sym typeface="Times New Roman" panose="02020603050405020304" charset="0"/>
              </a:rPr>
              <a:t>（选自教材</a:t>
            </a:r>
            <a:r>
              <a:rPr lang="en-US" altLang="zh-CN" sz="2400" b="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charset="0"/>
                <a:sym typeface="Times New Roman" panose="02020603050405020304" charset="0"/>
              </a:rPr>
              <a:t>P32</a:t>
            </a:r>
            <a:r>
              <a:rPr lang="zh-CN" altLang="en-US" sz="2400" b="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charset="0"/>
                <a:sym typeface="Times New Roman" panose="02020603050405020304" charset="0"/>
              </a:rPr>
              <a:t>做一做）</a:t>
            </a:r>
            <a:endParaRPr lang="zh-CN" altLang="en-US" sz="2400" b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charset="0"/>
            </a:endParaRPr>
          </a:p>
        </p:txBody>
      </p:sp>
      <p:sp>
        <p:nvSpPr>
          <p:cNvPr id="13" name="TextBox 64"/>
          <p:cNvSpPr txBox="1">
            <a:spLocks noChangeArrowheads="1"/>
          </p:cNvSpPr>
          <p:nvPr/>
        </p:nvSpPr>
        <p:spPr bwMode="auto">
          <a:xfrm>
            <a:off x="5122241" y="3190323"/>
            <a:ext cx="503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面</a:t>
            </a:r>
          </a:p>
        </p:txBody>
      </p:sp>
      <p:sp>
        <p:nvSpPr>
          <p:cNvPr id="8" name="TextBox 65"/>
          <p:cNvSpPr txBox="1">
            <a:spLocks noChangeArrowheads="1"/>
          </p:cNvSpPr>
          <p:nvPr/>
        </p:nvSpPr>
        <p:spPr bwMode="auto">
          <a:xfrm>
            <a:off x="5453477" y="4542369"/>
            <a:ext cx="1235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侧面</a:t>
            </a:r>
          </a:p>
        </p:txBody>
      </p:sp>
      <p:sp>
        <p:nvSpPr>
          <p:cNvPr id="3" name="TextBox 70"/>
          <p:cNvSpPr txBox="1">
            <a:spLocks noChangeArrowheads="1"/>
          </p:cNvSpPr>
          <p:nvPr/>
        </p:nvSpPr>
        <p:spPr bwMode="auto">
          <a:xfrm>
            <a:off x="9061864" y="4542369"/>
            <a:ext cx="121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底面</a:t>
            </a:r>
          </a:p>
        </p:txBody>
      </p:sp>
      <p:sp>
        <p:nvSpPr>
          <p:cNvPr id="16" name="TextBox 72"/>
          <p:cNvSpPr txBox="1">
            <a:spLocks noChangeArrowheads="1"/>
          </p:cNvSpPr>
          <p:nvPr/>
        </p:nvSpPr>
        <p:spPr bwMode="auto">
          <a:xfrm>
            <a:off x="7960691" y="3404636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侧面</a:t>
            </a:r>
          </a:p>
        </p:txBody>
      </p:sp>
      <p:sp>
        <p:nvSpPr>
          <p:cNvPr id="9" name="椭圆 8"/>
          <p:cNvSpPr/>
          <p:nvPr/>
        </p:nvSpPr>
        <p:spPr>
          <a:xfrm>
            <a:off x="2018680" y="4025348"/>
            <a:ext cx="2033587" cy="342900"/>
          </a:xfrm>
          <a:prstGeom prst="ellipse">
            <a:avLst/>
          </a:prstGeom>
          <a:solidFill>
            <a:srgbClr val="CCEC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8" name="不完整圆 2"/>
          <p:cNvSpPr/>
          <p:nvPr/>
        </p:nvSpPr>
        <p:spPr>
          <a:xfrm>
            <a:off x="2017091" y="2933148"/>
            <a:ext cx="2044700" cy="1428750"/>
          </a:xfrm>
          <a:custGeom>
            <a:avLst/>
            <a:gdLst>
              <a:gd name="connsiteX0" fmla="*/ 2630082 w 3221096"/>
              <a:gd name="connsiteY0" fmla="*/ 2850217 h 3213100"/>
              <a:gd name="connsiteX1" fmla="*/ 594621 w 3221096"/>
              <a:gd name="connsiteY1" fmla="*/ 2853150 h 3213100"/>
              <a:gd name="connsiteX2" fmla="*/ 1610548 w 3221096"/>
              <a:gd name="connsiteY2" fmla="*/ 1606550 h 3213100"/>
              <a:gd name="connsiteX3" fmla="*/ 2630082 w 3221096"/>
              <a:gd name="connsiteY3" fmla="*/ 2850217 h 3213100"/>
              <a:gd name="connsiteX0-1" fmla="*/ 2038207 w 2038207"/>
              <a:gd name="connsiteY0-2" fmla="*/ 1243667 h 1492646"/>
              <a:gd name="connsiteX1-3" fmla="*/ 2746 w 2038207"/>
              <a:gd name="connsiteY1-4" fmla="*/ 1246600 h 1492646"/>
              <a:gd name="connsiteX2-5" fmla="*/ 1018673 w 2038207"/>
              <a:gd name="connsiteY2-6" fmla="*/ 0 h 1492646"/>
              <a:gd name="connsiteX3-7" fmla="*/ 2038207 w 2038207"/>
              <a:gd name="connsiteY3-8" fmla="*/ 1243667 h 1492646"/>
              <a:gd name="connsiteX0-9" fmla="*/ 2037450 w 2037509"/>
              <a:gd name="connsiteY0-10" fmla="*/ 1243667 h 1408302"/>
              <a:gd name="connsiteX1-11" fmla="*/ 1989 w 2037509"/>
              <a:gd name="connsiteY1-12" fmla="*/ 1246600 h 1408302"/>
              <a:gd name="connsiteX2-13" fmla="*/ 1017916 w 2037509"/>
              <a:gd name="connsiteY2-14" fmla="*/ 0 h 1408302"/>
              <a:gd name="connsiteX3-15" fmla="*/ 2037450 w 2037509"/>
              <a:gd name="connsiteY3-16" fmla="*/ 1243667 h 1408302"/>
              <a:gd name="connsiteX0-17" fmla="*/ 2037330 w 2037389"/>
              <a:gd name="connsiteY0-18" fmla="*/ 1243667 h 1435815"/>
              <a:gd name="connsiteX1-19" fmla="*/ 1869 w 2037389"/>
              <a:gd name="connsiteY1-20" fmla="*/ 1246600 h 1435815"/>
              <a:gd name="connsiteX2-21" fmla="*/ 1017796 w 2037389"/>
              <a:gd name="connsiteY2-22" fmla="*/ 0 h 1435815"/>
              <a:gd name="connsiteX3-23" fmla="*/ 2037330 w 2037389"/>
              <a:gd name="connsiteY3-24" fmla="*/ 1243667 h 1435815"/>
              <a:gd name="connsiteX0-25" fmla="*/ 2037254 w 2040935"/>
              <a:gd name="connsiteY0-26" fmla="*/ 1243667 h 1424607"/>
              <a:gd name="connsiteX1-27" fmla="*/ 1793 w 2040935"/>
              <a:gd name="connsiteY1-28" fmla="*/ 1246600 h 1424607"/>
              <a:gd name="connsiteX2-29" fmla="*/ 1017720 w 2040935"/>
              <a:gd name="connsiteY2-30" fmla="*/ 0 h 1424607"/>
              <a:gd name="connsiteX3-31" fmla="*/ 2037254 w 2040935"/>
              <a:gd name="connsiteY3-32" fmla="*/ 1243667 h 1424607"/>
              <a:gd name="connsiteX0-33" fmla="*/ 2036931 w 2040623"/>
              <a:gd name="connsiteY0-34" fmla="*/ 1243667 h 1429813"/>
              <a:gd name="connsiteX1-35" fmla="*/ 1470 w 2040623"/>
              <a:gd name="connsiteY1-36" fmla="*/ 1246600 h 1429813"/>
              <a:gd name="connsiteX2-37" fmla="*/ 1017397 w 2040623"/>
              <a:gd name="connsiteY2-38" fmla="*/ 0 h 1429813"/>
              <a:gd name="connsiteX3-39" fmla="*/ 2036931 w 2040623"/>
              <a:gd name="connsiteY3-40" fmla="*/ 1243667 h 1429813"/>
              <a:gd name="connsiteX0-41" fmla="*/ 2036931 w 2040623"/>
              <a:gd name="connsiteY0-42" fmla="*/ 1243667 h 1432140"/>
              <a:gd name="connsiteX1-43" fmla="*/ 1470 w 2040623"/>
              <a:gd name="connsiteY1-44" fmla="*/ 1251362 h 1432140"/>
              <a:gd name="connsiteX2-45" fmla="*/ 1017397 w 2040623"/>
              <a:gd name="connsiteY2-46" fmla="*/ 0 h 1432140"/>
              <a:gd name="connsiteX3-47" fmla="*/ 2036931 w 2040623"/>
              <a:gd name="connsiteY3-48" fmla="*/ 1243667 h 1432140"/>
              <a:gd name="connsiteX0-49" fmla="*/ 2034551 w 2038247"/>
              <a:gd name="connsiteY0-50" fmla="*/ 1253189 h 1437043"/>
              <a:gd name="connsiteX1-51" fmla="*/ 1470 w 2038247"/>
              <a:gd name="connsiteY1-52" fmla="*/ 1251362 h 1437043"/>
              <a:gd name="connsiteX2-53" fmla="*/ 1017397 w 2038247"/>
              <a:gd name="connsiteY2-54" fmla="*/ 0 h 1437043"/>
              <a:gd name="connsiteX3-55" fmla="*/ 2034551 w 2038247"/>
              <a:gd name="connsiteY3-56" fmla="*/ 1253189 h 1437043"/>
              <a:gd name="connsiteX0-57" fmla="*/ 2034638 w 2034638"/>
              <a:gd name="connsiteY0-58" fmla="*/ 1253189 h 1429761"/>
              <a:gd name="connsiteX1-59" fmla="*/ 1557 w 2034638"/>
              <a:gd name="connsiteY1-60" fmla="*/ 1251362 h 1429761"/>
              <a:gd name="connsiteX2-61" fmla="*/ 1017484 w 2034638"/>
              <a:gd name="connsiteY2-62" fmla="*/ 0 h 1429761"/>
              <a:gd name="connsiteX3-63" fmla="*/ 2034638 w 2034638"/>
              <a:gd name="connsiteY3-64" fmla="*/ 1253189 h 1429761"/>
              <a:gd name="connsiteX0-65" fmla="*/ 2033113 w 2033113"/>
              <a:gd name="connsiteY0-66" fmla="*/ 1253189 h 1432420"/>
              <a:gd name="connsiteX1-67" fmla="*/ 32 w 2033113"/>
              <a:gd name="connsiteY1-68" fmla="*/ 1251362 h 1432420"/>
              <a:gd name="connsiteX2-69" fmla="*/ 1015959 w 2033113"/>
              <a:gd name="connsiteY2-70" fmla="*/ 0 h 1432420"/>
              <a:gd name="connsiteX3-71" fmla="*/ 2033113 w 2033113"/>
              <a:gd name="connsiteY3-72" fmla="*/ 1253189 h 1432420"/>
              <a:gd name="connsiteX0-73" fmla="*/ 2037873 w 2037873"/>
              <a:gd name="connsiteY0-74" fmla="*/ 1260329 h 1436046"/>
              <a:gd name="connsiteX1-75" fmla="*/ 32 w 2037873"/>
              <a:gd name="connsiteY1-76" fmla="*/ 1251362 h 1436046"/>
              <a:gd name="connsiteX2-77" fmla="*/ 1015959 w 2037873"/>
              <a:gd name="connsiteY2-78" fmla="*/ 0 h 1436046"/>
              <a:gd name="connsiteX3-79" fmla="*/ 2037873 w 2037873"/>
              <a:gd name="connsiteY3-80" fmla="*/ 1260329 h 1436046"/>
              <a:gd name="connsiteX0-81" fmla="*/ 2042633 w 2042633"/>
              <a:gd name="connsiteY0-82" fmla="*/ 1260329 h 1439560"/>
              <a:gd name="connsiteX1-83" fmla="*/ 31 w 2042633"/>
              <a:gd name="connsiteY1-84" fmla="*/ 1258503 h 1439560"/>
              <a:gd name="connsiteX2-85" fmla="*/ 1020719 w 2042633"/>
              <a:gd name="connsiteY2-86" fmla="*/ 0 h 1439560"/>
              <a:gd name="connsiteX3-87" fmla="*/ 2042633 w 2042633"/>
              <a:gd name="connsiteY3-88" fmla="*/ 1260329 h 1439560"/>
              <a:gd name="connsiteX0-89" fmla="*/ 2042602 w 2042602"/>
              <a:gd name="connsiteY0-90" fmla="*/ 1260329 h 1433388"/>
              <a:gd name="connsiteX1-91" fmla="*/ 0 w 2042602"/>
              <a:gd name="connsiteY1-92" fmla="*/ 1258503 h 1433388"/>
              <a:gd name="connsiteX2-93" fmla="*/ 1020688 w 2042602"/>
              <a:gd name="connsiteY2-94" fmla="*/ 0 h 1433388"/>
              <a:gd name="connsiteX3-95" fmla="*/ 2042602 w 2042602"/>
              <a:gd name="connsiteY3-96" fmla="*/ 1260329 h 1433388"/>
              <a:gd name="connsiteX0-97" fmla="*/ 2042602 w 2042602"/>
              <a:gd name="connsiteY0-98" fmla="*/ 1260329 h 1427961"/>
              <a:gd name="connsiteX1-99" fmla="*/ 0 w 2042602"/>
              <a:gd name="connsiteY1-100" fmla="*/ 1258503 h 1427961"/>
              <a:gd name="connsiteX2-101" fmla="*/ 1020688 w 2042602"/>
              <a:gd name="connsiteY2-102" fmla="*/ 0 h 1427961"/>
              <a:gd name="connsiteX3-103" fmla="*/ 2042602 w 2042602"/>
              <a:gd name="connsiteY3-104" fmla="*/ 1260329 h 1427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42602" h="1427961">
                <a:moveTo>
                  <a:pt x="2042602" y="1260329"/>
                </a:moveTo>
                <a:cubicBezTo>
                  <a:pt x="1958092" y="1485907"/>
                  <a:pt x="47840" y="1482363"/>
                  <a:pt x="0" y="1258503"/>
                </a:cubicBezTo>
                <a:lnTo>
                  <a:pt x="1020688" y="0"/>
                </a:lnTo>
                <a:lnTo>
                  <a:pt x="2042602" y="1260329"/>
                </a:lnTo>
                <a:close/>
              </a:path>
            </a:pathLst>
          </a:custGeom>
          <a:solidFill>
            <a:srgbClr val="7DDF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>
            <a:off x="2368964" y="4542369"/>
            <a:ext cx="1185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底面</a:t>
            </a:r>
          </a:p>
        </p:txBody>
      </p:sp>
      <p:sp>
        <p:nvSpPr>
          <p:cNvPr id="20" name="TextBox 63"/>
          <p:cNvSpPr txBox="1">
            <a:spLocks noChangeArrowheads="1"/>
          </p:cNvSpPr>
          <p:nvPr/>
        </p:nvSpPr>
        <p:spPr bwMode="auto">
          <a:xfrm>
            <a:off x="3053729" y="3372886"/>
            <a:ext cx="576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004516" y="2875998"/>
            <a:ext cx="84138" cy="1360488"/>
            <a:chOff x="1946275" y="2795588"/>
            <a:chExt cx="84138" cy="1360487"/>
          </a:xfrm>
        </p:grpSpPr>
        <p:cxnSp>
          <p:nvCxnSpPr>
            <p:cNvPr id="19474" name="直接连接符 62"/>
            <p:cNvCxnSpPr>
              <a:cxnSpLocks noChangeAspect="1" noChangeShapeType="1"/>
            </p:cNvCxnSpPr>
            <p:nvPr/>
          </p:nvCxnSpPr>
          <p:spPr bwMode="auto">
            <a:xfrm>
              <a:off x="1982788" y="2849563"/>
              <a:ext cx="17462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1"/>
            <p:cNvSpPr>
              <a:spLocks noChangeArrowheads="1"/>
            </p:cNvSpPr>
            <p:nvPr/>
          </p:nvSpPr>
          <p:spPr bwMode="auto">
            <a:xfrm>
              <a:off x="1946275" y="279558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4" name="Oval 42"/>
            <p:cNvSpPr>
              <a:spLocks noChangeArrowheads="1"/>
            </p:cNvSpPr>
            <p:nvPr/>
          </p:nvSpPr>
          <p:spPr bwMode="auto">
            <a:xfrm>
              <a:off x="1958975" y="40846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 rot="17382612">
            <a:off x="5286548" y="3481630"/>
            <a:ext cx="1127125" cy="414338"/>
          </a:xfrm>
          <a:prstGeom prst="ellipse">
            <a:avLst/>
          </a:prstGeom>
          <a:solidFill>
            <a:srgbClr val="CCEC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6" name="不完整圆 2"/>
          <p:cNvSpPr/>
          <p:nvPr/>
        </p:nvSpPr>
        <p:spPr>
          <a:xfrm rot="6760439">
            <a:off x="5954092" y="3217311"/>
            <a:ext cx="1128712" cy="1490663"/>
          </a:xfrm>
          <a:custGeom>
            <a:avLst/>
            <a:gdLst>
              <a:gd name="connsiteX0" fmla="*/ 2630082 w 3221096"/>
              <a:gd name="connsiteY0" fmla="*/ 2850217 h 3213100"/>
              <a:gd name="connsiteX1" fmla="*/ 594621 w 3221096"/>
              <a:gd name="connsiteY1" fmla="*/ 2853150 h 3213100"/>
              <a:gd name="connsiteX2" fmla="*/ 1610548 w 3221096"/>
              <a:gd name="connsiteY2" fmla="*/ 1606550 h 3213100"/>
              <a:gd name="connsiteX3" fmla="*/ 2630082 w 3221096"/>
              <a:gd name="connsiteY3" fmla="*/ 2850217 h 3213100"/>
              <a:gd name="connsiteX0-1" fmla="*/ 2038207 w 2038207"/>
              <a:gd name="connsiteY0-2" fmla="*/ 1243667 h 1492646"/>
              <a:gd name="connsiteX1-3" fmla="*/ 2746 w 2038207"/>
              <a:gd name="connsiteY1-4" fmla="*/ 1246600 h 1492646"/>
              <a:gd name="connsiteX2-5" fmla="*/ 1018673 w 2038207"/>
              <a:gd name="connsiteY2-6" fmla="*/ 0 h 1492646"/>
              <a:gd name="connsiteX3-7" fmla="*/ 2038207 w 2038207"/>
              <a:gd name="connsiteY3-8" fmla="*/ 1243667 h 1492646"/>
              <a:gd name="connsiteX0-9" fmla="*/ 2037450 w 2037509"/>
              <a:gd name="connsiteY0-10" fmla="*/ 1243667 h 1408302"/>
              <a:gd name="connsiteX1-11" fmla="*/ 1989 w 2037509"/>
              <a:gd name="connsiteY1-12" fmla="*/ 1246600 h 1408302"/>
              <a:gd name="connsiteX2-13" fmla="*/ 1017916 w 2037509"/>
              <a:gd name="connsiteY2-14" fmla="*/ 0 h 1408302"/>
              <a:gd name="connsiteX3-15" fmla="*/ 2037450 w 2037509"/>
              <a:gd name="connsiteY3-16" fmla="*/ 1243667 h 1408302"/>
              <a:gd name="connsiteX0-17" fmla="*/ 2037330 w 2037389"/>
              <a:gd name="connsiteY0-18" fmla="*/ 1243667 h 1435815"/>
              <a:gd name="connsiteX1-19" fmla="*/ 1869 w 2037389"/>
              <a:gd name="connsiteY1-20" fmla="*/ 1246600 h 1435815"/>
              <a:gd name="connsiteX2-21" fmla="*/ 1017796 w 2037389"/>
              <a:gd name="connsiteY2-22" fmla="*/ 0 h 1435815"/>
              <a:gd name="connsiteX3-23" fmla="*/ 2037330 w 2037389"/>
              <a:gd name="connsiteY3-24" fmla="*/ 1243667 h 1435815"/>
              <a:gd name="connsiteX0-25" fmla="*/ 2037254 w 2040935"/>
              <a:gd name="connsiteY0-26" fmla="*/ 1243667 h 1424607"/>
              <a:gd name="connsiteX1-27" fmla="*/ 1793 w 2040935"/>
              <a:gd name="connsiteY1-28" fmla="*/ 1246600 h 1424607"/>
              <a:gd name="connsiteX2-29" fmla="*/ 1017720 w 2040935"/>
              <a:gd name="connsiteY2-30" fmla="*/ 0 h 1424607"/>
              <a:gd name="connsiteX3-31" fmla="*/ 2037254 w 2040935"/>
              <a:gd name="connsiteY3-32" fmla="*/ 1243667 h 1424607"/>
              <a:gd name="connsiteX0-33" fmla="*/ 2036931 w 2040623"/>
              <a:gd name="connsiteY0-34" fmla="*/ 1243667 h 1429813"/>
              <a:gd name="connsiteX1-35" fmla="*/ 1470 w 2040623"/>
              <a:gd name="connsiteY1-36" fmla="*/ 1246600 h 1429813"/>
              <a:gd name="connsiteX2-37" fmla="*/ 1017397 w 2040623"/>
              <a:gd name="connsiteY2-38" fmla="*/ 0 h 1429813"/>
              <a:gd name="connsiteX3-39" fmla="*/ 2036931 w 2040623"/>
              <a:gd name="connsiteY3-40" fmla="*/ 1243667 h 1429813"/>
              <a:gd name="connsiteX0-41" fmla="*/ 1517123 w 1521909"/>
              <a:gd name="connsiteY0-42" fmla="*/ 1243667 h 1313410"/>
              <a:gd name="connsiteX1-43" fmla="*/ 1911 w 1521909"/>
              <a:gd name="connsiteY1-44" fmla="*/ 740880 h 1313410"/>
              <a:gd name="connsiteX2-45" fmla="*/ 497589 w 1521909"/>
              <a:gd name="connsiteY2-46" fmla="*/ 0 h 1313410"/>
              <a:gd name="connsiteX3-47" fmla="*/ 1517123 w 1521909"/>
              <a:gd name="connsiteY3-48" fmla="*/ 1243667 h 1313410"/>
              <a:gd name="connsiteX0-49" fmla="*/ 1119580 w 1125768"/>
              <a:gd name="connsiteY0-50" fmla="*/ 709092 h 909868"/>
              <a:gd name="connsiteX1-51" fmla="*/ 2481 w 1125768"/>
              <a:gd name="connsiteY1-52" fmla="*/ 740880 h 909868"/>
              <a:gd name="connsiteX2-53" fmla="*/ 498159 w 1125768"/>
              <a:gd name="connsiteY2-54" fmla="*/ 0 h 909868"/>
              <a:gd name="connsiteX3-55" fmla="*/ 1119580 w 1125768"/>
              <a:gd name="connsiteY3-56" fmla="*/ 709092 h 909868"/>
              <a:gd name="connsiteX0-57" fmla="*/ 1119580 w 1125768"/>
              <a:gd name="connsiteY0-58" fmla="*/ 698193 h 898969"/>
              <a:gd name="connsiteX1-59" fmla="*/ 2481 w 1125768"/>
              <a:gd name="connsiteY1-60" fmla="*/ 729981 h 898969"/>
              <a:gd name="connsiteX2-61" fmla="*/ 483892 w 1125768"/>
              <a:gd name="connsiteY2-62" fmla="*/ 0 h 898969"/>
              <a:gd name="connsiteX3-63" fmla="*/ 1119580 w 1125768"/>
              <a:gd name="connsiteY3-64" fmla="*/ 698193 h 898969"/>
              <a:gd name="connsiteX0-65" fmla="*/ 1119580 w 1125768"/>
              <a:gd name="connsiteY0-66" fmla="*/ 711510 h 912286"/>
              <a:gd name="connsiteX1-67" fmla="*/ 2481 w 1125768"/>
              <a:gd name="connsiteY1-68" fmla="*/ 743298 h 912286"/>
              <a:gd name="connsiteX2-69" fmla="*/ 491010 w 1125768"/>
              <a:gd name="connsiteY2-70" fmla="*/ 0 h 912286"/>
              <a:gd name="connsiteX3-71" fmla="*/ 1119580 w 1125768"/>
              <a:gd name="connsiteY3-72" fmla="*/ 711510 h 912286"/>
              <a:gd name="connsiteX0-73" fmla="*/ 1040969 w 1047538"/>
              <a:gd name="connsiteY0-74" fmla="*/ 709873 h 911517"/>
              <a:gd name="connsiteX1-75" fmla="*/ 2637 w 1047538"/>
              <a:gd name="connsiteY1-76" fmla="*/ 743298 h 911517"/>
              <a:gd name="connsiteX2-77" fmla="*/ 491166 w 1047538"/>
              <a:gd name="connsiteY2-78" fmla="*/ 0 h 911517"/>
              <a:gd name="connsiteX3-79" fmla="*/ 1040969 w 1047538"/>
              <a:gd name="connsiteY3-80" fmla="*/ 709873 h 911517"/>
              <a:gd name="connsiteX0-81" fmla="*/ 1121609 w 1127788"/>
              <a:gd name="connsiteY0-82" fmla="*/ 720261 h 916466"/>
              <a:gd name="connsiteX1-83" fmla="*/ 2478 w 1127788"/>
              <a:gd name="connsiteY1-84" fmla="*/ 743298 h 916466"/>
              <a:gd name="connsiteX2-85" fmla="*/ 491007 w 1127788"/>
              <a:gd name="connsiteY2-86" fmla="*/ 0 h 916466"/>
              <a:gd name="connsiteX3-87" fmla="*/ 1121609 w 1127788"/>
              <a:gd name="connsiteY3-88" fmla="*/ 720261 h 916466"/>
              <a:gd name="connsiteX0-89" fmla="*/ 1058540 w 1065020"/>
              <a:gd name="connsiteY0-90" fmla="*/ 720261 h 915636"/>
              <a:gd name="connsiteX1-91" fmla="*/ 2601 w 1065020"/>
              <a:gd name="connsiteY1-92" fmla="*/ 741685 h 915636"/>
              <a:gd name="connsiteX2-93" fmla="*/ 427938 w 1065020"/>
              <a:gd name="connsiteY2-94" fmla="*/ 0 h 915636"/>
              <a:gd name="connsiteX3-95" fmla="*/ 1058540 w 1065020"/>
              <a:gd name="connsiteY3-96" fmla="*/ 720261 h 915636"/>
              <a:gd name="connsiteX0-97" fmla="*/ 1130907 w 1137044"/>
              <a:gd name="connsiteY0-98" fmla="*/ 720261 h 923719"/>
              <a:gd name="connsiteX1-99" fmla="*/ 2460 w 1137044"/>
              <a:gd name="connsiteY1-100" fmla="*/ 757082 h 923719"/>
              <a:gd name="connsiteX2-101" fmla="*/ 500305 w 1137044"/>
              <a:gd name="connsiteY2-102" fmla="*/ 0 h 923719"/>
              <a:gd name="connsiteX3-103" fmla="*/ 1130907 w 1137044"/>
              <a:gd name="connsiteY3-104" fmla="*/ 720261 h 923719"/>
              <a:gd name="connsiteX0-105" fmla="*/ 1128447 w 1136442"/>
              <a:gd name="connsiteY0-106" fmla="*/ 720261 h 805650"/>
              <a:gd name="connsiteX1-107" fmla="*/ 0 w 1136442"/>
              <a:gd name="connsiteY1-108" fmla="*/ 757082 h 805650"/>
              <a:gd name="connsiteX2-109" fmla="*/ 497845 w 1136442"/>
              <a:gd name="connsiteY2-110" fmla="*/ 0 h 805650"/>
              <a:gd name="connsiteX3-111" fmla="*/ 1128447 w 1136442"/>
              <a:gd name="connsiteY3-112" fmla="*/ 720261 h 805650"/>
              <a:gd name="connsiteX0-113" fmla="*/ 1128447 w 1128447"/>
              <a:gd name="connsiteY0-114" fmla="*/ 720261 h 757082"/>
              <a:gd name="connsiteX1-115" fmla="*/ 0 w 1128447"/>
              <a:gd name="connsiteY1-116" fmla="*/ 757082 h 757082"/>
              <a:gd name="connsiteX2-117" fmla="*/ 497845 w 1128447"/>
              <a:gd name="connsiteY2-118" fmla="*/ 0 h 757082"/>
              <a:gd name="connsiteX3-119" fmla="*/ 1128447 w 1128447"/>
              <a:gd name="connsiteY3-120" fmla="*/ 720261 h 757082"/>
              <a:gd name="connsiteX0-121" fmla="*/ 1128447 w 1128447"/>
              <a:gd name="connsiteY0-122" fmla="*/ 720261 h 757082"/>
              <a:gd name="connsiteX1-123" fmla="*/ 0 w 1128447"/>
              <a:gd name="connsiteY1-124" fmla="*/ 757082 h 757082"/>
              <a:gd name="connsiteX2-125" fmla="*/ 497845 w 1128447"/>
              <a:gd name="connsiteY2-126" fmla="*/ 0 h 757082"/>
              <a:gd name="connsiteX3-127" fmla="*/ 1128447 w 1128447"/>
              <a:gd name="connsiteY3-128" fmla="*/ 720261 h 757082"/>
              <a:gd name="connsiteX0-129" fmla="*/ 1128447 w 1128447"/>
              <a:gd name="connsiteY0-130" fmla="*/ 720261 h 757082"/>
              <a:gd name="connsiteX1-131" fmla="*/ 0 w 1128447"/>
              <a:gd name="connsiteY1-132" fmla="*/ 757082 h 757082"/>
              <a:gd name="connsiteX2-133" fmla="*/ 497845 w 1128447"/>
              <a:gd name="connsiteY2-134" fmla="*/ 0 h 757082"/>
              <a:gd name="connsiteX3-135" fmla="*/ 1128447 w 1128447"/>
              <a:gd name="connsiteY3-136" fmla="*/ 720261 h 757082"/>
              <a:gd name="connsiteX0-137" fmla="*/ 1128447 w 1128447"/>
              <a:gd name="connsiteY0-138" fmla="*/ 720261 h 757082"/>
              <a:gd name="connsiteX1-139" fmla="*/ 0 w 1128447"/>
              <a:gd name="connsiteY1-140" fmla="*/ 757082 h 757082"/>
              <a:gd name="connsiteX2-141" fmla="*/ 497845 w 1128447"/>
              <a:gd name="connsiteY2-142" fmla="*/ 0 h 757082"/>
              <a:gd name="connsiteX3-143" fmla="*/ 1128447 w 1128447"/>
              <a:gd name="connsiteY3-144" fmla="*/ 720261 h 757082"/>
              <a:gd name="connsiteX0-145" fmla="*/ 1128447 w 1128447"/>
              <a:gd name="connsiteY0-146" fmla="*/ 720261 h 757082"/>
              <a:gd name="connsiteX1-147" fmla="*/ 0 w 1128447"/>
              <a:gd name="connsiteY1-148" fmla="*/ 757082 h 757082"/>
              <a:gd name="connsiteX2-149" fmla="*/ 497845 w 1128447"/>
              <a:gd name="connsiteY2-150" fmla="*/ 0 h 757082"/>
              <a:gd name="connsiteX3-151" fmla="*/ 1128447 w 1128447"/>
              <a:gd name="connsiteY3-152" fmla="*/ 720261 h 757082"/>
              <a:gd name="connsiteX0-153" fmla="*/ 1128447 w 1128447"/>
              <a:gd name="connsiteY0-154" fmla="*/ 720261 h 757082"/>
              <a:gd name="connsiteX1-155" fmla="*/ 0 w 1128447"/>
              <a:gd name="connsiteY1-156" fmla="*/ 757082 h 757082"/>
              <a:gd name="connsiteX2-157" fmla="*/ 497845 w 1128447"/>
              <a:gd name="connsiteY2-158" fmla="*/ 0 h 757082"/>
              <a:gd name="connsiteX3-159" fmla="*/ 1128447 w 1128447"/>
              <a:gd name="connsiteY3-160" fmla="*/ 720261 h 757082"/>
              <a:gd name="connsiteX0-161" fmla="*/ 1128447 w 1128447"/>
              <a:gd name="connsiteY0-162" fmla="*/ 720261 h 757082"/>
              <a:gd name="connsiteX1-163" fmla="*/ 0 w 1128447"/>
              <a:gd name="connsiteY1-164" fmla="*/ 757082 h 757082"/>
              <a:gd name="connsiteX2-165" fmla="*/ 497845 w 1128447"/>
              <a:gd name="connsiteY2-166" fmla="*/ 0 h 757082"/>
              <a:gd name="connsiteX3-167" fmla="*/ 1128447 w 1128447"/>
              <a:gd name="connsiteY3-168" fmla="*/ 720261 h 757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28447" h="757082">
                <a:moveTo>
                  <a:pt x="1128447" y="720261"/>
                </a:moveTo>
                <a:cubicBezTo>
                  <a:pt x="1124904" y="632513"/>
                  <a:pt x="134339" y="591063"/>
                  <a:pt x="0" y="757082"/>
                </a:cubicBezTo>
                <a:lnTo>
                  <a:pt x="497845" y="0"/>
                </a:lnTo>
                <a:lnTo>
                  <a:pt x="1128447" y="720261"/>
                </a:lnTo>
                <a:close/>
              </a:path>
            </a:pathLst>
          </a:custGeom>
          <a:solidFill>
            <a:srgbClr val="7DDF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808041" y="3653874"/>
            <a:ext cx="1454150" cy="555625"/>
            <a:chOff x="4108450" y="3573463"/>
            <a:chExt cx="1454150" cy="555625"/>
          </a:xfrm>
        </p:grpSpPr>
        <p:cxnSp>
          <p:nvCxnSpPr>
            <p:cNvPr id="19480" name="直接连接符 68"/>
            <p:cNvCxnSpPr>
              <a:cxnSpLocks noChangeShapeType="1"/>
            </p:cNvCxnSpPr>
            <p:nvPr/>
          </p:nvCxnSpPr>
          <p:spPr bwMode="auto">
            <a:xfrm>
              <a:off x="4160838" y="3624263"/>
              <a:ext cx="1368425" cy="4778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45"/>
            <p:cNvSpPr>
              <a:spLocks noChangeArrowheads="1"/>
            </p:cNvSpPr>
            <p:nvPr/>
          </p:nvSpPr>
          <p:spPr bwMode="auto">
            <a:xfrm>
              <a:off x="4108450" y="3573463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0" name="Oval 46"/>
            <p:cNvSpPr>
              <a:spLocks noChangeArrowheads="1"/>
            </p:cNvSpPr>
            <p:nvPr/>
          </p:nvSpPr>
          <p:spPr bwMode="auto">
            <a:xfrm>
              <a:off x="5491163" y="4057651"/>
              <a:ext cx="71437" cy="714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31" name="TextBox 69"/>
          <p:cNvSpPr txBox="1">
            <a:spLocks noChangeArrowheads="1"/>
          </p:cNvSpPr>
          <p:nvPr/>
        </p:nvSpPr>
        <p:spPr bwMode="auto">
          <a:xfrm>
            <a:off x="6198567" y="3488774"/>
            <a:ext cx="576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高</a:t>
            </a:r>
          </a:p>
        </p:txBody>
      </p:sp>
      <p:sp>
        <p:nvSpPr>
          <p:cNvPr id="32" name="椭圆 31"/>
          <p:cNvSpPr/>
          <p:nvPr/>
        </p:nvSpPr>
        <p:spPr>
          <a:xfrm>
            <a:off x="9114804" y="3987248"/>
            <a:ext cx="1136650" cy="374650"/>
          </a:xfrm>
          <a:prstGeom prst="ellipse">
            <a:avLst/>
          </a:prstGeom>
          <a:solidFill>
            <a:srgbClr val="CCEC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33" name="不完整圆 2"/>
          <p:cNvSpPr/>
          <p:nvPr/>
        </p:nvSpPr>
        <p:spPr>
          <a:xfrm>
            <a:off x="9127504" y="2793448"/>
            <a:ext cx="1123950" cy="1557338"/>
          </a:xfrm>
          <a:custGeom>
            <a:avLst/>
            <a:gdLst>
              <a:gd name="connsiteX0" fmla="*/ 2630082 w 3221096"/>
              <a:gd name="connsiteY0" fmla="*/ 2850217 h 3213100"/>
              <a:gd name="connsiteX1" fmla="*/ 594621 w 3221096"/>
              <a:gd name="connsiteY1" fmla="*/ 2853150 h 3213100"/>
              <a:gd name="connsiteX2" fmla="*/ 1610548 w 3221096"/>
              <a:gd name="connsiteY2" fmla="*/ 1606550 h 3213100"/>
              <a:gd name="connsiteX3" fmla="*/ 2630082 w 3221096"/>
              <a:gd name="connsiteY3" fmla="*/ 2850217 h 3213100"/>
              <a:gd name="connsiteX0-1" fmla="*/ 2038207 w 2038207"/>
              <a:gd name="connsiteY0-2" fmla="*/ 1243667 h 1492646"/>
              <a:gd name="connsiteX1-3" fmla="*/ 2746 w 2038207"/>
              <a:gd name="connsiteY1-4" fmla="*/ 1246600 h 1492646"/>
              <a:gd name="connsiteX2-5" fmla="*/ 1018673 w 2038207"/>
              <a:gd name="connsiteY2-6" fmla="*/ 0 h 1492646"/>
              <a:gd name="connsiteX3-7" fmla="*/ 2038207 w 2038207"/>
              <a:gd name="connsiteY3-8" fmla="*/ 1243667 h 1492646"/>
              <a:gd name="connsiteX0-9" fmla="*/ 2037450 w 2037509"/>
              <a:gd name="connsiteY0-10" fmla="*/ 1243667 h 1408302"/>
              <a:gd name="connsiteX1-11" fmla="*/ 1989 w 2037509"/>
              <a:gd name="connsiteY1-12" fmla="*/ 1246600 h 1408302"/>
              <a:gd name="connsiteX2-13" fmla="*/ 1017916 w 2037509"/>
              <a:gd name="connsiteY2-14" fmla="*/ 0 h 1408302"/>
              <a:gd name="connsiteX3-15" fmla="*/ 2037450 w 2037509"/>
              <a:gd name="connsiteY3-16" fmla="*/ 1243667 h 1408302"/>
              <a:gd name="connsiteX0-17" fmla="*/ 2037330 w 2037389"/>
              <a:gd name="connsiteY0-18" fmla="*/ 1243667 h 1435815"/>
              <a:gd name="connsiteX1-19" fmla="*/ 1869 w 2037389"/>
              <a:gd name="connsiteY1-20" fmla="*/ 1246600 h 1435815"/>
              <a:gd name="connsiteX2-21" fmla="*/ 1017796 w 2037389"/>
              <a:gd name="connsiteY2-22" fmla="*/ 0 h 1435815"/>
              <a:gd name="connsiteX3-23" fmla="*/ 2037330 w 2037389"/>
              <a:gd name="connsiteY3-24" fmla="*/ 1243667 h 1435815"/>
              <a:gd name="connsiteX0-25" fmla="*/ 2037254 w 2040935"/>
              <a:gd name="connsiteY0-26" fmla="*/ 1243667 h 1424607"/>
              <a:gd name="connsiteX1-27" fmla="*/ 1793 w 2040935"/>
              <a:gd name="connsiteY1-28" fmla="*/ 1246600 h 1424607"/>
              <a:gd name="connsiteX2-29" fmla="*/ 1017720 w 2040935"/>
              <a:gd name="connsiteY2-30" fmla="*/ 0 h 1424607"/>
              <a:gd name="connsiteX3-31" fmla="*/ 2037254 w 2040935"/>
              <a:gd name="connsiteY3-32" fmla="*/ 1243667 h 1424607"/>
              <a:gd name="connsiteX0-33" fmla="*/ 2036931 w 2040623"/>
              <a:gd name="connsiteY0-34" fmla="*/ 1243667 h 1429813"/>
              <a:gd name="connsiteX1-35" fmla="*/ 1470 w 2040623"/>
              <a:gd name="connsiteY1-36" fmla="*/ 1246600 h 1429813"/>
              <a:gd name="connsiteX2-37" fmla="*/ 1017397 w 2040623"/>
              <a:gd name="connsiteY2-38" fmla="*/ 0 h 1429813"/>
              <a:gd name="connsiteX3-39" fmla="*/ 2036931 w 2040623"/>
              <a:gd name="connsiteY3-40" fmla="*/ 1243667 h 1429813"/>
              <a:gd name="connsiteX0-41" fmla="*/ 1580104 w 1584724"/>
              <a:gd name="connsiteY0-42" fmla="*/ 1374636 h 1509471"/>
              <a:gd name="connsiteX1-43" fmla="*/ 1843 w 1584724"/>
              <a:gd name="connsiteY1-44" fmla="*/ 1246600 h 1509471"/>
              <a:gd name="connsiteX2-45" fmla="*/ 1017770 w 1584724"/>
              <a:gd name="connsiteY2-46" fmla="*/ 0 h 1509471"/>
              <a:gd name="connsiteX3-47" fmla="*/ 1580104 w 1584724"/>
              <a:gd name="connsiteY3-48" fmla="*/ 1374636 h 1509471"/>
              <a:gd name="connsiteX0-49" fmla="*/ 1144928 w 1151002"/>
              <a:gd name="connsiteY0-50" fmla="*/ 1374636 h 1552907"/>
              <a:gd name="connsiteX1-51" fmla="*/ 2436 w 1151002"/>
              <a:gd name="connsiteY1-52" fmla="*/ 1360900 h 1552907"/>
              <a:gd name="connsiteX2-53" fmla="*/ 582594 w 1151002"/>
              <a:gd name="connsiteY2-54" fmla="*/ 0 h 1552907"/>
              <a:gd name="connsiteX3-55" fmla="*/ 1144928 w 1151002"/>
              <a:gd name="connsiteY3-56" fmla="*/ 1374636 h 1552907"/>
              <a:gd name="connsiteX0-57" fmla="*/ 1144928 w 1151002"/>
              <a:gd name="connsiteY0-58" fmla="*/ 1403211 h 1581482"/>
              <a:gd name="connsiteX1-59" fmla="*/ 2436 w 1151002"/>
              <a:gd name="connsiteY1-60" fmla="*/ 1389475 h 1581482"/>
              <a:gd name="connsiteX2-61" fmla="*/ 582594 w 1151002"/>
              <a:gd name="connsiteY2-62" fmla="*/ 0 h 1581482"/>
              <a:gd name="connsiteX3-63" fmla="*/ 1144928 w 1151002"/>
              <a:gd name="connsiteY3-64" fmla="*/ 1403211 h 1581482"/>
              <a:gd name="connsiteX0-65" fmla="*/ 1145378 w 1145378"/>
              <a:gd name="connsiteY0-66" fmla="*/ 1403211 h 1599576"/>
              <a:gd name="connsiteX1-67" fmla="*/ 2886 w 1145378"/>
              <a:gd name="connsiteY1-68" fmla="*/ 1389475 h 1599576"/>
              <a:gd name="connsiteX2-69" fmla="*/ 583044 w 1145378"/>
              <a:gd name="connsiteY2-70" fmla="*/ 0 h 1599576"/>
              <a:gd name="connsiteX3-71" fmla="*/ 1145378 w 1145378"/>
              <a:gd name="connsiteY3-72" fmla="*/ 1403211 h 1599576"/>
              <a:gd name="connsiteX0-73" fmla="*/ 1142526 w 1142526"/>
              <a:gd name="connsiteY0-74" fmla="*/ 1403211 h 1602822"/>
              <a:gd name="connsiteX1-75" fmla="*/ 34 w 1142526"/>
              <a:gd name="connsiteY1-76" fmla="*/ 1389475 h 1602822"/>
              <a:gd name="connsiteX2-77" fmla="*/ 580192 w 1142526"/>
              <a:gd name="connsiteY2-78" fmla="*/ 0 h 1602822"/>
              <a:gd name="connsiteX3-79" fmla="*/ 1142526 w 1142526"/>
              <a:gd name="connsiteY3-80" fmla="*/ 1403211 h 1602822"/>
              <a:gd name="connsiteX0-81" fmla="*/ 1143244 w 1143244"/>
              <a:gd name="connsiteY0-82" fmla="*/ 1403211 h 1608596"/>
              <a:gd name="connsiteX1-83" fmla="*/ 752 w 1143244"/>
              <a:gd name="connsiteY1-84" fmla="*/ 1389475 h 1608596"/>
              <a:gd name="connsiteX2-85" fmla="*/ 580910 w 1143244"/>
              <a:gd name="connsiteY2-86" fmla="*/ 0 h 1608596"/>
              <a:gd name="connsiteX3-87" fmla="*/ 1143244 w 1143244"/>
              <a:gd name="connsiteY3-88" fmla="*/ 1403211 h 1608596"/>
              <a:gd name="connsiteX0-89" fmla="*/ 1145184 w 1145184"/>
              <a:gd name="connsiteY0-90" fmla="*/ 1403211 h 1598771"/>
              <a:gd name="connsiteX1-91" fmla="*/ 2692 w 1145184"/>
              <a:gd name="connsiteY1-92" fmla="*/ 1389475 h 1598771"/>
              <a:gd name="connsiteX2-93" fmla="*/ 582850 w 1145184"/>
              <a:gd name="connsiteY2-94" fmla="*/ 0 h 1598771"/>
              <a:gd name="connsiteX3-95" fmla="*/ 1145184 w 1145184"/>
              <a:gd name="connsiteY3-96" fmla="*/ 1403211 h 1598771"/>
              <a:gd name="connsiteX0-97" fmla="*/ 1145023 w 1145023"/>
              <a:gd name="connsiteY0-98" fmla="*/ 1403211 h 1594913"/>
              <a:gd name="connsiteX1-99" fmla="*/ 2531 w 1145023"/>
              <a:gd name="connsiteY1-100" fmla="*/ 1389475 h 1594913"/>
              <a:gd name="connsiteX2-101" fmla="*/ 582689 w 1145023"/>
              <a:gd name="connsiteY2-102" fmla="*/ 0 h 1594913"/>
              <a:gd name="connsiteX3-103" fmla="*/ 1145023 w 1145023"/>
              <a:gd name="connsiteY3-104" fmla="*/ 1403211 h 1594913"/>
              <a:gd name="connsiteX0-105" fmla="*/ 1145023 w 1145023"/>
              <a:gd name="connsiteY0-106" fmla="*/ 1403211 h 1602314"/>
              <a:gd name="connsiteX1-107" fmla="*/ 2531 w 1145023"/>
              <a:gd name="connsiteY1-108" fmla="*/ 1389475 h 1602314"/>
              <a:gd name="connsiteX2-109" fmla="*/ 582689 w 1145023"/>
              <a:gd name="connsiteY2-110" fmla="*/ 0 h 1602314"/>
              <a:gd name="connsiteX3-111" fmla="*/ 1145023 w 1145023"/>
              <a:gd name="connsiteY3-112" fmla="*/ 1403211 h 1602314"/>
              <a:gd name="connsiteX0-113" fmla="*/ 1137891 w 1137891"/>
              <a:gd name="connsiteY0-114" fmla="*/ 1403211 h 1588926"/>
              <a:gd name="connsiteX1-115" fmla="*/ 2546 w 1137891"/>
              <a:gd name="connsiteY1-116" fmla="*/ 1358509 h 1588926"/>
              <a:gd name="connsiteX2-117" fmla="*/ 575557 w 1137891"/>
              <a:gd name="connsiteY2-118" fmla="*/ 0 h 1588926"/>
              <a:gd name="connsiteX3-119" fmla="*/ 1137891 w 1137891"/>
              <a:gd name="connsiteY3-120" fmla="*/ 1403211 h 1588926"/>
              <a:gd name="connsiteX0-121" fmla="*/ 1128381 w 1128381"/>
              <a:gd name="connsiteY0-122" fmla="*/ 1377009 h 1573970"/>
              <a:gd name="connsiteX1-123" fmla="*/ 2565 w 1128381"/>
              <a:gd name="connsiteY1-124" fmla="*/ 1358509 h 1573970"/>
              <a:gd name="connsiteX2-125" fmla="*/ 575576 w 1128381"/>
              <a:gd name="connsiteY2-126" fmla="*/ 0 h 1573970"/>
              <a:gd name="connsiteX3-127" fmla="*/ 1128381 w 1128381"/>
              <a:gd name="connsiteY3-128" fmla="*/ 1377009 h 1573970"/>
              <a:gd name="connsiteX0-129" fmla="*/ 1128372 w 1128372"/>
              <a:gd name="connsiteY0-130" fmla="*/ 1377009 h 1557994"/>
              <a:gd name="connsiteX1-131" fmla="*/ 2556 w 1128372"/>
              <a:gd name="connsiteY1-132" fmla="*/ 1358509 h 1557994"/>
              <a:gd name="connsiteX2-133" fmla="*/ 575567 w 1128372"/>
              <a:gd name="connsiteY2-134" fmla="*/ 0 h 1557994"/>
              <a:gd name="connsiteX3-135" fmla="*/ 1128372 w 1128372"/>
              <a:gd name="connsiteY3-136" fmla="*/ 1377009 h 1557994"/>
              <a:gd name="connsiteX0-137" fmla="*/ 1128367 w 1128367"/>
              <a:gd name="connsiteY0-138" fmla="*/ 1377009 h 1554305"/>
              <a:gd name="connsiteX1-139" fmla="*/ 2551 w 1128367"/>
              <a:gd name="connsiteY1-140" fmla="*/ 1358509 h 1554305"/>
              <a:gd name="connsiteX2-141" fmla="*/ 575562 w 1128367"/>
              <a:gd name="connsiteY2-142" fmla="*/ 0 h 1554305"/>
              <a:gd name="connsiteX3-143" fmla="*/ 1128367 w 1128367"/>
              <a:gd name="connsiteY3-144" fmla="*/ 1377009 h 1554305"/>
              <a:gd name="connsiteX0-145" fmla="*/ 1125874 w 1125874"/>
              <a:gd name="connsiteY0-146" fmla="*/ 1377009 h 1556914"/>
              <a:gd name="connsiteX1-147" fmla="*/ 58 w 1125874"/>
              <a:gd name="connsiteY1-148" fmla="*/ 1358509 h 1556914"/>
              <a:gd name="connsiteX2-149" fmla="*/ 573069 w 1125874"/>
              <a:gd name="connsiteY2-150" fmla="*/ 0 h 1556914"/>
              <a:gd name="connsiteX3-151" fmla="*/ 1125874 w 1125874"/>
              <a:gd name="connsiteY3-152" fmla="*/ 1377009 h 1556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25874" h="1556914">
                <a:moveTo>
                  <a:pt x="1125874" y="1377009"/>
                </a:moveTo>
                <a:cubicBezTo>
                  <a:pt x="1098435" y="1621606"/>
                  <a:pt x="-9180" y="1618087"/>
                  <a:pt x="58" y="1358509"/>
                </a:cubicBezTo>
                <a:lnTo>
                  <a:pt x="573069" y="0"/>
                </a:lnTo>
                <a:lnTo>
                  <a:pt x="1125874" y="1377009"/>
                </a:lnTo>
                <a:close/>
              </a:path>
            </a:pathLst>
          </a:custGeom>
          <a:solidFill>
            <a:srgbClr val="7DDF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665666" y="2758524"/>
            <a:ext cx="71438" cy="1452563"/>
            <a:chOff x="7202488" y="2735263"/>
            <a:chExt cx="71437" cy="1452562"/>
          </a:xfrm>
        </p:grpSpPr>
        <p:cxnSp>
          <p:nvCxnSpPr>
            <p:cNvPr id="19487" name="直接连接符 75"/>
            <p:cNvCxnSpPr>
              <a:cxnSpLocks noChangeShapeType="1"/>
            </p:cNvCxnSpPr>
            <p:nvPr/>
          </p:nvCxnSpPr>
          <p:spPr bwMode="auto">
            <a:xfrm flipH="1">
              <a:off x="7240588" y="2795588"/>
              <a:ext cx="0" cy="13414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val 49"/>
            <p:cNvSpPr>
              <a:spLocks noChangeArrowheads="1"/>
            </p:cNvSpPr>
            <p:nvPr/>
          </p:nvSpPr>
          <p:spPr bwMode="auto">
            <a:xfrm>
              <a:off x="7202488" y="4116387"/>
              <a:ext cx="71437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7202488" y="2735263"/>
              <a:ext cx="71437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38" name="TextBox 74"/>
          <p:cNvSpPr txBox="1">
            <a:spLocks noChangeArrowheads="1"/>
          </p:cNvSpPr>
          <p:nvPr/>
        </p:nvSpPr>
        <p:spPr bwMode="auto">
          <a:xfrm>
            <a:off x="9668841" y="3404636"/>
            <a:ext cx="388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  </a:t>
            </a:r>
            <a:r>
              <a:rPr lang="zh-CN" altLang="en-US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8" grpId="0"/>
      <p:bldP spid="3" grpId="0"/>
      <p:bldP spid="16" grpId="0"/>
      <p:bldP spid="9" grpId="0" animBg="1"/>
      <p:bldP spid="19" grpId="0"/>
      <p:bldP spid="20" grpId="0"/>
      <p:bldP spid="25" grpId="0" animBg="1"/>
      <p:bldP spid="31" grpId="0"/>
      <p:bldP spid="32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958850" y="1038683"/>
            <a:ext cx="1027430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下列物体的形状是由哪些图形组成的？（选自教材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P35  T1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50674" y="1613022"/>
            <a:ext cx="7426186" cy="1997246"/>
            <a:chOff x="1220857" y="1693519"/>
            <a:chExt cx="8940800" cy="2404597"/>
          </a:xfrm>
        </p:grpSpPr>
        <p:pic>
          <p:nvPicPr>
            <p:cNvPr id="20482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0"/>
            <a:stretch>
              <a:fillRect/>
            </a:stretch>
          </p:blipFill>
          <p:spPr bwMode="auto">
            <a:xfrm>
              <a:off x="1220857" y="1693519"/>
              <a:ext cx="8940800" cy="182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6" name="文本框 1"/>
            <p:cNvSpPr txBox="1">
              <a:spLocks noChangeArrowheads="1"/>
            </p:cNvSpPr>
            <p:nvPr/>
          </p:nvSpPr>
          <p:spPr bwMode="auto">
            <a:xfrm>
              <a:off x="1862345" y="3614394"/>
              <a:ext cx="1754188" cy="48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圆柱、圆锥</a:t>
              </a:r>
            </a:p>
          </p:txBody>
        </p:sp>
        <p:sp>
          <p:nvSpPr>
            <p:cNvPr id="3" name="文本框 1"/>
            <p:cNvSpPr txBox="1">
              <a:spLocks noChangeArrowheads="1"/>
            </p:cNvSpPr>
            <p:nvPr/>
          </p:nvSpPr>
          <p:spPr bwMode="auto">
            <a:xfrm>
              <a:off x="4676984" y="3614394"/>
              <a:ext cx="1754187" cy="48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圆柱、圆锥</a:t>
              </a:r>
            </a:p>
          </p:txBody>
        </p:sp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7682120" y="3614394"/>
              <a:ext cx="1754188" cy="48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圆柱、棱柱</a:t>
              </a: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1011238" y="3654898"/>
            <a:ext cx="971550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.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下面图形以红色线为轴快速旋转后会形成什么图形？连一连。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39749" y="4237525"/>
            <a:ext cx="5606129" cy="2187434"/>
            <a:chOff x="1011239" y="5250228"/>
            <a:chExt cx="10061575" cy="3925888"/>
          </a:xfrm>
        </p:grpSpPr>
        <p:pic>
          <p:nvPicPr>
            <p:cNvPr id="12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1239" y="5250228"/>
              <a:ext cx="10061575" cy="392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连接符 12"/>
            <p:cNvCxnSpPr/>
            <p:nvPr/>
          </p:nvCxnSpPr>
          <p:spPr>
            <a:xfrm>
              <a:off x="1695450" y="6929803"/>
              <a:ext cx="2921000" cy="9779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799013" y="6929803"/>
              <a:ext cx="5002212" cy="1193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2243138" y="7017117"/>
              <a:ext cx="4578350" cy="12287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7413625" y="7260003"/>
              <a:ext cx="2243138" cy="5032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宽屏</PresentationFormat>
  <Paragraphs>95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宋体</vt:lpstr>
      <vt:lpstr>FandolFang R</vt:lpstr>
      <vt:lpstr>思源黑体 CN Bold</vt:lpstr>
      <vt:lpstr>Times New Roman</vt:lpstr>
      <vt:lpstr>思源黑体 CN Light</vt:lpstr>
      <vt:lpstr>Calibri</vt:lpstr>
      <vt:lpstr>Arial</vt:lpstr>
      <vt:lpstr>等线</vt:lpstr>
      <vt:lpstr>楷体_GB2312</vt:lpstr>
      <vt:lpstr>优设标题黑</vt:lpstr>
      <vt:lpstr>思源黑体 CN Regular</vt:lpstr>
      <vt:lpstr>思源宋体 CN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cp:lastPrinted>2020-07-27T10:25:00Z</cp:lastPrinted>
  <dcterms:created xsi:type="dcterms:W3CDTF">2020-07-27T10:25:00Z</dcterms:created>
  <dcterms:modified xsi:type="dcterms:W3CDTF">2023-01-16T17:52:22Z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276E829E0F194FF096230D5A875B615E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