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257" r:id="rId2"/>
    <p:sldId id="259" r:id="rId3"/>
    <p:sldId id="262" r:id="rId4"/>
    <p:sldId id="264" r:id="rId5"/>
    <p:sldId id="263" r:id="rId6"/>
    <p:sldId id="261" r:id="rId7"/>
    <p:sldId id="265" r:id="rId8"/>
    <p:sldId id="266" r:id="rId9"/>
    <p:sldId id="267" r:id="rId10"/>
    <p:sldId id="268" r:id="rId11"/>
    <p:sldId id="269" r:id="rId12"/>
    <p:sldId id="270" r:id="rId13"/>
    <p:sldId id="271" r:id="rId14"/>
    <p:sldId id="272" r:id="rId15"/>
    <p:sldId id="273" r:id="rId16"/>
    <p:sldId id="274" r:id="rId17"/>
    <p:sldId id="282" r:id="rId18"/>
    <p:sldId id="290" r:id="rId19"/>
    <p:sldId id="277" r:id="rId20"/>
    <p:sldId id="283" r:id="rId21"/>
    <p:sldId id="291" r:id="rId22"/>
    <p:sldId id="284" r:id="rId23"/>
    <p:sldId id="286" r:id="rId24"/>
    <p:sldId id="285" r:id="rId25"/>
    <p:sldId id="292" r:id="rId26"/>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AF00"/>
    <a:srgbClr val="F0F0F0"/>
    <a:srgbClr val="1B33AB"/>
    <a:srgbClr val="00A6AD"/>
    <a:srgbClr val="C716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936" y="-432"/>
      </p:cViewPr>
      <p:guideLst>
        <p:guide orient="horz" pos="219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标题和内容">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2023-01-17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896488" y="1811166"/>
            <a:ext cx="9043035" cy="2488565"/>
            <a:chOff x="4262" y="1122"/>
            <a:chExt cx="14241" cy="3919"/>
          </a:xfrm>
        </p:grpSpPr>
        <p:sp>
          <p:nvSpPr>
            <p:cNvPr id="10" name="Rectangle 5"/>
            <p:cNvSpPr/>
            <p:nvPr/>
          </p:nvSpPr>
          <p:spPr>
            <a:xfrm>
              <a:off x="9508" y="3734"/>
              <a:ext cx="488" cy="1307"/>
            </a:xfrm>
            <a:prstGeom prst="rect">
              <a:avLst/>
            </a:prstGeom>
            <a:noFill/>
            <a:ln w="9525">
              <a:noFill/>
            </a:ln>
          </p:spPr>
          <p:txBody>
            <a:bodyPr wrap="non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sz="4800" b="1">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endParaRPr>
            </a:p>
          </p:txBody>
        </p:sp>
        <p:sp>
          <p:nvSpPr>
            <p:cNvPr id="11" name="文本框 5"/>
            <p:cNvSpPr txBox="1"/>
            <p:nvPr/>
          </p:nvSpPr>
          <p:spPr>
            <a:xfrm>
              <a:off x="4262" y="1122"/>
              <a:ext cx="14241" cy="2472"/>
            </a:xfrm>
            <a:prstGeom prst="rect">
              <a:avLst/>
            </a:prstGeom>
            <a:noFill/>
          </p:spPr>
          <p:txBody>
            <a:bodyPr wrap="square" rtlCol="0">
              <a:spAutoFit/>
            </a:bodyPr>
            <a:lstStyle/>
            <a:p>
              <a:pPr algn="ctr"/>
              <a:r>
                <a:rPr lang="en-US" altLang="zh-CN" sz="4800" b="1" dirty="0" smtClean="0">
                  <a:latin typeface="Times New Roman" panose="02020603050405020304" pitchFamily="18" charset="0"/>
                  <a:ea typeface="微软雅黑" panose="020B0503020204020204" charset="-122"/>
                  <a:cs typeface="Times New Roman" panose="02020603050405020304" pitchFamily="18" charset="0"/>
                </a:rPr>
                <a:t>Unit 10</a:t>
              </a:r>
            </a:p>
            <a:p>
              <a:pPr algn="ctr"/>
              <a:r>
                <a:rPr lang="en-US" altLang="zh-CN" sz="4800" b="1" dirty="0" smtClean="0">
                  <a:latin typeface="Times New Roman" panose="02020603050405020304" pitchFamily="18" charset="0"/>
                  <a:ea typeface="微软雅黑" panose="020B0503020204020204" charset="-122"/>
                  <a:cs typeface="Times New Roman" panose="02020603050405020304" pitchFamily="18" charset="0"/>
                </a:rPr>
                <a:t>You’re supposed to shake hands.</a:t>
              </a:r>
              <a:endParaRPr lang="zh-CN" altLang="en-US" sz="4800" b="1" dirty="0">
                <a:latin typeface="Times New Roman" panose="02020603050405020304" pitchFamily="18" charset="0"/>
                <a:ea typeface="微软雅黑" panose="020B0503020204020204" charset="-122"/>
                <a:cs typeface="Times New Roman" panose="02020603050405020304" pitchFamily="18" charset="0"/>
              </a:endParaRPr>
            </a:p>
          </p:txBody>
        </p:sp>
      </p:grpSp>
      <p:pic>
        <p:nvPicPr>
          <p:cNvPr id="12" name="Picture 4"/>
          <p:cNvPicPr>
            <a:picLocks noChangeAspect="1"/>
          </p:cNvPicPr>
          <p:nvPr/>
        </p:nvPicPr>
        <p:blipFill>
          <a:blip r:embed="rId2" cstate="email"/>
          <a:stretch>
            <a:fillRect/>
          </a:stretch>
        </p:blipFill>
        <p:spPr>
          <a:xfrm>
            <a:off x="1415476" y="2114061"/>
            <a:ext cx="379412" cy="1127125"/>
          </a:xfrm>
          <a:prstGeom prst="rect">
            <a:avLst/>
          </a:prstGeom>
          <a:noFill/>
          <a:ln w="9525">
            <a:noFill/>
          </a:ln>
        </p:spPr>
      </p:pic>
      <p:sp>
        <p:nvSpPr>
          <p:cNvPr id="13" name="Rectangle 5"/>
          <p:cNvSpPr/>
          <p:nvPr/>
        </p:nvSpPr>
        <p:spPr>
          <a:xfrm>
            <a:off x="5424784" y="3945788"/>
            <a:ext cx="1986441" cy="707886"/>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r>
              <a:rPr lang="zh-CN" altLang="en-US"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第</a:t>
            </a:r>
            <a:r>
              <a:rPr lang="en-US" altLang="zh-CN"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4</a:t>
            </a:r>
            <a:r>
              <a:rPr lang="zh-CN" altLang="en-US" sz="40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课时</a:t>
            </a:r>
            <a:endParaRPr lang="zh-CN" altLang="en-US" sz="4000" dirty="0">
              <a:solidFill>
                <a:schemeClr val="tx1"/>
              </a:solidFill>
              <a:latin typeface="微软雅黑" panose="020B0503020204020204" charset="-122"/>
              <a:ea typeface="微软雅黑" panose="020B0503020204020204" charset="-122"/>
            </a:endParaRPr>
          </a:p>
        </p:txBody>
      </p:sp>
      <p:sp>
        <p:nvSpPr>
          <p:cNvPr id="14" name="矩形 13"/>
          <p:cNvSpPr/>
          <p:nvPr/>
        </p:nvSpPr>
        <p:spPr>
          <a:xfrm>
            <a:off x="0" y="5562815"/>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)5. —We should ________ our teachers' advice. </a:t>
            </a:r>
          </a:p>
          <a:p>
            <a:pPr>
              <a:lnSpc>
                <a:spcPct val="150000"/>
              </a:lnSpc>
            </a:pPr>
            <a:r>
              <a:rPr lang="en-US" altLang="zh-CN" sz="2400" b="1" dirty="0" smtClean="0">
                <a:latin typeface="Times New Roman" panose="02020603050405020304" pitchFamily="18" charset="0"/>
              </a:rPr>
              <a:t>—Of course, it's good not only for our studies but also for our future. </a:t>
            </a:r>
          </a:p>
          <a:p>
            <a:pPr>
              <a:lnSpc>
                <a:spcPct val="150000"/>
              </a:lnSpc>
            </a:pPr>
            <a:r>
              <a:rPr lang="en-US" altLang="zh-CN" sz="2400" b="1" dirty="0" smtClean="0">
                <a:latin typeface="Times New Roman" panose="02020603050405020304" pitchFamily="18" charset="0"/>
              </a:rPr>
              <a:t>A. hate  		B. value		C. be against  	D. listen</a:t>
            </a:r>
          </a:p>
        </p:txBody>
      </p:sp>
      <p:sp>
        <p:nvSpPr>
          <p:cNvPr id="10" name="文本框 9"/>
          <p:cNvSpPr txBox="1"/>
          <p:nvPr/>
        </p:nvSpPr>
        <p:spPr>
          <a:xfrm>
            <a:off x="723389" y="3984434"/>
            <a:ext cx="10694888" cy="1661993"/>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sym typeface="+mn-ea"/>
              </a:rPr>
              <a:t>考查动词辨析。句意：“我们应该</a:t>
            </a:r>
            <a:r>
              <a:rPr lang="en-US" altLang="zh-CN" sz="2200" b="1" dirty="0" smtClean="0">
                <a:latin typeface="仿宋" panose="02010609060101010101" charset="-122"/>
                <a:ea typeface="仿宋" panose="02010609060101010101" charset="-122"/>
                <a:sym typeface="+mn-ea"/>
              </a:rPr>
              <a:t>________</a:t>
            </a:r>
            <a:r>
              <a:rPr lang="zh-CN" altLang="en-US" sz="2200" b="1" dirty="0" smtClean="0">
                <a:latin typeface="仿宋" panose="02010609060101010101" charset="-122"/>
                <a:ea typeface="仿宋" panose="02010609060101010101" charset="-122"/>
                <a:sym typeface="+mn-ea"/>
              </a:rPr>
              <a:t>老师的建议。”“当然了，它不仅对我们的学习有好处，而且有利于我们的未来。”</a:t>
            </a:r>
            <a:r>
              <a:rPr lang="en-US" altLang="zh-CN" sz="2200" b="1" dirty="0" smtClean="0">
                <a:latin typeface="仿宋" panose="02010609060101010101" charset="-122"/>
                <a:ea typeface="仿宋" panose="02010609060101010101" charset="-122"/>
                <a:sym typeface="+mn-ea"/>
              </a:rPr>
              <a:t>hate</a:t>
            </a:r>
            <a:r>
              <a:rPr lang="zh-CN" altLang="en-US" sz="2200" b="1" dirty="0" smtClean="0">
                <a:latin typeface="仿宋" panose="02010609060101010101" charset="-122"/>
                <a:ea typeface="仿宋" panose="02010609060101010101" charset="-122"/>
                <a:sym typeface="+mn-ea"/>
              </a:rPr>
              <a:t>意为“讨厌”；</a:t>
            </a:r>
            <a:r>
              <a:rPr lang="en-US" altLang="zh-CN" sz="2200" b="1" dirty="0" smtClean="0">
                <a:latin typeface="仿宋" panose="02010609060101010101" charset="-122"/>
                <a:ea typeface="仿宋" panose="02010609060101010101" charset="-122"/>
                <a:sym typeface="+mn-ea"/>
              </a:rPr>
              <a:t>value</a:t>
            </a:r>
            <a:r>
              <a:rPr lang="zh-CN" altLang="en-US" sz="2200" b="1" dirty="0" smtClean="0">
                <a:latin typeface="仿宋" panose="02010609060101010101" charset="-122"/>
                <a:ea typeface="仿宋" panose="02010609060101010101" charset="-122"/>
                <a:sym typeface="+mn-ea"/>
              </a:rPr>
              <a:t>意为“重视”；</a:t>
            </a:r>
            <a:r>
              <a:rPr lang="en-US" altLang="zh-CN" sz="2200" b="1" dirty="0" smtClean="0">
                <a:latin typeface="仿宋" panose="02010609060101010101" charset="-122"/>
                <a:ea typeface="仿宋" panose="02010609060101010101" charset="-122"/>
                <a:sym typeface="+mn-ea"/>
              </a:rPr>
              <a:t>be against</a:t>
            </a:r>
            <a:r>
              <a:rPr lang="zh-CN" altLang="en-US" sz="2200" b="1" dirty="0" smtClean="0">
                <a:latin typeface="仿宋" panose="02010609060101010101" charset="-122"/>
                <a:ea typeface="仿宋" panose="02010609060101010101" charset="-122"/>
                <a:sym typeface="+mn-ea"/>
              </a:rPr>
              <a:t>意为“反对”；</a:t>
            </a:r>
            <a:r>
              <a:rPr lang="en-US" altLang="zh-CN" sz="2200" b="1" dirty="0" smtClean="0">
                <a:latin typeface="仿宋" panose="02010609060101010101" charset="-122"/>
                <a:ea typeface="仿宋" panose="02010609060101010101" charset="-122"/>
                <a:sym typeface="+mn-ea"/>
              </a:rPr>
              <a:t>listen</a:t>
            </a:r>
            <a:r>
              <a:rPr lang="zh-CN" altLang="en-US" sz="2200" b="1" dirty="0" smtClean="0">
                <a:latin typeface="仿宋" panose="02010609060101010101" charset="-122"/>
                <a:ea typeface="仿宋" panose="02010609060101010101" charset="-122"/>
                <a:sym typeface="+mn-ea"/>
              </a:rPr>
              <a:t>意为“听”。由句意可知选</a:t>
            </a:r>
            <a:r>
              <a:rPr lang="en-US" altLang="zh-CN" sz="2200" b="1" dirty="0" smtClean="0">
                <a:latin typeface="仿宋" panose="02010609060101010101" charset="-122"/>
                <a:ea typeface="仿宋" panose="02010609060101010101" charset="-122"/>
                <a:sym typeface="+mn-ea"/>
              </a:rPr>
              <a:t>B</a:t>
            </a:r>
            <a:r>
              <a:rPr lang="zh-CN" altLang="en-US" sz="2200" b="1" dirty="0" smtClean="0">
                <a:latin typeface="仿宋" panose="02010609060101010101" charset="-122"/>
                <a:ea typeface="仿宋" panose="02010609060101010101" charset="-122"/>
                <a:sym typeface="+mn-ea"/>
              </a:rPr>
              <a:t>。</a:t>
            </a:r>
          </a:p>
        </p:txBody>
      </p:sp>
      <p:sp>
        <p:nvSpPr>
          <p:cNvPr id="11" name="文本框 10"/>
          <p:cNvSpPr txBox="1"/>
          <p:nvPr/>
        </p:nvSpPr>
        <p:spPr>
          <a:xfrm>
            <a:off x="1298726" y="1591642"/>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607669" cy="1200329"/>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)6.  People have to ________ the meat before eating it in France. </a:t>
            </a:r>
          </a:p>
          <a:p>
            <a:pPr>
              <a:lnSpc>
                <a:spcPct val="150000"/>
              </a:lnSpc>
            </a:pPr>
            <a:r>
              <a:rPr lang="en-US" altLang="zh-CN" sz="2400" b="1" dirty="0" smtClean="0">
                <a:latin typeface="Times New Roman" panose="02020603050405020304" pitchFamily="18" charset="0"/>
              </a:rPr>
              <a:t>A.  cut up  		B.  cut down		C.  put up  		D.  put off</a:t>
            </a:r>
          </a:p>
        </p:txBody>
      </p:sp>
      <p:sp>
        <p:nvSpPr>
          <p:cNvPr id="11" name="文本框 10"/>
          <p:cNvSpPr txBox="1"/>
          <p:nvPr/>
        </p:nvSpPr>
        <p:spPr>
          <a:xfrm>
            <a:off x="1298726" y="1591642"/>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445437"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)7. —Could you tell me when the plane will ________</a:t>
            </a:r>
            <a:r>
              <a:rPr lang="zh-CN" altLang="en-US" sz="2400" b="1" dirty="0" smtClean="0">
                <a:latin typeface="Times New Roman" panose="02020603050405020304" pitchFamily="18" charset="0"/>
              </a:rPr>
              <a:t>？</a:t>
            </a:r>
          </a:p>
          <a:p>
            <a:pPr>
              <a:lnSpc>
                <a:spcPct val="150000"/>
              </a:lnSpc>
            </a:pPr>
            <a:r>
              <a:rPr lang="en-US" altLang="zh-CN" sz="2400" b="1" dirty="0" smtClean="0">
                <a:latin typeface="Times New Roman" panose="02020603050405020304" pitchFamily="18" charset="0"/>
              </a:rPr>
              <a:t>—At about half past seven. </a:t>
            </a:r>
          </a:p>
          <a:p>
            <a:pPr>
              <a:lnSpc>
                <a:spcPct val="150000"/>
              </a:lnSpc>
            </a:pPr>
            <a:r>
              <a:rPr lang="en-US" altLang="zh-CN" sz="2400" b="1" dirty="0" smtClean="0">
                <a:latin typeface="Times New Roman" panose="02020603050405020304" pitchFamily="18" charset="0"/>
              </a:rPr>
              <a:t>A. take off  		B. pay off		C. set off  		D. turn off</a:t>
            </a:r>
          </a:p>
        </p:txBody>
      </p:sp>
      <p:sp>
        <p:nvSpPr>
          <p:cNvPr id="10" name="文本框 9"/>
          <p:cNvSpPr txBox="1"/>
          <p:nvPr/>
        </p:nvSpPr>
        <p:spPr>
          <a:xfrm>
            <a:off x="715560" y="3439833"/>
            <a:ext cx="10632377" cy="1754326"/>
          </a:xfrm>
          <a:prstGeom prst="rect">
            <a:avLst/>
          </a:prstGeom>
          <a:noFill/>
        </p:spPr>
        <p:txBody>
          <a:bodyPr wrap="square" rtlCol="0" anchor="t">
            <a:spAutoFit/>
          </a:bodyPr>
          <a:lstStyle/>
          <a:p>
            <a:pPr indent="266700" algn="just">
              <a:lnSpc>
                <a:spcPct val="150000"/>
              </a:lnSpc>
              <a:spcAft>
                <a:spcPts val="0"/>
              </a:spcAft>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b="1" kern="100" dirty="0" smtClean="0">
                <a:latin typeface="仿宋" panose="02010609060101010101" charset="-122"/>
                <a:ea typeface="仿宋" panose="02010609060101010101" charset="-122"/>
                <a:cs typeface="Times New Roman" panose="02020603050405020304"/>
              </a:rPr>
              <a:t>考查动词短语辨析。</a:t>
            </a:r>
            <a:r>
              <a:rPr lang="en-US" altLang="zh-CN" sz="2400" b="1" kern="100" dirty="0" smtClean="0">
                <a:latin typeface="仿宋" panose="02010609060101010101" charset="-122"/>
                <a:ea typeface="仿宋" panose="02010609060101010101" charset="-122"/>
                <a:cs typeface="Times New Roman" panose="02020603050405020304"/>
              </a:rPr>
              <a:t>take off</a:t>
            </a:r>
            <a:r>
              <a:rPr lang="zh-CN" altLang="en-US" sz="2400" b="1" kern="100" dirty="0" smtClean="0">
                <a:latin typeface="仿宋" panose="02010609060101010101" charset="-122"/>
                <a:ea typeface="仿宋" panose="02010609060101010101" charset="-122"/>
                <a:cs typeface="Times New Roman" panose="02020603050405020304"/>
              </a:rPr>
              <a:t>意为“起飞”；</a:t>
            </a:r>
            <a:r>
              <a:rPr lang="en-US" altLang="zh-CN" sz="2400" b="1" kern="100" dirty="0" smtClean="0">
                <a:latin typeface="仿宋" panose="02010609060101010101" charset="-122"/>
                <a:ea typeface="仿宋" panose="02010609060101010101" charset="-122"/>
                <a:cs typeface="Times New Roman" panose="02020603050405020304"/>
              </a:rPr>
              <a:t>pay off</a:t>
            </a:r>
            <a:r>
              <a:rPr lang="zh-CN" altLang="en-US" sz="2400" b="1" kern="100" dirty="0" smtClean="0">
                <a:latin typeface="仿宋" panose="02010609060101010101" charset="-122"/>
                <a:ea typeface="仿宋" panose="02010609060101010101" charset="-122"/>
                <a:cs typeface="Times New Roman" panose="02020603050405020304"/>
              </a:rPr>
              <a:t>意为“还清”；</a:t>
            </a:r>
            <a:r>
              <a:rPr lang="en-US" altLang="zh-CN" sz="2400" b="1" kern="100" dirty="0" smtClean="0">
                <a:latin typeface="仿宋" panose="02010609060101010101" charset="-122"/>
                <a:ea typeface="仿宋" panose="02010609060101010101" charset="-122"/>
                <a:cs typeface="Times New Roman" panose="02020603050405020304"/>
              </a:rPr>
              <a:t>set off</a:t>
            </a:r>
            <a:r>
              <a:rPr lang="zh-CN" altLang="en-US" sz="2400" b="1" kern="100" dirty="0" smtClean="0">
                <a:latin typeface="仿宋" panose="02010609060101010101" charset="-122"/>
                <a:ea typeface="仿宋" panose="02010609060101010101" charset="-122"/>
                <a:cs typeface="Times New Roman" panose="02020603050405020304"/>
              </a:rPr>
              <a:t>意为“出发”；</a:t>
            </a:r>
            <a:r>
              <a:rPr lang="en-US" altLang="zh-CN" sz="2400" b="1" kern="100" dirty="0" smtClean="0">
                <a:latin typeface="仿宋" panose="02010609060101010101" charset="-122"/>
                <a:ea typeface="仿宋" panose="02010609060101010101" charset="-122"/>
                <a:cs typeface="Times New Roman" panose="02020603050405020304"/>
              </a:rPr>
              <a:t>turn off</a:t>
            </a:r>
            <a:r>
              <a:rPr lang="zh-CN" altLang="en-US" sz="2400" b="1" kern="100" dirty="0" smtClean="0">
                <a:latin typeface="仿宋" panose="02010609060101010101" charset="-122"/>
                <a:ea typeface="仿宋" panose="02010609060101010101" charset="-122"/>
                <a:cs typeface="Times New Roman" panose="02020603050405020304"/>
              </a:rPr>
              <a:t>意为“关闭”。由句意可知是“飞机起飞”，故选</a:t>
            </a:r>
            <a:r>
              <a:rPr lang="en-US" altLang="zh-CN" sz="2400" b="1" kern="100" dirty="0" smtClean="0">
                <a:latin typeface="仿宋" panose="02010609060101010101" charset="-122"/>
                <a:ea typeface="仿宋" panose="02010609060101010101" charset="-122"/>
                <a:cs typeface="Times New Roman" panose="02020603050405020304"/>
              </a:rPr>
              <a:t>A</a:t>
            </a:r>
            <a:r>
              <a:rPr lang="zh-CN" altLang="en-US" sz="2400" b="1" kern="100" dirty="0" smtClean="0">
                <a:latin typeface="仿宋" panose="02010609060101010101" charset="-122"/>
                <a:ea typeface="仿宋" panose="02010609060101010101" charset="-122"/>
                <a:cs typeface="Times New Roman" panose="02020603050405020304"/>
              </a:rPr>
              <a:t>。</a:t>
            </a:r>
            <a:endParaRPr lang="zh-CN" sz="2400" b="1" kern="100" dirty="0">
              <a:latin typeface="仿宋" panose="02010609060101010101" charset="-122"/>
              <a:ea typeface="仿宋" panose="02010609060101010101" charset="-122"/>
              <a:cs typeface="Courier New" panose="02070309020205020404"/>
            </a:endParaRPr>
          </a:p>
        </p:txBody>
      </p:sp>
      <p:sp>
        <p:nvSpPr>
          <p:cNvPr id="11" name="文本框 10"/>
          <p:cNvSpPr txBox="1"/>
          <p:nvPr/>
        </p:nvSpPr>
        <p:spPr>
          <a:xfrm>
            <a:off x="1298726" y="1591642"/>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061979" cy="2308324"/>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)8. (2017·</a:t>
            </a:r>
            <a:r>
              <a:rPr lang="zh-CN" altLang="en-US" sz="2400" b="1" dirty="0" smtClean="0">
                <a:latin typeface="Times New Roman" panose="02020603050405020304" pitchFamily="18" charset="0"/>
              </a:rPr>
              <a:t>宜宾</a:t>
            </a:r>
            <a:r>
              <a:rPr lang="en-US" altLang="zh-CN" sz="2400" b="1" dirty="0" smtClean="0">
                <a:latin typeface="Times New Roman" panose="02020603050405020304" pitchFamily="18" charset="0"/>
              </a:rPr>
              <a:t>)The child is crying.  Please do something to make him ________. </a:t>
            </a:r>
          </a:p>
          <a:p>
            <a:pPr marL="457200" indent="-457200">
              <a:lnSpc>
                <a:spcPct val="150000"/>
              </a:lnSpc>
            </a:pPr>
            <a:r>
              <a:rPr lang="en-US" altLang="zh-CN" sz="2400" b="1" dirty="0" smtClean="0">
                <a:latin typeface="Times New Roman" panose="02020603050405020304" pitchFamily="18" charset="0"/>
              </a:rPr>
              <a:t>A. stop to cry  		B. stop crying		</a:t>
            </a:r>
          </a:p>
          <a:p>
            <a:pPr marL="457200" indent="-457200">
              <a:lnSpc>
                <a:spcPct val="150000"/>
              </a:lnSpc>
            </a:pPr>
            <a:r>
              <a:rPr lang="en-US" altLang="zh-CN" sz="2400" b="1" dirty="0" smtClean="0">
                <a:latin typeface="Times New Roman" panose="02020603050405020304" pitchFamily="18" charset="0"/>
              </a:rPr>
              <a:t>C. to stop crying  		D. to stop to cry</a:t>
            </a:r>
          </a:p>
        </p:txBody>
      </p:sp>
      <p:sp>
        <p:nvSpPr>
          <p:cNvPr id="10" name="文本框 9"/>
          <p:cNvSpPr txBox="1"/>
          <p:nvPr/>
        </p:nvSpPr>
        <p:spPr>
          <a:xfrm>
            <a:off x="1087036" y="3803612"/>
            <a:ext cx="10237456" cy="2169825"/>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sym typeface="+mn-ea"/>
              </a:rPr>
              <a:t>考查非谓语动词。</a:t>
            </a:r>
            <a:r>
              <a:rPr lang="en-US" altLang="zh-CN" sz="2200" b="1" dirty="0" smtClean="0">
                <a:latin typeface="仿宋" panose="02010609060101010101" charset="-122"/>
                <a:ea typeface="仿宋" panose="02010609060101010101" charset="-122"/>
                <a:sym typeface="+mn-ea"/>
              </a:rPr>
              <a:t>make </a:t>
            </a:r>
            <a:r>
              <a:rPr lang="en-US" altLang="zh-CN" sz="2200" b="1" dirty="0" err="1" smtClean="0">
                <a:latin typeface="仿宋" panose="02010609060101010101" charset="-122"/>
                <a:ea typeface="仿宋" panose="02010609060101010101" charset="-122"/>
                <a:sym typeface="+mn-ea"/>
              </a:rPr>
              <a:t>sb</a:t>
            </a:r>
            <a:r>
              <a:rPr lang="en-US" altLang="zh-CN" sz="2200" b="1" dirty="0" smtClean="0">
                <a:latin typeface="仿宋" panose="02010609060101010101" charset="-122"/>
                <a:ea typeface="仿宋" panose="02010609060101010101" charset="-122"/>
                <a:sym typeface="+mn-ea"/>
              </a:rPr>
              <a:t> do </a:t>
            </a:r>
            <a:r>
              <a:rPr lang="en-US" altLang="zh-CN" sz="2200" b="1" dirty="0" err="1" smtClean="0">
                <a:latin typeface="仿宋" panose="02010609060101010101" charset="-122"/>
                <a:ea typeface="仿宋" panose="02010609060101010101" charset="-122"/>
                <a:sym typeface="+mn-ea"/>
              </a:rPr>
              <a:t>sth</a:t>
            </a:r>
            <a:r>
              <a:rPr lang="zh-CN" altLang="en-US" sz="2200" b="1" dirty="0" smtClean="0">
                <a:latin typeface="仿宋" panose="02010609060101010101" charset="-122"/>
                <a:ea typeface="仿宋" panose="02010609060101010101" charset="-122"/>
                <a:sym typeface="+mn-ea"/>
              </a:rPr>
              <a:t>意为“使某人做某事”，排除</a:t>
            </a:r>
            <a:r>
              <a:rPr lang="en-US" altLang="zh-CN" sz="2200" b="1" dirty="0" smtClean="0">
                <a:latin typeface="仿宋" panose="02010609060101010101" charset="-122"/>
                <a:ea typeface="仿宋" panose="02010609060101010101" charset="-122"/>
                <a:sym typeface="+mn-ea"/>
              </a:rPr>
              <a:t>C</a:t>
            </a:r>
            <a:r>
              <a:rPr lang="zh-CN" altLang="en-US" sz="2200" b="1" dirty="0" smtClean="0">
                <a:latin typeface="仿宋" panose="02010609060101010101" charset="-122"/>
                <a:ea typeface="仿宋" panose="02010609060101010101" charset="-122"/>
                <a:sym typeface="+mn-ea"/>
              </a:rPr>
              <a:t>、</a:t>
            </a:r>
            <a:r>
              <a:rPr lang="en-US" altLang="zh-CN" sz="2200" b="1" dirty="0" smtClean="0">
                <a:latin typeface="仿宋" panose="02010609060101010101" charset="-122"/>
                <a:ea typeface="仿宋" panose="02010609060101010101" charset="-122"/>
                <a:sym typeface="+mn-ea"/>
              </a:rPr>
              <a:t>D</a:t>
            </a:r>
            <a:r>
              <a:rPr lang="zh-CN" altLang="en-US" sz="2200" b="1" dirty="0" smtClean="0">
                <a:latin typeface="仿宋" panose="02010609060101010101" charset="-122"/>
                <a:ea typeface="仿宋" panose="02010609060101010101" charset="-122"/>
                <a:sym typeface="+mn-ea"/>
              </a:rPr>
              <a:t>两项；</a:t>
            </a:r>
            <a:r>
              <a:rPr lang="en-US" altLang="zh-CN" sz="2200" b="1" dirty="0" smtClean="0">
                <a:latin typeface="仿宋" panose="02010609060101010101" charset="-122"/>
                <a:ea typeface="仿宋" panose="02010609060101010101" charset="-122"/>
                <a:sym typeface="+mn-ea"/>
              </a:rPr>
              <a:t>stop doing </a:t>
            </a:r>
            <a:r>
              <a:rPr lang="en-US" altLang="zh-CN" sz="2200" b="1" dirty="0" err="1" smtClean="0">
                <a:latin typeface="仿宋" panose="02010609060101010101" charset="-122"/>
                <a:ea typeface="仿宋" panose="02010609060101010101" charset="-122"/>
                <a:sym typeface="+mn-ea"/>
              </a:rPr>
              <a:t>sth</a:t>
            </a:r>
            <a:r>
              <a:rPr lang="zh-CN" altLang="en-US" sz="2200" b="1" dirty="0" smtClean="0">
                <a:latin typeface="仿宋" panose="02010609060101010101" charset="-122"/>
                <a:ea typeface="仿宋" panose="02010609060101010101" charset="-122"/>
                <a:sym typeface="+mn-ea"/>
              </a:rPr>
              <a:t>意为“停止做某事”，指停止正在进行的事情；</a:t>
            </a:r>
            <a:r>
              <a:rPr lang="en-US" altLang="zh-CN" sz="2200" b="1" dirty="0" smtClean="0">
                <a:latin typeface="仿宋" panose="02010609060101010101" charset="-122"/>
                <a:ea typeface="仿宋" panose="02010609060101010101" charset="-122"/>
                <a:sym typeface="+mn-ea"/>
              </a:rPr>
              <a:t>stop to do </a:t>
            </a:r>
            <a:r>
              <a:rPr lang="en-US" altLang="zh-CN" sz="2200" b="1" dirty="0" err="1" smtClean="0">
                <a:latin typeface="仿宋" panose="02010609060101010101" charset="-122"/>
                <a:ea typeface="仿宋" panose="02010609060101010101" charset="-122"/>
                <a:sym typeface="+mn-ea"/>
              </a:rPr>
              <a:t>sth</a:t>
            </a:r>
            <a:r>
              <a:rPr lang="zh-CN" altLang="en-US" sz="2200" b="1" dirty="0" smtClean="0">
                <a:latin typeface="仿宋" panose="02010609060101010101" charset="-122"/>
                <a:ea typeface="仿宋" panose="02010609060101010101" charset="-122"/>
                <a:sym typeface="+mn-ea"/>
              </a:rPr>
              <a:t>意为“停下来去做另一件事”。前句提到“这个孩子在哭”，由此可推知后句表示做某事使他停止哭泣。故选</a:t>
            </a:r>
            <a:r>
              <a:rPr lang="en-US" altLang="zh-CN" sz="2200" b="1" dirty="0" smtClean="0">
                <a:latin typeface="仿宋" panose="02010609060101010101" charset="-122"/>
                <a:ea typeface="仿宋" panose="02010609060101010101" charset="-122"/>
                <a:sym typeface="+mn-ea"/>
              </a:rPr>
              <a:t>B</a:t>
            </a:r>
            <a:r>
              <a:rPr lang="zh-CN" altLang="en-US" sz="2200" b="1" dirty="0" smtClean="0">
                <a:latin typeface="仿宋" panose="02010609060101010101" charset="-122"/>
                <a:ea typeface="仿宋" panose="02010609060101010101" charset="-122"/>
                <a:sym typeface="+mn-ea"/>
              </a:rPr>
              <a:t>。</a:t>
            </a:r>
          </a:p>
        </p:txBody>
      </p:sp>
      <p:sp>
        <p:nvSpPr>
          <p:cNvPr id="11" name="文本框 10"/>
          <p:cNvSpPr txBox="1"/>
          <p:nvPr/>
        </p:nvSpPr>
        <p:spPr>
          <a:xfrm>
            <a:off x="1298726" y="1591642"/>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1200329"/>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)9. The woman ________ is singing is our English teacher. </a:t>
            </a:r>
          </a:p>
          <a:p>
            <a:pPr>
              <a:lnSpc>
                <a:spcPct val="150000"/>
              </a:lnSpc>
            </a:pPr>
            <a:r>
              <a:rPr lang="en-US" altLang="zh-CN" sz="2400" b="1" dirty="0" smtClean="0">
                <a:latin typeface="Times New Roman" panose="02020603050405020304" pitchFamily="18" charset="0"/>
              </a:rPr>
              <a:t>A. who  		B. which  		C. whose  		D. whom</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5" name="文本框 9"/>
          <p:cNvSpPr txBox="1"/>
          <p:nvPr/>
        </p:nvSpPr>
        <p:spPr>
          <a:xfrm>
            <a:off x="1087036" y="3311246"/>
            <a:ext cx="10143672"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sym typeface="+mn-ea"/>
              </a:rPr>
              <a:t>句意：正在唱歌的那位女士是我们的英语老师。先行词“</a:t>
            </a:r>
            <a:r>
              <a:rPr lang="en-US" altLang="zh-CN" sz="2200" b="1" dirty="0" smtClean="0">
                <a:latin typeface="仿宋" panose="02010609060101010101" charset="-122"/>
                <a:ea typeface="仿宋" panose="02010609060101010101" charset="-122"/>
                <a:sym typeface="+mn-ea"/>
              </a:rPr>
              <a:t>the woman”</a:t>
            </a:r>
            <a:r>
              <a:rPr lang="zh-CN" altLang="en-US" sz="2200" b="1" dirty="0" smtClean="0">
                <a:latin typeface="仿宋" panose="02010609060101010101" charset="-122"/>
                <a:ea typeface="仿宋" panose="02010609060101010101" charset="-122"/>
                <a:sym typeface="+mn-ea"/>
              </a:rPr>
              <a:t>指人，关系代词在定语从句中作主语，故关系代词用</a:t>
            </a:r>
            <a:r>
              <a:rPr lang="en-US" altLang="zh-CN" sz="2200" b="1" dirty="0" smtClean="0">
                <a:latin typeface="仿宋" panose="02010609060101010101" charset="-122"/>
                <a:ea typeface="仿宋" panose="02010609060101010101" charset="-122"/>
                <a:sym typeface="+mn-ea"/>
              </a:rPr>
              <a:t>who</a:t>
            </a:r>
            <a:r>
              <a:rPr lang="zh-CN" altLang="en-US" sz="2200" b="1" dirty="0" smtClean="0">
                <a:latin typeface="仿宋" panose="02010609060101010101" charset="-122"/>
                <a:ea typeface="仿宋" panose="02010609060101010101" charset="-122"/>
                <a:sym typeface="+mn-ea"/>
              </a:rPr>
              <a:t>。故选</a:t>
            </a:r>
            <a:r>
              <a:rPr lang="en-US" altLang="zh-CN" sz="2200" b="1" dirty="0" smtClean="0">
                <a:latin typeface="仿宋" panose="02010609060101010101" charset="-122"/>
                <a:ea typeface="仿宋" panose="02010609060101010101" charset="-122"/>
                <a:sym typeface="+mn-ea"/>
              </a:rPr>
              <a:t>A</a:t>
            </a:r>
            <a:r>
              <a:rPr lang="zh-CN" altLang="en-US" sz="2200" b="1" dirty="0" smtClean="0">
                <a:latin typeface="仿宋" panose="02010609060101010101" charset="-122"/>
                <a:ea typeface="仿宋" panose="02010609060101010101" charset="-122"/>
                <a:sym typeface="+mn-ea"/>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224211" cy="2308324"/>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a:t>
            </a:r>
            <a:r>
              <a:rPr lang="zh-CN" altLang="en-US" sz="2400" b="1" dirty="0" smtClean="0">
                <a:latin typeface="Times New Roman" panose="02020603050405020304" pitchFamily="18" charset="0"/>
                <a:cs typeface="Times New Roman" panose="02020603050405020304" pitchFamily="18" charset="0"/>
              </a:rPr>
              <a:t>　　</a:t>
            </a:r>
            <a:r>
              <a:rPr lang="en-US" altLang="zh-CN" sz="2400" b="1" dirty="0" smtClean="0">
                <a:latin typeface="Times New Roman" panose="02020603050405020304" pitchFamily="18" charset="0"/>
                <a:cs typeface="Times New Roman" panose="02020603050405020304" pitchFamily="18" charset="0"/>
              </a:rPr>
              <a:t>)10. At school, we are taught not only know­ledge but also ________ well. </a:t>
            </a:r>
          </a:p>
          <a:p>
            <a:pPr>
              <a:lnSpc>
                <a:spcPct val="150000"/>
              </a:lnSpc>
            </a:pPr>
            <a:r>
              <a:rPr lang="en-US" altLang="zh-CN" sz="2400" b="1" dirty="0" smtClean="0">
                <a:latin typeface="Times New Roman" panose="02020603050405020304" pitchFamily="18" charset="0"/>
                <a:cs typeface="Times New Roman" panose="02020603050405020304" pitchFamily="18" charset="0"/>
              </a:rPr>
              <a:t>A. how to behave  		B. what to behave	</a:t>
            </a:r>
          </a:p>
          <a:p>
            <a:pPr>
              <a:lnSpc>
                <a:spcPct val="150000"/>
              </a:lnSpc>
            </a:pPr>
            <a:r>
              <a:rPr lang="en-US" altLang="zh-CN" sz="2400" b="1" dirty="0" smtClean="0">
                <a:latin typeface="Times New Roman" panose="02020603050405020304" pitchFamily="18" charset="0"/>
                <a:cs typeface="Times New Roman" panose="02020603050405020304" pitchFamily="18" charset="0"/>
              </a:rPr>
              <a:t>C. when to behave  		D. where to behave</a:t>
            </a:r>
          </a:p>
        </p:txBody>
      </p:sp>
      <p:sp>
        <p:nvSpPr>
          <p:cNvPr id="11" name="文本框 10"/>
          <p:cNvSpPr txBox="1"/>
          <p:nvPr/>
        </p:nvSpPr>
        <p:spPr>
          <a:xfrm>
            <a:off x="1298726" y="1591642"/>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p:nvPr/>
        </p:nvSpPr>
        <p:spPr>
          <a:xfrm>
            <a:off x="650513" y="922356"/>
            <a:ext cx="3555782"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en-US" altLang="zh-CN" sz="2400" b="1" dirty="0" smtClean="0">
                <a:solidFill>
                  <a:srgbClr val="F1AF00"/>
                </a:solidFill>
                <a:latin typeface="Times New Roman" panose="02020603050405020304" pitchFamily="18" charset="0"/>
                <a:sym typeface="+mn-ea"/>
              </a:rPr>
              <a:t>Ⅴ.   (2016·</a:t>
            </a:r>
            <a:r>
              <a:rPr lang="zh-CN" altLang="en-US" sz="2400" b="1" dirty="0" smtClean="0">
                <a:solidFill>
                  <a:srgbClr val="F1AF00"/>
                </a:solidFill>
                <a:latin typeface="Times New Roman" panose="02020603050405020304" pitchFamily="18" charset="0"/>
                <a:sym typeface="+mn-ea"/>
              </a:rPr>
              <a:t>金华</a:t>
            </a:r>
            <a:r>
              <a:rPr lang="en-US" altLang="zh-CN" sz="2400" b="1" dirty="0" smtClean="0">
                <a:solidFill>
                  <a:srgbClr val="F1AF00"/>
                </a:solidFill>
                <a:latin typeface="Times New Roman" panose="02020603050405020304" pitchFamily="18" charset="0"/>
                <a:sym typeface="+mn-ea"/>
              </a:rPr>
              <a:t>)</a:t>
            </a:r>
            <a:r>
              <a:rPr lang="zh-CN" altLang="en-US" sz="2400" b="1" dirty="0" smtClean="0">
                <a:solidFill>
                  <a:srgbClr val="F1AF00"/>
                </a:solidFill>
                <a:latin typeface="Times New Roman" panose="02020603050405020304" pitchFamily="18" charset="0"/>
                <a:sym typeface="+mn-ea"/>
              </a:rPr>
              <a:t>完形填空</a:t>
            </a:r>
          </a:p>
        </p:txBody>
      </p:sp>
      <p:pic>
        <p:nvPicPr>
          <p:cNvPr id="10" name="Picture 4"/>
          <p:cNvPicPr>
            <a:picLocks noChangeAspect="1"/>
          </p:cNvPicPr>
          <p:nvPr/>
        </p:nvPicPr>
        <p:blipFill>
          <a:blip r:embed="rId2" cstate="email"/>
          <a:stretch>
            <a:fillRect/>
          </a:stretch>
        </p:blipFill>
        <p:spPr>
          <a:xfrm>
            <a:off x="578583" y="1060498"/>
            <a:ext cx="84455" cy="414020"/>
          </a:xfrm>
          <a:prstGeom prst="rect">
            <a:avLst/>
          </a:prstGeom>
          <a:noFill/>
          <a:ln w="9525">
            <a:noFill/>
          </a:ln>
        </p:spPr>
      </p:pic>
      <p:sp>
        <p:nvSpPr>
          <p:cNvPr id="9" name="文本框 8"/>
          <p:cNvSpPr txBox="1"/>
          <p:nvPr/>
        </p:nvSpPr>
        <p:spPr>
          <a:xfrm>
            <a:off x="811731" y="1857745"/>
            <a:ext cx="10887900" cy="3970318"/>
          </a:xfrm>
          <a:prstGeom prst="rect">
            <a:avLst/>
          </a:prstGeom>
          <a:noFill/>
        </p:spPr>
        <p:txBody>
          <a:bodyPr wrap="square" rtlCol="0" anchor="t">
            <a:spAutoFit/>
          </a:bodyPr>
          <a:lstStyle/>
          <a:p>
            <a:pPr indent="457200" algn="just">
              <a:lnSpc>
                <a:spcPct val="150000"/>
              </a:lnSpc>
            </a:pPr>
            <a:r>
              <a:rPr lang="en-US" altLang="zh-CN" sz="2400" b="1" dirty="0" err="1" smtClean="0">
                <a:latin typeface="Times New Roman" panose="02020603050405020304" pitchFamily="18" charset="0"/>
                <a:cs typeface="Times New Roman" panose="02020603050405020304" pitchFamily="18" charset="0"/>
              </a:rPr>
              <a:t>Asha</a:t>
            </a:r>
            <a:r>
              <a:rPr lang="en-US" altLang="zh-CN" sz="2400" b="1" dirty="0" smtClean="0">
                <a:latin typeface="Times New Roman" panose="02020603050405020304" pitchFamily="18" charset="0"/>
                <a:cs typeface="Times New Roman" panose="02020603050405020304" pitchFamily="18" charset="0"/>
              </a:rPr>
              <a:t> looked out of the window on the plane.  What a __1__</a:t>
            </a:r>
            <a:r>
              <a:rPr lang="zh-CN" altLang="en-US" sz="2400" b="1" dirty="0" smtClean="0">
                <a:latin typeface="Times New Roman" panose="02020603050405020304" pitchFamily="18" charset="0"/>
                <a:cs typeface="Times New Roman" panose="02020603050405020304" pitchFamily="18" charset="0"/>
              </a:rPr>
              <a:t>！ </a:t>
            </a:r>
            <a:r>
              <a:rPr lang="en-US" altLang="zh-CN" sz="2400" b="1" dirty="0" smtClean="0">
                <a:latin typeface="Times New Roman" panose="02020603050405020304" pitchFamily="18" charset="0"/>
                <a:cs typeface="Times New Roman" panose="02020603050405020304" pitchFamily="18" charset="0"/>
              </a:rPr>
              <a:t>The buildings were so tall.  The city was large, much larger than her small town. </a:t>
            </a:r>
          </a:p>
          <a:p>
            <a:pPr indent="457200" algn="just">
              <a:lnSpc>
                <a:spcPct val="150000"/>
              </a:lnSpc>
            </a:pPr>
            <a:r>
              <a:rPr lang="en-US" altLang="zh-CN" sz="2400" b="1" dirty="0" err="1" smtClean="0">
                <a:latin typeface="Times New Roman" panose="02020603050405020304" pitchFamily="18" charset="0"/>
                <a:cs typeface="Times New Roman" panose="02020603050405020304" pitchFamily="18" charset="0"/>
              </a:rPr>
              <a:t>Asha</a:t>
            </a:r>
            <a:r>
              <a:rPr lang="en-US" altLang="zh-CN" sz="2400" b="1" dirty="0" smtClean="0">
                <a:latin typeface="Times New Roman" panose="02020603050405020304" pitchFamily="18" charset="0"/>
                <a:cs typeface="Times New Roman" panose="02020603050405020304" pitchFamily="18" charset="0"/>
              </a:rPr>
              <a:t> was on vacation in New York City.  She was very __2__ as she had always wanted to come since she was young.  She read stories about it and studied its __3__.  She knew how the island of Manhattan was bought from native Americans 300 years ago.  She __4__ knew people from all over the world came to live here.  These people, like </a:t>
            </a:r>
            <a:r>
              <a:rPr lang="en-US" altLang="zh-CN" sz="2400" b="1" dirty="0" err="1" smtClean="0">
                <a:latin typeface="Times New Roman" panose="02020603050405020304" pitchFamily="18" charset="0"/>
                <a:cs typeface="Times New Roman" panose="02020603050405020304" pitchFamily="18" charset="0"/>
              </a:rPr>
              <a:t>Asha</a:t>
            </a:r>
            <a:r>
              <a:rPr lang="en-US" altLang="zh-CN" sz="2400" b="1" dirty="0" smtClean="0">
                <a:latin typeface="Times New Roman" panose="02020603050405020304" pitchFamily="18" charset="0"/>
                <a:cs typeface="Times New Roman" panose="02020603050405020304" pitchFamily="18" charset="0"/>
              </a:rPr>
              <a:t>, __5__ a new life in New York.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633046" y="1143370"/>
            <a:ext cx="10855569" cy="5078313"/>
          </a:xfrm>
          <a:prstGeom prst="rect">
            <a:avLst/>
          </a:prstGeom>
          <a:noFill/>
        </p:spPr>
        <p:txBody>
          <a:bodyPr wrap="square" rtlCol="0" anchor="t">
            <a:spAutoFit/>
          </a:bodyPr>
          <a:lstStyle/>
          <a:p>
            <a:pPr indent="457200" algn="just">
              <a:lnSpc>
                <a:spcPct val="150000"/>
              </a:lnSpc>
            </a:pPr>
            <a:r>
              <a:rPr lang="en-US" altLang="zh-CN" sz="2400" b="1" dirty="0" smtClean="0">
                <a:latin typeface="Times New Roman" panose="02020603050405020304" pitchFamily="18" charset="0"/>
                <a:cs typeface="Times New Roman" panose="02020603050405020304" pitchFamily="18" charset="0"/>
              </a:rPr>
              <a:t>But </a:t>
            </a:r>
            <a:r>
              <a:rPr lang="en-US" altLang="zh-CN" sz="2400" b="1" dirty="0" err="1" smtClean="0">
                <a:latin typeface="Times New Roman" panose="02020603050405020304" pitchFamily="18" charset="0"/>
                <a:cs typeface="Times New Roman" panose="02020603050405020304" pitchFamily="18" charset="0"/>
              </a:rPr>
              <a:t>Asha</a:t>
            </a:r>
            <a:r>
              <a:rPr lang="en-US" altLang="zh-CN" sz="2400" b="1" dirty="0" smtClean="0">
                <a:latin typeface="Times New Roman" panose="02020603050405020304" pitchFamily="18" charset="0"/>
                <a:cs typeface="Times New Roman" panose="02020603050405020304" pitchFamily="18" charset="0"/>
              </a:rPr>
              <a:t> was only staying for fourteen __6__.  She thought of these two weeks as a time to __7__ herself to move back to New York.  She would return to her small __8__</a:t>
            </a:r>
            <a:r>
              <a:rPr lang="zh-CN" altLang="en-US" sz="2400" b="1" dirty="0" smtClean="0">
                <a:latin typeface="Times New Roman" panose="02020603050405020304" pitchFamily="18" charset="0"/>
                <a:cs typeface="Times New Roman" panose="02020603050405020304" pitchFamily="18" charset="0"/>
              </a:rPr>
              <a:t>， </a:t>
            </a:r>
            <a:r>
              <a:rPr lang="en-US" altLang="zh-CN" sz="2400" b="1" dirty="0" smtClean="0">
                <a:latin typeface="Times New Roman" panose="02020603050405020304" pitchFamily="18" charset="0"/>
                <a:cs typeface="Times New Roman" panose="02020603050405020304" pitchFamily="18" charset="0"/>
              </a:rPr>
              <a:t>stay for one year, and then come to live in New York forever.  So she had to plan this vacation __9__. </a:t>
            </a:r>
          </a:p>
          <a:p>
            <a:pPr indent="457200" algn="just">
              <a:lnSpc>
                <a:spcPct val="150000"/>
              </a:lnSpc>
            </a:pPr>
            <a:r>
              <a:rPr lang="en-US" altLang="zh-CN" sz="2400" b="1" dirty="0" smtClean="0">
                <a:latin typeface="Times New Roman" panose="02020603050405020304" pitchFamily="18" charset="0"/>
                <a:cs typeface="Times New Roman" panose="02020603050405020304" pitchFamily="18" charset="0"/>
              </a:rPr>
              <a:t>In New York </a:t>
            </a:r>
            <a:r>
              <a:rPr lang="en-US" altLang="zh-CN" sz="2400" b="1" dirty="0" err="1" smtClean="0">
                <a:latin typeface="Times New Roman" panose="02020603050405020304" pitchFamily="18" charset="0"/>
                <a:cs typeface="Times New Roman" panose="02020603050405020304" pitchFamily="18" charset="0"/>
              </a:rPr>
              <a:t>Asha</a:t>
            </a:r>
            <a:r>
              <a:rPr lang="en-US" altLang="zh-CN" sz="2400" b="1" dirty="0" smtClean="0">
                <a:latin typeface="Times New Roman" panose="02020603050405020304" pitchFamily="18" charset="0"/>
                <a:cs typeface="Times New Roman" panose="02020603050405020304" pitchFamily="18" charset="0"/>
              </a:rPr>
              <a:t> wanted to do __10__ things.  First, she wanted to look for a job.  Next, she would find a place to live.  She knew it was expensive to live in New York and that finding a good place to live was __11__.  And the third thing she wanted to do was to __12__ her English.  She had studied English for 12 years but didn't know __13__ she could understand “real” English.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633046" y="1143370"/>
            <a:ext cx="10855569" cy="3349956"/>
          </a:xfrm>
          <a:prstGeom prst="rect">
            <a:avLst/>
          </a:prstGeom>
          <a:noFill/>
        </p:spPr>
        <p:txBody>
          <a:bodyPr wrap="square" rtlCol="0" anchor="t">
            <a:spAutoFit/>
          </a:bodyPr>
          <a:lstStyle/>
          <a:p>
            <a:pPr indent="457200" algn="just">
              <a:lnSpc>
                <a:spcPct val="150000"/>
              </a:lnSpc>
            </a:pPr>
            <a:r>
              <a:rPr lang="en-US" altLang="zh-CN" sz="2400" b="1" dirty="0" smtClean="0">
                <a:latin typeface="Times New Roman" panose="02020603050405020304" pitchFamily="18" charset="0"/>
                <a:cs typeface="Times New Roman" panose="02020603050405020304" pitchFamily="18" charset="0"/>
              </a:rPr>
              <a:t>Before leaving, her friends told her that New York was a __14__ place.  But </a:t>
            </a:r>
            <a:r>
              <a:rPr lang="en-US" altLang="zh-CN" sz="2400" b="1" dirty="0" err="1" smtClean="0">
                <a:latin typeface="Times New Roman" panose="02020603050405020304" pitchFamily="18" charset="0"/>
                <a:cs typeface="Times New Roman" panose="02020603050405020304" pitchFamily="18" charset="0"/>
              </a:rPr>
              <a:t>Asha</a:t>
            </a:r>
            <a:r>
              <a:rPr lang="en-US" altLang="zh-CN" sz="2400" b="1" dirty="0" smtClean="0">
                <a:latin typeface="Times New Roman" panose="02020603050405020304" pitchFamily="18" charset="0"/>
                <a:cs typeface="Times New Roman" panose="02020603050405020304" pitchFamily="18" charset="0"/>
              </a:rPr>
              <a:t> wasn't worried.  She had studied New York carefully.  She believed she would be safe. </a:t>
            </a:r>
          </a:p>
          <a:p>
            <a:pPr indent="457200" algn="just">
              <a:lnSpc>
                <a:spcPct val="150000"/>
              </a:lnSpc>
            </a:pPr>
            <a:r>
              <a:rPr lang="en-US" altLang="zh-CN" sz="2400" b="1" dirty="0" smtClean="0">
                <a:latin typeface="Times New Roman" panose="02020603050405020304" pitchFamily="18" charset="0"/>
                <a:cs typeface="Times New Roman" panose="02020603050405020304" pitchFamily="18" charset="0"/>
              </a:rPr>
              <a:t>__15__ </a:t>
            </a:r>
            <a:r>
              <a:rPr lang="en-US" altLang="zh-CN" sz="2400" b="1" dirty="0" err="1" smtClean="0">
                <a:latin typeface="Times New Roman" panose="02020603050405020304" pitchFamily="18" charset="0"/>
                <a:cs typeface="Times New Roman" panose="02020603050405020304" pitchFamily="18" charset="0"/>
              </a:rPr>
              <a:t>Asha</a:t>
            </a:r>
            <a:r>
              <a:rPr lang="en-US" altLang="zh-CN" sz="2400" b="1" dirty="0" smtClean="0">
                <a:latin typeface="Times New Roman" panose="02020603050405020304" pitchFamily="18" charset="0"/>
                <a:cs typeface="Times New Roman" panose="02020603050405020304" pitchFamily="18" charset="0"/>
              </a:rPr>
              <a:t> saw the Statue of Liberty! The plane flew around it, and then began to slow down.  Soon </a:t>
            </a:r>
            <a:r>
              <a:rPr lang="en-US" altLang="zh-CN" sz="2400" b="1" dirty="0" err="1" smtClean="0">
                <a:latin typeface="Times New Roman" panose="02020603050405020304" pitchFamily="18" charset="0"/>
                <a:cs typeface="Times New Roman" panose="02020603050405020304" pitchFamily="18" charset="0"/>
              </a:rPr>
              <a:t>Asha</a:t>
            </a:r>
            <a:r>
              <a:rPr lang="en-US" altLang="zh-CN" sz="2400" b="1" dirty="0" smtClean="0">
                <a:latin typeface="Times New Roman" panose="02020603050405020304" pitchFamily="18" charset="0"/>
                <a:cs typeface="Times New Roman" panose="02020603050405020304" pitchFamily="18" charset="0"/>
              </a:rPr>
              <a:t> was on the ground, getting ready to leave the plane—to greet her future.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609600" y="1443407"/>
            <a:ext cx="11019692" cy="2862322"/>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)1. A. sight  		B. day  		C. mess  		D. plane</a:t>
            </a:r>
          </a:p>
          <a:p>
            <a:pPr>
              <a:lnSpc>
                <a:spcPct val="150000"/>
              </a:lnSpc>
            </a:pPr>
            <a:r>
              <a:rPr lang="en-US" sz="2400" b="1" dirty="0" smtClean="0">
                <a:latin typeface="Times New Roman" panose="02020603050405020304" pitchFamily="18" charset="0"/>
                <a:cs typeface="Times New Roman" panose="02020603050405020304" pitchFamily="18" charset="0"/>
              </a:rPr>
              <a:t>(　　)2. A. afraid  		B. excited		C. sad  		D. relaxed</a:t>
            </a:r>
          </a:p>
          <a:p>
            <a:pPr>
              <a:lnSpc>
                <a:spcPct val="150000"/>
              </a:lnSpc>
            </a:pPr>
            <a:r>
              <a:rPr lang="en-US" sz="2400" b="1" dirty="0" smtClean="0">
                <a:latin typeface="Times New Roman" panose="02020603050405020304" pitchFamily="18" charset="0"/>
                <a:cs typeface="Times New Roman" panose="02020603050405020304" pitchFamily="18" charset="0"/>
              </a:rPr>
              <a:t>(　　)3. A. weather  		B. education		C. population  	D. history</a:t>
            </a:r>
          </a:p>
          <a:p>
            <a:pPr>
              <a:lnSpc>
                <a:spcPct val="150000"/>
              </a:lnSpc>
            </a:pPr>
            <a:r>
              <a:rPr lang="en-US" sz="2400" b="1" dirty="0" smtClean="0">
                <a:latin typeface="Times New Roman" panose="02020603050405020304" pitchFamily="18" charset="0"/>
                <a:cs typeface="Times New Roman" panose="02020603050405020304" pitchFamily="18" charset="0"/>
              </a:rPr>
              <a:t>(　　)4. A. ever  		B. still  		C. only  		D. also</a:t>
            </a:r>
          </a:p>
          <a:p>
            <a:pPr>
              <a:lnSpc>
                <a:spcPct val="150000"/>
              </a:lnSpc>
            </a:pPr>
            <a:r>
              <a:rPr lang="en-US" sz="2400" b="1" dirty="0" smtClean="0">
                <a:latin typeface="Times New Roman" panose="02020603050405020304" pitchFamily="18" charset="0"/>
                <a:cs typeface="Times New Roman" panose="02020603050405020304" pitchFamily="18" charset="0"/>
              </a:rPr>
              <a:t>(　　)5. A. asked for  	B. came up with	C. dreamed of  	D. found out</a:t>
            </a:r>
          </a:p>
        </p:txBody>
      </p:sp>
      <p:sp>
        <p:nvSpPr>
          <p:cNvPr id="11" name="文本框 10"/>
          <p:cNvSpPr txBox="1"/>
          <p:nvPr/>
        </p:nvSpPr>
        <p:spPr>
          <a:xfrm>
            <a:off x="947036" y="1591642"/>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5" name="文本框 10"/>
          <p:cNvSpPr txBox="1"/>
          <p:nvPr/>
        </p:nvSpPr>
        <p:spPr>
          <a:xfrm>
            <a:off x="927986" y="2101230"/>
            <a:ext cx="362600"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6" name="文本框 10"/>
          <p:cNvSpPr txBox="1"/>
          <p:nvPr/>
        </p:nvSpPr>
        <p:spPr>
          <a:xfrm>
            <a:off x="933115" y="2672731"/>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7" name="文本框 10"/>
          <p:cNvSpPr txBox="1"/>
          <p:nvPr/>
        </p:nvSpPr>
        <p:spPr>
          <a:xfrm>
            <a:off x="922857" y="322994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10" name="文本框 10"/>
          <p:cNvSpPr txBox="1"/>
          <p:nvPr/>
        </p:nvSpPr>
        <p:spPr>
          <a:xfrm>
            <a:off x="942273" y="3730004"/>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P spid="6" grpId="0"/>
      <p:bldP spid="7"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标-03"/>
          <p:cNvPicPr>
            <a:picLocks noChangeAspect="1"/>
          </p:cNvPicPr>
          <p:nvPr/>
        </p:nvPicPr>
        <p:blipFill>
          <a:blip r:embed="rId2" cstate="email"/>
          <a:stretch>
            <a:fillRect/>
          </a:stretch>
        </p:blipFill>
        <p:spPr>
          <a:xfrm>
            <a:off x="-17145" y="1026795"/>
            <a:ext cx="4001135" cy="676910"/>
          </a:xfrm>
          <a:prstGeom prst="rect">
            <a:avLst/>
          </a:prstGeom>
        </p:spPr>
      </p:pic>
      <p:sp>
        <p:nvSpPr>
          <p:cNvPr id="4" name="文本框 3"/>
          <p:cNvSpPr txBox="1"/>
          <p:nvPr/>
        </p:nvSpPr>
        <p:spPr>
          <a:xfrm>
            <a:off x="272562" y="1104265"/>
            <a:ext cx="2644628" cy="523220"/>
          </a:xfrm>
          <a:prstGeom prst="rect">
            <a:avLst/>
          </a:prstGeom>
          <a:noFill/>
        </p:spPr>
        <p:txBody>
          <a:bodyPr wrap="square" rtlCol="0">
            <a:spAutoFit/>
          </a:bodyPr>
          <a:lstStyle/>
          <a:p>
            <a:pPr algn="l"/>
            <a:r>
              <a:rPr lang="en-US"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A </a:t>
            </a:r>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教材</a:t>
            </a:r>
            <a:r>
              <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要点回归</a:t>
            </a:r>
          </a:p>
        </p:txBody>
      </p:sp>
      <p:sp>
        <p:nvSpPr>
          <p:cNvPr id="8" name="文本框 7"/>
          <p:cNvSpPr txBox="1"/>
          <p:nvPr/>
        </p:nvSpPr>
        <p:spPr>
          <a:xfrm>
            <a:off x="123824" y="2206625"/>
            <a:ext cx="11763375" cy="3970318"/>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ea typeface="宋体" panose="02010600030101010101" pitchFamily="2" charset="-122"/>
              </a:rPr>
              <a:t>1. My knowledge of music is pretty ________(</a:t>
            </a:r>
            <a:r>
              <a:rPr lang="zh-CN" altLang="en-US" sz="2400" b="1" dirty="0" smtClean="0">
                <a:latin typeface="Times New Roman" panose="02020603050405020304" pitchFamily="18" charset="0"/>
                <a:ea typeface="宋体" panose="02010600030101010101" pitchFamily="2" charset="-122"/>
              </a:rPr>
              <a:t>基础的</a:t>
            </a:r>
            <a:r>
              <a:rPr lang="en-US" altLang="zh-CN" sz="2400" b="1" dirty="0" smtClean="0">
                <a:latin typeface="Times New Roman" panose="02020603050405020304" pitchFamily="18" charset="0"/>
                <a:ea typeface="宋体" panose="02010600030101010101" pitchFamily="2" charset="-122"/>
              </a:rPr>
              <a:t>).  I don't know much about it. </a:t>
            </a:r>
          </a:p>
          <a:p>
            <a:pPr>
              <a:lnSpc>
                <a:spcPct val="150000"/>
              </a:lnSpc>
            </a:pPr>
            <a:r>
              <a:rPr lang="en-US" altLang="zh-CN" sz="2400" b="1" dirty="0" smtClean="0">
                <a:latin typeface="Times New Roman" panose="02020603050405020304" pitchFamily="18" charset="0"/>
                <a:ea typeface="宋体" panose="02010600030101010101" pitchFamily="2" charset="-122"/>
              </a:rPr>
              <a:t>2. The two old classmates were both excited to meet each other and ___________(</a:t>
            </a:r>
            <a:r>
              <a:rPr lang="zh-CN" altLang="en-US" sz="2400" b="1" dirty="0" smtClean="0">
                <a:latin typeface="Times New Roman" panose="02020603050405020304" pitchFamily="18" charset="0"/>
                <a:ea typeface="宋体" panose="02010600030101010101" pitchFamily="2" charset="-122"/>
              </a:rPr>
              <a:t>交换</a:t>
            </a:r>
            <a:r>
              <a:rPr lang="en-US" altLang="zh-CN" sz="2400" b="1" dirty="0" smtClean="0">
                <a:latin typeface="Times New Roman" panose="02020603050405020304" pitchFamily="18" charset="0"/>
                <a:ea typeface="宋体" panose="02010600030101010101" pitchFamily="2" charset="-122"/>
              </a:rPr>
              <a:t>) addresses and phone numbers. </a:t>
            </a:r>
          </a:p>
          <a:p>
            <a:pPr>
              <a:lnSpc>
                <a:spcPct val="150000"/>
              </a:lnSpc>
            </a:pPr>
            <a:r>
              <a:rPr lang="en-US" altLang="zh-CN" sz="2400" b="1" dirty="0" smtClean="0">
                <a:latin typeface="Times New Roman" panose="02020603050405020304" pitchFamily="18" charset="0"/>
                <a:ea typeface="宋体" panose="02010600030101010101" pitchFamily="2" charset="-122"/>
              </a:rPr>
              <a:t>3. This lovely girl is Mr.  King's  ______________(</a:t>
            </a:r>
            <a:r>
              <a:rPr lang="zh-CN" altLang="en-US" sz="2400" b="1" dirty="0" smtClean="0">
                <a:latin typeface="Times New Roman" panose="02020603050405020304" pitchFamily="18" charset="0"/>
                <a:ea typeface="宋体" panose="02010600030101010101" pitchFamily="2" charset="-122"/>
              </a:rPr>
              <a:t>外孙女</a:t>
            </a:r>
            <a:r>
              <a:rPr lang="en-US" altLang="zh-CN" sz="2400" b="1" dirty="0" smtClean="0">
                <a:latin typeface="Times New Roman" panose="02020603050405020304" pitchFamily="18" charset="0"/>
                <a:ea typeface="宋体" panose="02010600030101010101" pitchFamily="2" charset="-122"/>
              </a:rPr>
              <a:t>).  They are playing in the garden. </a:t>
            </a:r>
          </a:p>
          <a:p>
            <a:pPr>
              <a:lnSpc>
                <a:spcPct val="150000"/>
              </a:lnSpc>
            </a:pPr>
            <a:r>
              <a:rPr lang="en-US" altLang="zh-CN" sz="2400" b="1" dirty="0" smtClean="0">
                <a:latin typeface="Times New Roman" panose="02020603050405020304" pitchFamily="18" charset="0"/>
                <a:ea typeface="宋体" panose="02010600030101010101" pitchFamily="2" charset="-122"/>
              </a:rPr>
              <a:t>4. His children study hard and ___________(</a:t>
            </a:r>
            <a:r>
              <a:rPr lang="zh-CN" altLang="en-US" sz="2400" b="1" dirty="0" smtClean="0">
                <a:latin typeface="Times New Roman" panose="02020603050405020304" pitchFamily="18" charset="0"/>
                <a:ea typeface="宋体" panose="02010600030101010101" pitchFamily="2" charset="-122"/>
              </a:rPr>
              <a:t>表现</a:t>
            </a:r>
            <a:r>
              <a:rPr lang="en-US" altLang="zh-CN" sz="2400" b="1" dirty="0" smtClean="0">
                <a:latin typeface="Times New Roman" panose="02020603050405020304" pitchFamily="18" charset="0"/>
                <a:ea typeface="宋体" panose="02010600030101010101" pitchFamily="2" charset="-122"/>
              </a:rPr>
              <a:t>) well at school. </a:t>
            </a:r>
          </a:p>
          <a:p>
            <a:pPr>
              <a:lnSpc>
                <a:spcPct val="150000"/>
              </a:lnSpc>
            </a:pPr>
            <a:r>
              <a:rPr lang="en-US" altLang="zh-CN" sz="2400" b="1" dirty="0" smtClean="0">
                <a:latin typeface="Times New Roman" panose="02020603050405020304" pitchFamily="18" charset="0"/>
                <a:ea typeface="宋体" panose="02010600030101010101" pitchFamily="2" charset="-122"/>
              </a:rPr>
              <a:t>5. They all went to have a picnic near the lake  ___________(</a:t>
            </a:r>
            <a:r>
              <a:rPr lang="zh-CN" altLang="en-US" sz="2400" b="1" dirty="0" smtClean="0">
                <a:latin typeface="Times New Roman" panose="02020603050405020304" pitchFamily="18" charset="0"/>
                <a:ea typeface="宋体" panose="02010600030101010101" pitchFamily="2" charset="-122"/>
              </a:rPr>
              <a:t>除了</a:t>
            </a:r>
            <a:r>
              <a:rPr lang="en-US" altLang="zh-CN" sz="2400" b="1" dirty="0" smtClean="0">
                <a:latin typeface="Times New Roman" panose="02020603050405020304" pitchFamily="18" charset="0"/>
                <a:ea typeface="宋体" panose="02010600030101010101" pitchFamily="2" charset="-122"/>
              </a:rPr>
              <a:t>) me last weekend. </a:t>
            </a:r>
          </a:p>
        </p:txBody>
      </p:sp>
      <p:sp>
        <p:nvSpPr>
          <p:cNvPr id="9" name="矩形 8"/>
          <p:cNvSpPr/>
          <p:nvPr/>
        </p:nvSpPr>
        <p:spPr>
          <a:xfrm>
            <a:off x="5089827" y="2305962"/>
            <a:ext cx="898014" cy="461665"/>
          </a:xfrm>
          <a:prstGeom prst="rect">
            <a:avLst/>
          </a:prstGeom>
          <a:noFill/>
          <a:ln w="9525">
            <a:noFill/>
          </a:ln>
        </p:spPr>
        <p:txBody>
          <a:bodyPr wrap="square" anchor="ctr">
            <a:spAutoFit/>
          </a:bodyPr>
          <a:lstStyle/>
          <a:p>
            <a:r>
              <a:rPr lang="en-US" altLang="zh-CN" sz="2400" dirty="0" smtClean="0">
                <a:solidFill>
                  <a:srgbClr val="C00000"/>
                </a:solidFill>
                <a:sym typeface="+mn-ea"/>
              </a:rPr>
              <a:t>basic</a:t>
            </a:r>
            <a:r>
              <a:rPr lang="zh-CN" altLang="en-US" sz="2400" dirty="0" smtClean="0">
                <a:solidFill>
                  <a:srgbClr val="C00000"/>
                </a:solidFill>
                <a:sym typeface="+mn-ea"/>
              </a:rPr>
              <a:t>　 　</a:t>
            </a:r>
            <a:endParaRPr lang="zh-CN" altLang="en-US" sz="2400" dirty="0">
              <a:solidFill>
                <a:srgbClr val="C00000"/>
              </a:solidFill>
              <a:latin typeface="+mn-ea"/>
              <a:sym typeface="+mn-ea"/>
            </a:endParaRPr>
          </a:p>
        </p:txBody>
      </p:sp>
      <p:sp>
        <p:nvSpPr>
          <p:cNvPr id="10" name="矩形 9"/>
          <p:cNvSpPr/>
          <p:nvPr/>
        </p:nvSpPr>
        <p:spPr>
          <a:xfrm>
            <a:off x="9079407" y="2867437"/>
            <a:ext cx="1826397" cy="461665"/>
          </a:xfrm>
          <a:prstGeom prst="rect">
            <a:avLst/>
          </a:prstGeom>
          <a:noFill/>
          <a:ln w="9525">
            <a:noFill/>
          </a:ln>
        </p:spPr>
        <p:txBody>
          <a:bodyPr wrap="none" anchor="ctr">
            <a:spAutoFit/>
          </a:bodyPr>
          <a:lstStyle/>
          <a:p>
            <a:r>
              <a:rPr lang="en-US" altLang="zh-CN" sz="2400" dirty="0" smtClean="0">
                <a:solidFill>
                  <a:srgbClr val="C00000"/>
                </a:solidFill>
                <a:sym typeface="+mn-ea"/>
              </a:rPr>
              <a:t>exchanged</a:t>
            </a:r>
            <a:r>
              <a:rPr lang="zh-CN" altLang="en-US" sz="2400" dirty="0" smtClean="0">
                <a:solidFill>
                  <a:srgbClr val="C00000"/>
                </a:solidFill>
                <a:sym typeface="+mn-ea"/>
              </a:rPr>
              <a:t>　</a:t>
            </a:r>
            <a:endParaRPr lang="zh-CN" altLang="en-US" sz="2400" b="1" dirty="0">
              <a:solidFill>
                <a:srgbClr val="C00000"/>
              </a:solidFill>
              <a:latin typeface="+mn-ea"/>
              <a:sym typeface="+mn-ea"/>
            </a:endParaRPr>
          </a:p>
        </p:txBody>
      </p:sp>
      <p:sp>
        <p:nvSpPr>
          <p:cNvPr id="11" name="矩形 10"/>
          <p:cNvSpPr/>
          <p:nvPr/>
        </p:nvSpPr>
        <p:spPr>
          <a:xfrm>
            <a:off x="4505042" y="3984447"/>
            <a:ext cx="2036455" cy="461665"/>
          </a:xfrm>
          <a:prstGeom prst="rect">
            <a:avLst/>
          </a:prstGeom>
          <a:noFill/>
          <a:ln w="9525">
            <a:noFill/>
          </a:ln>
        </p:spPr>
        <p:txBody>
          <a:bodyPr wrap="none" anchor="ctr">
            <a:spAutoFit/>
          </a:bodyPr>
          <a:lstStyle/>
          <a:p>
            <a:r>
              <a:rPr lang="en-US" altLang="zh-CN" sz="2400" dirty="0" smtClean="0">
                <a:solidFill>
                  <a:srgbClr val="C00000"/>
                </a:solidFill>
                <a:sym typeface="+mn-ea"/>
              </a:rPr>
              <a:t>granddaughter</a:t>
            </a:r>
            <a:endParaRPr lang="zh-CN" altLang="en-US" sz="2400" dirty="0">
              <a:solidFill>
                <a:srgbClr val="C00000"/>
              </a:solidFill>
              <a:sym typeface="+mn-ea"/>
            </a:endParaRPr>
          </a:p>
        </p:txBody>
      </p:sp>
      <p:sp>
        <p:nvSpPr>
          <p:cNvPr id="12" name="矩形 11"/>
          <p:cNvSpPr/>
          <p:nvPr/>
        </p:nvSpPr>
        <p:spPr>
          <a:xfrm>
            <a:off x="4673045" y="5083864"/>
            <a:ext cx="1402820" cy="461665"/>
          </a:xfrm>
          <a:prstGeom prst="rect">
            <a:avLst/>
          </a:prstGeom>
          <a:noFill/>
          <a:ln w="9525">
            <a:noFill/>
          </a:ln>
        </p:spPr>
        <p:txBody>
          <a:bodyPr wrap="none" anchor="ctr">
            <a:spAutoFit/>
          </a:bodyPr>
          <a:lstStyle/>
          <a:p>
            <a:r>
              <a:rPr lang="en-US" altLang="zh-CN" sz="2400" dirty="0" smtClean="0">
                <a:solidFill>
                  <a:srgbClr val="C00000"/>
                </a:solidFill>
                <a:sym typeface="+mn-ea"/>
              </a:rPr>
              <a:t>behave</a:t>
            </a:r>
            <a:r>
              <a:rPr lang="zh-CN" altLang="en-US" sz="2400" dirty="0" smtClean="0">
                <a:solidFill>
                  <a:srgbClr val="C00000"/>
                </a:solidFill>
                <a:sym typeface="+mn-ea"/>
              </a:rPr>
              <a:t>　</a:t>
            </a:r>
            <a:endParaRPr lang="zh-CN" altLang="en-US" sz="2400" b="1" dirty="0">
              <a:solidFill>
                <a:srgbClr val="C00000"/>
              </a:solidFill>
              <a:latin typeface="+mn-ea"/>
              <a:sym typeface="+mn-ea"/>
            </a:endParaRPr>
          </a:p>
        </p:txBody>
      </p:sp>
      <p:sp>
        <p:nvSpPr>
          <p:cNvPr id="13" name="矩形 12"/>
          <p:cNvSpPr/>
          <p:nvPr/>
        </p:nvSpPr>
        <p:spPr>
          <a:xfrm>
            <a:off x="6744689" y="5621878"/>
            <a:ext cx="1022459" cy="461665"/>
          </a:xfrm>
          <a:prstGeom prst="rect">
            <a:avLst/>
          </a:prstGeom>
          <a:noFill/>
          <a:ln w="9525">
            <a:noFill/>
          </a:ln>
        </p:spPr>
        <p:txBody>
          <a:bodyPr wrap="none" anchor="ctr">
            <a:spAutoFit/>
          </a:bodyPr>
          <a:lstStyle/>
          <a:p>
            <a:r>
              <a:rPr lang="en-US" altLang="zh-CN" sz="2400" dirty="0" smtClean="0">
                <a:solidFill>
                  <a:srgbClr val="C00000"/>
                </a:solidFill>
                <a:sym typeface="+mn-ea"/>
              </a:rPr>
              <a:t>except</a:t>
            </a:r>
            <a:endParaRPr lang="zh-CN" altLang="en-US" sz="2400" b="1" dirty="0">
              <a:solidFill>
                <a:srgbClr val="C00000"/>
              </a:solidFill>
              <a:latin typeface="+mn-ea"/>
              <a:sym typeface="+mn-ea"/>
            </a:endParaRPr>
          </a:p>
        </p:txBody>
      </p:sp>
      <p:pic>
        <p:nvPicPr>
          <p:cNvPr id="3" name="Picture 4"/>
          <p:cNvPicPr>
            <a:picLocks noChangeAspect="1"/>
          </p:cNvPicPr>
          <p:nvPr/>
        </p:nvPicPr>
        <p:blipFill>
          <a:blip r:embed="rId3" cstate="email"/>
          <a:stretch>
            <a:fillRect/>
          </a:stretch>
        </p:blipFill>
        <p:spPr>
          <a:xfrm>
            <a:off x="412115" y="1746885"/>
            <a:ext cx="84455" cy="414020"/>
          </a:xfrm>
          <a:prstGeom prst="rect">
            <a:avLst/>
          </a:prstGeom>
          <a:noFill/>
          <a:ln w="9525">
            <a:noFill/>
          </a:ln>
        </p:spPr>
      </p:pic>
      <p:sp>
        <p:nvSpPr>
          <p:cNvPr id="5" name="Rectangle 10"/>
          <p:cNvSpPr/>
          <p:nvPr/>
        </p:nvSpPr>
        <p:spPr>
          <a:xfrm>
            <a:off x="502285" y="1746885"/>
            <a:ext cx="4826962"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l">
              <a:spcBef>
                <a:spcPct val="0"/>
              </a:spcBef>
              <a:buNone/>
            </a:pPr>
            <a:r>
              <a:rPr lang="zh-CN" altLang="en-US" sz="2400" b="1" dirty="0">
                <a:solidFill>
                  <a:srgbClr val="00A6AD"/>
                </a:solidFill>
                <a:latin typeface="+mn-ea"/>
                <a:sym typeface="+mn-ea"/>
              </a:rPr>
              <a:t>Ⅰ</a:t>
            </a:r>
            <a:r>
              <a:rPr lang="zh-CN" altLang="en-US" sz="2400" b="1" dirty="0" smtClean="0">
                <a:solidFill>
                  <a:srgbClr val="00A6AD"/>
                </a:solidFill>
                <a:latin typeface="+mn-ea"/>
                <a:sym typeface="+mn-ea"/>
              </a:rPr>
              <a:t>. 根据</a:t>
            </a:r>
            <a:r>
              <a:rPr lang="zh-CN" altLang="en-US" sz="2400" b="1" dirty="0">
                <a:solidFill>
                  <a:srgbClr val="00A6AD"/>
                </a:solidFill>
                <a:latin typeface="+mn-ea"/>
                <a:sym typeface="+mn-ea"/>
              </a:rPr>
              <a:t>句意及汉语提示完成句子</a:t>
            </a:r>
            <a:endParaRPr lang="zh-CN" altLang="en-US" sz="2400" b="1" dirty="0">
              <a:solidFill>
                <a:srgbClr val="00A6AD"/>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586154" y="1443407"/>
            <a:ext cx="11136923" cy="2862322"/>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)6. A. days  		B. weeks		C. months  		D. years</a:t>
            </a:r>
          </a:p>
          <a:p>
            <a:pPr>
              <a:lnSpc>
                <a:spcPct val="150000"/>
              </a:lnSpc>
            </a:pPr>
            <a:r>
              <a:rPr lang="en-US" sz="2400" b="1" dirty="0" smtClean="0">
                <a:latin typeface="Times New Roman" panose="02020603050405020304" pitchFamily="18" charset="0"/>
                <a:cs typeface="Times New Roman" panose="02020603050405020304" pitchFamily="18" charset="0"/>
              </a:rPr>
              <a:t>(　　)7. A. ask  		B. drive		C. prepare  		D. follow</a:t>
            </a:r>
          </a:p>
          <a:p>
            <a:pPr>
              <a:lnSpc>
                <a:spcPct val="150000"/>
              </a:lnSpc>
            </a:pPr>
            <a:r>
              <a:rPr lang="en-US" sz="2400" b="1" dirty="0" smtClean="0">
                <a:latin typeface="Times New Roman" panose="02020603050405020304" pitchFamily="18" charset="0"/>
                <a:cs typeface="Times New Roman" panose="02020603050405020304" pitchFamily="18" charset="0"/>
              </a:rPr>
              <a:t>(　　)8. A. country  		B. house		C. school  		D. town</a:t>
            </a:r>
          </a:p>
          <a:p>
            <a:pPr>
              <a:lnSpc>
                <a:spcPct val="150000"/>
              </a:lnSpc>
            </a:pPr>
            <a:r>
              <a:rPr lang="en-US" sz="2400" b="1" dirty="0" smtClean="0">
                <a:latin typeface="Times New Roman" panose="02020603050405020304" pitchFamily="18" charset="0"/>
                <a:cs typeface="Times New Roman" panose="02020603050405020304" pitchFamily="18" charset="0"/>
              </a:rPr>
              <a:t>(　　)9. A. carefully  	B. comfortably	C. freely  		D. secretly</a:t>
            </a:r>
          </a:p>
          <a:p>
            <a:pPr>
              <a:lnSpc>
                <a:spcPct val="150000"/>
              </a:lnSpc>
            </a:pPr>
            <a:r>
              <a:rPr lang="en-US" sz="2400" b="1" dirty="0" smtClean="0">
                <a:latin typeface="Times New Roman" panose="02020603050405020304" pitchFamily="18" charset="0"/>
                <a:cs typeface="Times New Roman" panose="02020603050405020304" pitchFamily="18" charset="0"/>
              </a:rPr>
              <a:t>(　　)10. A. two  		B. three  		C. four  		D. five</a:t>
            </a:r>
          </a:p>
        </p:txBody>
      </p:sp>
      <p:sp>
        <p:nvSpPr>
          <p:cNvPr id="11" name="文本框 10"/>
          <p:cNvSpPr txBox="1"/>
          <p:nvPr/>
        </p:nvSpPr>
        <p:spPr>
          <a:xfrm>
            <a:off x="923590" y="1591642"/>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5" name="文本框 10"/>
          <p:cNvSpPr txBox="1"/>
          <p:nvPr/>
        </p:nvSpPr>
        <p:spPr>
          <a:xfrm>
            <a:off x="904540" y="2101230"/>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6" name="文本框 10"/>
          <p:cNvSpPr txBox="1"/>
          <p:nvPr/>
        </p:nvSpPr>
        <p:spPr>
          <a:xfrm>
            <a:off x="933115" y="2672731"/>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7" name="文本框 10"/>
          <p:cNvSpPr txBox="1"/>
          <p:nvPr/>
        </p:nvSpPr>
        <p:spPr>
          <a:xfrm>
            <a:off x="922857" y="3229942"/>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10" name="文本框 10"/>
          <p:cNvSpPr txBox="1"/>
          <p:nvPr/>
        </p:nvSpPr>
        <p:spPr>
          <a:xfrm>
            <a:off x="918827" y="3730004"/>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P spid="6" grpId="0"/>
      <p:bldP spid="7"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586154" y="1443407"/>
            <a:ext cx="11136923" cy="3416320"/>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)11. A. easy  		B. hard		C. necessary  		D. proper</a:t>
            </a:r>
          </a:p>
          <a:p>
            <a:pPr>
              <a:lnSpc>
                <a:spcPct val="150000"/>
              </a:lnSpc>
            </a:pPr>
            <a:r>
              <a:rPr lang="en-US" sz="2400" b="1" dirty="0" smtClean="0">
                <a:latin typeface="Times New Roman" panose="02020603050405020304" pitchFamily="18" charset="0"/>
                <a:cs typeface="Times New Roman" panose="02020603050405020304" pitchFamily="18" charset="0"/>
              </a:rPr>
              <a:t>(　　)12. A. learn  		B. review		C. practice  		D. teach</a:t>
            </a:r>
          </a:p>
          <a:p>
            <a:pPr>
              <a:lnSpc>
                <a:spcPct val="150000"/>
              </a:lnSpc>
            </a:pPr>
            <a:r>
              <a:rPr lang="en-US" sz="2400" b="1" dirty="0" smtClean="0">
                <a:latin typeface="Times New Roman" panose="02020603050405020304" pitchFamily="18" charset="0"/>
                <a:cs typeface="Times New Roman" panose="02020603050405020304" pitchFamily="18" charset="0"/>
              </a:rPr>
              <a:t>(　　)13. A. why  		B. how  		C. if  			D. when</a:t>
            </a:r>
          </a:p>
          <a:p>
            <a:pPr>
              <a:lnSpc>
                <a:spcPct val="150000"/>
              </a:lnSpc>
            </a:pPr>
            <a:r>
              <a:rPr lang="en-US" sz="2400" b="1" dirty="0" smtClean="0">
                <a:latin typeface="Times New Roman" panose="02020603050405020304" pitchFamily="18" charset="0"/>
                <a:cs typeface="Times New Roman" panose="02020603050405020304" pitchFamily="18" charset="0"/>
              </a:rPr>
              <a:t>(　　)14. A. small  		B. large		C. safe	  		D. dangerous</a:t>
            </a:r>
          </a:p>
          <a:p>
            <a:pPr>
              <a:lnSpc>
                <a:spcPct val="150000"/>
              </a:lnSpc>
            </a:pPr>
            <a:r>
              <a:rPr lang="en-US" sz="2400" b="1" dirty="0" smtClean="0">
                <a:latin typeface="Times New Roman" panose="02020603050405020304" pitchFamily="18" charset="0"/>
                <a:cs typeface="Times New Roman" panose="02020603050405020304" pitchFamily="18" charset="0"/>
              </a:rPr>
              <a:t>(　　)15. A. All of a sudden  			B. From then on</a:t>
            </a:r>
          </a:p>
          <a:p>
            <a:pPr>
              <a:lnSpc>
                <a:spcPct val="150000"/>
              </a:lnSpc>
            </a:pPr>
            <a:r>
              <a:rPr lang="en-US" sz="2400" b="1" dirty="0" smtClean="0">
                <a:latin typeface="Times New Roman" panose="02020603050405020304" pitchFamily="18" charset="0"/>
                <a:cs typeface="Times New Roman" panose="02020603050405020304" pitchFamily="18" charset="0"/>
              </a:rPr>
              <a:t>	     C. In a hurry  				D. Once again	</a:t>
            </a:r>
          </a:p>
        </p:txBody>
      </p:sp>
      <p:sp>
        <p:nvSpPr>
          <p:cNvPr id="11" name="文本框 10"/>
          <p:cNvSpPr txBox="1"/>
          <p:nvPr/>
        </p:nvSpPr>
        <p:spPr>
          <a:xfrm>
            <a:off x="923590"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5" name="文本框 10"/>
          <p:cNvSpPr txBox="1"/>
          <p:nvPr/>
        </p:nvSpPr>
        <p:spPr>
          <a:xfrm>
            <a:off x="904540" y="2101230"/>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6" name="文本框 10"/>
          <p:cNvSpPr txBox="1"/>
          <p:nvPr/>
        </p:nvSpPr>
        <p:spPr>
          <a:xfrm>
            <a:off x="933115" y="2672731"/>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7" name="文本框 10"/>
          <p:cNvSpPr txBox="1"/>
          <p:nvPr/>
        </p:nvSpPr>
        <p:spPr>
          <a:xfrm>
            <a:off x="875965" y="322994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10" name="文本框 10"/>
          <p:cNvSpPr txBox="1"/>
          <p:nvPr/>
        </p:nvSpPr>
        <p:spPr>
          <a:xfrm>
            <a:off x="918827" y="3730004"/>
            <a:ext cx="37382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P spid="6" grpId="0"/>
      <p:bldP spid="7"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p:nvPr/>
        </p:nvSpPr>
        <p:spPr>
          <a:xfrm>
            <a:off x="650513" y="922356"/>
            <a:ext cx="1962397"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en-US" altLang="zh-CN" sz="2400" b="1" dirty="0" smtClean="0">
                <a:solidFill>
                  <a:srgbClr val="F1AF00"/>
                </a:solidFill>
                <a:latin typeface="Times New Roman" panose="02020603050405020304" pitchFamily="18" charset="0"/>
                <a:sym typeface="+mn-ea"/>
              </a:rPr>
              <a:t>Ⅵ.  </a:t>
            </a:r>
            <a:r>
              <a:rPr lang="zh-CN" altLang="en-US" sz="2400" b="1" dirty="0" smtClean="0">
                <a:solidFill>
                  <a:srgbClr val="F1AF00"/>
                </a:solidFill>
                <a:latin typeface="Times New Roman" panose="02020603050405020304" pitchFamily="18" charset="0"/>
                <a:sym typeface="+mn-ea"/>
              </a:rPr>
              <a:t>还原短文</a:t>
            </a:r>
          </a:p>
        </p:txBody>
      </p:sp>
      <p:pic>
        <p:nvPicPr>
          <p:cNvPr id="10" name="Picture 4"/>
          <p:cNvPicPr>
            <a:picLocks noChangeAspect="1"/>
          </p:cNvPicPr>
          <p:nvPr/>
        </p:nvPicPr>
        <p:blipFill>
          <a:blip r:embed="rId2" cstate="email"/>
          <a:stretch>
            <a:fillRect/>
          </a:stretch>
        </p:blipFill>
        <p:spPr>
          <a:xfrm>
            <a:off x="578583" y="1060498"/>
            <a:ext cx="84455" cy="414020"/>
          </a:xfrm>
          <a:prstGeom prst="rect">
            <a:avLst/>
          </a:prstGeom>
          <a:noFill/>
          <a:ln w="9525">
            <a:noFill/>
          </a:ln>
        </p:spPr>
      </p:pic>
      <p:sp>
        <p:nvSpPr>
          <p:cNvPr id="9" name="文本框 8"/>
          <p:cNvSpPr txBox="1"/>
          <p:nvPr/>
        </p:nvSpPr>
        <p:spPr>
          <a:xfrm>
            <a:off x="683139" y="1586273"/>
            <a:ext cx="11061182" cy="3903954"/>
          </a:xfrm>
          <a:prstGeom prst="rect">
            <a:avLst/>
          </a:prstGeom>
          <a:noFill/>
        </p:spPr>
        <p:txBody>
          <a:bodyPr wrap="square" rtlCol="0" anchor="t">
            <a:spAutoFit/>
          </a:bodyPr>
          <a:lstStyle/>
          <a:p>
            <a:pPr indent="457200" algn="just">
              <a:lnSpc>
                <a:spcPct val="150000"/>
              </a:lnSpc>
            </a:pPr>
            <a:r>
              <a:rPr lang="zh-CN" altLang="en-US" sz="2400" b="1" dirty="0" smtClean="0">
                <a:latin typeface="Times New Roman" panose="02020603050405020304" pitchFamily="18" charset="0"/>
                <a:cs typeface="Times New Roman" panose="02020603050405020304" pitchFamily="18" charset="0"/>
              </a:rPr>
              <a:t>根据短文内容，从方框中选出能填入空白处的最佳选项，其中有两个选项多余</a:t>
            </a:r>
          </a:p>
          <a:p>
            <a:pPr indent="457200" algn="just">
              <a:lnSpc>
                <a:spcPct val="150000"/>
              </a:lnSpc>
            </a:pPr>
            <a:r>
              <a:rPr lang="en-US" altLang="zh-CN" sz="2400" b="1" dirty="0" smtClean="0">
                <a:latin typeface="Times New Roman" panose="02020603050405020304" pitchFamily="18" charset="0"/>
                <a:cs typeface="Times New Roman" panose="02020603050405020304" pitchFamily="18" charset="0"/>
              </a:rPr>
              <a:t>Handshaking is a kind of silent language, which is especially more important in China, although it is a form of greeting in many countries around the world.  It is the common manner on most social occasions as an expression of greeting when people meet or say goodbye to each other.  Besides, handshaking is also a way to express congratula­tions, thanks and encouragement to others.  Generally, you can make a simple speech and then shake hands with each other.   1. ________ </a:t>
            </a:r>
          </a:p>
        </p:txBody>
      </p:sp>
      <p:sp>
        <p:nvSpPr>
          <p:cNvPr id="7" name="文本框 10"/>
          <p:cNvSpPr txBox="1"/>
          <p:nvPr/>
        </p:nvSpPr>
        <p:spPr>
          <a:xfrm>
            <a:off x="9523566" y="4925758"/>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68923" y="716581"/>
            <a:ext cx="11183815" cy="6186309"/>
          </a:xfrm>
          <a:prstGeom prst="rect">
            <a:avLst/>
          </a:prstGeom>
          <a:noFill/>
        </p:spPr>
        <p:txBody>
          <a:bodyPr wrap="square" rtlCol="0" anchor="t">
            <a:spAutoFit/>
          </a:bodyPr>
          <a:lstStyle/>
          <a:p>
            <a:pPr indent="457200" algn="just">
              <a:lnSpc>
                <a:spcPct val="150000"/>
              </a:lnSpc>
            </a:pPr>
            <a:r>
              <a:rPr lang="en-US" altLang="zh-CN" sz="2400" b="1" dirty="0" smtClean="0">
                <a:latin typeface="Times New Roman" panose="02020603050405020304" pitchFamily="18" charset="0"/>
                <a:cs typeface="Times New Roman" panose="02020603050405020304" pitchFamily="18" charset="0"/>
              </a:rPr>
              <a:t>As for the question who should offer his hand first, there are some basic rules you should follow.  Generally speaking, the elder, the teacher, the women, the married should reach out their hands first.  If you have to shake hands with more than one person, you should continue shaking hands with them.   2. ________ </a:t>
            </a:r>
          </a:p>
          <a:p>
            <a:pPr indent="457200" algn="just">
              <a:lnSpc>
                <a:spcPct val="150000"/>
              </a:lnSpc>
            </a:pPr>
            <a:r>
              <a:rPr lang="en-US" altLang="zh-CN" sz="2400" b="1" dirty="0" smtClean="0">
                <a:latin typeface="Times New Roman" panose="02020603050405020304" pitchFamily="18" charset="0"/>
                <a:cs typeface="Times New Roman" panose="02020603050405020304" pitchFamily="18" charset="0"/>
              </a:rPr>
              <a:t>3. ________ However, when they say goodbye with each other, it is the guest who should offer his hand first. </a:t>
            </a:r>
          </a:p>
          <a:p>
            <a:pPr indent="457200" algn="just">
              <a:lnSpc>
                <a:spcPct val="150000"/>
              </a:lnSpc>
            </a:pPr>
            <a:r>
              <a:rPr lang="en-US" altLang="zh-CN" sz="2400" b="1" dirty="0" smtClean="0">
                <a:latin typeface="Times New Roman" panose="02020603050405020304" pitchFamily="18" charset="0"/>
                <a:cs typeface="Times New Roman" panose="02020603050405020304" pitchFamily="18" charset="0"/>
              </a:rPr>
              <a:t>What's more, if someone volunteers to shake hands with you, you must reply to him or her at once.   4. ________ </a:t>
            </a:r>
          </a:p>
          <a:p>
            <a:pPr indent="457200" algn="just">
              <a:lnSpc>
                <a:spcPct val="150000"/>
              </a:lnSpc>
            </a:pPr>
            <a:r>
              <a:rPr lang="en-US" altLang="zh-CN" sz="2400" b="1" dirty="0" smtClean="0">
                <a:latin typeface="Times New Roman" panose="02020603050405020304" pitchFamily="18" charset="0"/>
                <a:cs typeface="Times New Roman" panose="02020603050405020304" pitchFamily="18" charset="0"/>
              </a:rPr>
              <a:t>Then how to shake hands with others? Generally, you should pay much attention to the time and strength.   5. ________ Three to five seconds is the best, not more than 30 seconds.  Handshaking should be simple and light, without any effort.</a:t>
            </a:r>
          </a:p>
        </p:txBody>
      </p:sp>
      <p:sp>
        <p:nvSpPr>
          <p:cNvPr id="4" name="文本框 10"/>
          <p:cNvSpPr txBox="1"/>
          <p:nvPr/>
        </p:nvSpPr>
        <p:spPr>
          <a:xfrm>
            <a:off x="9781473" y="2487357"/>
            <a:ext cx="325730" cy="461665"/>
          </a:xfrm>
          <a:prstGeom prst="rect">
            <a:avLst/>
          </a:prstGeom>
          <a:noFill/>
        </p:spPr>
        <p:txBody>
          <a:bodyPr wrap="none" rtlCol="0" anchor="t">
            <a:spAutoFit/>
          </a:bodyPr>
          <a:lstStyle/>
          <a:p>
            <a:r>
              <a:rPr lang="en-US" altLang="zh-CN" sz="2400" dirty="0" smtClean="0">
                <a:solidFill>
                  <a:srgbClr val="FF0000"/>
                </a:solidFill>
                <a:sym typeface="+mn-ea"/>
              </a:rPr>
              <a:t>F</a:t>
            </a:r>
            <a:endParaRPr lang="zh-CN" altLang="en-US" sz="2400" dirty="0">
              <a:solidFill>
                <a:srgbClr val="FF0000"/>
              </a:solidFill>
            </a:endParaRPr>
          </a:p>
        </p:txBody>
      </p:sp>
      <p:sp>
        <p:nvSpPr>
          <p:cNvPr id="5" name="文本框 10"/>
          <p:cNvSpPr txBox="1"/>
          <p:nvPr/>
        </p:nvSpPr>
        <p:spPr>
          <a:xfrm>
            <a:off x="1798058" y="3014896"/>
            <a:ext cx="378630" cy="461665"/>
          </a:xfrm>
          <a:prstGeom prst="rect">
            <a:avLst/>
          </a:prstGeom>
          <a:noFill/>
        </p:spPr>
        <p:txBody>
          <a:bodyPr wrap="none" rtlCol="0" anchor="t">
            <a:spAutoFit/>
          </a:bodyPr>
          <a:lstStyle/>
          <a:p>
            <a:r>
              <a:rPr lang="en-US" altLang="zh-CN" sz="2400" dirty="0" smtClean="0">
                <a:solidFill>
                  <a:srgbClr val="FF0000"/>
                </a:solidFill>
                <a:sym typeface="+mn-ea"/>
              </a:rPr>
              <a:t>G</a:t>
            </a:r>
            <a:endParaRPr lang="zh-CN" altLang="en-US" sz="2400" dirty="0">
              <a:solidFill>
                <a:srgbClr val="FF0000"/>
              </a:solidFill>
            </a:endParaRPr>
          </a:p>
        </p:txBody>
      </p:sp>
      <p:sp>
        <p:nvSpPr>
          <p:cNvPr id="6" name="文本框 10"/>
          <p:cNvSpPr txBox="1"/>
          <p:nvPr/>
        </p:nvSpPr>
        <p:spPr>
          <a:xfrm>
            <a:off x="3919935" y="4667849"/>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7" name="文本框 10"/>
          <p:cNvSpPr txBox="1"/>
          <p:nvPr/>
        </p:nvSpPr>
        <p:spPr>
          <a:xfrm>
            <a:off x="4916397" y="5758095"/>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P spid="5" grpId="0"/>
      <p:bldP spid="6"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609600" y="1289539"/>
            <a:ext cx="10879015" cy="5078313"/>
          </a:xfrm>
          <a:prstGeom prst="rect">
            <a:avLst/>
          </a:prstGeom>
          <a:solidFill>
            <a:srgbClr val="FFFFFF"/>
          </a:solidFill>
          <a:ln w="9525">
            <a:solidFill>
              <a:srgbClr val="000000"/>
            </a:solidFill>
            <a:miter lim="800000"/>
          </a:ln>
        </p:spPr>
        <p:txBody>
          <a:bodyPr vert="horz" wrap="square" lIns="91440" tIns="45720" rIns="91440" bIns="45720" numCol="1" anchor="t" anchorCtr="0" compatLnSpc="1">
            <a:spAutoFit/>
          </a:bodyPr>
          <a:lstStyle/>
          <a:p>
            <a:pPr marL="0" marR="0" lvl="0" indent="0" algn="just"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 That's to show you are polite. </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MingLiU_HKSCS" panose="02020500000000000000" charset="-120"/>
              <a:cs typeface="Times New Roman" panose="02020603050405020304" pitchFamily="18" charset="0"/>
            </a:endParaRPr>
          </a:p>
          <a:p>
            <a:pPr marL="0" marR="0" lvl="0" indent="0" algn="just"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 You can hold out your hands first.</a:t>
            </a:r>
          </a:p>
          <a:p>
            <a:pPr marL="0" marR="0" lvl="0" indent="0" algn="just"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 At the same time you can exchange  greetings. </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MingLiU_HKSCS" panose="02020500000000000000" charset="-120"/>
              <a:cs typeface="Times New Roman" panose="02020603050405020304" pitchFamily="18" charset="0"/>
            </a:endParaRPr>
          </a:p>
          <a:p>
            <a:pPr marL="0" marR="0" lvl="0" indent="0" algn="just"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D. It is wrong to shake hands too long or too short. </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MingLiU_HKSCS" panose="02020500000000000000" charset="-120"/>
              <a:cs typeface="Times New Roman" panose="02020603050405020304" pitchFamily="18" charset="0"/>
            </a:endParaRPr>
          </a:p>
          <a:p>
            <a:pPr marL="0" marR="0" lvl="0" indent="0" algn="just"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E. You can just reach out your right hand. </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MingLiU_HKSCS" panose="02020500000000000000" charset="-120"/>
              <a:cs typeface="Times New Roman" panose="02020603050405020304" pitchFamily="18" charset="0"/>
            </a:endParaRPr>
          </a:p>
          <a:p>
            <a:pPr marL="0" marR="0" lvl="0" indent="0" algn="just"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F. You need to shake hands from the elder to the young, from the nearest to the furthest. </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MingLiU_HKSCS" panose="02020500000000000000" charset="-120"/>
              <a:cs typeface="Times New Roman" panose="02020603050405020304" pitchFamily="18" charset="0"/>
            </a:endParaRPr>
          </a:p>
          <a:p>
            <a:pPr marL="0" marR="0" lvl="0" indent="0" algn="just"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G. When the host meets the guest, the host should shake hands first to show his welcome.</a:t>
            </a:r>
            <a:endParaRPr kumimoji="0" lang="zh-CN"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9"/>
          <p:cNvSpPr txBox="1"/>
          <p:nvPr/>
        </p:nvSpPr>
        <p:spPr>
          <a:xfrm>
            <a:off x="750277" y="1482458"/>
            <a:ext cx="10785231" cy="318548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en-US" altLang="zh-CN" sz="2200" b="1" dirty="0" smtClean="0">
                <a:latin typeface="仿宋" panose="02010609060101010101" charset="-122"/>
                <a:ea typeface="仿宋" panose="02010609060101010101" charset="-122"/>
                <a:sym typeface="+mn-ea"/>
              </a:rPr>
              <a:t>1. </a:t>
            </a:r>
            <a:r>
              <a:rPr lang="zh-CN" altLang="en-US" sz="2200" b="1" dirty="0" smtClean="0">
                <a:latin typeface="仿宋" panose="02010609060101010101" charset="-122"/>
                <a:ea typeface="仿宋" panose="02010609060101010101" charset="-122"/>
                <a:sym typeface="+mn-ea"/>
              </a:rPr>
              <a:t>根据上文内容“</a:t>
            </a:r>
            <a:r>
              <a:rPr lang="en-US" altLang="zh-CN" sz="2200" b="1" dirty="0" smtClean="0">
                <a:latin typeface="仿宋" panose="02010609060101010101" charset="-122"/>
                <a:ea typeface="仿宋" panose="02010609060101010101" charset="-122"/>
                <a:sym typeface="+mn-ea"/>
              </a:rPr>
              <a:t>It is the common manner on most social occasions as an expression of greeting…”</a:t>
            </a:r>
            <a:r>
              <a:rPr lang="zh-CN" altLang="en-US" sz="2200" b="1" dirty="0" smtClean="0">
                <a:latin typeface="仿宋" panose="02010609060101010101" charset="-122"/>
                <a:ea typeface="仿宋" panose="02010609060101010101" charset="-122"/>
                <a:sym typeface="+mn-ea"/>
              </a:rPr>
              <a:t>可知，这里表达的是与问候有关的内容，故选</a:t>
            </a:r>
            <a:r>
              <a:rPr lang="en-US" altLang="zh-CN" sz="2200" b="1" dirty="0" smtClean="0">
                <a:latin typeface="仿宋" panose="02010609060101010101" charset="-122"/>
                <a:ea typeface="仿宋" panose="02010609060101010101" charset="-122"/>
                <a:sym typeface="+mn-ea"/>
              </a:rPr>
              <a:t>C</a:t>
            </a:r>
            <a:r>
              <a:rPr lang="zh-CN" altLang="en-US" sz="2200" b="1" dirty="0" smtClean="0">
                <a:latin typeface="仿宋" panose="02010609060101010101" charset="-122"/>
                <a:ea typeface="仿宋" panose="02010609060101010101" charset="-122"/>
                <a:sym typeface="+mn-ea"/>
              </a:rPr>
              <a:t>。</a:t>
            </a:r>
          </a:p>
          <a:p>
            <a:pPr>
              <a:lnSpc>
                <a:spcPct val="150000"/>
              </a:lnSpc>
            </a:pPr>
            <a:r>
              <a:rPr lang="en-US" altLang="zh-CN" sz="2200" b="1" dirty="0" smtClean="0">
                <a:latin typeface="仿宋" panose="02010609060101010101" charset="-122"/>
                <a:ea typeface="仿宋" panose="02010609060101010101" charset="-122"/>
                <a:sym typeface="+mn-ea"/>
              </a:rPr>
              <a:t>2. </a:t>
            </a:r>
            <a:r>
              <a:rPr lang="zh-CN" altLang="en-US" sz="2200" b="1" dirty="0" smtClean="0">
                <a:latin typeface="仿宋" panose="02010609060101010101" charset="-122"/>
                <a:ea typeface="仿宋" panose="02010609060101010101" charset="-122"/>
                <a:sym typeface="+mn-ea"/>
              </a:rPr>
              <a:t>前文提到了不止一个人，当然握手的顺序是从老到年轻，从近到远，故选</a:t>
            </a:r>
            <a:r>
              <a:rPr lang="en-US" altLang="zh-CN" sz="2200" b="1" dirty="0" smtClean="0">
                <a:latin typeface="仿宋" panose="02010609060101010101" charset="-122"/>
                <a:ea typeface="仿宋" panose="02010609060101010101" charset="-122"/>
                <a:sym typeface="+mn-ea"/>
              </a:rPr>
              <a:t>F</a:t>
            </a:r>
            <a:r>
              <a:rPr lang="zh-CN" altLang="en-US" sz="2200" b="1" dirty="0" smtClean="0">
                <a:latin typeface="仿宋" panose="02010609060101010101" charset="-122"/>
                <a:ea typeface="仿宋" panose="02010609060101010101" charset="-122"/>
                <a:sym typeface="+mn-ea"/>
              </a:rPr>
              <a:t>。</a:t>
            </a:r>
          </a:p>
          <a:p>
            <a:pPr>
              <a:lnSpc>
                <a:spcPct val="150000"/>
              </a:lnSpc>
            </a:pPr>
            <a:r>
              <a:rPr lang="en-US" altLang="zh-CN" sz="2200" b="1" dirty="0" smtClean="0">
                <a:latin typeface="仿宋" panose="02010609060101010101" charset="-122"/>
                <a:ea typeface="仿宋" panose="02010609060101010101" charset="-122"/>
                <a:sym typeface="+mn-ea"/>
              </a:rPr>
              <a:t>3. </a:t>
            </a:r>
            <a:r>
              <a:rPr lang="zh-CN" altLang="en-US" sz="2200" b="1" dirty="0" smtClean="0">
                <a:latin typeface="仿宋" panose="02010609060101010101" charset="-122"/>
                <a:ea typeface="仿宋" panose="02010609060101010101" charset="-122"/>
                <a:sym typeface="+mn-ea"/>
              </a:rPr>
              <a:t>根据后面提到的“</a:t>
            </a:r>
            <a:r>
              <a:rPr lang="en-US" altLang="zh-CN" sz="2200" b="1" dirty="0" smtClean="0">
                <a:latin typeface="仿宋" panose="02010609060101010101" charset="-122"/>
                <a:ea typeface="仿宋" panose="02010609060101010101" charset="-122"/>
                <a:sym typeface="+mn-ea"/>
              </a:rPr>
              <a:t>the guest”</a:t>
            </a:r>
            <a:r>
              <a:rPr lang="zh-CN" altLang="en-US" sz="2200" b="1" dirty="0" smtClean="0">
                <a:latin typeface="仿宋" panose="02010609060101010101" charset="-122"/>
                <a:ea typeface="仿宋" panose="02010609060101010101" charset="-122"/>
                <a:sym typeface="+mn-ea"/>
              </a:rPr>
              <a:t>可知这里表达的是宾客与主人间的握手礼仪，故选</a:t>
            </a:r>
            <a:r>
              <a:rPr lang="en-US" altLang="zh-CN" sz="2200" b="1" dirty="0" smtClean="0">
                <a:latin typeface="仿宋" panose="02010609060101010101" charset="-122"/>
                <a:ea typeface="仿宋" panose="02010609060101010101" charset="-122"/>
                <a:sym typeface="+mn-ea"/>
              </a:rPr>
              <a:t>G</a:t>
            </a:r>
            <a:r>
              <a:rPr lang="zh-CN" altLang="en-US" sz="2200" b="1" dirty="0" smtClean="0">
                <a:latin typeface="仿宋" panose="02010609060101010101" charset="-122"/>
                <a:ea typeface="仿宋" panose="02010609060101010101" charset="-122"/>
                <a:sym typeface="+mn-ea"/>
              </a:rPr>
              <a:t>。</a:t>
            </a:r>
          </a:p>
          <a:p>
            <a:pPr>
              <a:lnSpc>
                <a:spcPct val="150000"/>
              </a:lnSpc>
            </a:pPr>
            <a:r>
              <a:rPr lang="en-US" altLang="zh-CN" sz="2200" b="1" dirty="0" smtClean="0">
                <a:latin typeface="仿宋" panose="02010609060101010101" charset="-122"/>
                <a:ea typeface="仿宋" panose="02010609060101010101" charset="-122"/>
                <a:sym typeface="+mn-ea"/>
              </a:rPr>
              <a:t>4. </a:t>
            </a:r>
            <a:r>
              <a:rPr lang="zh-CN" altLang="en-US" sz="2200" b="1" dirty="0" smtClean="0">
                <a:latin typeface="仿宋" panose="02010609060101010101" charset="-122"/>
                <a:ea typeface="仿宋" panose="02010609060101010101" charset="-122"/>
                <a:sym typeface="+mn-ea"/>
              </a:rPr>
              <a:t>前文表达的是有人与你握手，你应当立刻回复，这是出于礼貌，故选</a:t>
            </a:r>
            <a:r>
              <a:rPr lang="en-US" altLang="zh-CN" sz="2200" b="1" dirty="0" smtClean="0">
                <a:latin typeface="仿宋" panose="02010609060101010101" charset="-122"/>
                <a:ea typeface="仿宋" panose="02010609060101010101" charset="-122"/>
                <a:sym typeface="+mn-ea"/>
              </a:rPr>
              <a:t>A</a:t>
            </a:r>
            <a:r>
              <a:rPr lang="zh-CN" altLang="en-US" sz="2200" b="1" dirty="0" smtClean="0">
                <a:latin typeface="仿宋" panose="02010609060101010101" charset="-122"/>
                <a:ea typeface="仿宋" panose="02010609060101010101" charset="-122"/>
                <a:sym typeface="+mn-ea"/>
              </a:rPr>
              <a:t>。</a:t>
            </a:r>
          </a:p>
          <a:p>
            <a:pPr>
              <a:lnSpc>
                <a:spcPct val="150000"/>
              </a:lnSpc>
            </a:pPr>
            <a:r>
              <a:rPr lang="en-US" altLang="zh-CN" sz="2200" b="1" dirty="0" smtClean="0">
                <a:latin typeface="仿宋" panose="02010609060101010101" charset="-122"/>
                <a:ea typeface="仿宋" panose="02010609060101010101" charset="-122"/>
                <a:sym typeface="+mn-ea"/>
              </a:rPr>
              <a:t>5. </a:t>
            </a:r>
            <a:r>
              <a:rPr lang="zh-CN" altLang="en-US" sz="2200" b="1" dirty="0" smtClean="0">
                <a:latin typeface="仿宋" panose="02010609060101010101" charset="-122"/>
                <a:ea typeface="仿宋" panose="02010609060101010101" charset="-122"/>
                <a:sym typeface="+mn-ea"/>
              </a:rPr>
              <a:t>下文内容与时间有关，故选</a:t>
            </a:r>
            <a:r>
              <a:rPr lang="en-US" altLang="zh-CN" sz="2200" b="1" dirty="0" smtClean="0">
                <a:latin typeface="仿宋" panose="02010609060101010101" charset="-122"/>
                <a:ea typeface="仿宋" panose="02010609060101010101" charset="-122"/>
                <a:sym typeface="+mn-ea"/>
              </a:rPr>
              <a:t>D</a:t>
            </a:r>
            <a:r>
              <a:rPr lang="zh-CN" altLang="en-US" sz="2200" b="1" dirty="0" smtClean="0">
                <a:latin typeface="仿宋" panose="02010609060101010101" charset="-122"/>
                <a:ea typeface="仿宋" panose="02010609060101010101" charset="-122"/>
                <a:sym typeface="+mn-ea"/>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08915" y="1877138"/>
            <a:ext cx="11370310"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ea typeface="+mj-ea"/>
              </a:rPr>
              <a:t>1. I really felt very good about  _____</a:t>
            </a:r>
            <a:r>
              <a:rPr lang="en-US" altLang="zh-CN" sz="2400" b="1" dirty="0" smtClean="0">
                <a:latin typeface="Times New Roman" panose="02020603050405020304" pitchFamily="18" charset="0"/>
              </a:rPr>
              <a:t>_____</a:t>
            </a:r>
            <a:r>
              <a:rPr lang="en-US" altLang="zh-CN" sz="2400" b="1" dirty="0" smtClean="0">
                <a:latin typeface="Times New Roman" panose="02020603050405020304" pitchFamily="18" charset="0"/>
                <a:ea typeface="+mj-ea"/>
              </a:rPr>
              <a:t>___(try) this kind of salad in this way. </a:t>
            </a:r>
          </a:p>
          <a:p>
            <a:pPr>
              <a:lnSpc>
                <a:spcPct val="150000"/>
              </a:lnSpc>
            </a:pPr>
            <a:r>
              <a:rPr lang="en-US" altLang="zh-CN" sz="2400" b="1" dirty="0" smtClean="0">
                <a:latin typeface="Times New Roman" panose="02020603050405020304" pitchFamily="18" charset="0"/>
                <a:ea typeface="+mj-ea"/>
              </a:rPr>
              <a:t>2. It's rude to eat while _______</a:t>
            </a:r>
            <a:r>
              <a:rPr lang="en-US" altLang="zh-CN" sz="2400" b="1" dirty="0" smtClean="0">
                <a:latin typeface="Times New Roman" panose="02020603050405020304" pitchFamily="18" charset="0"/>
              </a:rPr>
              <a:t>_____</a:t>
            </a:r>
            <a:r>
              <a:rPr lang="en-US" altLang="zh-CN" sz="2400" b="1" dirty="0" smtClean="0">
                <a:latin typeface="Times New Roman" panose="02020603050405020304" pitchFamily="18" charset="0"/>
                <a:ea typeface="+mj-ea"/>
              </a:rPr>
              <a:t>_(walk) down the street. </a:t>
            </a:r>
          </a:p>
          <a:p>
            <a:pPr>
              <a:lnSpc>
                <a:spcPct val="150000"/>
              </a:lnSpc>
            </a:pPr>
            <a:r>
              <a:rPr lang="en-US" altLang="zh-CN" sz="2400" b="1" dirty="0" smtClean="0">
                <a:latin typeface="Times New Roman" panose="02020603050405020304" pitchFamily="18" charset="0"/>
                <a:ea typeface="+mj-ea"/>
              </a:rPr>
              <a:t>3. They  _____</a:t>
            </a:r>
            <a:r>
              <a:rPr lang="en-US" altLang="zh-CN" sz="2400" b="1" dirty="0" smtClean="0">
                <a:latin typeface="Times New Roman" panose="02020603050405020304" pitchFamily="18" charset="0"/>
              </a:rPr>
              <a:t>_____</a:t>
            </a:r>
            <a:r>
              <a:rPr lang="en-US" altLang="zh-CN" sz="2400" b="1" dirty="0" smtClean="0">
                <a:latin typeface="Times New Roman" panose="02020603050405020304" pitchFamily="18" charset="0"/>
                <a:ea typeface="+mj-ea"/>
              </a:rPr>
              <a:t>___(actual) solved the problem in a different way. </a:t>
            </a:r>
          </a:p>
          <a:p>
            <a:pPr>
              <a:lnSpc>
                <a:spcPct val="150000"/>
              </a:lnSpc>
            </a:pPr>
            <a:r>
              <a:rPr lang="en-US" altLang="zh-CN" sz="2400" b="1" dirty="0" smtClean="0">
                <a:latin typeface="Times New Roman" panose="02020603050405020304" pitchFamily="18" charset="0"/>
                <a:ea typeface="+mj-ea"/>
              </a:rPr>
              <a:t>4. They aren't supposed to do  _____</a:t>
            </a:r>
            <a:r>
              <a:rPr lang="en-US" altLang="zh-CN" sz="2400" b="1" dirty="0" smtClean="0">
                <a:latin typeface="Times New Roman" panose="02020603050405020304" pitchFamily="18" charset="0"/>
              </a:rPr>
              <a:t>___</a:t>
            </a:r>
            <a:r>
              <a:rPr lang="en-US" altLang="zh-CN" sz="2400" b="1" dirty="0" smtClean="0">
                <a:latin typeface="Times New Roman" panose="02020603050405020304" pitchFamily="18" charset="0"/>
                <a:ea typeface="+mj-ea"/>
              </a:rPr>
              <a:t>___(something) meaningless in their free time. </a:t>
            </a:r>
          </a:p>
          <a:p>
            <a:pPr>
              <a:lnSpc>
                <a:spcPct val="150000"/>
              </a:lnSpc>
            </a:pPr>
            <a:r>
              <a:rPr lang="en-US" altLang="zh-CN" sz="2400" b="1" dirty="0" smtClean="0">
                <a:latin typeface="Times New Roman" panose="02020603050405020304" pitchFamily="18" charset="0"/>
                <a:ea typeface="+mj-ea"/>
              </a:rPr>
              <a:t>5. They forget someone that lives in their deep heart  ____</a:t>
            </a:r>
            <a:r>
              <a:rPr lang="en-US" altLang="zh-CN" sz="2400" b="1" dirty="0" smtClean="0">
                <a:latin typeface="Times New Roman" panose="02020603050405020304" pitchFamily="18" charset="0"/>
              </a:rPr>
              <a:t>_____</a:t>
            </a:r>
            <a:r>
              <a:rPr lang="en-US" altLang="zh-CN" sz="2400" b="1" dirty="0" smtClean="0">
                <a:latin typeface="Times New Roman" panose="02020603050405020304" pitchFamily="18" charset="0"/>
                <a:ea typeface="+mj-ea"/>
              </a:rPr>
              <a:t>____(gradual). </a:t>
            </a:r>
          </a:p>
        </p:txBody>
      </p:sp>
      <p:sp>
        <p:nvSpPr>
          <p:cNvPr id="9" name="矩形 8"/>
          <p:cNvSpPr/>
          <p:nvPr/>
        </p:nvSpPr>
        <p:spPr>
          <a:xfrm>
            <a:off x="4844697" y="2013823"/>
            <a:ext cx="1220078"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trying</a:t>
            </a:r>
            <a:r>
              <a:rPr lang="zh-CN" altLang="en-US" sz="2400" dirty="0" smtClean="0">
                <a:solidFill>
                  <a:srgbClr val="C00000"/>
                </a:solidFill>
                <a:sym typeface="+mn-ea"/>
              </a:rPr>
              <a:t>　</a:t>
            </a:r>
            <a:endParaRPr lang="zh-CN" altLang="en-US" sz="2400" b="1" dirty="0">
              <a:solidFill>
                <a:srgbClr val="C00000"/>
              </a:solidFill>
              <a:latin typeface="+mn-ea"/>
              <a:sym typeface="+mn-ea"/>
            </a:endParaRPr>
          </a:p>
        </p:txBody>
      </p:sp>
      <p:sp>
        <p:nvSpPr>
          <p:cNvPr id="10" name="矩形 9"/>
          <p:cNvSpPr/>
          <p:nvPr/>
        </p:nvSpPr>
        <p:spPr>
          <a:xfrm>
            <a:off x="3806442" y="2526184"/>
            <a:ext cx="1511696" cy="461665"/>
          </a:xfrm>
          <a:prstGeom prst="rect">
            <a:avLst/>
          </a:prstGeom>
          <a:noFill/>
          <a:ln w="9525">
            <a:noFill/>
          </a:ln>
        </p:spPr>
        <p:txBody>
          <a:bodyPr wrap="none" anchor="ctr">
            <a:spAutoFit/>
          </a:bodyPr>
          <a:lstStyle/>
          <a:p>
            <a:r>
              <a:rPr lang="en-US" altLang="zh-CN" sz="2400" dirty="0" smtClean="0">
                <a:solidFill>
                  <a:srgbClr val="C00000"/>
                </a:solidFill>
                <a:sym typeface="+mn-ea"/>
              </a:rPr>
              <a:t> walking</a:t>
            </a:r>
            <a:r>
              <a:rPr lang="zh-CN" altLang="en-US" sz="2400" dirty="0" smtClean="0">
                <a:solidFill>
                  <a:srgbClr val="C00000"/>
                </a:solidFill>
                <a:sym typeface="+mn-ea"/>
              </a:rPr>
              <a:t>　</a:t>
            </a:r>
            <a:endParaRPr lang="zh-CN" altLang="en-US" sz="2400" b="1" dirty="0">
              <a:solidFill>
                <a:srgbClr val="C00000"/>
              </a:solidFill>
              <a:latin typeface="Times New Roman" panose="02020603050405020304" pitchFamily="18" charset="0"/>
              <a:sym typeface="+mn-ea"/>
            </a:endParaRPr>
          </a:p>
        </p:txBody>
      </p:sp>
      <p:sp>
        <p:nvSpPr>
          <p:cNvPr id="11" name="矩形 10"/>
          <p:cNvSpPr/>
          <p:nvPr/>
        </p:nvSpPr>
        <p:spPr>
          <a:xfrm>
            <a:off x="1787040" y="3085703"/>
            <a:ext cx="1154483" cy="461665"/>
          </a:xfrm>
          <a:prstGeom prst="rect">
            <a:avLst/>
          </a:prstGeom>
          <a:noFill/>
          <a:ln w="9525">
            <a:noFill/>
          </a:ln>
        </p:spPr>
        <p:txBody>
          <a:bodyPr wrap="none" anchor="ctr">
            <a:spAutoFit/>
          </a:bodyPr>
          <a:lstStyle/>
          <a:p>
            <a:r>
              <a:rPr lang="en-US" altLang="zh-CN" sz="2400" dirty="0" smtClean="0">
                <a:solidFill>
                  <a:srgbClr val="C00000"/>
                </a:solidFill>
                <a:sym typeface="+mn-ea"/>
              </a:rPr>
              <a:t>actually</a:t>
            </a:r>
            <a:endParaRPr lang="zh-CN" altLang="en-US" sz="2400" b="1" dirty="0">
              <a:solidFill>
                <a:srgbClr val="C00000"/>
              </a:solidFill>
              <a:latin typeface="Times New Roman" panose="02020603050405020304" pitchFamily="18" charset="0"/>
              <a:sym typeface="+mn-ea"/>
            </a:endParaRPr>
          </a:p>
        </p:txBody>
      </p:sp>
      <p:sp>
        <p:nvSpPr>
          <p:cNvPr id="12" name="矩形 11"/>
          <p:cNvSpPr/>
          <p:nvPr/>
        </p:nvSpPr>
        <p:spPr>
          <a:xfrm>
            <a:off x="4442182" y="3643176"/>
            <a:ext cx="1578253" cy="461665"/>
          </a:xfrm>
          <a:prstGeom prst="rect">
            <a:avLst/>
          </a:prstGeom>
          <a:noFill/>
          <a:ln w="9525">
            <a:noFill/>
          </a:ln>
        </p:spPr>
        <p:txBody>
          <a:bodyPr wrap="none" anchor="ctr">
            <a:spAutoFit/>
          </a:bodyPr>
          <a:lstStyle/>
          <a:p>
            <a:r>
              <a:rPr lang="en-US" altLang="zh-CN" sz="2400" dirty="0" smtClean="0">
                <a:solidFill>
                  <a:srgbClr val="C00000"/>
                </a:solidFill>
                <a:sym typeface="+mn-ea"/>
              </a:rPr>
              <a:t>anything</a:t>
            </a:r>
            <a:r>
              <a:rPr lang="zh-CN" altLang="en-US" sz="2400" dirty="0" smtClean="0">
                <a:solidFill>
                  <a:srgbClr val="C00000"/>
                </a:solidFill>
                <a:sym typeface="+mn-ea"/>
              </a:rPr>
              <a:t>　</a:t>
            </a:r>
            <a:endParaRPr lang="zh-CN" altLang="en-US" sz="2400" b="1" dirty="0">
              <a:solidFill>
                <a:srgbClr val="C00000"/>
              </a:solidFill>
              <a:latin typeface="Times New Roman" panose="02020603050405020304" pitchFamily="18" charset="0"/>
              <a:sym typeface="+mn-ea"/>
            </a:endParaRPr>
          </a:p>
        </p:txBody>
      </p:sp>
      <p:sp>
        <p:nvSpPr>
          <p:cNvPr id="13" name="矩形 12"/>
          <p:cNvSpPr/>
          <p:nvPr/>
        </p:nvSpPr>
        <p:spPr>
          <a:xfrm>
            <a:off x="7510090" y="4190206"/>
            <a:ext cx="1329338" cy="461665"/>
          </a:xfrm>
          <a:prstGeom prst="rect">
            <a:avLst/>
          </a:prstGeom>
          <a:noFill/>
          <a:ln w="9525">
            <a:noFill/>
          </a:ln>
        </p:spPr>
        <p:txBody>
          <a:bodyPr wrap="none" anchor="ctr">
            <a:spAutoFit/>
          </a:bodyPr>
          <a:lstStyle/>
          <a:p>
            <a:r>
              <a:rPr lang="en-US" altLang="zh-CN" sz="2400" dirty="0" smtClean="0">
                <a:solidFill>
                  <a:srgbClr val="C00000"/>
                </a:solidFill>
                <a:sym typeface="+mn-ea"/>
              </a:rPr>
              <a:t>gradually</a:t>
            </a:r>
            <a:endParaRPr lang="zh-CN" altLang="en-US" sz="2400" b="1" dirty="0">
              <a:solidFill>
                <a:srgbClr val="C00000"/>
              </a:solidFill>
              <a:latin typeface="Times New Roman" panose="02020603050405020304" pitchFamily="18" charset="0"/>
              <a:sym typeface="+mn-ea"/>
            </a:endParaRPr>
          </a:p>
        </p:txBody>
      </p:sp>
      <p:pic>
        <p:nvPicPr>
          <p:cNvPr id="14" name="Picture 4"/>
          <p:cNvPicPr>
            <a:picLocks noChangeAspect="1"/>
          </p:cNvPicPr>
          <p:nvPr/>
        </p:nvPicPr>
        <p:blipFill>
          <a:blip r:embed="rId2" cstate="email"/>
          <a:stretch>
            <a:fillRect/>
          </a:stretch>
        </p:blipFill>
        <p:spPr>
          <a:xfrm>
            <a:off x="412115" y="1456749"/>
            <a:ext cx="84455" cy="414020"/>
          </a:xfrm>
          <a:prstGeom prst="rect">
            <a:avLst/>
          </a:prstGeom>
          <a:noFill/>
          <a:ln w="9525">
            <a:noFill/>
          </a:ln>
        </p:spPr>
      </p:pic>
      <p:sp>
        <p:nvSpPr>
          <p:cNvPr id="15" name="Rectangle 10"/>
          <p:cNvSpPr/>
          <p:nvPr/>
        </p:nvSpPr>
        <p:spPr>
          <a:xfrm>
            <a:off x="555039" y="1439154"/>
            <a:ext cx="4671472"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spcBef>
                <a:spcPct val="0"/>
              </a:spcBef>
              <a:buNone/>
            </a:pPr>
            <a:r>
              <a:rPr lang="en-US" altLang="zh-CN" sz="2400" b="1" dirty="0" smtClean="0">
                <a:solidFill>
                  <a:srgbClr val="00A6AD"/>
                </a:solidFill>
                <a:latin typeface="+mn-ea"/>
                <a:sym typeface="+mn-ea"/>
              </a:rPr>
              <a:t>Ⅱ. </a:t>
            </a:r>
            <a:r>
              <a:rPr lang="zh-CN" altLang="en-US" sz="2400" b="1" dirty="0" smtClean="0">
                <a:solidFill>
                  <a:srgbClr val="00A6AD"/>
                </a:solidFill>
                <a:latin typeface="+mn-ea"/>
                <a:sym typeface="+mn-ea"/>
              </a:rPr>
              <a:t>用所给单词的适当形式填空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08915" y="1877138"/>
            <a:ext cx="11370310" cy="3970318"/>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ea typeface="+mj-ea"/>
              </a:rPr>
              <a:t>1. </a:t>
            </a:r>
            <a:r>
              <a:rPr lang="zh-CN" altLang="en-US" sz="2400" b="1" dirty="0" smtClean="0">
                <a:latin typeface="Times New Roman" panose="02020603050405020304" pitchFamily="18" charset="0"/>
                <a:ea typeface="+mj-ea"/>
              </a:rPr>
              <a:t>最后，我们都习惯于开着灯睡觉了。</a:t>
            </a:r>
          </a:p>
          <a:p>
            <a:pPr>
              <a:lnSpc>
                <a:spcPct val="150000"/>
              </a:lnSpc>
            </a:pPr>
            <a:r>
              <a:rPr lang="en-US" altLang="zh-CN" sz="2400" b="1" dirty="0" smtClean="0">
                <a:latin typeface="Times New Roman" panose="02020603050405020304" pitchFamily="18" charset="0"/>
                <a:ea typeface="+mj-ea"/>
              </a:rPr>
              <a:t>At last, we all  ________  ________  ________  ________ with the light on. </a:t>
            </a:r>
          </a:p>
          <a:p>
            <a:pPr>
              <a:lnSpc>
                <a:spcPct val="150000"/>
              </a:lnSpc>
            </a:pPr>
            <a:r>
              <a:rPr lang="en-US" altLang="zh-CN" sz="2400" b="1" dirty="0" smtClean="0">
                <a:latin typeface="Times New Roman" panose="02020603050405020304" pitchFamily="18" charset="0"/>
                <a:ea typeface="+mj-ea"/>
              </a:rPr>
              <a:t>2. </a:t>
            </a:r>
            <a:r>
              <a:rPr lang="zh-CN" altLang="en-US" sz="2400" b="1" dirty="0" smtClean="0">
                <a:latin typeface="Times New Roman" panose="02020603050405020304" pitchFamily="18" charset="0"/>
                <a:ea typeface="+mj-ea"/>
              </a:rPr>
              <a:t>昨晚他特地给我送了许多书。 </a:t>
            </a:r>
          </a:p>
          <a:p>
            <a:pPr>
              <a:lnSpc>
                <a:spcPct val="150000"/>
              </a:lnSpc>
            </a:pPr>
            <a:r>
              <a:rPr lang="en-US" altLang="zh-CN" sz="2400" b="1" dirty="0" smtClean="0">
                <a:latin typeface="Times New Roman" panose="02020603050405020304" pitchFamily="18" charset="0"/>
                <a:ea typeface="+mj-ea"/>
              </a:rPr>
              <a:t>Last night he ________ ________ ________ ________ ________ to send me many books. </a:t>
            </a:r>
          </a:p>
          <a:p>
            <a:pPr>
              <a:lnSpc>
                <a:spcPct val="150000"/>
              </a:lnSpc>
            </a:pPr>
            <a:r>
              <a:rPr lang="en-US" altLang="zh-CN" sz="2400" b="1" dirty="0" smtClean="0">
                <a:latin typeface="Times New Roman" panose="02020603050405020304" pitchFamily="18" charset="0"/>
                <a:ea typeface="+mj-ea"/>
              </a:rPr>
              <a:t>3. </a:t>
            </a:r>
            <a:r>
              <a:rPr lang="zh-CN" altLang="en-US" sz="2400" b="1" dirty="0" smtClean="0">
                <a:latin typeface="Times New Roman" panose="02020603050405020304" pitchFamily="18" charset="0"/>
                <a:ea typeface="+mj-ea"/>
              </a:rPr>
              <a:t>对我们来说没有理由等这么长时间。</a:t>
            </a:r>
          </a:p>
          <a:p>
            <a:pPr>
              <a:lnSpc>
                <a:spcPct val="150000"/>
              </a:lnSpc>
            </a:pPr>
            <a:r>
              <a:rPr lang="zh-CN" altLang="en-US" sz="2400" b="1" dirty="0" smtClean="0">
                <a:latin typeface="Times New Roman" panose="02020603050405020304" pitchFamily="18" charset="0"/>
                <a:ea typeface="+mj-ea"/>
              </a:rPr>
              <a:t> </a:t>
            </a:r>
            <a:r>
              <a:rPr lang="en-US" altLang="zh-CN" sz="2400" b="1" dirty="0" smtClean="0">
                <a:latin typeface="Times New Roman" panose="02020603050405020304" pitchFamily="18" charset="0"/>
                <a:ea typeface="+mj-ea"/>
              </a:rPr>
              <a:t>________  ________  ________  ________ for us to wait for such a long time. </a:t>
            </a:r>
          </a:p>
        </p:txBody>
      </p:sp>
      <p:sp>
        <p:nvSpPr>
          <p:cNvPr id="9" name="矩形 8"/>
          <p:cNvSpPr/>
          <p:nvPr/>
        </p:nvSpPr>
        <p:spPr>
          <a:xfrm>
            <a:off x="2571396" y="2511859"/>
            <a:ext cx="5274746"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get            used              to           sleeping</a:t>
            </a:r>
            <a:endParaRPr lang="zh-CN" altLang="en-US" sz="2400" b="1" dirty="0">
              <a:solidFill>
                <a:srgbClr val="C00000"/>
              </a:solidFill>
              <a:latin typeface="+mn-ea"/>
              <a:sym typeface="+mn-ea"/>
            </a:endParaRPr>
          </a:p>
        </p:txBody>
      </p:sp>
      <p:sp>
        <p:nvSpPr>
          <p:cNvPr id="10" name="矩形 9"/>
          <p:cNvSpPr/>
          <p:nvPr/>
        </p:nvSpPr>
        <p:spPr>
          <a:xfrm>
            <a:off x="2341908" y="3623985"/>
            <a:ext cx="6241653"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went            out             of               his            way</a:t>
            </a:r>
            <a:endParaRPr lang="zh-CN" altLang="en-US" sz="2400" b="1" dirty="0">
              <a:solidFill>
                <a:srgbClr val="C00000"/>
              </a:solidFill>
              <a:latin typeface="Times New Roman" panose="02020603050405020304" pitchFamily="18" charset="0"/>
              <a:sym typeface="+mn-ea"/>
            </a:endParaRPr>
          </a:p>
        </p:txBody>
      </p:sp>
      <p:pic>
        <p:nvPicPr>
          <p:cNvPr id="12" name="Picture 4"/>
          <p:cNvPicPr>
            <a:picLocks noChangeAspect="1"/>
          </p:cNvPicPr>
          <p:nvPr/>
        </p:nvPicPr>
        <p:blipFill>
          <a:blip r:embed="rId2" cstate="email"/>
          <a:stretch>
            <a:fillRect/>
          </a:stretch>
        </p:blipFill>
        <p:spPr>
          <a:xfrm>
            <a:off x="403323" y="1342441"/>
            <a:ext cx="84455" cy="414020"/>
          </a:xfrm>
          <a:prstGeom prst="rect">
            <a:avLst/>
          </a:prstGeom>
          <a:noFill/>
          <a:ln w="9525">
            <a:noFill/>
          </a:ln>
        </p:spPr>
      </p:pic>
      <p:sp>
        <p:nvSpPr>
          <p:cNvPr id="14" name="Rectangle 10"/>
          <p:cNvSpPr/>
          <p:nvPr/>
        </p:nvSpPr>
        <p:spPr>
          <a:xfrm>
            <a:off x="546247" y="1324846"/>
            <a:ext cx="3898824"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spcBef>
                <a:spcPct val="0"/>
              </a:spcBef>
              <a:buNone/>
            </a:pPr>
            <a:r>
              <a:rPr lang="en-US" altLang="zh-CN" sz="2400" b="1" dirty="0" smtClean="0">
                <a:solidFill>
                  <a:srgbClr val="00A6AD"/>
                </a:solidFill>
                <a:latin typeface="+mn-ea"/>
                <a:sym typeface="+mn-ea"/>
              </a:rPr>
              <a:t>Ⅲ. </a:t>
            </a:r>
            <a:r>
              <a:rPr lang="zh-CN" altLang="en-US" sz="2400" b="1" dirty="0" smtClean="0">
                <a:solidFill>
                  <a:srgbClr val="00A6AD"/>
                </a:solidFill>
                <a:latin typeface="+mn-ea"/>
                <a:sym typeface="+mn-ea"/>
              </a:rPr>
              <a:t>根据汉语意思完成句子</a:t>
            </a:r>
          </a:p>
        </p:txBody>
      </p:sp>
      <p:sp>
        <p:nvSpPr>
          <p:cNvPr id="11" name="矩形 10"/>
          <p:cNvSpPr/>
          <p:nvPr/>
        </p:nvSpPr>
        <p:spPr>
          <a:xfrm>
            <a:off x="596480" y="5283239"/>
            <a:ext cx="5217672"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There             is                 no            reason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4"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376695" y="1775844"/>
            <a:ext cx="11370310" cy="2795958"/>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ea typeface="+mj-ea"/>
              </a:rPr>
              <a:t>4. </a:t>
            </a:r>
            <a:r>
              <a:rPr lang="zh-CN" altLang="en-US" sz="2400" b="1" dirty="0" smtClean="0">
                <a:latin typeface="Times New Roman" panose="02020603050405020304" pitchFamily="18" charset="0"/>
                <a:ea typeface="+mj-ea"/>
              </a:rPr>
              <a:t>王先生一家人使我觉得就像在家一样。 </a:t>
            </a:r>
          </a:p>
          <a:p>
            <a:pPr>
              <a:lnSpc>
                <a:spcPct val="150000"/>
              </a:lnSpc>
            </a:pPr>
            <a:r>
              <a:rPr lang="en-US" altLang="zh-CN" sz="2400" b="1" dirty="0" smtClean="0">
                <a:latin typeface="Times New Roman" panose="02020603050405020304" pitchFamily="18" charset="0"/>
                <a:ea typeface="+mj-ea"/>
              </a:rPr>
              <a:t>The </a:t>
            </a:r>
            <a:r>
              <a:rPr lang="en-US" altLang="zh-CN" sz="2400" b="1" dirty="0" err="1" smtClean="0">
                <a:latin typeface="Times New Roman" panose="02020603050405020304" pitchFamily="18" charset="0"/>
                <a:ea typeface="+mj-ea"/>
              </a:rPr>
              <a:t>Wangs</a:t>
            </a:r>
            <a:r>
              <a:rPr lang="en-US" altLang="zh-CN" sz="2400" b="1" dirty="0" smtClean="0">
                <a:latin typeface="Times New Roman" panose="02020603050405020304" pitchFamily="18" charset="0"/>
                <a:ea typeface="+mj-ea"/>
              </a:rPr>
              <a:t> made me ________ ________ ________. </a:t>
            </a:r>
          </a:p>
          <a:p>
            <a:pPr>
              <a:lnSpc>
                <a:spcPct val="150000"/>
              </a:lnSpc>
            </a:pPr>
            <a:r>
              <a:rPr lang="en-US" altLang="zh-CN" sz="2400" b="1" dirty="0" smtClean="0">
                <a:latin typeface="Times New Roman" panose="02020603050405020304" pitchFamily="18" charset="0"/>
                <a:ea typeface="+mj-ea"/>
              </a:rPr>
              <a:t>5. </a:t>
            </a:r>
            <a:r>
              <a:rPr lang="zh-CN" altLang="en-US" sz="2400" b="1" dirty="0" smtClean="0">
                <a:latin typeface="Times New Roman" panose="02020603050405020304" pitchFamily="18" charset="0"/>
                <a:ea typeface="+mj-ea"/>
              </a:rPr>
              <a:t>我真的希望你能在新的学校里度过快乐的一学年。</a:t>
            </a:r>
          </a:p>
          <a:p>
            <a:pPr>
              <a:lnSpc>
                <a:spcPct val="150000"/>
              </a:lnSpc>
            </a:pPr>
            <a:r>
              <a:rPr lang="en-US" altLang="zh-CN" sz="2400" b="1" dirty="0" smtClean="0">
                <a:latin typeface="Times New Roman" panose="02020603050405020304" pitchFamily="18" charset="0"/>
                <a:ea typeface="+mj-ea"/>
              </a:rPr>
              <a:t>I really hope you will  ________  ________  ________  ________  ________ in the new school.</a:t>
            </a:r>
          </a:p>
        </p:txBody>
      </p:sp>
      <p:sp>
        <p:nvSpPr>
          <p:cNvPr id="9" name="矩形 8"/>
          <p:cNvSpPr/>
          <p:nvPr/>
        </p:nvSpPr>
        <p:spPr>
          <a:xfrm>
            <a:off x="3600283" y="2446595"/>
            <a:ext cx="3655923"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feel               at           home</a:t>
            </a:r>
            <a:endParaRPr lang="zh-CN" altLang="en-US" sz="2400" b="1" dirty="0">
              <a:solidFill>
                <a:srgbClr val="C00000"/>
              </a:solidFill>
              <a:latin typeface="+mn-ea"/>
              <a:sym typeface="+mn-ea"/>
            </a:endParaRPr>
          </a:p>
        </p:txBody>
      </p:sp>
      <p:sp>
        <p:nvSpPr>
          <p:cNvPr id="10" name="矩形 9"/>
          <p:cNvSpPr/>
          <p:nvPr/>
        </p:nvSpPr>
        <p:spPr>
          <a:xfrm>
            <a:off x="3550995" y="3601108"/>
            <a:ext cx="6669638"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have               a               good          school           year</a:t>
            </a:r>
            <a:endParaRPr lang="zh-CN" altLang="en-US" sz="2400" b="1" dirty="0">
              <a:solidFill>
                <a:srgbClr val="C00000"/>
              </a:solidFill>
              <a:latin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图标-04"/>
          <p:cNvPicPr>
            <a:picLocks noChangeAspect="1"/>
          </p:cNvPicPr>
          <p:nvPr/>
        </p:nvPicPr>
        <p:blipFill>
          <a:blip r:embed="rId2" cstate="email"/>
          <a:stretch>
            <a:fillRect/>
          </a:stretch>
        </p:blipFill>
        <p:spPr>
          <a:xfrm>
            <a:off x="260350" y="949569"/>
            <a:ext cx="4222750" cy="804301"/>
          </a:xfrm>
          <a:prstGeom prst="rect">
            <a:avLst/>
          </a:prstGeom>
        </p:spPr>
      </p:pic>
      <p:sp>
        <p:nvSpPr>
          <p:cNvPr id="3" name="文本框 2"/>
          <p:cNvSpPr txBox="1"/>
          <p:nvPr/>
        </p:nvSpPr>
        <p:spPr>
          <a:xfrm>
            <a:off x="685216" y="1073687"/>
            <a:ext cx="2638864" cy="523220"/>
          </a:xfrm>
          <a:prstGeom prst="rect">
            <a:avLst/>
          </a:prstGeom>
          <a:noFill/>
        </p:spPr>
        <p:txBody>
          <a:bodyPr wrap="none" rtlCol="0">
            <a:spAutoFit/>
          </a:bodyPr>
          <a:lstStyle/>
          <a:p>
            <a:pPr lvl="0" algn="l"/>
            <a:r>
              <a:rPr lang="en-US"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B </a:t>
            </a:r>
            <a:r>
              <a:rPr lang="zh-CN"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知识</a:t>
            </a:r>
            <a:r>
              <a:rPr lang="zh-CN" altLang="zh-CN"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综合运用</a:t>
            </a:r>
          </a:p>
        </p:txBody>
      </p:sp>
      <p:sp>
        <p:nvSpPr>
          <p:cNvPr id="9" name="文本框 8"/>
          <p:cNvSpPr txBox="1"/>
          <p:nvPr/>
        </p:nvSpPr>
        <p:spPr>
          <a:xfrm>
            <a:off x="470535" y="2386330"/>
            <a:ext cx="10159365"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)1. (2016·</a:t>
            </a:r>
            <a:r>
              <a:rPr lang="zh-CN" altLang="en-US" sz="2400" b="1" dirty="0" smtClean="0">
                <a:latin typeface="Times New Roman" panose="02020603050405020304" pitchFamily="18" charset="0"/>
              </a:rPr>
              <a:t>武汉</a:t>
            </a:r>
            <a:r>
              <a:rPr lang="en-US" altLang="zh-CN" sz="2400" b="1" dirty="0" smtClean="0">
                <a:latin typeface="Times New Roman" panose="02020603050405020304" pitchFamily="18" charset="0"/>
              </a:rPr>
              <a:t>)—Look, the boss is angry with Alex. </a:t>
            </a:r>
          </a:p>
          <a:p>
            <a:pPr>
              <a:lnSpc>
                <a:spcPct val="150000"/>
              </a:lnSpc>
            </a:pPr>
            <a:r>
              <a:rPr lang="en-US" altLang="zh-CN" sz="2400" b="1" dirty="0" smtClean="0">
                <a:latin typeface="Times New Roman" panose="02020603050405020304" pitchFamily="18" charset="0"/>
              </a:rPr>
              <a:t>—Well, he came late again.  But that's no ________ to shout at him. </a:t>
            </a:r>
          </a:p>
          <a:p>
            <a:pPr>
              <a:lnSpc>
                <a:spcPct val="150000"/>
              </a:lnSpc>
            </a:pPr>
            <a:r>
              <a:rPr lang="en-US" altLang="zh-CN" sz="2400" b="1" dirty="0" smtClean="0">
                <a:latin typeface="Times New Roman" panose="02020603050405020304" pitchFamily="18" charset="0"/>
              </a:rPr>
              <a:t>A. problem  		B. lesson		C. excuse  		D. reason</a:t>
            </a:r>
          </a:p>
        </p:txBody>
      </p:sp>
      <p:sp>
        <p:nvSpPr>
          <p:cNvPr id="11" name="文本框 10"/>
          <p:cNvSpPr txBox="1"/>
          <p:nvPr/>
        </p:nvSpPr>
        <p:spPr>
          <a:xfrm>
            <a:off x="812165" y="2556376"/>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5" name="Rectangle 9"/>
          <p:cNvSpPr/>
          <p:nvPr/>
        </p:nvSpPr>
        <p:spPr>
          <a:xfrm>
            <a:off x="588963" y="1880712"/>
            <a:ext cx="1962397"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l">
              <a:lnSpc>
                <a:spcPct val="150000"/>
              </a:lnSpc>
              <a:spcBef>
                <a:spcPct val="0"/>
              </a:spcBef>
              <a:buNone/>
            </a:pPr>
            <a:r>
              <a:rPr lang="zh-CN" altLang="en-US" sz="2400" b="1" dirty="0">
                <a:solidFill>
                  <a:srgbClr val="F1AF00"/>
                </a:solidFill>
                <a:latin typeface="Times New Roman" panose="02020603050405020304" pitchFamily="18" charset="0"/>
                <a:sym typeface="+mn-ea"/>
              </a:rPr>
              <a:t>Ⅳ. </a:t>
            </a:r>
            <a:r>
              <a:rPr lang="zh-CN" altLang="en-US" sz="2400" b="1" dirty="0" smtClean="0">
                <a:solidFill>
                  <a:srgbClr val="F1AF00"/>
                </a:solidFill>
                <a:latin typeface="Times New Roman" panose="02020603050405020304" pitchFamily="18" charset="0"/>
                <a:sym typeface="+mn-ea"/>
              </a:rPr>
              <a:t> 单项</a:t>
            </a:r>
            <a:r>
              <a:rPr lang="zh-CN" altLang="en-US" sz="2400" b="1" dirty="0">
                <a:solidFill>
                  <a:srgbClr val="F1AF00"/>
                </a:solidFill>
                <a:latin typeface="Times New Roman" panose="02020603050405020304" pitchFamily="18" charset="0"/>
                <a:sym typeface="+mn-ea"/>
              </a:rPr>
              <a:t>填空</a:t>
            </a:r>
          </a:p>
        </p:txBody>
      </p:sp>
      <p:pic>
        <p:nvPicPr>
          <p:cNvPr id="7" name="Picture 4"/>
          <p:cNvPicPr>
            <a:picLocks noChangeAspect="1"/>
          </p:cNvPicPr>
          <p:nvPr/>
        </p:nvPicPr>
        <p:blipFill>
          <a:blip r:embed="rId3" cstate="email"/>
          <a:stretch>
            <a:fillRect/>
          </a:stretch>
        </p:blipFill>
        <p:spPr>
          <a:xfrm>
            <a:off x="473075" y="2036445"/>
            <a:ext cx="84455" cy="41402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checkerboard(across)">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681411"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)2.  I find ________ very important for students to study by themselves in school or at home. </a:t>
            </a:r>
          </a:p>
          <a:p>
            <a:pPr>
              <a:lnSpc>
                <a:spcPct val="150000"/>
              </a:lnSpc>
            </a:pPr>
            <a:r>
              <a:rPr lang="en-US" altLang="zh-CN" sz="2400" b="1" dirty="0" smtClean="0">
                <a:latin typeface="Times New Roman" panose="02020603050405020304" pitchFamily="18" charset="0"/>
              </a:rPr>
              <a:t>A. it  		B. this  		C. that  		D. them</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13648" y="1443407"/>
            <a:ext cx="10398365" cy="1200329"/>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)3. Everyone went to the zoo ________Jim yesterday. Because he was ill. </a:t>
            </a:r>
          </a:p>
          <a:p>
            <a:pPr>
              <a:lnSpc>
                <a:spcPct val="150000"/>
              </a:lnSpc>
            </a:pPr>
            <a:r>
              <a:rPr lang="en-US" altLang="zh-CN" sz="2400" b="1" dirty="0" smtClean="0">
                <a:latin typeface="Times New Roman" panose="02020603050405020304" pitchFamily="18" charset="0"/>
              </a:rPr>
              <a:t>A. beside  		B. except		C. except for  		D. besides</a:t>
            </a:r>
          </a:p>
        </p:txBody>
      </p:sp>
      <p:sp>
        <p:nvSpPr>
          <p:cNvPr id="10" name="文本框 9"/>
          <p:cNvSpPr txBox="1"/>
          <p:nvPr/>
        </p:nvSpPr>
        <p:spPr>
          <a:xfrm>
            <a:off x="837332" y="3360281"/>
            <a:ext cx="10510606" cy="1661993"/>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en-US" altLang="zh-CN" sz="2200" b="1" dirty="0" smtClean="0">
                <a:latin typeface="仿宋" panose="02010609060101010101" charset="-122"/>
                <a:ea typeface="仿宋" panose="02010609060101010101" charset="-122"/>
              </a:rPr>
              <a:t>beside</a:t>
            </a:r>
            <a:r>
              <a:rPr lang="zh-CN" altLang="en-US" sz="2200" b="1" dirty="0" smtClean="0">
                <a:latin typeface="仿宋" panose="02010609060101010101" charset="-122"/>
                <a:ea typeface="仿宋" panose="02010609060101010101" charset="-122"/>
              </a:rPr>
              <a:t>意为“在</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旁边”，为介词；</a:t>
            </a:r>
            <a:r>
              <a:rPr lang="en-US" altLang="zh-CN" sz="2200" b="1" dirty="0" smtClean="0">
                <a:latin typeface="仿宋" panose="02010609060101010101" charset="-122"/>
                <a:ea typeface="仿宋" panose="02010609060101010101" charset="-122"/>
              </a:rPr>
              <a:t>except</a:t>
            </a:r>
            <a:r>
              <a:rPr lang="zh-CN" altLang="en-US" sz="2200" b="1" dirty="0" smtClean="0">
                <a:latin typeface="仿宋" panose="02010609060101010101" charset="-122"/>
                <a:ea typeface="仿宋" panose="02010609060101010101" charset="-122"/>
              </a:rPr>
              <a:t>和</a:t>
            </a:r>
            <a:r>
              <a:rPr lang="en-US" altLang="zh-CN" sz="2200" b="1" dirty="0" smtClean="0">
                <a:latin typeface="仿宋" panose="02010609060101010101" charset="-122"/>
                <a:ea typeface="仿宋" panose="02010609060101010101" charset="-122"/>
              </a:rPr>
              <a:t>except for</a:t>
            </a:r>
            <a:r>
              <a:rPr lang="zh-CN" altLang="en-US" sz="2200" b="1" dirty="0" smtClean="0">
                <a:latin typeface="仿宋" panose="02010609060101010101" charset="-122"/>
                <a:ea typeface="仿宋" panose="02010609060101010101" charset="-122"/>
              </a:rPr>
              <a:t>均意为“除</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外都”，不包括除去的那部分，但</a:t>
            </a:r>
            <a:r>
              <a:rPr lang="en-US" altLang="zh-CN" sz="2200" b="1" dirty="0" smtClean="0">
                <a:latin typeface="仿宋" panose="02010609060101010101" charset="-122"/>
                <a:ea typeface="仿宋" panose="02010609060101010101" charset="-122"/>
              </a:rPr>
              <a:t>except</a:t>
            </a:r>
            <a:r>
              <a:rPr lang="zh-CN" altLang="en-US" sz="2200" b="1" dirty="0" smtClean="0">
                <a:latin typeface="仿宋" panose="02010609060101010101" charset="-122"/>
                <a:ea typeface="仿宋" panose="02010609060101010101" charset="-122"/>
              </a:rPr>
              <a:t>用于同类之间，</a:t>
            </a:r>
            <a:r>
              <a:rPr lang="en-US" altLang="zh-CN" sz="2200" b="1" dirty="0" smtClean="0">
                <a:latin typeface="仿宋" panose="02010609060101010101" charset="-122"/>
                <a:ea typeface="仿宋" panose="02010609060101010101" charset="-122"/>
              </a:rPr>
              <a:t>except for</a:t>
            </a:r>
            <a:r>
              <a:rPr lang="zh-CN" altLang="en-US" sz="2200" b="1" dirty="0" smtClean="0">
                <a:latin typeface="仿宋" panose="02010609060101010101" charset="-122"/>
                <a:ea typeface="仿宋" panose="02010609060101010101" charset="-122"/>
              </a:rPr>
              <a:t>用于不同类之间； </a:t>
            </a:r>
            <a:r>
              <a:rPr lang="en-US" altLang="zh-CN" sz="2200" b="1" dirty="0" smtClean="0">
                <a:latin typeface="仿宋" panose="02010609060101010101" charset="-122"/>
                <a:ea typeface="仿宋" panose="02010609060101010101" charset="-122"/>
              </a:rPr>
              <a:t>besides</a:t>
            </a:r>
            <a:r>
              <a:rPr lang="zh-CN" altLang="en-US" sz="2200" b="1" dirty="0" smtClean="0">
                <a:latin typeface="仿宋" panose="02010609060101010101" charset="-122"/>
                <a:ea typeface="仿宋" panose="02010609060101010101" charset="-122"/>
              </a:rPr>
              <a:t>意为“除</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外还有”，包括除去的那部分。由句意可知选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
        <p:nvSpPr>
          <p:cNvPr id="11" name="文本框 10"/>
          <p:cNvSpPr txBox="1"/>
          <p:nvPr/>
        </p:nvSpPr>
        <p:spPr>
          <a:xfrm>
            <a:off x="1298726" y="1591642"/>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)4. My biggest challenge is________ English more fluently. </a:t>
            </a:r>
          </a:p>
          <a:p>
            <a:pPr>
              <a:lnSpc>
                <a:spcPct val="150000"/>
              </a:lnSpc>
            </a:pPr>
            <a:r>
              <a:rPr lang="en-US" altLang="zh-CN" sz="2400" b="1" dirty="0" smtClean="0">
                <a:latin typeface="Times New Roman" panose="02020603050405020304" pitchFamily="18" charset="0"/>
              </a:rPr>
              <a:t>A. to learn speaks  		B. learning to say		</a:t>
            </a:r>
          </a:p>
          <a:p>
            <a:pPr>
              <a:lnSpc>
                <a:spcPct val="150000"/>
              </a:lnSpc>
            </a:pPr>
            <a:r>
              <a:rPr lang="en-US" altLang="zh-CN" sz="2400" b="1" dirty="0" smtClean="0">
                <a:latin typeface="Times New Roman" panose="02020603050405020304" pitchFamily="18" charset="0"/>
              </a:rPr>
              <a:t>C. learn to say  		D. learning to speak</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en-US" altLang="zh-CN"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1599</Words>
  <Application>Microsoft Office PowerPoint</Application>
  <PresentationFormat>宽屏</PresentationFormat>
  <Paragraphs>148</Paragraphs>
  <Slides>25</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25</vt:i4>
      </vt:variant>
    </vt:vector>
  </HeadingPairs>
  <TitlesOfParts>
    <vt:vector size="37" baseType="lpstr">
      <vt:lpstr>MingLiU_HKSCS</vt:lpstr>
      <vt:lpstr>仿宋</vt:lpstr>
      <vt:lpstr>黑体</vt:lpstr>
      <vt:lpstr>华文新魏</vt:lpstr>
      <vt:lpstr>宋体</vt:lpstr>
      <vt:lpstr>微软雅黑</vt:lpstr>
      <vt:lpstr>Arial</vt:lpstr>
      <vt:lpstr>Calibri</vt:lpstr>
      <vt:lpstr>Calibri Light</vt:lpstr>
      <vt:lpstr>Courier New</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2018-02-07T04:03:00Z</dcterms:created>
  <dcterms:modified xsi:type="dcterms:W3CDTF">2023-01-16T17:53:09Z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660E77ABB2A14DE480F4D05126916B58</vt:lpwstr>
  </property>
  <property fmtid="{A09F084E-AD41-489F-8076-AA5BE3082BCA}" pid="100">
    <vt:ui4>5</vt:ui4>
  </property>
  <property fmtid="{64440492-4C8B-11D1-8B70-080036B11A03}" pid="11">
    <vt:lpwstr>www.2ppt.com-爱PPT提供资源下载</vt:lpwstr>
  </property>
</Properties>
</file>