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77" r:id="rId4"/>
    <p:sldId id="278" r:id="rId5"/>
    <p:sldId id="279" r:id="rId6"/>
    <p:sldId id="280" r:id="rId7"/>
    <p:sldId id="281" r:id="rId8"/>
    <p:sldId id="286" r:id="rId9"/>
    <p:sldId id="283" r:id="rId10"/>
    <p:sldId id="268" r:id="rId11"/>
    <p:sldId id="269" r:id="rId12"/>
    <p:sldId id="284" r:id="rId13"/>
    <p:sldId id="273" r:id="rId14"/>
    <p:sldId id="275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5208C-7EA5-4AD6-88B8-8A80CECB40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2BDCD-782B-44D4-860D-F0325D31C8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2BDCD-782B-44D4-860D-F0325D31C87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g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894013" y="1989138"/>
            <a:ext cx="5781675" cy="1079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100" name="Rectangle 3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894013" y="3070225"/>
            <a:ext cx="5781675" cy="600075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单击添加署名或公司信息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F56C158E-69B4-421D-8315-8B19310DBCC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404813"/>
            <a:ext cx="2051050" cy="57213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6003925" cy="57213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CDB9E531-EFE7-4C0C-975D-8B3AB4FB233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870DF1-07FB-4C60-97D9-B35E858D1AC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9BE8D6-E2C0-452E-B6E0-4147A75EDAE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13AC0B37-4713-47CD-A0FF-6D34B36FEE7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298575"/>
            <a:ext cx="4027487" cy="4827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98575"/>
            <a:ext cx="4027488" cy="4827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DF565C26-EC93-4A68-9C55-A9360299447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B202BE98-B6C6-4A3D-A95E-A1C67B6B67C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2BDC13DB-F6A7-4137-8670-28A7B3BE95B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98B9B677-76A4-4651-9566-BD6E981E080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1A141069-980D-40BB-8063-9C50C36FD07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1FF9C889-E63A-4C5D-81D1-587B9BBA8A3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g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402388"/>
            <a:ext cx="14398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 b="1"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6ABAD1AF-B53A-4B59-8ADE-BC88A5196209}" type="slidenum">
              <a:rPr lang="zh-CN" altLang="en-US"/>
              <a:t>‹#›</a:t>
            </a:fld>
            <a:endParaRPr lang="en-US"/>
          </a:p>
        </p:txBody>
      </p:sp>
      <p:sp>
        <p:nvSpPr>
          <p:cNvPr id="3077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404813"/>
            <a:ext cx="58324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34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33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2.bin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2.bin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9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5.bin"/><Relationship Id="rId25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8.bin"/><Relationship Id="rId29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0.bin"/><Relationship Id="rId24" Type="http://schemas.openxmlformats.org/officeDocument/2006/relationships/oleObject" Target="../embeddings/oleObject31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3.bin"/><Relationship Id="rId23" Type="http://schemas.openxmlformats.org/officeDocument/2006/relationships/image" Target="../media/image8.wmf"/><Relationship Id="rId28" Type="http://schemas.openxmlformats.org/officeDocument/2006/relationships/oleObject" Target="../embeddings/oleObject33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27.bin"/><Relationship Id="rId31" Type="http://schemas.openxmlformats.org/officeDocument/2006/relationships/image" Target="../media/image12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7.wmf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10.wmf"/><Relationship Id="rId30" Type="http://schemas.openxmlformats.org/officeDocument/2006/relationships/oleObject" Target="../embeddings/oleObject3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.wmf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audio" Target="../media/audio1.wav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50.bin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09535" y="1628800"/>
            <a:ext cx="62642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8000" dirty="0" smtClean="0">
                <a:latin typeface="方正粗倩简体" pitchFamily="65" charset="-122"/>
                <a:ea typeface="方正粗倩简体" pitchFamily="65" charset="-122"/>
              </a:rPr>
              <a:t>算</a:t>
            </a:r>
            <a:r>
              <a:rPr lang="zh-CN" altLang="en-US" sz="8000" dirty="0">
                <a:latin typeface="方正粗倩简体" pitchFamily="65" charset="-122"/>
                <a:ea typeface="方正粗倩简体" pitchFamily="65" charset="-122"/>
              </a:rPr>
              <a:t>术平方根</a:t>
            </a:r>
          </a:p>
        </p:txBody>
      </p:sp>
      <p:sp>
        <p:nvSpPr>
          <p:cNvPr id="6" name="矩形 5"/>
          <p:cNvSpPr/>
          <p:nvPr/>
        </p:nvSpPr>
        <p:spPr>
          <a:xfrm>
            <a:off x="2858683" y="496822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44488" y="258763"/>
            <a:ext cx="3292475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解决实际问题：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171575"/>
            <a:ext cx="81375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6600"/>
                </a:solidFill>
              </a:rPr>
              <a:t>   </a:t>
            </a:r>
            <a:r>
              <a:rPr lang="zh-CN" altLang="en-US" sz="2800" dirty="0">
                <a:solidFill>
                  <a:srgbClr val="006600"/>
                </a:solidFill>
              </a:rPr>
              <a:t>   用大小完全相同的240块正方形地板砖，铺一间面积为60平方米的会议室地面，每块地板砖的边长是多少？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96888" y="2690813"/>
            <a:ext cx="8107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分析：要求每块正方形地板砖的边长，只要知道每块正方形地板砖的面</a:t>
            </a:r>
          </a:p>
          <a:p>
            <a:r>
              <a:rPr lang="zh-CN" altLang="en-US" sz="2000" dirty="0">
                <a:solidFill>
                  <a:srgbClr val="FF0000"/>
                </a:solidFill>
              </a:rPr>
              <a:t>           积，然后根据算术平方根的意义即可求出地板砖的边长。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318000" y="3238500"/>
            <a:ext cx="284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Monotype Corsiva" panose="03010101010201010101" pitchFamily="66" charset="0"/>
              </a:rPr>
              <a:t>  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575741" y="3424237"/>
          <a:ext cx="38877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r:id="rId3" imgW="2146935" imgH="203200" progId="Equation.3">
                  <p:embed/>
                </p:oleObj>
              </mc:Choice>
              <mc:Fallback>
                <p:oleObj r:id="rId3" imgW="2146935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41" y="3424237"/>
                        <a:ext cx="38877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082675" y="3995738"/>
          <a:ext cx="44624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公式" r:id="rId5" imgW="2108200" imgH="228600" progId="Equation.3">
                  <p:embed/>
                </p:oleObj>
              </mc:Choice>
              <mc:Fallback>
                <p:oleObj name="公式" r:id="rId5" imgW="21082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3995738"/>
                        <a:ext cx="446246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181100" y="5260975"/>
            <a:ext cx="475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dirty="0">
                <a:solidFill>
                  <a:srgbClr val="000099"/>
                </a:solidFill>
              </a:rPr>
              <a:t>所以，每块地板砖的边长是０.５米。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1390650" y="4557713"/>
          <a:ext cx="29083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公式" r:id="rId7" imgW="1435100" imgH="228600" progId="Equation.3">
                  <p:embed/>
                </p:oleObj>
              </mc:Choice>
              <mc:Fallback>
                <p:oleObj name="公式" r:id="rId7" imgW="14351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4557713"/>
                        <a:ext cx="290830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ldLvl="0" autoUpdateAnimBg="0"/>
      <p:bldP spid="11273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618139" y="692696"/>
            <a:ext cx="39147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400" dirty="0">
                <a:solidFill>
                  <a:srgbClr val="FF0000"/>
                </a:solidFill>
              </a:rPr>
              <a:t>当堂检</a:t>
            </a:r>
            <a:r>
              <a:rPr lang="zh-CN" altLang="en-US" sz="4400" dirty="0" smtClean="0">
                <a:solidFill>
                  <a:srgbClr val="FF0000"/>
                </a:solidFill>
              </a:rPr>
              <a:t>测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133475" y="2331186"/>
          <a:ext cx="62642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公式" r:id="rId3" imgW="3035300" imgH="241300" progId="Equation.3">
                  <p:embed/>
                </p:oleObj>
              </mc:Choice>
              <mc:Fallback>
                <p:oleObj name="公式" r:id="rId3" imgW="30353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2331186"/>
                        <a:ext cx="626427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087438" y="2834423"/>
          <a:ext cx="6496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公式" r:id="rId5" imgW="3048000" imgH="241300" progId="Equation.3">
                  <p:embed/>
                </p:oleObj>
              </mc:Choice>
              <mc:Fallback>
                <p:oleObj name="公式" r:id="rId5" imgW="30480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2834423"/>
                        <a:ext cx="64960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924425" y="380597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r:id="rId7" imgW="916305" imgH="215900" progId="Equation.3">
                  <p:embed/>
                </p:oleObj>
              </mc:Choice>
              <mc:Fallback>
                <p:oleObj r:id="rId7" imgW="916305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380597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1120775" y="3409098"/>
          <a:ext cx="412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公式" r:id="rId9" imgW="1727200" imgH="241300" progId="Equation.3">
                  <p:embed/>
                </p:oleObj>
              </mc:Choice>
              <mc:Fallback>
                <p:oleObj name="公式" r:id="rId9" imgW="17272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3409098"/>
                        <a:ext cx="4127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4924425" y="380597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r:id="rId11" imgW="916305" imgH="215900" progId="Equation.3">
                  <p:embed/>
                </p:oleObj>
              </mc:Choice>
              <mc:Fallback>
                <p:oleObj r:id="rId11" imgW="916305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380597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86000" y="232959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246813" y="232959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428875" y="2834423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5</a:t>
            </a:r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6173788" y="2834423"/>
          <a:ext cx="5762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r:id="rId12" imgW="229235" imgH="229235" progId="Equation.3">
                  <p:embed/>
                </p:oleObj>
              </mc:Choice>
              <mc:Fallback>
                <p:oleObj r:id="rId12" imgW="229235" imgH="229235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8" y="2834423"/>
                        <a:ext cx="5762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006725" y="3337661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597525" y="3337661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789238" y="326622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07" grpId="0"/>
      <p:bldP spid="12308" grpId="0"/>
      <p:bldP spid="123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60350" y="166688"/>
            <a:ext cx="3448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276600" y="2997200"/>
            <a:ext cx="13176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356100" y="3429000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0" y="2060575"/>
            <a:ext cx="7462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400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95288" y="1844675"/>
            <a:ext cx="575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    </a:t>
            </a:r>
            <a:r>
              <a:rPr lang="en-US" altLang="zh-CN" sz="2400" dirty="0"/>
              <a:t>4.  2</a:t>
            </a:r>
            <a:r>
              <a:rPr lang="zh-CN" altLang="en-US" sz="2400" dirty="0"/>
              <a:t>的平方的算术平方根是_</a:t>
            </a:r>
            <a:r>
              <a:rPr lang="en-US" altLang="zh-CN" sz="2400" dirty="0"/>
              <a:t>_____</a:t>
            </a:r>
            <a:endParaRPr lang="zh-CN" altLang="en-US" sz="2400" dirty="0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68313" y="2420938"/>
            <a:ext cx="619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   </a:t>
            </a:r>
            <a:r>
              <a:rPr lang="en-US" altLang="zh-CN" sz="2400" dirty="0"/>
              <a:t>5.  169</a:t>
            </a:r>
            <a:r>
              <a:rPr lang="zh-CN" altLang="en-US" sz="2400" dirty="0"/>
              <a:t>的算术平方根的相反数是</a:t>
            </a:r>
            <a:r>
              <a:rPr lang="zh-CN" altLang="en-US" dirty="0"/>
              <a:t>______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468313" y="3141663"/>
            <a:ext cx="565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   </a:t>
            </a:r>
            <a:r>
              <a:rPr lang="en-US" altLang="zh-CN" sz="2400" dirty="0"/>
              <a:t>6.  </a:t>
            </a:r>
            <a:r>
              <a:rPr lang="zh-CN" altLang="en-US" sz="2400" dirty="0"/>
              <a:t>0.0009的算术平方根是_______,</a:t>
            </a:r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684213" y="3860800"/>
          <a:ext cx="34369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公式" r:id="rId3" imgW="1955800" imgH="393700" progId="Equation.3">
                  <p:embed/>
                </p:oleObj>
              </mc:Choice>
              <mc:Fallback>
                <p:oleObj name="公式" r:id="rId3" imgW="19558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860800"/>
                        <a:ext cx="343693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71525" y="485775"/>
            <a:ext cx="4665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作业：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59632" y="1844675"/>
            <a:ext cx="62753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dirty="0"/>
              <a:t>配套练习册第</a:t>
            </a:r>
            <a:r>
              <a:rPr lang="en-US" altLang="zh-CN" sz="4000" dirty="0"/>
              <a:t>14</a:t>
            </a:r>
            <a:r>
              <a:rPr lang="zh-CN" altLang="en-US" sz="4000" dirty="0" smtClean="0"/>
              <a:t>页 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 descr="窄竖线"/>
          <p:cNvSpPr>
            <a:spLocks noChangeArrowheads="1" noChangeShapeType="1"/>
          </p:cNvSpPr>
          <p:nvPr/>
        </p:nvSpPr>
        <p:spPr bwMode="auto">
          <a:xfrm>
            <a:off x="1979712" y="1700808"/>
            <a:ext cx="4752528" cy="1848544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4000" b="1" i="1" kern="10" dirty="0">
                <a:ln w="1270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加油，同学们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70369" y="404664"/>
            <a:ext cx="3714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交流探究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11188" y="1628800"/>
            <a:ext cx="7421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问题：</a:t>
            </a:r>
            <a:r>
              <a:rPr lang="zh-CN" altLang="en-US" sz="2400" dirty="0"/>
              <a:t>已知正方形的面积，怎样求出它的边长呢？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2852936"/>
            <a:ext cx="7918648" cy="1947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1、一个正方形的面积是</a:t>
            </a:r>
            <a:r>
              <a:rPr lang="en-US" altLang="zh-CN" sz="2800" dirty="0"/>
              <a:t>4</a:t>
            </a:r>
            <a:r>
              <a:rPr lang="zh-CN" altLang="en-US" sz="2800" dirty="0"/>
              <a:t>，它的边长是多少？              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2</a:t>
            </a:r>
            <a:r>
              <a:rPr lang="zh-CN" altLang="en-US" sz="2800" dirty="0"/>
              <a:t>、一个正方形的面积是</a:t>
            </a:r>
            <a:r>
              <a:rPr lang="en-US" altLang="zh-CN" sz="2800" dirty="0"/>
              <a:t>9</a:t>
            </a:r>
            <a:r>
              <a:rPr lang="zh-CN" altLang="en-US" sz="2800" dirty="0"/>
              <a:t>，它的边长是多少？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3</a:t>
            </a:r>
            <a:r>
              <a:rPr lang="zh-CN" altLang="en-US" sz="2800" dirty="0"/>
              <a:t>、一个正数的平方是</a:t>
            </a:r>
            <a:r>
              <a:rPr lang="en-US" altLang="zh-CN" sz="2800" dirty="0"/>
              <a:t>16</a:t>
            </a:r>
            <a:r>
              <a:rPr lang="zh-CN" altLang="en-US" sz="2800" dirty="0"/>
              <a:t>，这个数是多少</a:t>
            </a:r>
            <a:r>
              <a:rPr lang="zh-CN" altLang="en-US" sz="2800" dirty="0" smtClean="0"/>
              <a:t>？</a:t>
            </a:r>
            <a:endParaRPr lang="zh-CN" altLang="en-US" sz="2800" dirty="0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r:id="rId3" imgW="916305" imgH="215900" progId="Equation.3">
                  <p:embed/>
                </p:oleObj>
              </mc:Choice>
              <mc:Fallback>
                <p:oleObj r:id="rId3" imgW="916305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r:id="rId5" imgW="916305" imgH="215900" progId="Equation.3">
                  <p:embed/>
                </p:oleObj>
              </mc:Choice>
              <mc:Fallback>
                <p:oleObj r:id="rId5" imgW="916305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4114800" y="3330575"/>
          <a:ext cx="114300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r:id="rId6" imgW="916305" imgH="199390" progId="Equation.3">
                  <p:embed/>
                </p:oleObj>
              </mc:Choice>
              <mc:Fallback>
                <p:oleObj r:id="rId6" imgW="916305" imgH="1993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30575"/>
                        <a:ext cx="114300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114800" y="3330575"/>
          <a:ext cx="114300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r:id="rId8" imgW="916305" imgH="199390" progId="Equation.3">
                  <p:embed/>
                </p:oleObj>
              </mc:Choice>
              <mc:Fallback>
                <p:oleObj r:id="rId8" imgW="916305" imgH="1993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30575"/>
                        <a:ext cx="114300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4114800" y="3330575"/>
          <a:ext cx="114300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r:id="rId9" imgW="114935" imgH="179070" progId="Equation.KSEE3">
                  <p:embed/>
                </p:oleObj>
              </mc:Choice>
              <mc:Fallback>
                <p:oleObj r:id="rId9" imgW="114935" imgH="179070" progId="Equation.KSEE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30575"/>
                        <a:ext cx="114300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r:id="rId11" imgW="916305" imgH="215900" progId="Equation.3">
                  <p:embed/>
                </p:oleObj>
              </mc:Choice>
              <mc:Fallback>
                <p:oleObj r:id="rId11" imgW="916305" imgH="215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r:id="rId12" imgW="916305" imgH="215900" progId="Equation.3">
                  <p:embed/>
                </p:oleObj>
              </mc:Choice>
              <mc:Fallback>
                <p:oleObj r:id="rId12" imgW="916305" imgH="2159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r:id="rId13" imgW="916305" imgH="215900" progId="Equation.3">
                  <p:embed/>
                </p:oleObj>
              </mc:Choice>
              <mc:Fallback>
                <p:oleObj r:id="rId13" imgW="916305" imgH="215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r:id="rId14" imgW="916305" imgH="215900" progId="Equation.3">
                  <p:embed/>
                </p:oleObj>
              </mc:Choice>
              <mc:Fallback>
                <p:oleObj r:id="rId14" imgW="916305" imgH="215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r:id="rId15" imgW="916305" imgH="215900" progId="Equation.3">
                  <p:embed/>
                </p:oleObj>
              </mc:Choice>
              <mc:Fallback>
                <p:oleObj r:id="rId15" imgW="916305" imgH="215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r:id="rId16" imgW="916305" imgH="215900" progId="Equation.3">
                  <p:embed/>
                </p:oleObj>
              </mc:Choice>
              <mc:Fallback>
                <p:oleObj r:id="rId16" imgW="916305" imgH="2159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r:id="rId17" imgW="916305" imgH="215900" progId="Equation.3">
                  <p:embed/>
                </p:oleObj>
              </mc:Choice>
              <mc:Fallback>
                <p:oleObj r:id="rId17" imgW="916305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r:id="rId18" imgW="916305" imgH="215900" progId="Equation.3">
                  <p:embed/>
                </p:oleObj>
              </mc:Choice>
              <mc:Fallback>
                <p:oleObj r:id="rId18" imgW="916305" imgH="215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r:id="rId19" imgW="916305" imgH="215900" progId="Equation.3">
                  <p:embed/>
                </p:oleObj>
              </mc:Choice>
              <mc:Fallback>
                <p:oleObj r:id="rId19" imgW="916305" imgH="2159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utoUpdateAnimBg="0"/>
      <p:bldP spid="8197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7154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归纳：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92275" y="1798343"/>
            <a:ext cx="6335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1、已知一个正数的平方，求这个正数的思想 </a:t>
            </a:r>
          </a:p>
          <a:p>
            <a:r>
              <a:rPr lang="zh-CN" altLang="en-US" sz="2400" dirty="0"/>
              <a:t>      方法是平方运算的逆运算。              	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r:id="rId3" imgW="916305" imgH="215900" progId="Equation.3">
                  <p:embed/>
                </p:oleObj>
              </mc:Choice>
              <mc:Fallback>
                <p:oleObj r:id="rId3" imgW="916305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r:id="rId5" imgW="916305" imgH="215900" progId="Equation.3">
                  <p:embed/>
                </p:oleObj>
              </mc:Choice>
              <mc:Fallback>
                <p:oleObj r:id="rId5" imgW="916305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4114800" y="3330575"/>
          <a:ext cx="114300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" r:id="rId6" imgW="916305" imgH="199390" progId="Equation.3">
                  <p:embed/>
                </p:oleObj>
              </mc:Choice>
              <mc:Fallback>
                <p:oleObj r:id="rId6" imgW="916305" imgH="1993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30575"/>
                        <a:ext cx="114300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4114800" y="3330575"/>
          <a:ext cx="114300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r:id="rId8" imgW="916305" imgH="199390" progId="Equation.3">
                  <p:embed/>
                </p:oleObj>
              </mc:Choice>
              <mc:Fallback>
                <p:oleObj r:id="rId8" imgW="916305" imgH="1993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30575"/>
                        <a:ext cx="114300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4114800" y="3330575"/>
          <a:ext cx="114300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r:id="rId9" imgW="114935" imgH="179070" progId="Equation.KSEE3">
                  <p:embed/>
                </p:oleObj>
              </mc:Choice>
              <mc:Fallback>
                <p:oleObj r:id="rId9" imgW="114935" imgH="179070" progId="Equation.KSEE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30575"/>
                        <a:ext cx="114300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7" r:id="rId11" imgW="916305" imgH="215900" progId="Equation.3">
                  <p:embed/>
                </p:oleObj>
              </mc:Choice>
              <mc:Fallback>
                <p:oleObj r:id="rId11" imgW="916305" imgH="215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r:id="rId12" imgW="916305" imgH="215900" progId="Equation.3">
                  <p:embed/>
                </p:oleObj>
              </mc:Choice>
              <mc:Fallback>
                <p:oleObj r:id="rId12" imgW="916305" imgH="2159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4068763" y="3573463"/>
          <a:ext cx="43926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r:id="rId13" imgW="1880235" imgH="228600" progId="Equation.3">
                  <p:embed/>
                </p:oleObj>
              </mc:Choice>
              <mc:Fallback>
                <p:oleObj r:id="rId13" imgW="1880235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3573463"/>
                        <a:ext cx="43926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0" r:id="rId15" imgW="916305" imgH="215900" progId="Equation.3">
                  <p:embed/>
                </p:oleObj>
              </mc:Choice>
              <mc:Fallback>
                <p:oleObj r:id="rId15" imgW="916305" imgH="215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r:id="rId16" imgW="916305" imgH="215900" progId="Equation.3">
                  <p:embed/>
                </p:oleObj>
              </mc:Choice>
              <mc:Fallback>
                <p:oleObj r:id="rId16" imgW="916305" imgH="215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r:id="rId17" imgW="916305" imgH="215900" progId="Equation.3">
                  <p:embed/>
                </p:oleObj>
              </mc:Choice>
              <mc:Fallback>
                <p:oleObj r:id="rId17" imgW="916305" imgH="215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r:id="rId18" imgW="916305" imgH="215900" progId="Equation.3">
                  <p:embed/>
                </p:oleObj>
              </mc:Choice>
              <mc:Fallback>
                <p:oleObj r:id="rId18" imgW="916305" imgH="2159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r:id="rId19" imgW="916305" imgH="215900" progId="Equation.3">
                  <p:embed/>
                </p:oleObj>
              </mc:Choice>
              <mc:Fallback>
                <p:oleObj r:id="rId19" imgW="916305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r:id="rId20" imgW="916305" imgH="215900" progId="Equation.3">
                  <p:embed/>
                </p:oleObj>
              </mc:Choice>
              <mc:Fallback>
                <p:oleObj r:id="rId20" imgW="916305" imgH="215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r:id="rId21" imgW="916305" imgH="215900" progId="Equation.3">
                  <p:embed/>
                </p:oleObj>
              </mc:Choice>
              <mc:Fallback>
                <p:oleObj r:id="rId21" imgW="916305" imgH="2159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1763713" y="2708275"/>
          <a:ext cx="61214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r:id="rId22" imgW="2744470" imgH="203200" progId="Equation.3">
                  <p:embed/>
                </p:oleObj>
              </mc:Choice>
              <mc:Fallback>
                <p:oleObj r:id="rId22" imgW="2744470" imgH="203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708275"/>
                        <a:ext cx="61214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2195513" y="3141663"/>
          <a:ext cx="5329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公式" r:id="rId24" imgW="2209800" imgH="215900" progId="Equation.3">
                  <p:embed/>
                </p:oleObj>
              </mc:Choice>
              <mc:Fallback>
                <p:oleObj name="公式" r:id="rId24" imgW="2209800" imgH="2159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141663"/>
                        <a:ext cx="53292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2195513" y="3644900"/>
          <a:ext cx="17287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9" r:id="rId26" imgW="852805" imgH="203835" progId="Equation.3">
                  <p:embed/>
                </p:oleObj>
              </mc:Choice>
              <mc:Fallback>
                <p:oleObj r:id="rId26" imgW="852805" imgH="203835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644900"/>
                        <a:ext cx="17287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1763713" y="4724400"/>
          <a:ext cx="59769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0" r:id="rId28" imgW="2197735" imgH="203200" progId="Equation.3">
                  <p:embed/>
                </p:oleObj>
              </mc:Choice>
              <mc:Fallback>
                <p:oleObj r:id="rId28" imgW="2197735" imgH="203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724400"/>
                        <a:ext cx="59769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674688" y="4076700"/>
          <a:ext cx="59610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公式" r:id="rId30" imgW="2832100" imgH="241300" progId="Equation.3">
                  <p:embed/>
                </p:oleObj>
              </mc:Choice>
              <mc:Fallback>
                <p:oleObj name="公式" r:id="rId30" imgW="2832100" imgH="2413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4076700"/>
                        <a:ext cx="59610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ldLvl="0" autoUpdateAnimBg="0"/>
      <p:bldP spid="17413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051050" y="549275"/>
            <a:ext cx="3914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4400">
              <a:solidFill>
                <a:srgbClr val="FF0000"/>
              </a:solidFill>
            </a:endParaRP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r:id="rId4" imgW="916305" imgH="215900" progId="Equation.3">
                  <p:embed/>
                </p:oleObj>
              </mc:Choice>
              <mc:Fallback>
                <p:oleObj r:id="rId4" imgW="916305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r:id="rId6" imgW="916305" imgH="215900" progId="Equation.3">
                  <p:embed/>
                </p:oleObj>
              </mc:Choice>
              <mc:Fallback>
                <p:oleObj r:id="rId6" imgW="916305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062663" y="5459413"/>
            <a:ext cx="2460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 </a:t>
            </a:r>
            <a:endParaRPr lang="zh-CN" alt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150938" y="5748338"/>
            <a:ext cx="10080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             </a:t>
            </a:r>
            <a:endParaRPr lang="zh-CN" altLang="en-US"/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611560" y="2674144"/>
          <a:ext cx="7848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公式" r:id="rId7" imgW="4368800" imgH="203200" progId="Equation.3">
                  <p:embed/>
                </p:oleObj>
              </mc:Choice>
              <mc:Fallback>
                <p:oleObj name="公式" r:id="rId7" imgW="43688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674144"/>
                        <a:ext cx="7848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612775" y="1641475"/>
          <a:ext cx="37433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公式" r:id="rId9" imgW="1981200" imgH="241300" progId="Equation.3">
                  <p:embed/>
                </p:oleObj>
              </mc:Choice>
              <mc:Fallback>
                <p:oleObj name="公式" r:id="rId9" imgW="1981200" imgH="241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641475"/>
                        <a:ext cx="37433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476375" y="1844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437188" y="1844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19250" y="23495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197100" y="285273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787900" y="285273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979613" y="32845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563563"/>
            <a:ext cx="779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下列各式中哪些有意义？哪些无意义？为什么？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2544763"/>
            <a:ext cx="342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答：有意义的是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95400" y="44196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无意义的是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286000" y="3200400"/>
          <a:ext cx="800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r:id="rId4" imgW="231140" imgH="231140" progId="Equation.3">
                  <p:embed/>
                </p:oleObj>
              </mc:Choice>
              <mc:Fallback>
                <p:oleObj r:id="rId4" imgW="231140" imgH="2311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00400"/>
                        <a:ext cx="8001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562350" y="3289300"/>
          <a:ext cx="10096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r:id="rId6" imgW="344170" imgH="229870" progId="Equation.3">
                  <p:embed/>
                </p:oleObj>
              </mc:Choice>
              <mc:Fallback>
                <p:oleObj r:id="rId6" imgW="344170" imgH="22987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3289300"/>
                        <a:ext cx="10096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105400" y="3276600"/>
          <a:ext cx="1295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r:id="rId8" imgW="497205" imgH="293370" progId="Equation.3">
                  <p:embed/>
                </p:oleObj>
              </mc:Choice>
              <mc:Fallback>
                <p:oleObj r:id="rId8" imgW="497205" imgH="29337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76600"/>
                        <a:ext cx="1295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3851275" y="4941888"/>
          <a:ext cx="10096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r:id="rId10" imgW="345440" imgH="230505" progId="Equation.3">
                  <p:embed/>
                </p:oleObj>
              </mc:Choice>
              <mc:Fallback>
                <p:oleObj r:id="rId10" imgW="345440" imgH="23050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941888"/>
                        <a:ext cx="10096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AutoShape 9"/>
          <p:cNvSpPr>
            <a:spLocks noChangeAspect="1" noChangeArrowheads="1" noTextEdit="1"/>
          </p:cNvSpPr>
          <p:nvPr/>
        </p:nvSpPr>
        <p:spPr bwMode="auto">
          <a:xfrm>
            <a:off x="1116013" y="1412875"/>
            <a:ext cx="6553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V="1">
            <a:off x="1217613" y="2025650"/>
            <a:ext cx="69850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287463" y="2036763"/>
            <a:ext cx="100012" cy="187325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1398588" y="1668463"/>
            <a:ext cx="133350" cy="5556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1531938" y="1668463"/>
            <a:ext cx="2984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2325688" y="2025650"/>
            <a:ext cx="68262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2393950" y="2036763"/>
            <a:ext cx="100013" cy="187325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2505075" y="1668463"/>
            <a:ext cx="133350" cy="5556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638425" y="1668463"/>
            <a:ext cx="2905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3170238" y="2025650"/>
            <a:ext cx="68262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3238500" y="2036763"/>
            <a:ext cx="100013" cy="187325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3349625" y="1668463"/>
            <a:ext cx="133350" cy="5556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3482975" y="1668463"/>
            <a:ext cx="6985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4757738" y="1458913"/>
            <a:ext cx="2413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700">
                <a:solidFill>
                  <a:srgbClr val="000000"/>
                </a:solidFill>
                <a:latin typeface="Symbol" panose="05050102010706020507" pitchFamily="18" charset="2"/>
                <a:ea typeface="隶书" panose="02010509060101010101" pitchFamily="49" charset="-122"/>
              </a:rPr>
              <a:t>(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5589588" y="1458913"/>
            <a:ext cx="2413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700">
                <a:solidFill>
                  <a:srgbClr val="000000"/>
                </a:solidFill>
                <a:latin typeface="Symbol" panose="05050102010706020507" pitchFamily="18" charset="2"/>
                <a:ea typeface="隶书" panose="02010509060101010101" pitchFamily="49" charset="-122"/>
              </a:rPr>
              <a:t>)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4421188" y="2046288"/>
            <a:ext cx="68262" cy="396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4489450" y="2057400"/>
            <a:ext cx="101600" cy="271463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602163" y="1557338"/>
            <a:ext cx="131762" cy="7715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4733925" y="1557338"/>
            <a:ext cx="1290638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5768975" y="1617663"/>
            <a:ext cx="158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6032500" y="1701800"/>
            <a:ext cx="152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;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5318125" y="1701800"/>
            <a:ext cx="2730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4189413" y="1701800"/>
            <a:ext cx="152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;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3906838" y="1701800"/>
            <a:ext cx="2730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2938463" y="1701800"/>
            <a:ext cx="152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;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2655888" y="1701800"/>
            <a:ext cx="25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en-US" sz="3600" b="1" i="1">
                <a:ea typeface="隶书" panose="02010509060101010101" pitchFamily="49" charset="-122"/>
              </a:rPr>
              <a:t>9</a:t>
            </a: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1839913" y="1701800"/>
            <a:ext cx="152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;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1547813" y="1701800"/>
            <a:ext cx="2730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5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4927600" y="1639888"/>
            <a:ext cx="3000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Symbol" panose="05050102010706020507" pitchFamily="18" charset="2"/>
                <a:ea typeface="隶书" panose="02010509060101010101" pitchFamily="49" charset="-122"/>
              </a:rPr>
              <a:t>-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3516313" y="1639888"/>
            <a:ext cx="3000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Symbol" panose="05050102010706020507" pitchFamily="18" charset="2"/>
                <a:ea typeface="隶书" panose="02010509060101010101" pitchFamily="49" charset="-122"/>
              </a:rPr>
              <a:t>-</a:t>
            </a:r>
            <a:endParaRPr lang="en-US" sz="3600" b="1" i="1">
              <a:ea typeface="隶书" panose="02010509060101010101" pitchFamily="49" charset="-122"/>
            </a:endParaRP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1992313" y="1639888"/>
            <a:ext cx="3000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300">
                <a:solidFill>
                  <a:srgbClr val="000000"/>
                </a:solidFill>
                <a:latin typeface="Symbol" panose="05050102010706020507" pitchFamily="18" charset="2"/>
                <a:ea typeface="隶书" panose="02010509060101010101" pitchFamily="49" charset="-122"/>
              </a:rPr>
              <a:t>-</a:t>
            </a:r>
            <a:endParaRPr lang="en-US" sz="3600" b="1" i="1"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051050" y="549275"/>
            <a:ext cx="3914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4400">
              <a:solidFill>
                <a:srgbClr val="FF0000"/>
              </a:solidFill>
            </a:endParaRP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11188" y="2852738"/>
          <a:ext cx="49371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公式" r:id="rId3" imgW="2400300" imgH="241300" progId="Equation.3">
                  <p:embed/>
                </p:oleObj>
              </mc:Choice>
              <mc:Fallback>
                <p:oleObj name="公式" r:id="rId3" imgW="24003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852738"/>
                        <a:ext cx="493712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r:id="rId5" imgW="916305" imgH="215900" progId="Equation.3">
                  <p:embed/>
                </p:oleObj>
              </mc:Choice>
              <mc:Fallback>
                <p:oleObj r:id="rId5" imgW="916305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r:id="rId7" imgW="916305" imgH="215900" progId="Equation.3">
                  <p:embed/>
                </p:oleObj>
              </mc:Choice>
              <mc:Fallback>
                <p:oleObj r:id="rId7" imgW="916305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85788" y="5216525"/>
            <a:ext cx="65801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062663" y="5459413"/>
            <a:ext cx="2460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 </a:t>
            </a:r>
            <a:endParaRPr lang="zh-CN" alt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150938" y="5748338"/>
            <a:ext cx="10080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             </a:t>
            </a:r>
            <a:endParaRPr lang="zh-CN" alt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476375" y="1844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5437188" y="1844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619250" y="23495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979613" y="2852738"/>
            <a:ext cx="465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787900" y="2852738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3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 bldLvl="0" autoUpdateAnimBg="0"/>
      <p:bldP spid="23571" grpId="0" bldLvl="0" autoUpdateAnimBg="0"/>
      <p:bldP spid="23574" grpId="0" bldLvl="0" autoUpdateAnimBg="0"/>
      <p:bldP spid="23575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/>
          <p:nvPr/>
        </p:nvGrpSpPr>
        <p:grpSpPr bwMode="auto">
          <a:xfrm>
            <a:off x="598007" y="967194"/>
            <a:ext cx="5745163" cy="1216025"/>
            <a:chOff x="415" y="0"/>
            <a:chExt cx="9047" cy="1916"/>
          </a:xfrm>
        </p:grpSpPr>
        <p:graphicFrame>
          <p:nvGraphicFramePr>
            <p:cNvPr id="24579" name="Object 3"/>
            <p:cNvGraphicFramePr>
              <a:graphicFrameLocks noChangeAspect="1"/>
            </p:cNvGraphicFramePr>
            <p:nvPr/>
          </p:nvGraphicFramePr>
          <p:xfrm>
            <a:off x="415" y="0"/>
            <a:ext cx="6422" cy="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9" name="公式" r:id="rId3" imgW="1765300" imgH="203200" progId="Equation.3">
                    <p:embed/>
                  </p:oleObj>
                </mc:Choice>
                <mc:Fallback>
                  <p:oleObj name="公式" r:id="rId3" imgW="1765300" imgH="2032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" y="0"/>
                          <a:ext cx="6422" cy="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0" name="Object 4"/>
            <p:cNvGraphicFramePr>
              <a:graphicFrameLocks noChangeAspect="1"/>
            </p:cNvGraphicFramePr>
            <p:nvPr/>
          </p:nvGraphicFramePr>
          <p:xfrm>
            <a:off x="5897" y="681"/>
            <a:ext cx="564" cy="1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0" r:id="rId5" imgW="203835" imgH="394970" progId="Equation.3">
                    <p:embed/>
                  </p:oleObj>
                </mc:Choice>
                <mc:Fallback>
                  <p:oleObj r:id="rId5" imgW="203835" imgH="39497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7" y="681"/>
                          <a:ext cx="564" cy="10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794" y="908"/>
              <a:ext cx="866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/>
                <a:t>（1）49       （2）100      （3）                 （4</a:t>
              </a:r>
              <a:r>
                <a:rPr lang="en-US" altLang="zh-CN" dirty="0"/>
                <a:t>)0.64</a:t>
              </a:r>
              <a:endParaRPr lang="zh-CN" altLang="en-US" dirty="0"/>
            </a:p>
            <a:p>
              <a:endParaRPr lang="zh-CN" altLang="en-US" dirty="0"/>
            </a:p>
          </p:txBody>
        </p:sp>
      </p:grp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7950" y="44450"/>
            <a:ext cx="36036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合作探究</a:t>
            </a:r>
          </a:p>
        </p:txBody>
      </p:sp>
      <p:grpSp>
        <p:nvGrpSpPr>
          <p:cNvPr id="24583" name="Group 7"/>
          <p:cNvGrpSpPr>
            <a:grpSpLocks noChangeAspect="1"/>
          </p:cNvGrpSpPr>
          <p:nvPr/>
        </p:nvGrpSpPr>
        <p:grpSpPr bwMode="auto">
          <a:xfrm>
            <a:off x="828053" y="2420888"/>
            <a:ext cx="5824538" cy="862012"/>
            <a:chOff x="423" y="0"/>
            <a:chExt cx="9173" cy="1359"/>
          </a:xfrm>
        </p:grpSpPr>
        <p:graphicFrame>
          <p:nvGraphicFramePr>
            <p:cNvPr id="24584" name="Object 8"/>
            <p:cNvGraphicFramePr>
              <a:graphicFrameLocks noChangeAspect="1"/>
            </p:cNvGraphicFramePr>
            <p:nvPr/>
          </p:nvGraphicFramePr>
          <p:xfrm>
            <a:off x="2426" y="681"/>
            <a:ext cx="7170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1" name="公式" r:id="rId7" imgW="2260600" imgH="228600" progId="Equation.3">
                    <p:embed/>
                  </p:oleObj>
                </mc:Choice>
                <mc:Fallback>
                  <p:oleObj name="公式" r:id="rId7" imgW="22606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681"/>
                          <a:ext cx="7170" cy="6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5" name="Object 9"/>
            <p:cNvGraphicFramePr>
              <a:graphicFrameLocks noChangeAspect="1"/>
            </p:cNvGraphicFramePr>
            <p:nvPr/>
          </p:nvGraphicFramePr>
          <p:xfrm>
            <a:off x="423" y="0"/>
            <a:ext cx="4257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2" name="公式" r:id="rId9" imgW="1231265" imgH="215900" progId="Equation.3">
                    <p:embed/>
                  </p:oleObj>
                </mc:Choice>
                <mc:Fallback>
                  <p:oleObj name="公式" r:id="rId9" imgW="1231265" imgH="2159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" y="0"/>
                          <a:ext cx="4257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308350" y="547811"/>
            <a:ext cx="424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做一做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209675" y="3932361"/>
          <a:ext cx="55530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公式" r:id="rId3" imgW="3086100" imgH="393700" progId="Equation.3">
                  <p:embed/>
                </p:oleObj>
              </mc:Choice>
              <mc:Fallback>
                <p:oleObj name="公式" r:id="rId3" imgW="3086100" imgH="393700" progId="Equation.3">
                  <p:embed/>
                  <p:pic>
                    <p:nvPicPr>
                      <p:cNvPr id="0" name="图片 348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3932361"/>
                        <a:ext cx="55530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893763" y="3429124"/>
          <a:ext cx="39608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公式" r:id="rId5" imgW="1879600" imgH="203200" progId="Equation.3">
                  <p:embed/>
                </p:oleObj>
              </mc:Choice>
              <mc:Fallback>
                <p:oleObj name="公式" r:id="rId5" imgW="1879600" imgH="203200" progId="Equation.3">
                  <p:embed/>
                  <p:pic>
                    <p:nvPicPr>
                      <p:cNvPr id="0" name="图片 348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3429124"/>
                        <a:ext cx="3960812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87400" y="3932361"/>
            <a:ext cx="583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zh-CN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" y="1195511"/>
            <a:ext cx="6121400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39925" y="1916236"/>
            <a:ext cx="46101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3600"/>
              <a:t>一个正方形运动场地的面积是</a:t>
            </a:r>
            <a:r>
              <a:rPr lang="en-US" altLang="zh-CN" sz="3600"/>
              <a:t>625㎡</a:t>
            </a:r>
            <a:r>
              <a:rPr lang="zh-CN" altLang="en-US" sz="3600"/>
              <a:t>，它的边长是多少？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8CA"/>
      </a:accent5>
      <a:accent6>
        <a:srgbClr val="3E9BCA"/>
      </a:accent6>
      <a:hlink>
        <a:srgbClr val="0099CC"/>
      </a:hlink>
      <a:folHlink>
        <a:srgbClr val="66CCFF"/>
      </a:folHlink>
    </a:clrScheme>
    <a:fontScheme name="演示设计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演示设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设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设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设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设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设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设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设计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全屏显示(4:3)</PresentationFormat>
  <Paragraphs>57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MS UI Gothic</vt:lpstr>
      <vt:lpstr>方正粗倩简体</vt:lpstr>
      <vt:lpstr>华文细黑</vt:lpstr>
      <vt:lpstr>隶书</vt:lpstr>
      <vt:lpstr>宋体</vt:lpstr>
      <vt:lpstr>微软雅黑</vt:lpstr>
      <vt:lpstr>Arial</vt:lpstr>
      <vt:lpstr>Calibri</vt:lpstr>
      <vt:lpstr>Monotype Corsiva</vt:lpstr>
      <vt:lpstr>Symbol</vt:lpstr>
      <vt:lpstr>Times New Roman</vt:lpstr>
      <vt:lpstr>Wingdings</vt:lpstr>
      <vt:lpstr>WWW.2PPT.COM</vt:lpstr>
      <vt:lpstr>Equation.3</vt:lpstr>
      <vt:lpstr>Equation.KSEE3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一个正方形运动场地的面积是625㎡，它的边长是多少？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2022-01-05T01:34:24Z</dcterms:created>
  <dcterms:modified xsi:type="dcterms:W3CDTF">2023-01-16T17:53:16Z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C7693086B8B74E47BCFDB21781A6897B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