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4" r:id="rId4"/>
    <p:sldId id="263" r:id="rId5"/>
    <p:sldId id="261" r:id="rId6"/>
    <p:sldId id="265" r:id="rId7"/>
    <p:sldId id="266" r:id="rId8"/>
    <p:sldId id="267" r:id="rId9"/>
    <p:sldId id="268" r:id="rId10"/>
    <p:sldId id="289" r:id="rId11"/>
    <p:sldId id="288" r:id="rId12"/>
    <p:sldId id="287" r:id="rId13"/>
    <p:sldId id="286" r:id="rId14"/>
    <p:sldId id="285" r:id="rId15"/>
    <p:sldId id="282" r:id="rId16"/>
    <p:sldId id="284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F0F0F0"/>
    <a:srgbClr val="1B33AB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9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194560" y="1971993"/>
            <a:ext cx="8856345" cy="2407285"/>
            <a:chOff x="4571" y="1250"/>
            <a:chExt cx="13947" cy="3791"/>
          </a:xfrm>
        </p:grpSpPr>
        <p:sp>
          <p:nvSpPr>
            <p:cNvPr id="10" name="Rectangle 5"/>
            <p:cNvSpPr/>
            <p:nvPr/>
          </p:nvSpPr>
          <p:spPr>
            <a:xfrm>
              <a:off x="9508" y="3734"/>
              <a:ext cx="4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>
                <a:spcBef>
                  <a:spcPct val="0"/>
                </a:spcBef>
                <a:buNone/>
              </a:pPr>
              <a:endParaRPr sz="4800" b="1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4571" y="1250"/>
              <a:ext cx="13947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altLang="zh-CN" sz="4800" dirty="0" smtClean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Unit 5</a:t>
              </a:r>
            </a:p>
            <a:p>
              <a:pPr lvl="0" algn="ctr">
                <a:spcBef>
                  <a:spcPct val="0"/>
                </a:spcBef>
              </a:pPr>
              <a:r>
                <a:rPr lang="en-US" altLang="zh-CN" sz="4800" dirty="0" smtClean="0">
                  <a:latin typeface="微软雅黑" panose="020B0503020204020204" charset="-122"/>
                  <a:ea typeface="微软雅黑" panose="020B0503020204020204" charset="-122"/>
                </a:rPr>
                <a:t>What are the shirts made of</a:t>
              </a:r>
              <a:r>
                <a:rPr lang="zh-CN" altLang="en-US" sz="4800" dirty="0" smtClean="0">
                  <a:latin typeface="微软雅黑" panose="020B0503020204020204" charset="-122"/>
                  <a:ea typeface="微软雅黑" panose="020B0503020204020204" charset="-122"/>
                </a:rPr>
                <a:t>？</a:t>
              </a:r>
              <a:endParaRPr lang="en-US" sz="4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17333" y="219360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5416578" y="3843044"/>
            <a:ext cx="1963999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</a:t>
            </a:r>
            <a:r>
              <a:rPr lang="en-US" altLang="zh-CN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时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566167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)6.  If the child ________</a:t>
            </a:r>
            <a:r>
              <a:rPr lang="zh-CN" altLang="en-US" sz="2400" b="1" dirty="0" smtClean="0">
                <a:latin typeface="Times New Roman" panose="02020603050405020304" charset="0"/>
              </a:rPr>
              <a:t>， </a:t>
            </a:r>
            <a:r>
              <a:rPr lang="en-US" altLang="zh-CN" sz="2400" b="1" dirty="0" smtClean="0">
                <a:latin typeface="Times New Roman" panose="02020603050405020304" charset="0"/>
              </a:rPr>
              <a:t>please telephone the police.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found  	B. is found	C. was found  	D. has found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)7. She is often seen ________ basketball on the playground.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play  	B. to play	C. plays  	D. playing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)8. A kind of new clothes  ________ to us by them every month.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is shown  	 B. is showing	     C. are shown  	D. are showing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)9. —My sister is so weak in her math.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—Don't worry.  I'll try my best  ________ her with it.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helping  	B. helped	C. help  	D. to help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1133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)10. My shoes and sweater were made ________ hand.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in  		B. on  		C. with  		D. by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59080" y="1637664"/>
            <a:ext cx="11414760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For the last hundred years, people of two villages in Sumatra have used a 30­meter­long bridge.  It 1. ________(make) of the roots(</a:t>
            </a:r>
            <a:r>
              <a:rPr lang="zh-CN" altLang="en-US" sz="2400" b="1" dirty="0" smtClean="0">
                <a:latin typeface="Times New Roman" panose="02020603050405020304" charset="0"/>
              </a:rPr>
              <a:t>树根</a:t>
            </a:r>
            <a:r>
              <a:rPr lang="en-US" altLang="zh-CN" sz="2400" b="1" dirty="0" smtClean="0">
                <a:latin typeface="Times New Roman" panose="02020603050405020304" charset="0"/>
              </a:rPr>
              <a:t>) of two trees on each side of the river.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Pakih</a:t>
            </a:r>
            <a:r>
              <a:rPr lang="en-US" altLang="zh-CN" sz="2400" b="1" dirty="0" smtClean="0">
                <a:latin typeface="Times New Roman" panose="02020603050405020304" charset="0"/>
              </a:rPr>
              <a:t>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Sohan</a:t>
            </a:r>
            <a:r>
              <a:rPr lang="en-US" altLang="zh-CN" sz="2400" b="1" dirty="0" smtClean="0">
                <a:latin typeface="Times New Roman" panose="02020603050405020304" charset="0"/>
              </a:rPr>
              <a:t>, a teacher, began to build the bridge in 1890.  Because of the river, many children 2. ___________(not, go) to school.  It took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Pakih</a:t>
            </a:r>
            <a:r>
              <a:rPr lang="en-US" altLang="zh-CN" sz="2400" b="1" dirty="0" smtClean="0">
                <a:latin typeface="Times New Roman" panose="02020603050405020304" charset="0"/>
              </a:rPr>
              <a:t> </a:t>
            </a:r>
            <a:r>
              <a:rPr lang="en-US" altLang="zh-CN" sz="2400" b="1" dirty="0" err="1" smtClean="0">
                <a:latin typeface="Times New Roman" panose="02020603050405020304" charset="0"/>
              </a:rPr>
              <a:t>Sohan</a:t>
            </a:r>
            <a:r>
              <a:rPr lang="en-US" altLang="zh-CN" sz="2400" b="1" dirty="0" smtClean="0">
                <a:latin typeface="Times New Roman" panose="02020603050405020304" charset="0"/>
              </a:rPr>
              <a:t> more than 26 years  3. ________(make) the strong bridge.  The bridge 4. ____________(become) stronger and stronger because the roots grow all the time.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691535" y="2255520"/>
            <a:ext cx="124618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is made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994856"/>
            <a:ext cx="497924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Ⅳ.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用所给动词的适当形式完成短文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05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10"/>
          <p:cNvSpPr txBox="1"/>
          <p:nvPr/>
        </p:nvSpPr>
        <p:spPr>
          <a:xfrm>
            <a:off x="2691535" y="3976318"/>
            <a:ext cx="175672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couldn't go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7908518" y="4478251"/>
            <a:ext cx="196532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is becoming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1394736" y="4505942"/>
            <a:ext cx="120808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to make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  <p:bldP spid="10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33400" y="1698624"/>
            <a:ext cx="1082040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      On rainy days people should cross the bridge carefully.  When it 5. ________ (rain), the bridge will become wet and slippery(</a:t>
            </a:r>
            <a:r>
              <a:rPr lang="zh-CN" altLang="en-US" sz="2400" b="1" dirty="0" smtClean="0">
                <a:latin typeface="Times New Roman" panose="02020603050405020304" charset="0"/>
              </a:rPr>
              <a:t>滑的</a:t>
            </a:r>
            <a:r>
              <a:rPr lang="en-US" altLang="zh-CN" sz="2400" b="1" dirty="0" smtClean="0">
                <a:latin typeface="Times New Roman" panose="02020603050405020304" charset="0"/>
              </a:rPr>
              <a:t>).  More and more people travel there just to take some photos and try crossing it.</a:t>
            </a:r>
          </a:p>
        </p:txBody>
      </p:sp>
      <p:sp>
        <p:nvSpPr>
          <p:cNvPr id="10" name="文本框 10"/>
          <p:cNvSpPr txBox="1"/>
          <p:nvPr/>
        </p:nvSpPr>
        <p:spPr>
          <a:xfrm>
            <a:off x="9966643" y="1790566"/>
            <a:ext cx="106711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rains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7145" y="1026795"/>
            <a:ext cx="4001135" cy="6769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562" y="1104265"/>
            <a:ext cx="2644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A </a:t>
            </a: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教材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要点回归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6719" y="2213289"/>
            <a:ext cx="1032383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1. All the _____________ (compete) did well in the speech contest.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2. There are always different kinds of  ________(festival) all over the world.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3. My parents know ________ (much) than I about the festival.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4. Learning how to make a kite ________(sound) interesting.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</a:rPr>
              <a:t>5. The singing competition is ________ (hold) in our school every spring. </a:t>
            </a:r>
          </a:p>
        </p:txBody>
      </p:sp>
      <p:sp>
        <p:nvSpPr>
          <p:cNvPr id="9" name="矩形 8"/>
          <p:cNvSpPr/>
          <p:nvPr/>
        </p:nvSpPr>
        <p:spPr>
          <a:xfrm>
            <a:off x="1766438" y="2329158"/>
            <a:ext cx="175913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 competitors</a:t>
            </a:r>
            <a:endParaRPr lang="zh-CN" altLang="en-US" sz="2400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01589" y="2854010"/>
            <a:ext cx="118853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festivals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88961" y="3389313"/>
            <a:ext cx="84907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more</a:t>
            </a:r>
            <a:endParaRPr lang="zh-CN" altLang="en-US" sz="2400" dirty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96865" y="3950974"/>
            <a:ext cx="107273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sounds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00505" y="4519006"/>
            <a:ext cx="73289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held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115" y="17468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0"/>
          <p:cNvSpPr/>
          <p:nvPr/>
        </p:nvSpPr>
        <p:spPr>
          <a:xfrm>
            <a:off x="502285" y="1746885"/>
            <a:ext cx="4362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Ⅰ.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用所给单词的适当形式填空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08915" y="1877138"/>
            <a:ext cx="11370310" cy="3349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1.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警察尽力找出关于这个案子的更多信息。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The police tried to ________ ________ more information about this case.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2.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他们去张家界度假了。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They went  ________  ________  ________ to </a:t>
            </a:r>
            <a:r>
              <a:rPr lang="en-US" altLang="zh-CN" sz="2400" b="1" dirty="0" err="1" smtClean="0">
                <a:latin typeface="Times New Roman" panose="02020603050405020304" charset="0"/>
                <a:ea typeface="+mj-ea"/>
              </a:rPr>
              <a:t>Zhangjiajie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3.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你应该及时告诉他这次比赛的情况。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You should  ________ him  ________ this game in time. </a:t>
            </a:r>
          </a:p>
        </p:txBody>
      </p:sp>
      <p:sp>
        <p:nvSpPr>
          <p:cNvPr id="9" name="矩形 8"/>
          <p:cNvSpPr/>
          <p:nvPr/>
        </p:nvSpPr>
        <p:spPr>
          <a:xfrm>
            <a:off x="3892426" y="4691148"/>
            <a:ext cx="92044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about</a:t>
            </a:r>
          </a:p>
        </p:txBody>
      </p:sp>
      <p:sp>
        <p:nvSpPr>
          <p:cNvPr id="10" name="矩形 9"/>
          <p:cNvSpPr/>
          <p:nvPr/>
        </p:nvSpPr>
        <p:spPr>
          <a:xfrm>
            <a:off x="3085902" y="2539051"/>
            <a:ext cx="505548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find            out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87026" y="3662084"/>
            <a:ext cx="448329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on                a               vacation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3323" y="134244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10"/>
          <p:cNvSpPr/>
          <p:nvPr/>
        </p:nvSpPr>
        <p:spPr>
          <a:xfrm>
            <a:off x="546247" y="1324846"/>
            <a:ext cx="38988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+mn-ea"/>
                <a:sym typeface="+mn-ea"/>
              </a:rPr>
              <a:t>Ⅱ. </a:t>
            </a:r>
            <a:r>
              <a:rPr lang="zh-CN" altLang="en-US" sz="2400" b="1" dirty="0" smtClean="0">
                <a:solidFill>
                  <a:srgbClr val="00A6AD"/>
                </a:solidFill>
                <a:latin typeface="+mn-ea"/>
                <a:sym typeface="+mn-ea"/>
              </a:rPr>
              <a:t>根据汉语意思完成句子</a:t>
            </a:r>
          </a:p>
        </p:txBody>
      </p:sp>
      <p:sp>
        <p:nvSpPr>
          <p:cNvPr id="11" name="矩形 10"/>
          <p:cNvSpPr/>
          <p:nvPr/>
        </p:nvSpPr>
        <p:spPr>
          <a:xfrm>
            <a:off x="2101339" y="4708881"/>
            <a:ext cx="68758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tell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76695" y="1775844"/>
            <a:ext cx="1137031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4.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这座城市以其美丽的园林而出名。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This city is _______</a:t>
            </a:r>
            <a:r>
              <a:rPr lang="en-US" altLang="zh-CN" sz="2400" b="1" dirty="0" smtClean="0">
                <a:latin typeface="Times New Roman" panose="02020603050405020304" charset="0"/>
              </a:rPr>
              <a:t>________</a:t>
            </a: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_  ____ its beautiful gardens.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5. </a:t>
            </a:r>
            <a:r>
              <a:rPr lang="zh-CN" altLang="en-US" sz="2400" b="1" dirty="0" smtClean="0">
                <a:latin typeface="Times New Roman" panose="02020603050405020304" charset="0"/>
                <a:ea typeface="+mj-ea"/>
              </a:rPr>
              <a:t>终于，他们在教练的帮助下学会了开车。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  <a:ea typeface="+mj-ea"/>
              </a:rPr>
              <a:t>At last, they learned  ________  ________ with the coach's help.</a:t>
            </a:r>
          </a:p>
        </p:txBody>
      </p:sp>
      <p:sp>
        <p:nvSpPr>
          <p:cNvPr id="9" name="矩形 8"/>
          <p:cNvSpPr/>
          <p:nvPr/>
        </p:nvSpPr>
        <p:spPr>
          <a:xfrm>
            <a:off x="2109932" y="2430394"/>
            <a:ext cx="357458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famous/known         for</a:t>
            </a:r>
            <a:endParaRPr lang="zh-CN" altLang="en-US" sz="2400" b="1" dirty="0">
              <a:solidFill>
                <a:srgbClr val="C00000"/>
              </a:solidFill>
              <a:latin typeface="+mn-ea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80748" y="3543466"/>
            <a:ext cx="265429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/>
            <a:r>
              <a:rPr lang="en-US" altLang="zh-CN" sz="2400" dirty="0" smtClean="0">
                <a:solidFill>
                  <a:srgbClr val="C00000"/>
                </a:solidFill>
                <a:sym typeface="+mn-ea"/>
              </a:rPr>
              <a:t>to                    drive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标-0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0350" y="949569"/>
            <a:ext cx="4222750" cy="8043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5216" y="1073687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B </a:t>
            </a:r>
            <a:r>
              <a:rPr lang="zh-CN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知识</a:t>
            </a:r>
            <a:r>
              <a:rPr lang="zh-CN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综合运用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0535" y="2386330"/>
            <a:ext cx="9587865" cy="22419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)1. —Could you tell me  ________ this new computer now?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—Of course.  Let me help you.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how to use  			B. how using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C. what to use  			D. what using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2165" y="2556376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7990" y="4730751"/>
            <a:ext cx="10784205" cy="107484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考查“疑问词＋动词不定式”结构。由于谓语动词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use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后面接宾语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computer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，因此连接词用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how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，后面接动词要用不定式形式，故选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588963" y="1880712"/>
            <a:ext cx="1869423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Ⅲ. 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charset="0"/>
                <a:sym typeface="+mn-ea"/>
              </a:rPr>
              <a:t>单项填空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16879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)2. We all felt it was so cute  ________ the dog to count after listening to some numbers.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for  		B. with		C. about  		D. of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7382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1790" y="3298191"/>
            <a:ext cx="11520170" cy="166199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考查介词。固定句型“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it's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＋形容词＋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for/of </a:t>
            </a:r>
            <a:r>
              <a:rPr lang="en-US" altLang="zh-CN" sz="2200" b="1" dirty="0" err="1" smtClean="0">
                <a:latin typeface="仿宋" panose="02010609060101010101" charset="-122"/>
                <a:ea typeface="仿宋" panose="02010609060101010101" charset="-122"/>
                <a:sym typeface="+mn-ea"/>
              </a:rPr>
              <a:t>sb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 to do </a:t>
            </a:r>
            <a:r>
              <a:rPr lang="en-US" altLang="zh-CN" sz="2200" b="1" dirty="0" err="1" smtClean="0">
                <a:latin typeface="仿宋" panose="02010609060101010101" charset="-122"/>
                <a:ea typeface="仿宋" panose="02010609060101010101" charset="-122"/>
                <a:sym typeface="+mn-ea"/>
              </a:rPr>
              <a:t>sth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”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中的介词用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for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还是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of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，由前面的形容词决定。这里的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cute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表示性格特征，因此用介词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of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D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200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13648" y="1443407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)3. —________ beautiful your new dress is!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—Thank you.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How  	B. What	C. How a  	D. What 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6260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1790" y="3298191"/>
            <a:ext cx="11520170" cy="55976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考查感叹句。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beautiful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是形容词，用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how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引导感叹句，故选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A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68893" y="1486269"/>
            <a:ext cx="9587865" cy="22419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)4. Usually, a special party  ________ for my grandfather on the third Sunday in June.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is holding  			B. will hold		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C. is held  			D. will be held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20646" y="1652602"/>
            <a:ext cx="35137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1830" y="3862071"/>
            <a:ext cx="10392410" cy="115416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考查一般现在时态的被动语态。句子主语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party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是谓语动词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hold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的作用对象，因此用被动语态；根据语境可知用一般现在时态，故选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40318" y="1443407"/>
            <a:ext cx="95878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(</a:t>
            </a:r>
            <a:r>
              <a:rPr lang="zh-CN" altLang="en-US" sz="2400" b="1" dirty="0" smtClean="0">
                <a:latin typeface="Times New Roman" panose="02020603050405020304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charset="0"/>
              </a:rPr>
              <a:t>)5. —These days, teenagers often have to do what they ________ to.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—It's not good for their independence.  They need to think on their own.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charset="0"/>
              </a:rPr>
              <a:t>A. tell  	B. are telling		C. are told  		D. is told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98726" y="1591642"/>
            <a:ext cx="345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8950" y="3298191"/>
            <a:ext cx="11123930" cy="115416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【解析】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考查被动语态。主语“青少年”和谓语动词“告知”之间存在被动关系，用被动语态，故选</a:t>
            </a:r>
            <a:r>
              <a:rPr lang="en-US" altLang="zh-CN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C</a:t>
            </a:r>
            <a:r>
              <a:rPr lang="zh-CN" altLang="en-US" sz="2200" b="1" dirty="0" smtClean="0">
                <a:latin typeface="仿宋" panose="02010609060101010101" charset="-122"/>
                <a:ea typeface="仿宋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宽屏</PresentationFormat>
  <Paragraphs>85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仿宋</vt:lpstr>
      <vt:lpstr>黑体</vt:lpstr>
      <vt:lpstr>华文楷体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2018-02-07T04:03:00Z</dcterms:created>
  <dcterms:modified xsi:type="dcterms:W3CDTF">2023-01-16T17:53:29Z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2B87CF15215E4D23BBBA9F16410AA95C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