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1" r:id="rId2"/>
    <p:sldId id="290" r:id="rId3"/>
    <p:sldId id="270" r:id="rId4"/>
    <p:sldId id="367" r:id="rId5"/>
    <p:sldId id="384" r:id="rId6"/>
    <p:sldId id="405" r:id="rId7"/>
    <p:sldId id="386" r:id="rId8"/>
    <p:sldId id="406" r:id="rId9"/>
    <p:sldId id="407" r:id="rId10"/>
    <p:sldId id="382" r:id="rId11"/>
    <p:sldId id="383" r:id="rId12"/>
    <p:sldId id="408" r:id="rId13"/>
    <p:sldId id="409" r:id="rId14"/>
    <p:sldId id="410" r:id="rId15"/>
    <p:sldId id="396" r:id="rId16"/>
    <p:sldId id="281" r:id="rId17"/>
    <p:sldId id="411" r:id="rId18"/>
    <p:sldId id="412" r:id="rId19"/>
    <p:sldId id="401" r:id="rId20"/>
    <p:sldId id="286" r:id="rId21"/>
    <p:sldId id="300" r:id="rId22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4">
          <p15:clr>
            <a:srgbClr val="A4A3A4"/>
          </p15:clr>
        </p15:guide>
        <p15:guide id="2" orient="horz" pos="3595">
          <p15:clr>
            <a:srgbClr val="A4A3A4"/>
          </p15:clr>
        </p15:guide>
        <p15:guide id="3" pos="2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FF"/>
    <a:srgbClr val="006600"/>
    <a:srgbClr val="6600CC"/>
    <a:srgbClr val="3333FF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59" autoAdjust="0"/>
  </p:normalViewPr>
  <p:slideViewPr>
    <p:cSldViewPr snapToGrid="0" snapToObjects="1">
      <p:cViewPr>
        <p:scale>
          <a:sx n="110" d="100"/>
          <a:sy n="110" d="100"/>
        </p:scale>
        <p:origin x="-1644" y="-72"/>
      </p:cViewPr>
      <p:guideLst>
        <p:guide orient="horz" pos="1494"/>
        <p:guide orient="horz" pos="3595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D76F55F-D798-4CCA-B457-A6C458ED82D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55F46B8-C13A-4551-9D5F-9B78449AA809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75EBB5D-7145-45D0-9F06-A89BAE0F65B4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01547-9597-4EA4-BB57-73F9D83FCE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A46AD-8E23-4777-8691-AE6F798800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CE207-12E2-4E26-A653-891BD5E03C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B35B1-13F1-4DF1-AD0A-7DB4D26CB1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01547-9597-4EA4-BB57-73F9D83FCE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FF327-C12B-44A7-9223-7E2BA3A8B7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53528-5E45-4200-8F3B-64102BDB34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A2898-8358-4928-9A71-442A01F61E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2BAF7-DDB0-4DFF-B31C-90157A04CA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7DBED-A59E-44DE-B3AA-42741AB93A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14307-3D26-4ADC-8542-2AB9B1B72A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F76AF-4A24-4173-848F-6350893E33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28FAF3D-E947-4484-A5A8-A86B25FAFDE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4.Listen%20and%20say.Then%20sing.mp4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hyperlink" Target="1.Look,listen%20and%20say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hyperlink" Target="2.Listen%20and%20read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/>
          </a:p>
        </p:txBody>
      </p:sp>
      <p:pic>
        <p:nvPicPr>
          <p:cNvPr id="4098" name="图片 23" descr="草地00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846638"/>
            <a:ext cx="91440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4" descr="小花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53534">
            <a:off x="7737475" y="5291138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4" y="1061061"/>
            <a:ext cx="8152248" cy="2165536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Tx/>
              <a:buNone/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4103" name="Picture 39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0" descr="구름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3"/>
          <p:cNvSpPr txBox="1">
            <a:spLocks noChangeArrowheads="1"/>
          </p:cNvSpPr>
          <p:nvPr/>
        </p:nvSpPr>
        <p:spPr bwMode="auto">
          <a:xfrm>
            <a:off x="401638" y="1433513"/>
            <a:ext cx="8267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	                 Module 9</a:t>
            </a:r>
            <a:endParaRPr lang="zh-CN" altLang="en-US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06" name="TextBox 4"/>
          <p:cNvSpPr txBox="1">
            <a:spLocks noChangeArrowheads="1"/>
          </p:cNvSpPr>
          <p:nvPr/>
        </p:nvSpPr>
        <p:spPr bwMode="auto">
          <a:xfrm>
            <a:off x="3521075" y="2644775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WY   </a:t>
            </a:r>
            <a:r>
              <a:rPr lang="zh-CN" altLang="en-US" sz="2000" b="1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六年级下册 </a:t>
            </a:r>
          </a:p>
        </p:txBody>
      </p:sp>
      <p:pic>
        <p:nvPicPr>
          <p:cNvPr id="4107" name="图片 70" descr="蝴蝶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8291536" flipH="1">
            <a:off x="7834313" y="3452813"/>
            <a:ext cx="10191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Tx/>
              <a:buNone/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4109" name="Picture 50" descr="나뭇잎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613" y="133508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613" y="197643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613" y="261778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425" y="133508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425" y="197643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425" y="261778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5" name="文本框 4"/>
          <p:cNvSpPr txBox="1"/>
          <p:nvPr/>
        </p:nvSpPr>
        <p:spPr>
          <a:xfrm>
            <a:off x="0" y="4002712"/>
            <a:ext cx="9144000" cy="6694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300" b="1" dirty="0"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Unit 2  </a:t>
            </a:r>
            <a:r>
              <a:rPr lang="en-US" altLang="zh-CN" sz="3300" b="1" dirty="0" smtClean="0"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Wishing </a:t>
            </a:r>
            <a:r>
              <a:rPr lang="en-US" altLang="zh-CN" sz="3300" b="1" dirty="0"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you happiness every day.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588294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5362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3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2476964" y="-50145"/>
            <a:ext cx="4377055" cy="1076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32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Now read and write.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32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Then ask and answer.</a:t>
            </a:r>
          </a:p>
        </p:txBody>
      </p:sp>
      <p:pic>
        <p:nvPicPr>
          <p:cNvPr id="15365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1" descr="9-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250" y="3927475"/>
            <a:ext cx="85502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4"/>
          <p:cNvSpPr txBox="1">
            <a:spLocks noChangeArrowheads="1"/>
          </p:cNvSpPr>
          <p:nvPr/>
        </p:nvSpPr>
        <p:spPr bwMode="auto">
          <a:xfrm>
            <a:off x="504825" y="1036638"/>
            <a:ext cx="824071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1．What is Lingling doing?                  2．What does she write first?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_____________________________        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_____________________________        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3．Then what does she write?              4．How many letters are there?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_____________________________        _____________________________ 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_____________________________        _____________________________ </a:t>
            </a:r>
          </a:p>
        </p:txBody>
      </p:sp>
      <p:sp>
        <p:nvSpPr>
          <p:cNvPr id="15368" name="文本框 2"/>
          <p:cNvSpPr txBox="1">
            <a:spLocks noChangeArrowheads="1"/>
          </p:cNvSpPr>
          <p:nvPr/>
        </p:nvSpPr>
        <p:spPr bwMode="auto">
          <a:xfrm>
            <a:off x="768350" y="4387850"/>
            <a:ext cx="231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latin typeface="Times New Roman" panose="02020603050405020304" pitchFamily="18" charset="0"/>
              </a:rPr>
              <a:t>What is Lingling doing?</a:t>
            </a:r>
          </a:p>
        </p:txBody>
      </p:sp>
      <p:sp>
        <p:nvSpPr>
          <p:cNvPr id="15369" name="文本框 3"/>
          <p:cNvSpPr txBox="1">
            <a:spLocks noChangeArrowheads="1"/>
          </p:cNvSpPr>
          <p:nvPr/>
        </p:nvSpPr>
        <p:spPr bwMode="auto">
          <a:xfrm>
            <a:off x="6453188" y="3871913"/>
            <a:ext cx="26241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She’s writing goodbye</a:t>
            </a:r>
          </a:p>
          <a:p>
            <a:pPr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letters to all her friends at school.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9438" y="1511300"/>
            <a:ext cx="3814762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Lingling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is writing goodbye letters to all her friends at school.</a:t>
            </a:r>
            <a:endParaRPr lang="zh-CN" altLang="en-US" sz="2000" b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86325" y="1509713"/>
            <a:ext cx="3433763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First she writes the name of a friend.</a:t>
            </a:r>
            <a:endParaRPr lang="zh-CN" altLang="en-US" sz="2000" b="1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9113" y="2859088"/>
            <a:ext cx="4435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Then she writes “Wishing you happiness every day” in every letter.</a:t>
            </a:r>
            <a:endParaRPr lang="zh-CN" altLang="en-US" sz="2000" b="1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26025" y="2979738"/>
            <a:ext cx="3268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There are about forty letters.</a:t>
            </a:r>
            <a:endParaRPr lang="zh-CN" altLang="en-US" sz="20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6386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7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1710046" y="213986"/>
            <a:ext cx="630047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36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4. Listen and say. Then sing.</a:t>
            </a:r>
            <a:endParaRPr kumimoji="1" lang="zh-CN" altLang="en-US" sz="3600" spc="-300" dirty="0"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6389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733425" y="1158875"/>
            <a:ext cx="4883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GOODBYE，MY FRIEND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Goodbye, goodbye, my friend.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It’s nearly the end, the end.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Good luck, good luck to you!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Good luck, good luck to you!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Goodbye, goodbye, my friend.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It’s nearly the end, the end.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Wishing you happiness every day.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Wishing you happiness every day.</a:t>
            </a:r>
          </a:p>
        </p:txBody>
      </p:sp>
      <p:sp>
        <p:nvSpPr>
          <p:cNvPr id="16" name="矩形 15"/>
          <p:cNvSpPr/>
          <p:nvPr/>
        </p:nvSpPr>
        <p:spPr>
          <a:xfrm>
            <a:off x="5372100" y="2171700"/>
            <a:ext cx="3232150" cy="2225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noProof="1"/>
          </a:p>
        </p:txBody>
      </p:sp>
      <p:pic>
        <p:nvPicPr>
          <p:cNvPr id="16392" name="图片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86400" y="2282825"/>
            <a:ext cx="300037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1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94388" y="4740275"/>
            <a:ext cx="2116137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7410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1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2633332" y="70856"/>
            <a:ext cx="3881120" cy="7683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5. Do and say.</a:t>
            </a:r>
          </a:p>
        </p:txBody>
      </p:sp>
      <p:sp>
        <p:nvSpPr>
          <p:cNvPr id="17413" name="矩形 1"/>
          <p:cNvSpPr>
            <a:spLocks noChangeArrowheads="1"/>
          </p:cNvSpPr>
          <p:nvPr/>
        </p:nvSpPr>
        <p:spPr bwMode="auto">
          <a:xfrm>
            <a:off x="1730375" y="1527175"/>
            <a:ext cx="5373688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614805" indent="-1614805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Give good wishes to your friends.</a:t>
            </a:r>
          </a:p>
          <a:p>
            <a:pPr marL="1614805" indent="-1614805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Good luck for the future.</a:t>
            </a:r>
          </a:p>
          <a:p>
            <a:pPr marL="1614805" indent="-1614805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From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Xiaoyong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</a:p>
          <a:p>
            <a:pPr marL="1614805" indent="-1614805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Thank you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Xiaoyong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4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 21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8434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1019175" y="1217613"/>
            <a:ext cx="7213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50000"/>
              </a:lnSpc>
              <a:defRPr/>
            </a:pPr>
            <a:r>
              <a:rPr lang="zh-CN" altLang="en-US" sz="2400" b="1" noProof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趣味活动：最温馨的祝福。  </a:t>
            </a:r>
          </a:p>
          <a:p>
            <a:pPr marL="9525" indent="-9525" eaLnBrk="1" hangingPunct="1">
              <a:lnSpc>
                <a:spcPct val="250000"/>
              </a:lnSpc>
              <a:defRPr/>
            </a:pPr>
            <a:r>
              <a:rPr sz="2400" b="1" noProof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马上就要毕业了，你有什么祝福要对你的好朋友说呢？设计一个精美的贺卡，在上面写下最温馨的祝福，送给你的好朋友吧！</a:t>
            </a:r>
          </a:p>
        </p:txBody>
      </p:sp>
      <p:pic>
        <p:nvPicPr>
          <p:cNvPr id="18437" name="图片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9458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59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2633332" y="70856"/>
            <a:ext cx="4573905" cy="7683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6. Write and say.</a:t>
            </a:r>
          </a:p>
        </p:txBody>
      </p:sp>
      <p:sp>
        <p:nvSpPr>
          <p:cNvPr id="11273" name="矩形 1"/>
          <p:cNvSpPr>
            <a:spLocks noChangeArrowheads="1"/>
          </p:cNvSpPr>
          <p:nvPr/>
        </p:nvSpPr>
        <p:spPr bwMode="auto">
          <a:xfrm>
            <a:off x="1196975" y="1536700"/>
            <a:ext cx="7162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Tx/>
              <a:buNone/>
              <a:defRPr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good wishes to your friends in their notebooks.</a:t>
            </a:r>
          </a:p>
          <a:p>
            <a:pPr>
              <a:lnSpc>
                <a:spcPct val="200000"/>
              </a:lnSpc>
              <a:buFontTx/>
              <a:buNone/>
              <a:defRPr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luck for the future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I’ll miss you.</a:t>
            </a:r>
          </a:p>
          <a:p>
            <a:pPr marL="1614805" indent="-1614805">
              <a:lnSpc>
                <a:spcPct val="200000"/>
              </a:lnSpc>
              <a:buFontTx/>
              <a:buNone/>
              <a:defRPr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you. I’ll miss you too.</a:t>
            </a:r>
          </a:p>
        </p:txBody>
      </p:sp>
      <p:pic>
        <p:nvPicPr>
          <p:cNvPr id="19462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0482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3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4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584200" y="1084263"/>
            <a:ext cx="81534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一、单项选择。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I am growing up ______ in a ______ family.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A. happy；happiness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B. happy；happily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C. happily；happy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3635375" y="20685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098550" y="4794250"/>
            <a:ext cx="7866063" cy="1198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071688" y="4794250"/>
            <a:ext cx="689292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第一个空格用副词形式happily修饰动词，第二个空格用形容词形式happy修饰名词family，故选C。</a:t>
            </a:r>
          </a:p>
        </p:txBody>
      </p:sp>
      <p:pic>
        <p:nvPicPr>
          <p:cNvPr id="20489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 24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1506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7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8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873125" y="1608138"/>
            <a:ext cx="74263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二、情景选择。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当你想祝福别人每天都快乐时，你可以说：（    ）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A. Good luck to you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!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B. Wishing you happiness every day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!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C. I will miss you.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7178675" y="2598738"/>
            <a:ext cx="487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1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 24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2530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2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873125" y="1608138"/>
            <a:ext cx="74263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三、根据图片提示补全句子。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cool your new car is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!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974850" y="2603500"/>
            <a:ext cx="1036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How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5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360738"/>
            <a:ext cx="303688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 24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3554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5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2"/>
          <p:cNvSpPr txBox="1">
            <a:spLocks noChangeArrowheads="1"/>
          </p:cNvSpPr>
          <p:nvPr/>
        </p:nvSpPr>
        <p:spPr bwMode="auto">
          <a:xfrm>
            <a:off x="873125" y="1608138"/>
            <a:ext cx="742632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四、连词成句。</a:t>
            </a:r>
          </a:p>
          <a:p>
            <a:pPr indent="628650" eaLnBrk="1" hangingPunct="1"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wha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t,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clever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is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she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girl （!）</a:t>
            </a:r>
          </a:p>
          <a:p>
            <a:pPr indent="628650" eaLnBrk="1" hangingPunct="1">
              <a:lnSpc>
                <a:spcPct val="200000"/>
              </a:lnSpc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________________________</a:t>
            </a:r>
            <a:endParaRPr lang="en-US" altLang="zh-CN" sz="2400" b="1" u="sng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766888" y="3305175"/>
            <a:ext cx="3400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What a clever girl she is!</a:t>
            </a:r>
          </a:p>
        </p:txBody>
      </p:sp>
      <p:pic>
        <p:nvPicPr>
          <p:cNvPr id="23559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 11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4578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9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0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903288" y="1547813"/>
            <a:ext cx="71310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本节课我们学习了以下知识，请同学们一定加强巩固，以便能和同学们进行灵活交流哦！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927100" y="3108325"/>
            <a:ext cx="7637463" cy="2306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重点词汇：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</a:rPr>
              <a:t>what, happiness </a:t>
            </a:r>
            <a:endParaRPr lang="en-US" altLang="zh-CN" sz="2400" b="1" noProof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重点句式：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</a:rPr>
              <a:t>Wishing you happiness every day. </a:t>
            </a:r>
          </a:p>
          <a:p>
            <a:pPr indent="1540510">
              <a:lnSpc>
                <a:spcPct val="200000"/>
              </a:lnSpc>
              <a:defRPr/>
            </a:pP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</a:rPr>
              <a:t>What a lot of good wishes!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 22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5122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5125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6" descr="C:\Users\Administrator\Desktop\小学点拨课件副本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375" y="328613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7175" y="1241425"/>
            <a:ext cx="6116638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文本框 2"/>
          <p:cNvSpPr txBox="1">
            <a:spLocks noChangeArrowheads="1"/>
          </p:cNvSpPr>
          <p:nvPr/>
        </p:nvSpPr>
        <p:spPr bwMode="auto">
          <a:xfrm>
            <a:off x="2190750" y="5033963"/>
            <a:ext cx="47879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Have you ever received a postcard from your friend?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 18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5602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3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4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935038" y="1851025"/>
            <a:ext cx="446087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35038" y="3360738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35038" y="4476750"/>
            <a:ext cx="446087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950913" y="1765300"/>
            <a:ext cx="77692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ts val="4000"/>
              </a:lnSpc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Listen and read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的对话朗读流利。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配套的课后作业。</a:t>
            </a:r>
          </a:p>
        </p:txBody>
      </p:sp>
      <p:pic>
        <p:nvPicPr>
          <p:cNvPr id="25609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pic>
        <p:nvPicPr>
          <p:cNvPr id="26626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46638"/>
            <a:ext cx="91440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9" descr="구름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0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Oval 17"/>
          <p:cNvSpPr>
            <a:spLocks noChangeArrowheads="1"/>
          </p:cNvSpPr>
          <p:nvPr/>
        </p:nvSpPr>
        <p:spPr bwMode="auto">
          <a:xfrm>
            <a:off x="2371725" y="5734050"/>
            <a:ext cx="4398963" cy="898525"/>
          </a:xfrm>
          <a:prstGeom prst="ellipse">
            <a:avLst/>
          </a:prstGeom>
          <a:gradFill rotWithShape="1">
            <a:gsLst>
              <a:gs pos="0">
                <a:srgbClr val="0E320D"/>
              </a:gs>
              <a:gs pos="100000">
                <a:srgbClr val="1F6B1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26630" name="Picture 16" descr="꽃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3550" y="3363913"/>
            <a:ext cx="31369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矩形 3"/>
          <p:cNvSpPr>
            <a:spLocks noChangeArrowheads="1"/>
          </p:cNvSpPr>
          <p:nvPr/>
        </p:nvSpPr>
        <p:spPr bwMode="auto">
          <a:xfrm>
            <a:off x="5580063" y="6553200"/>
            <a:ext cx="2174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41414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1928999" y="1329272"/>
            <a:ext cx="5285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Thank you! </a:t>
            </a:r>
            <a:endParaRPr lang="zh-CN" alt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6146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2041881" y="209609"/>
            <a:ext cx="5629910" cy="70675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0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Look, listen and say.</a:t>
            </a:r>
          </a:p>
        </p:txBody>
      </p:sp>
      <p:pic>
        <p:nvPicPr>
          <p:cNvPr id="6149" name="Picture 2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29363" y="4546600"/>
            <a:ext cx="2116137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5567363" y="1603375"/>
            <a:ext cx="3192462" cy="24257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noProof="1"/>
          </a:p>
        </p:txBody>
      </p:sp>
      <p:pic>
        <p:nvPicPr>
          <p:cNvPr id="6152" name="图片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54675" y="1749425"/>
            <a:ext cx="30384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文本框 2"/>
          <p:cNvSpPr txBox="1">
            <a:spLocks noChangeArrowheads="1"/>
          </p:cNvSpPr>
          <p:nvPr/>
        </p:nvSpPr>
        <p:spPr bwMode="auto">
          <a:xfrm>
            <a:off x="603250" y="1338263"/>
            <a:ext cx="48625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I’m writing an email to my friends from the earth. I miss them.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Dear friends,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I miss you. Best wishes to you.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Love,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Bobo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7170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2002141" y="168646"/>
            <a:ext cx="5149850" cy="7683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Listen and read.</a:t>
            </a:r>
          </a:p>
        </p:txBody>
      </p:sp>
      <p:sp>
        <p:nvSpPr>
          <p:cNvPr id="15" name="矩形 14"/>
          <p:cNvSpPr/>
          <p:nvPr/>
        </p:nvSpPr>
        <p:spPr>
          <a:xfrm>
            <a:off x="6888163" y="2173288"/>
            <a:ext cx="2116137" cy="1698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11273" name="矩形 1"/>
          <p:cNvSpPr>
            <a:spLocks noChangeArrowheads="1"/>
          </p:cNvSpPr>
          <p:nvPr/>
        </p:nvSpPr>
        <p:spPr bwMode="auto">
          <a:xfrm>
            <a:off x="619125" y="1004888"/>
            <a:ext cx="6269038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614805" indent="-1614805">
              <a:lnSpc>
                <a:spcPct val="13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doing，Lingling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273810" indent="-1273810">
              <a:lnSpc>
                <a:spcPct val="130000"/>
              </a:lnSpc>
              <a:buFontTx/>
              <a:buNone/>
              <a:defRPr/>
            </a:pP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Lingling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 m writing goodbye letters to all my friends at school.</a:t>
            </a:r>
          </a:p>
          <a:p>
            <a:pPr marL="703580" indent="-703580">
              <a:lnSpc>
                <a:spcPct val="13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Dad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a good idea. What are you writing in your letters?</a:t>
            </a:r>
          </a:p>
          <a:p>
            <a:pPr marL="1254760" indent="-1254760">
              <a:lnSpc>
                <a:spcPct val="130000"/>
              </a:lnSpc>
              <a:buFontTx/>
              <a:buNone/>
              <a:defRPr/>
            </a:pP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Lingling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Well，first I write the name of a friend. Look ！ This one is for Amy.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4285" indent="-1264285">
              <a:lnSpc>
                <a:spcPct val="130000"/>
              </a:lnSpc>
              <a:buFontTx/>
              <a:buNone/>
              <a:tabLst>
                <a:tab pos="1522095" algn="l"/>
              </a:tabLst>
              <a:defRPr/>
            </a:pP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Lingling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then I write “Wishing you happiness every day” in every letter.</a:t>
            </a:r>
          </a:p>
          <a:p>
            <a:pPr marL="731520" indent="-731520">
              <a:lnSpc>
                <a:spcPct val="130000"/>
              </a:lnSpc>
              <a:buFontTx/>
              <a:buNone/>
              <a:tabLst>
                <a:tab pos="805815" algn="l"/>
              </a:tabLst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Dad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Wow！There are about forty letters here. What a lot of good wishes!</a:t>
            </a:r>
          </a:p>
        </p:txBody>
      </p:sp>
      <p:pic>
        <p:nvPicPr>
          <p:cNvPr id="7175" name="Picture 2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88163" y="4241800"/>
            <a:ext cx="21161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80238" y="2330450"/>
            <a:ext cx="19319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8194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文本框 17"/>
          <p:cNvSpPr txBox="1">
            <a:spLocks noChangeArrowheads="1"/>
          </p:cNvSpPr>
          <p:nvPr/>
        </p:nvSpPr>
        <p:spPr bwMode="auto">
          <a:xfrm>
            <a:off x="2890838" y="1527175"/>
            <a:ext cx="564991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Wishing you happiness every day...</a:t>
            </a:r>
          </a:p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祝你每天都快乐……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069975" y="177323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 sz="2400"/>
          </a:p>
        </p:txBody>
      </p:sp>
      <p:sp>
        <p:nvSpPr>
          <p:cNvPr id="8199" name="文本框 19"/>
          <p:cNvSpPr txBox="1">
            <a:spLocks noChangeArrowheads="1"/>
          </p:cNvSpPr>
          <p:nvPr/>
        </p:nvSpPr>
        <p:spPr bwMode="auto">
          <a:xfrm>
            <a:off x="1449388" y="1754188"/>
            <a:ext cx="1487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1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200" name="图片 9" descr="bo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9413" y="1665288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997075" y="3317875"/>
            <a:ext cx="584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这是常见的祝福语，用于表达祝愿。</a:t>
            </a:r>
          </a:p>
        </p:txBody>
      </p:sp>
      <p:sp>
        <p:nvSpPr>
          <p:cNvPr id="8202" name="矩形 3"/>
          <p:cNvSpPr>
            <a:spLocks noChangeArrowheads="1"/>
          </p:cNvSpPr>
          <p:nvPr/>
        </p:nvSpPr>
        <p:spPr bwMode="auto">
          <a:xfrm>
            <a:off x="942975" y="3454400"/>
            <a:ext cx="111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用法：</a:t>
            </a:r>
            <a:endParaRPr lang="zh-CN" altLang="en-US">
              <a:ea typeface="黑体" panose="02010609060101010101" pitchFamily="49" charset="-122"/>
            </a:endParaRPr>
          </a:p>
        </p:txBody>
      </p:sp>
      <p:pic>
        <p:nvPicPr>
          <p:cNvPr id="8203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9218" name="Picture 47" descr="연필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43" descr="꽃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图片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矩形 2"/>
          <p:cNvSpPr>
            <a:spLocks noChangeArrowheads="1"/>
          </p:cNvSpPr>
          <p:nvPr/>
        </p:nvSpPr>
        <p:spPr bwMode="auto">
          <a:xfrm>
            <a:off x="2509838" y="3640138"/>
            <a:ext cx="44323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happy </a:t>
            </a:r>
            <a:r>
              <a:rPr lang="zh-CN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adj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幸福的，快乐的</a:t>
            </a:r>
          </a:p>
          <a:p>
            <a:pPr>
              <a:lnSpc>
                <a:spcPct val="17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happily </a:t>
            </a:r>
            <a:r>
              <a:rPr lang="zh-CN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adv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幸福地，快乐地</a:t>
            </a:r>
          </a:p>
        </p:txBody>
      </p:sp>
      <p:sp>
        <p:nvSpPr>
          <p:cNvPr id="9222" name="矩形 1"/>
          <p:cNvSpPr>
            <a:spLocks noChangeArrowheads="1"/>
          </p:cNvSpPr>
          <p:nvPr/>
        </p:nvSpPr>
        <p:spPr bwMode="auto">
          <a:xfrm>
            <a:off x="928688" y="1677988"/>
            <a:ext cx="59134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happiness / hæpɪnɪs/ </a:t>
            </a:r>
            <a:r>
              <a:rPr lang="zh-CN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( 名词 ) 幸福，愉快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85950" y="2687638"/>
            <a:ext cx="65198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Her face is full of happiness.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她的脸上满是幸福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9224" name="矩形 3"/>
          <p:cNvSpPr>
            <a:spLocks noChangeArrowheads="1"/>
          </p:cNvSpPr>
          <p:nvPr/>
        </p:nvSpPr>
        <p:spPr bwMode="auto">
          <a:xfrm>
            <a:off x="942975" y="3800475"/>
            <a:ext cx="171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词形变化：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9225" name="矩形 4"/>
          <p:cNvSpPr>
            <a:spLocks noChangeArrowheads="1"/>
          </p:cNvSpPr>
          <p:nvPr/>
        </p:nvSpPr>
        <p:spPr bwMode="auto">
          <a:xfrm>
            <a:off x="933450" y="2843213"/>
            <a:ext cx="1106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pic>
        <p:nvPicPr>
          <p:cNvPr id="9226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矩形 3"/>
          <p:cNvSpPr>
            <a:spLocks noChangeArrowheads="1"/>
          </p:cNvSpPr>
          <p:nvPr/>
        </p:nvSpPr>
        <p:spPr bwMode="auto">
          <a:xfrm>
            <a:off x="922338" y="5186363"/>
            <a:ext cx="1406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反义词：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133600" y="5030788"/>
            <a:ext cx="25161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sadness 悲哀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1266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8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文本框 17"/>
          <p:cNvSpPr txBox="1">
            <a:spLocks noChangeArrowheads="1"/>
          </p:cNvSpPr>
          <p:nvPr/>
        </p:nvSpPr>
        <p:spPr bwMode="auto">
          <a:xfrm>
            <a:off x="2798763" y="1524000"/>
            <a:ext cx="36131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a lot of good wishes!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多么多的美好祝愿啊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！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944563" y="16875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1271" name="文本框 19"/>
          <p:cNvSpPr txBox="1">
            <a:spLocks noChangeArrowheads="1"/>
          </p:cNvSpPr>
          <p:nvPr/>
        </p:nvSpPr>
        <p:spPr bwMode="auto">
          <a:xfrm>
            <a:off x="1250950" y="1657350"/>
            <a:ext cx="147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2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81" name="TextBox 8"/>
          <p:cNvSpPr txBox="1">
            <a:spLocks noChangeArrowheads="1"/>
          </p:cNvSpPr>
          <p:nvPr/>
        </p:nvSpPr>
        <p:spPr bwMode="auto">
          <a:xfrm>
            <a:off x="1963738" y="3665538"/>
            <a:ext cx="6334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a fine day it is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! 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多么晴朗的一天啊！</a:t>
            </a:r>
          </a:p>
        </p:txBody>
      </p:sp>
      <p:pic>
        <p:nvPicPr>
          <p:cNvPr id="11273" name="图片 9" descr="bo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5100" y="1584325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矩形 1"/>
          <p:cNvSpPr>
            <a:spLocks noChangeArrowheads="1"/>
          </p:cNvSpPr>
          <p:nvPr/>
        </p:nvSpPr>
        <p:spPr bwMode="auto">
          <a:xfrm>
            <a:off x="1050925" y="4537075"/>
            <a:ext cx="1406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形近词：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1275" name="矩形 2"/>
          <p:cNvSpPr>
            <a:spLocks noChangeArrowheads="1"/>
          </p:cNvSpPr>
          <p:nvPr/>
        </p:nvSpPr>
        <p:spPr bwMode="auto">
          <a:xfrm>
            <a:off x="1050925" y="37846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8209" name="矩形 1"/>
          <p:cNvSpPr>
            <a:spLocks noChangeArrowheads="1"/>
          </p:cNvSpPr>
          <p:nvPr/>
        </p:nvSpPr>
        <p:spPr bwMode="auto">
          <a:xfrm>
            <a:off x="2336800" y="4429125"/>
            <a:ext cx="1112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hat</a:t>
            </a:r>
          </a:p>
        </p:txBody>
      </p:sp>
      <p:pic>
        <p:nvPicPr>
          <p:cNvPr id="11277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文本框 17"/>
          <p:cNvSpPr txBox="1">
            <a:spLocks noChangeArrowheads="1"/>
          </p:cNvSpPr>
          <p:nvPr/>
        </p:nvSpPr>
        <p:spPr bwMode="auto">
          <a:xfrm>
            <a:off x="1076325" y="2900363"/>
            <a:ext cx="4330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/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wɒt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pron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（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代词）多么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1279" name="图片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83250" y="2900363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矩形 1"/>
          <p:cNvSpPr>
            <a:spLocks noChangeArrowheads="1"/>
          </p:cNvSpPr>
          <p:nvPr/>
        </p:nvSpPr>
        <p:spPr bwMode="auto">
          <a:xfrm>
            <a:off x="1050925" y="5219700"/>
            <a:ext cx="1712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一词多义：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614613" y="5124450"/>
            <a:ext cx="1998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什么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build="p"/>
      <p:bldP spid="8209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2290" name="Picture 47" descr="연필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43" descr="꽃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2" name="图片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矩形 2"/>
          <p:cNvSpPr>
            <a:spLocks noChangeArrowheads="1"/>
          </p:cNvSpPr>
          <p:nvPr/>
        </p:nvSpPr>
        <p:spPr bwMode="auto">
          <a:xfrm>
            <a:off x="2462213" y="3879850"/>
            <a:ext cx="67754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What（+ a / an）+ 形容词+ 名词（主语+ 谓语）！</a:t>
            </a:r>
          </a:p>
        </p:txBody>
      </p:sp>
      <p:sp>
        <p:nvSpPr>
          <p:cNvPr id="12294" name="矩形 1"/>
          <p:cNvSpPr>
            <a:spLocks noChangeArrowheads="1"/>
          </p:cNvSpPr>
          <p:nvPr/>
        </p:nvSpPr>
        <p:spPr bwMode="auto">
          <a:xfrm>
            <a:off x="928688" y="1677988"/>
            <a:ext cx="59134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a lot of good wishes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25625" y="2568575"/>
            <a:ext cx="651986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这是由what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引导的感叹句，用以表示赞美、惊叹、喜悦等情感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2296" name="矩形 3"/>
          <p:cNvSpPr>
            <a:spLocks noChangeArrowheads="1"/>
          </p:cNvSpPr>
          <p:nvPr/>
        </p:nvSpPr>
        <p:spPr bwMode="auto">
          <a:xfrm>
            <a:off x="942975" y="4043363"/>
            <a:ext cx="171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句型结构：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2297" name="矩形 4"/>
          <p:cNvSpPr>
            <a:spLocks noChangeArrowheads="1"/>
          </p:cNvSpPr>
          <p:nvPr/>
        </p:nvSpPr>
        <p:spPr bwMode="auto">
          <a:xfrm>
            <a:off x="933450" y="2713038"/>
            <a:ext cx="1101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用法：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pic>
        <p:nvPicPr>
          <p:cNvPr id="12298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矩形 3"/>
          <p:cNvSpPr>
            <a:spLocks noChangeArrowheads="1"/>
          </p:cNvSpPr>
          <p:nvPr/>
        </p:nvSpPr>
        <p:spPr bwMode="auto">
          <a:xfrm>
            <a:off x="936625" y="4786313"/>
            <a:ext cx="1100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836738" y="4640263"/>
            <a:ext cx="3378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beautiful flowers!多么漂亮的花啊！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4338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6263" y="1604963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矩形 16"/>
          <p:cNvSpPr>
            <a:spLocks noChangeArrowheads="1"/>
          </p:cNvSpPr>
          <p:nvPr/>
        </p:nvSpPr>
        <p:spPr bwMode="auto">
          <a:xfrm>
            <a:off x="866775" y="1465263"/>
            <a:ext cx="80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84" name="矩形 2"/>
          <p:cNvSpPr>
            <a:spLocks noChangeArrowheads="1"/>
          </p:cNvSpPr>
          <p:nvPr/>
        </p:nvSpPr>
        <p:spPr bwMode="auto">
          <a:xfrm>
            <a:off x="1851025" y="1425575"/>
            <a:ext cx="634365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由how 引导的感叹句：                                     （1）How + 形容词+ 主语+ 谓语（+ 其他）！例句：How hot it is today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 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今天多么热呀！ （2）How + 副词+ 主语+ 谓语！                      例句：How fast he runs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 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他跑得多么快呀！（3）How+ 主语+ 谓语！                                         例句：How time flies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 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光阴似箭！</a:t>
            </a:r>
          </a:p>
        </p:txBody>
      </p:sp>
      <p:pic>
        <p:nvPicPr>
          <p:cNvPr id="14344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" grpId="0" build="p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898</Words>
  <Application>Microsoft Office PowerPoint</Application>
  <PresentationFormat>全屏显示(4:3)</PresentationFormat>
  <Paragraphs>117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Adobe 黑体 Std R</vt:lpstr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2023-01-16T17:53:36Z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2B2725D89B34465A90EAD92B49635791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