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26"/>
  </p:notesMasterIdLst>
  <p:handoutMasterIdLst>
    <p:handoutMasterId r:id="rId27"/>
  </p:handoutMasterIdLst>
  <p:sldIdLst>
    <p:sldId id="419" r:id="rId3"/>
    <p:sldId id="326" r:id="rId4"/>
    <p:sldId id="420" r:id="rId5"/>
    <p:sldId id="441" r:id="rId6"/>
    <p:sldId id="442" r:id="rId7"/>
    <p:sldId id="443" r:id="rId8"/>
    <p:sldId id="421" r:id="rId9"/>
    <p:sldId id="444" r:id="rId10"/>
    <p:sldId id="445" r:id="rId11"/>
    <p:sldId id="446" r:id="rId12"/>
    <p:sldId id="447" r:id="rId13"/>
    <p:sldId id="422" r:id="rId14"/>
    <p:sldId id="433" r:id="rId15"/>
    <p:sldId id="434" r:id="rId16"/>
    <p:sldId id="449" r:id="rId17"/>
    <p:sldId id="450" r:id="rId18"/>
    <p:sldId id="451" r:id="rId19"/>
    <p:sldId id="423" r:id="rId20"/>
    <p:sldId id="438" r:id="rId21"/>
    <p:sldId id="452" r:id="rId22"/>
    <p:sldId id="424" r:id="rId23"/>
    <p:sldId id="440" r:id="rId24"/>
    <p:sldId id="45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20C"/>
    <a:srgbClr val="F76801"/>
    <a:srgbClr val="85BC00"/>
    <a:srgbClr val="15A800"/>
    <a:srgbClr val="0BA300"/>
    <a:srgbClr val="A3EE00"/>
    <a:srgbClr val="009E00"/>
    <a:srgbClr val="1D8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思源黑体 CN Normal" panose="020B0400000000000000" charset="-122"/>
              </a:rPr>
              <a:t>2023-01-10</a:t>
            </a:fld>
            <a:endParaRPr lang="zh-CN" altLang="en-US">
              <a:ea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思源黑体 CN Normal" panose="020B0400000000000000" charset="-122"/>
              </a:rPr>
              <a:t>‹#›</a:t>
            </a:fld>
            <a:endParaRPr lang="zh-CN" altLang="en-US">
              <a:ea typeface="思源黑体 CN Normal" panose="020B04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30" y="-3810"/>
            <a:ext cx="1221486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5052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picturecompress_20220414144445/output_1.pngoutput_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35" y="0"/>
            <a:ext cx="12199620" cy="6858635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 userDrawn="1"/>
        </p:nvPicPr>
        <p:blipFill>
          <a:blip r:embed="rId3" cstate="screen"/>
          <a:srcRect b="-2805"/>
          <a:stretch>
            <a:fillRect/>
          </a:stretch>
        </p:blipFill>
        <p:spPr>
          <a:xfrm>
            <a:off x="8403590" y="0"/>
            <a:ext cx="3798570" cy="648779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762635"/>
            <a:ext cx="12192000" cy="6096000"/>
          </a:xfrm>
          <a:prstGeom prst="rect">
            <a:avLst/>
          </a:prstGeom>
        </p:spPr>
      </p:pic>
      <p:pic>
        <p:nvPicPr>
          <p:cNvPr id="2" name="图片 1" descr="3"/>
          <p:cNvPicPr>
            <a:picLocks noChangeAspect="1"/>
          </p:cNvPicPr>
          <p:nvPr userDrawn="1"/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>
          <a:xfrm>
            <a:off x="3253740" y="4957445"/>
            <a:ext cx="2971800" cy="1901190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2145030" cy="2724150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635" y="4606925"/>
            <a:ext cx="3207385" cy="2044065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6225540" y="5224145"/>
            <a:ext cx="1406525" cy="119507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635" y="4872355"/>
            <a:ext cx="12199620" cy="1985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活动概述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学生活动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亲子活动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活动预算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注意事项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30" y="-3810"/>
            <a:ext cx="1221486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5052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picturecompress_20220414144445/output_1.pngoutput_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35" y="0"/>
            <a:ext cx="12199620" cy="6858635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 userDrawn="1"/>
        </p:nvPicPr>
        <p:blipFill>
          <a:blip r:embed="rId3" cstate="screen"/>
          <a:srcRect b="-2805"/>
          <a:stretch>
            <a:fillRect/>
          </a:stretch>
        </p:blipFill>
        <p:spPr>
          <a:xfrm>
            <a:off x="8403590" y="0"/>
            <a:ext cx="3798570" cy="648779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762635"/>
            <a:ext cx="12192000" cy="609600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 userDrawn="1"/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>
          <a:xfrm>
            <a:off x="3253740" y="4957445"/>
            <a:ext cx="2971800" cy="1901190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2145030" cy="2724150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635" y="4606925"/>
            <a:ext cx="3207385" cy="2044065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6225540" y="5224145"/>
            <a:ext cx="1406525" cy="119507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635" y="4872355"/>
            <a:ext cx="12199620" cy="1985645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 userDrawn="1"/>
        </p:nvPicPr>
        <p:blipFill>
          <a:blip r:embed="rId10" cstate="screen">
            <a:lum contrast="24000"/>
          </a:blip>
          <a:srcRect/>
          <a:stretch>
            <a:fillRect/>
          </a:stretch>
        </p:blipFill>
        <p:spPr>
          <a:xfrm>
            <a:off x="542290" y="3608705"/>
            <a:ext cx="3276600" cy="3249295"/>
          </a:xfrm>
          <a:prstGeom prst="rect">
            <a:avLst/>
          </a:prstGeom>
        </p:spPr>
      </p:pic>
      <p:pic>
        <p:nvPicPr>
          <p:cNvPr id="18" name="图片 17" descr="4"/>
          <p:cNvPicPr>
            <a:picLocks noChangeAspect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>
          <a:xfrm>
            <a:off x="7907020" y="3608705"/>
            <a:ext cx="3348990" cy="326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1304" y="662784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picturecompress_20220414144445/output_1.pngoutput_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35" y="0"/>
            <a:ext cx="12199620" cy="6858635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 userDrawn="1"/>
        </p:nvPicPr>
        <p:blipFill>
          <a:blip r:embed="rId3" cstate="screen"/>
          <a:srcRect b="-2805"/>
          <a:stretch>
            <a:fillRect/>
          </a:stretch>
        </p:blipFill>
        <p:spPr>
          <a:xfrm>
            <a:off x="8403590" y="0"/>
            <a:ext cx="3798570" cy="648779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762635"/>
            <a:ext cx="12192000" cy="609600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 userDrawn="1"/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>
          <a:xfrm>
            <a:off x="3253740" y="4957445"/>
            <a:ext cx="2971800" cy="1901190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2145030" cy="2724150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635" y="4606925"/>
            <a:ext cx="3207385" cy="2044065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6225540" y="5224145"/>
            <a:ext cx="1406525" cy="119507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635" y="4872355"/>
            <a:ext cx="12199620" cy="1985645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 userDrawn="1"/>
        </p:nvPicPr>
        <p:blipFill>
          <a:blip r:embed="rId10" cstate="screen">
            <a:lum contrast="24000"/>
          </a:blip>
          <a:srcRect/>
          <a:stretch>
            <a:fillRect/>
          </a:stretch>
        </p:blipFill>
        <p:spPr>
          <a:xfrm>
            <a:off x="542290" y="4706620"/>
            <a:ext cx="2169160" cy="2151380"/>
          </a:xfrm>
          <a:prstGeom prst="rect">
            <a:avLst/>
          </a:prstGeom>
        </p:spPr>
      </p:pic>
      <p:pic>
        <p:nvPicPr>
          <p:cNvPr id="18" name="图片 17" descr="4"/>
          <p:cNvPicPr>
            <a:picLocks noChangeAspect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>
          <a:xfrm>
            <a:off x="9268460" y="4935855"/>
            <a:ext cx="1987550" cy="193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picturecompress_20220414144445/output_1.pngoutput_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35" y="0"/>
            <a:ext cx="12199620" cy="6858635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 userDrawn="1"/>
        </p:nvPicPr>
        <p:blipFill>
          <a:blip r:embed="rId3" cstate="screen"/>
          <a:srcRect b="-2805"/>
          <a:stretch>
            <a:fillRect/>
          </a:stretch>
        </p:blipFill>
        <p:spPr>
          <a:xfrm>
            <a:off x="8403590" y="0"/>
            <a:ext cx="3798570" cy="648779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762635"/>
            <a:ext cx="12192000" cy="6096000"/>
          </a:xfrm>
          <a:prstGeom prst="rect">
            <a:avLst/>
          </a:prstGeom>
        </p:spPr>
      </p:pic>
      <p:pic>
        <p:nvPicPr>
          <p:cNvPr id="2" name="图片 1" descr="3"/>
          <p:cNvPicPr>
            <a:picLocks noChangeAspect="1"/>
          </p:cNvPicPr>
          <p:nvPr userDrawn="1"/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>
          <a:xfrm>
            <a:off x="3253740" y="4957445"/>
            <a:ext cx="2971800" cy="1901190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2145030" cy="2724150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635" y="4606925"/>
            <a:ext cx="3207385" cy="2044065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6225540" y="5224145"/>
            <a:ext cx="1406525" cy="119507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635" y="4872355"/>
            <a:ext cx="12199620" cy="1985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活动概述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学生活动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亲子活动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活动预算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" y="-3810"/>
            <a:ext cx="12207240" cy="68656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83540" y="345440"/>
            <a:ext cx="11424285" cy="621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466215" y="822960"/>
            <a:ext cx="4560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</a:pPr>
            <a:r>
              <a:rPr sz="3600" spc="2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三极信黑简体" panose="00000500000000000000" charset="-122"/>
                <a:sym typeface="+mn-ea"/>
              </a:rPr>
              <a:t>注意事项</a:t>
            </a:r>
          </a:p>
        </p:txBody>
      </p:sp>
      <p:pic>
        <p:nvPicPr>
          <p:cNvPr id="5" name="图片 4" descr="51miz-E1174992-20661B24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577850" y="620395"/>
            <a:ext cx="888365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1miz-E1176694-82FE72B8"/>
          <p:cNvPicPr>
            <a:picLocks noChangeAspect="1"/>
          </p:cNvPicPr>
          <p:nvPr/>
        </p:nvPicPr>
        <p:blipFill>
          <a:blip r:embed="rId2" cstate="screen">
            <a:lum bright="6000" contrast="18000"/>
          </a:blip>
          <a:stretch>
            <a:fillRect/>
          </a:stretch>
        </p:blipFill>
        <p:spPr>
          <a:xfrm>
            <a:off x="7820660" y="944245"/>
            <a:ext cx="1416685" cy="1416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76415" y="1119505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4000" y="721995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97680" y="1119505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7975" y="792480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15360" y="2358390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50460" y="2625090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13780" y="2358390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80300" y="2510790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一</a:t>
            </a:r>
          </a:p>
        </p:txBody>
      </p:sp>
      <p:pic>
        <p:nvPicPr>
          <p:cNvPr id="2" name="图片 1" descr="51miz-E1174992-20661B24"/>
          <p:cNvPicPr>
            <a:picLocks noChangeAspect="1"/>
          </p:cNvPicPr>
          <p:nvPr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2195830" y="2360930"/>
            <a:ext cx="1487170" cy="1487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44469" y="4000500"/>
            <a:ext cx="6492875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80000"/>
              </a:lnSpc>
            </a:pPr>
            <a:r>
              <a:rPr lang="en-US" sz="2400" kern="0" spc="100" dirty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sz="2400" kern="0" spc="100" dirty="0" smtClean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20</a:t>
            </a:r>
            <a:r>
              <a:rPr lang="en-US" altLang="zh-CN" sz="2400" kern="0" spc="100" dirty="0" smtClean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XX</a:t>
            </a:r>
            <a:r>
              <a:rPr sz="2400" kern="0" spc="100" dirty="0" smtClean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年庆六一迎端午</a:t>
            </a:r>
            <a:r>
              <a:rPr lang="zh-CN" sz="2400" kern="0" spc="100" dirty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活动策划</a:t>
            </a:r>
            <a:r>
              <a:rPr lang="en-US" altLang="zh-CN" sz="2400" kern="0" spc="100" dirty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——</a:t>
            </a: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1665" y="1350645"/>
            <a:ext cx="2061845" cy="165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6210" y="2595880"/>
            <a:ext cx="9340215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三至六年级的同学以“我们的节日一端午"为 主题进行节日小报创编，同学们根据自己所了解的端午节的习俗及文化，创编一份画面精美，图文并茂的节日小报，小报要求A4纸制作，主题突出，画面精美。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1680" y="2149475"/>
            <a:ext cx="72555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0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三、制作节日小报活动</a:t>
            </a:r>
          </a:p>
        </p:txBody>
      </p:sp>
      <p:pic>
        <p:nvPicPr>
          <p:cNvPr id="2" name="图片 1" descr="333639373138333b343533303232363bcab5bcf9bbeeb6af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605" y="2108835"/>
            <a:ext cx="446405" cy="446405"/>
          </a:xfrm>
          <a:prstGeom prst="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</p:spPr>
      </p:pic>
      <p:sp>
        <p:nvSpPr>
          <p:cNvPr id="3" name="矩形 2"/>
          <p:cNvSpPr/>
          <p:nvPr/>
        </p:nvSpPr>
        <p:spPr>
          <a:xfrm>
            <a:off x="1426210" y="4511040"/>
            <a:ext cx="6119495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在儿童节端午节双节期间，建议同学们与家长一起到电影院看一场电影，与父母体验电影中的悲与乐，感受人间亲情，撰写观影体会。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1680" y="4074795"/>
            <a:ext cx="72555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0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四、亲子活动五个一之亲子观影活动</a:t>
            </a:r>
          </a:p>
        </p:txBody>
      </p:sp>
      <p:pic>
        <p:nvPicPr>
          <p:cNvPr id="6" name="图片 5" descr="333639373138333b343533303232363bcab5bcf9bbeeb6af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605" y="4023995"/>
            <a:ext cx="446405" cy="446405"/>
          </a:xfrm>
          <a:prstGeom prst="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</p:spPr>
      </p:pic>
      <p:pic>
        <p:nvPicPr>
          <p:cNvPr id="8" name="图片 7" descr="51miz-E1012273-B422208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06640" y="3723005"/>
            <a:ext cx="3571240" cy="196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6455" y="3286760"/>
            <a:ext cx="434340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5月30日下午第二三节课，各班举行六一庆祝活动,，尽量由学生自我组织，班主任任课教师参与指导，通过表演、游戏等方式进行庆祝，让同学们度过一个快乐的六一儿童节。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01290" y="2850515"/>
            <a:ext cx="37592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0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五、各班级庆祝六一儿童节活动</a:t>
            </a:r>
          </a:p>
        </p:txBody>
      </p:sp>
      <p:pic>
        <p:nvPicPr>
          <p:cNvPr id="2" name="图片 1" descr="333639373138333b343533303232363bcab5bcf9bbeeb6af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8055" y="2840355"/>
            <a:ext cx="446405" cy="446405"/>
          </a:xfrm>
          <a:prstGeom prst="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</p:spPr>
      </p:pic>
      <p:pic>
        <p:nvPicPr>
          <p:cNvPr id="10" name="图片 9" descr="51miz-E1257743-198240E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880" y="2026920"/>
            <a:ext cx="3698240" cy="369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4475" y="2701290"/>
            <a:ext cx="66230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buClrTx/>
              <a:buSzTx/>
              <a:buFontTx/>
              <a:defRPr sz="11500" spc="-30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亲子活动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95240" y="1579245"/>
            <a:ext cx="2001520" cy="528828"/>
          </a:xfrm>
          <a:prstGeom prst="hexagon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txBody>
          <a:bodyPr wrap="square" tIns="0" bIns="71755" rtlCol="0">
            <a:noAutofit/>
          </a:bodyPr>
          <a:lstStyle/>
          <a:p>
            <a:pPr algn="ctr"/>
            <a:r>
              <a:rPr lang="zh-CN" altLang="en-US" sz="2400" kern="0" spc="100" dirty="0">
                <a:solidFill>
                  <a:schemeClr val="bg1"/>
                </a:solidFill>
                <a:cs typeface="+mn-ea"/>
                <a:sym typeface="+mn-lt"/>
              </a:rPr>
              <a:t>第三部分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72325" y="1762760"/>
            <a:ext cx="1430655" cy="179070"/>
            <a:chOff x="11968" y="2508"/>
            <a:chExt cx="2253" cy="282"/>
          </a:xfrm>
        </p:grpSpPr>
        <p:sp>
          <p:nvSpPr>
            <p:cNvPr id="14" name="菱形 13"/>
            <p:cNvSpPr/>
            <p:nvPr/>
          </p:nvSpPr>
          <p:spPr>
            <a:xfrm>
              <a:off x="11968" y="2508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2283" y="2650"/>
              <a:ext cx="1938" cy="0"/>
            </a:xfrm>
            <a:prstGeom prst="line">
              <a:avLst/>
            </a:prstGeom>
            <a:ln>
              <a:gradFill>
                <a:gsLst>
                  <a:gs pos="100000">
                    <a:srgbClr val="F04903"/>
                  </a:gs>
                  <a:gs pos="0">
                    <a:srgbClr val="F04903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591560" y="1759585"/>
            <a:ext cx="1428750" cy="179070"/>
            <a:chOff x="5038" y="2509"/>
            <a:chExt cx="2250" cy="282"/>
          </a:xfrm>
        </p:grpSpPr>
        <p:sp>
          <p:nvSpPr>
            <p:cNvPr id="16" name="菱形 15"/>
            <p:cNvSpPr/>
            <p:nvPr/>
          </p:nvSpPr>
          <p:spPr>
            <a:xfrm>
              <a:off x="7006" y="2509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38" y="2651"/>
              <a:ext cx="1938" cy="0"/>
            </a:xfrm>
            <a:prstGeom prst="line">
              <a:avLst/>
            </a:prstGeom>
            <a:ln>
              <a:gradFill>
                <a:gsLst>
                  <a:gs pos="0">
                    <a:srgbClr val="F04903">
                      <a:alpha val="0"/>
                    </a:srgbClr>
                  </a:gs>
                  <a:gs pos="100000">
                    <a:srgbClr val="F04903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763520" y="2825750"/>
            <a:ext cx="3202940" cy="482600"/>
          </a:xfrm>
          <a:prstGeom prst="round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tIns="71755" rIns="36195" bIns="71755"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此次活动以亲子互动的形式</a:t>
            </a:r>
          </a:p>
        </p:txBody>
      </p:sp>
      <p:sp>
        <p:nvSpPr>
          <p:cNvPr id="8" name="矩形 7"/>
          <p:cNvSpPr/>
          <p:nvPr/>
        </p:nvSpPr>
        <p:spPr>
          <a:xfrm>
            <a:off x="1845945" y="2629535"/>
            <a:ext cx="5038090" cy="3064510"/>
          </a:xfrm>
          <a:prstGeom prst="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0565" y="3298190"/>
            <a:ext cx="476885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不仅让家长和孩子在共同参与、共同成长的过程中收获喜悦与感动，同时，引导孩子们了解、认同、热爱中国传统节日，感受到民俗文化的魅力，营造了浓厚的传统节日文化氛围。</a:t>
            </a:r>
          </a:p>
        </p:txBody>
      </p:sp>
      <p:pic>
        <p:nvPicPr>
          <p:cNvPr id="9" name="图片 8" descr="51miz-E1257693-08B79A5D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66915" y="2393950"/>
            <a:ext cx="4714875" cy="353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59150" y="2834640"/>
            <a:ext cx="2529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4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游戏：两人一足 </a:t>
            </a:r>
          </a:p>
        </p:txBody>
      </p:sp>
      <p:pic>
        <p:nvPicPr>
          <p:cNvPr id="2" name="图片 1" descr="333639373231303b343533303433383bd3cecfb7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2910" y="2867660"/>
            <a:ext cx="375920" cy="3759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07030" y="3268345"/>
            <a:ext cx="4258310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内容：每轮请三组家庭，家长和孩子小脚绑在一起，最先到达终点的为优胜者，奖励小书包一个，共三轮，共请9组家庭现场报名参赛。</a:t>
            </a:r>
          </a:p>
        </p:txBody>
      </p:sp>
      <p:sp>
        <p:nvSpPr>
          <p:cNvPr id="6" name="矩形 5"/>
          <p:cNvSpPr/>
          <p:nvPr/>
        </p:nvSpPr>
        <p:spPr>
          <a:xfrm>
            <a:off x="7165340" y="3268345"/>
            <a:ext cx="2136140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奖项设置3名，奖品为“小书包”，参与家庭均有一个小礼品。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2772410" y="2629535"/>
            <a:ext cx="6647815" cy="2348230"/>
          </a:xfrm>
          <a:prstGeom prst="round2Diag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60395" y="2489200"/>
            <a:ext cx="2966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4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游戏：包粽子比赛</a:t>
            </a:r>
          </a:p>
        </p:txBody>
      </p:sp>
      <p:pic>
        <p:nvPicPr>
          <p:cNvPr id="2" name="图片 1" descr="333639373231303b343533303433383bd3cecfb7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4155" y="2522220"/>
            <a:ext cx="375920" cy="3759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08275" y="2922905"/>
            <a:ext cx="6909435" cy="274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A、参赛前将配料准备好，粽子叶、米、大枣、花生；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B、参赛人员 6-8人，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C、限时5分钟，按选手所包符合要求粽子的数量多少进行排序，取前三名；  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D、所包的粽子要求打好十字花，“点米不露”，且美观。 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E、活动共设一、二、三等奖。 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F、所有选手都将免费获得自己在5分钟内所包的粽子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2573655" y="2284095"/>
            <a:ext cx="7044690" cy="3465195"/>
          </a:xfrm>
          <a:prstGeom prst="round2Diag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51miz-E1174789-CEFE11A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75245" y="2522220"/>
            <a:ext cx="1454150" cy="1454150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496810" y="4465955"/>
            <a:ext cx="2039620" cy="99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60395" y="2489200"/>
            <a:ext cx="2966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4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游戏：有奖竟答</a:t>
            </a:r>
          </a:p>
        </p:txBody>
      </p:sp>
      <p:pic>
        <p:nvPicPr>
          <p:cNvPr id="2" name="图片 1" descr="333639373231303b343533303433383bd3cecfb7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4155" y="2522220"/>
            <a:ext cx="375920" cy="3759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08275" y="2922905"/>
            <a:ext cx="6748145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内容：提问一些关于端午节的问题，请台下家长和小朋友抢答，答对有奖。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注：事先准备好十个端午节问题，按顺序提问，答对即可领取一个奖品，每人一次领取奖品的机会，答错可继续抢答，答对领取完奖品后不可继续抢答，十个问题提问完即结束此环节。</a:t>
            </a:r>
          </a:p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奖项设置10名，奖品为喝水杯。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2573655" y="2284095"/>
            <a:ext cx="7044690" cy="3039110"/>
          </a:xfrm>
          <a:prstGeom prst="round2Diag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51miz-E1170263-0164D9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53300" y="4254500"/>
            <a:ext cx="1652270" cy="1239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5" y="6344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60395" y="2773680"/>
            <a:ext cx="2966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4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《仿画猜谜》</a:t>
            </a:r>
          </a:p>
        </p:txBody>
      </p:sp>
      <p:pic>
        <p:nvPicPr>
          <p:cNvPr id="2" name="图片 1" descr="333639373231303b343533303433383bd3cecfb7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4155" y="2806700"/>
            <a:ext cx="375920" cy="3759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08275" y="3207385"/>
            <a:ext cx="3314700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比赛规则：教师出示图片，幼儿模仿图片画到纸上，家长猜出幼儿画的是什么即为胜利。（每组8人），教师作为裁判监督游戏进行。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2573655" y="2568575"/>
            <a:ext cx="7044690" cy="2643505"/>
          </a:xfrm>
          <a:prstGeom prst="round2Diag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1miz-E1170308-961282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06110" y="2504440"/>
            <a:ext cx="4074795" cy="305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4475" y="2701290"/>
            <a:ext cx="66230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buClrTx/>
              <a:buSzTx/>
              <a:buFontTx/>
              <a:defRPr sz="11500" spc="-30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活动预算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95240" y="1579245"/>
            <a:ext cx="2001520" cy="528828"/>
          </a:xfrm>
          <a:prstGeom prst="hexagon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txBody>
          <a:bodyPr wrap="square" tIns="0" bIns="71755" rtlCol="0">
            <a:noAutofit/>
          </a:bodyPr>
          <a:lstStyle/>
          <a:p>
            <a:pPr algn="ctr"/>
            <a:r>
              <a:rPr lang="zh-CN" altLang="en-US" sz="2400" kern="0" spc="100" dirty="0">
                <a:solidFill>
                  <a:schemeClr val="bg1"/>
                </a:solidFill>
                <a:cs typeface="+mn-ea"/>
                <a:sym typeface="+mn-lt"/>
              </a:rPr>
              <a:t>第四部分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72325" y="1762760"/>
            <a:ext cx="1430655" cy="179070"/>
            <a:chOff x="11968" y="2508"/>
            <a:chExt cx="2253" cy="282"/>
          </a:xfrm>
        </p:grpSpPr>
        <p:sp>
          <p:nvSpPr>
            <p:cNvPr id="14" name="菱形 13"/>
            <p:cNvSpPr/>
            <p:nvPr/>
          </p:nvSpPr>
          <p:spPr>
            <a:xfrm>
              <a:off x="11968" y="2508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2283" y="2650"/>
              <a:ext cx="1938" cy="0"/>
            </a:xfrm>
            <a:prstGeom prst="line">
              <a:avLst/>
            </a:prstGeom>
            <a:ln>
              <a:gradFill>
                <a:gsLst>
                  <a:gs pos="100000">
                    <a:srgbClr val="F04903"/>
                  </a:gs>
                  <a:gs pos="0">
                    <a:srgbClr val="F04903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591560" y="1759585"/>
            <a:ext cx="1428750" cy="179070"/>
            <a:chOff x="5038" y="2509"/>
            <a:chExt cx="2250" cy="282"/>
          </a:xfrm>
        </p:grpSpPr>
        <p:sp>
          <p:nvSpPr>
            <p:cNvPr id="16" name="菱形 15"/>
            <p:cNvSpPr/>
            <p:nvPr/>
          </p:nvSpPr>
          <p:spPr>
            <a:xfrm>
              <a:off x="7006" y="2509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38" y="2651"/>
              <a:ext cx="1938" cy="0"/>
            </a:xfrm>
            <a:prstGeom prst="line">
              <a:avLst/>
            </a:prstGeom>
            <a:ln>
              <a:gradFill>
                <a:gsLst>
                  <a:gs pos="0">
                    <a:srgbClr val="F04903">
                      <a:alpha val="0"/>
                    </a:srgbClr>
                  </a:gs>
                  <a:gs pos="100000">
                    <a:srgbClr val="F04903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2905" y="2564765"/>
            <a:ext cx="15519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4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活动要求：</a:t>
            </a:r>
          </a:p>
        </p:txBody>
      </p:sp>
      <p:pic>
        <p:nvPicPr>
          <p:cNvPr id="4" name="图片 3" descr="343439383331353b343531393631353bbbeeb6afc4bfb5c4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1650" y="3354705"/>
            <a:ext cx="346710" cy="346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9000" y="3114040"/>
            <a:ext cx="7013458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、以班级为单位组织方阵。教师统一服装，幼儿统一着夏季园服。</a:t>
            </a:r>
          </a:p>
        </p:txBody>
      </p:sp>
      <p:pic>
        <p:nvPicPr>
          <p:cNvPr id="6" name="图片 5" descr="343439383331353b343531393631353bbbeeb6afc4bfb5c4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1650" y="4030980"/>
            <a:ext cx="346710" cy="346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9000" y="3820160"/>
            <a:ext cx="4935967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dirty="0">
                <a:cs typeface="+mn-ea"/>
                <a:sym typeface="+mn-lt"/>
              </a:rPr>
              <a:t>2、各岗位人员各负其责，保证活动顺利进行。</a:t>
            </a:r>
          </a:p>
        </p:txBody>
      </p:sp>
      <p:pic>
        <p:nvPicPr>
          <p:cNvPr id="8" name="图片 7" descr="343439383331353b343531393631353bbbeeb6afc4bfb5c4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1650" y="4697095"/>
            <a:ext cx="346710" cy="3467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59000" y="4497070"/>
            <a:ext cx="7936788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dirty="0">
                <a:cs typeface="+mn-ea"/>
                <a:sym typeface="+mn-lt"/>
              </a:rPr>
              <a:t>3、各班留守教师确保本班幼儿及家长的位置安排，维持好本班现场的秩序。</a:t>
            </a:r>
          </a:p>
        </p:txBody>
      </p:sp>
      <p:pic>
        <p:nvPicPr>
          <p:cNvPr id="10" name="图片 9" descr="51miz-E1146502-56B854B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48725" y="3216275"/>
            <a:ext cx="1280795" cy="1280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1861820" y="1823085"/>
            <a:ext cx="1082675" cy="1720850"/>
          </a:xfrm>
        </p:spPr>
        <p:txBody>
          <a:bodyPr vert="ea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6000" dirty="0">
                <a:ln w="2222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目录</a:t>
            </a:r>
            <a:endParaRPr lang="zh-CN" altLang="en-US" sz="6000" dirty="0" smtClean="0">
              <a:ln w="2222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B7D00"/>
                  </a:gs>
                  <a:gs pos="54000">
                    <a:srgbClr val="F04903"/>
                  </a:gs>
                  <a:gs pos="100000">
                    <a:srgbClr val="DB020E"/>
                  </a:gs>
                </a:gsLst>
                <a:lin ang="5400000" scaled="0"/>
              </a:gradFill>
              <a:effectLst>
                <a:outerShdw blurRad="12700" dist="12700" dir="2700000" algn="tl">
                  <a:srgbClr val="F04903">
                    <a:alpha val="43137"/>
                  </a:srgb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3166110" y="1408430"/>
            <a:ext cx="2972435" cy="25495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ea"/>
              <a:buAutoNum type="ea1JpnChsDbPeriod"/>
            </a:pPr>
            <a:r>
              <a:rPr sz="3200" spc="200" dirty="0" smtClean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活动概述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ea"/>
              <a:buAutoNum type="ea1JpnChsDbPeriod"/>
            </a:pPr>
            <a:r>
              <a:rPr sz="3200" spc="200" dirty="0" smtClean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学生活动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ea"/>
              <a:buAutoNum type="ea1JpnChsDbPeriod"/>
            </a:pPr>
            <a:r>
              <a:rPr sz="3200" spc="200" dirty="0" smtClean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亲子活动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58865" y="1408430"/>
            <a:ext cx="2800767" cy="1531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ea"/>
              <a:buAutoNum type="ea1JpnChsDbPeriod" startAt="4"/>
            </a:pPr>
            <a:r>
              <a:rPr sz="3200" spc="200" dirty="0" smtClean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活动预算</a:t>
            </a:r>
          </a:p>
          <a:p>
            <a:pPr marL="571500" indent="-5715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ea"/>
              <a:buAutoNum type="ea1JpnChsDbPeriod" startAt="4"/>
            </a:pPr>
            <a:r>
              <a:rPr sz="3200" spc="200" dirty="0" smtClean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69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注意事项</a:t>
            </a:r>
            <a:endParaRPr lang="zh-CN" altLang="en-US" sz="3200" spc="200" dirty="0" smtClean="0">
              <a:ln w="15875">
                <a:solidFill>
                  <a:schemeClr val="bg1"/>
                </a:solidFill>
              </a:ln>
              <a:gradFill>
                <a:gsLst>
                  <a:gs pos="0">
                    <a:srgbClr val="FB7D00"/>
                  </a:gs>
                  <a:gs pos="69000">
                    <a:srgbClr val="F04903"/>
                  </a:gs>
                  <a:gs pos="100000">
                    <a:srgbClr val="DB020E"/>
                  </a:gs>
                </a:gsLst>
                <a:lin ang="5400000" scaled="0"/>
              </a:gradFill>
              <a:effectLst>
                <a:outerShdw blurRad="12700" dist="12700" dir="2700000" algn="tl">
                  <a:srgbClr val="F04903">
                    <a:alpha val="43137"/>
                  </a:srgbClr>
                </a:outerShdw>
              </a:effectLst>
              <a:uFillTx/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  <p:pic>
        <p:nvPicPr>
          <p:cNvPr id="9" name="图片 8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965825" y="2972435"/>
            <a:ext cx="2061845" cy="165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187575" y="2950210"/>
            <a:ext cx="1527810" cy="482600"/>
          </a:xfrm>
          <a:prstGeom prst="round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tIns="71755" rIns="36195" bIns="71755"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活动名称</a:t>
            </a:r>
          </a:p>
        </p:txBody>
      </p:sp>
      <p:sp>
        <p:nvSpPr>
          <p:cNvPr id="8" name="矩形 7"/>
          <p:cNvSpPr/>
          <p:nvPr/>
        </p:nvSpPr>
        <p:spPr>
          <a:xfrm>
            <a:off x="1574800" y="2781935"/>
            <a:ext cx="2752725" cy="2506345"/>
          </a:xfrm>
          <a:prstGeom prst="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8305" y="3432810"/>
            <a:ext cx="2545080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活动预算</a:t>
            </a:r>
          </a:p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输入文字介绍</a:t>
            </a:r>
          </a:p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输入文字介绍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332095" y="2950210"/>
            <a:ext cx="1527810" cy="482600"/>
          </a:xfrm>
          <a:prstGeom prst="round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tIns="71755" rIns="36195" bIns="71755"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活动名称</a:t>
            </a:r>
          </a:p>
        </p:txBody>
      </p:sp>
      <p:sp>
        <p:nvSpPr>
          <p:cNvPr id="9" name="矩形 8"/>
          <p:cNvSpPr/>
          <p:nvPr/>
        </p:nvSpPr>
        <p:spPr>
          <a:xfrm>
            <a:off x="4719320" y="2781935"/>
            <a:ext cx="2752725" cy="2506345"/>
          </a:xfrm>
          <a:prstGeom prst="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2825" y="3432810"/>
            <a:ext cx="2545080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活动预算</a:t>
            </a:r>
          </a:p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输入文字介绍</a:t>
            </a:r>
          </a:p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输入文字介绍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475980" y="2950210"/>
            <a:ext cx="1527810" cy="482600"/>
          </a:xfrm>
          <a:prstGeom prst="round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tIns="71755" rIns="36195" bIns="71755"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活动名称</a:t>
            </a:r>
          </a:p>
        </p:txBody>
      </p:sp>
      <p:sp>
        <p:nvSpPr>
          <p:cNvPr id="12" name="矩形 11"/>
          <p:cNvSpPr/>
          <p:nvPr/>
        </p:nvSpPr>
        <p:spPr>
          <a:xfrm>
            <a:off x="7863205" y="2781935"/>
            <a:ext cx="2752725" cy="2506345"/>
          </a:xfrm>
          <a:prstGeom prst="rect">
            <a:avLst/>
          </a:prstGeom>
          <a:noFill/>
          <a:ln>
            <a:solidFill>
              <a:srgbClr val="F0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6710" y="3432810"/>
            <a:ext cx="2545080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活动预算</a:t>
            </a:r>
          </a:p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输入文字介绍</a:t>
            </a:r>
          </a:p>
          <a:p>
            <a:pPr lvl="0" algn="ctr" fontAlgn="auto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输入文字介绍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5" grpId="0"/>
      <p:bldP spid="6" grpId="0" bldLvl="0" animBg="1"/>
      <p:bldP spid="9" grpId="0" bldLvl="0" animBg="1"/>
      <p:bldP spid="10" grpId="0"/>
      <p:bldP spid="11" grpId="0" bldLvl="0" animBg="1"/>
      <p:bldP spid="12" grpId="0" bldLvl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4475" y="2701290"/>
            <a:ext cx="66230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buClrTx/>
              <a:buSzTx/>
              <a:buFontTx/>
              <a:defRPr sz="11500" spc="-30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注意事项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95240" y="1579245"/>
            <a:ext cx="2001520" cy="528828"/>
          </a:xfrm>
          <a:prstGeom prst="hexagon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txBody>
          <a:bodyPr wrap="square" tIns="0" bIns="71755" rtlCol="0">
            <a:noAutofit/>
          </a:bodyPr>
          <a:lstStyle/>
          <a:p>
            <a:pPr algn="ctr"/>
            <a:r>
              <a:rPr lang="zh-CN" altLang="en-US" sz="2400" kern="0" spc="100" dirty="0">
                <a:solidFill>
                  <a:schemeClr val="bg1"/>
                </a:solidFill>
                <a:cs typeface="+mn-ea"/>
                <a:sym typeface="+mn-lt"/>
              </a:rPr>
              <a:t>第五部分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72325" y="1762760"/>
            <a:ext cx="1430655" cy="179070"/>
            <a:chOff x="11968" y="2508"/>
            <a:chExt cx="2253" cy="282"/>
          </a:xfrm>
        </p:grpSpPr>
        <p:sp>
          <p:nvSpPr>
            <p:cNvPr id="14" name="菱形 13"/>
            <p:cNvSpPr/>
            <p:nvPr/>
          </p:nvSpPr>
          <p:spPr>
            <a:xfrm>
              <a:off x="11968" y="2508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2283" y="2650"/>
              <a:ext cx="1938" cy="0"/>
            </a:xfrm>
            <a:prstGeom prst="line">
              <a:avLst/>
            </a:prstGeom>
            <a:ln>
              <a:gradFill>
                <a:gsLst>
                  <a:gs pos="100000">
                    <a:srgbClr val="F04903"/>
                  </a:gs>
                  <a:gs pos="0">
                    <a:srgbClr val="F04903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591560" y="1759585"/>
            <a:ext cx="1428750" cy="179070"/>
            <a:chOff x="5038" y="2509"/>
            <a:chExt cx="2250" cy="282"/>
          </a:xfrm>
        </p:grpSpPr>
        <p:sp>
          <p:nvSpPr>
            <p:cNvPr id="16" name="菱形 15"/>
            <p:cNvSpPr/>
            <p:nvPr/>
          </p:nvSpPr>
          <p:spPr>
            <a:xfrm>
              <a:off x="7006" y="2509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38" y="2651"/>
              <a:ext cx="1938" cy="0"/>
            </a:xfrm>
            <a:prstGeom prst="line">
              <a:avLst/>
            </a:prstGeom>
            <a:ln>
              <a:gradFill>
                <a:gsLst>
                  <a:gs pos="0">
                    <a:srgbClr val="F04903">
                      <a:alpha val="0"/>
                    </a:srgbClr>
                  </a:gs>
                  <a:gs pos="100000">
                    <a:srgbClr val="F04903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7480" y="3089485"/>
            <a:ext cx="7612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en-US" altLang="zh-CN" dirty="0">
                <a:cs typeface="+mn-ea"/>
                <a:sym typeface="+mn-lt"/>
              </a:rPr>
              <a:t>1、 活动前一个星期安排班主任向家长进行宣传，做好宣传及活动通知； </a:t>
            </a:r>
          </a:p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en-US" altLang="zh-CN" dirty="0">
                <a:cs typeface="+mn-ea"/>
                <a:sym typeface="+mn-lt"/>
              </a:rPr>
              <a:t>2、 活动当天现场将音响设备调配好，活动开始至结束，音乐不可断； </a:t>
            </a:r>
          </a:p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en-US" altLang="zh-CN" dirty="0">
                <a:cs typeface="+mn-ea"/>
                <a:sym typeface="+mn-lt"/>
              </a:rPr>
              <a:t>3、 随时关注天气预报，如若不是大雨，活动正常举行；</a:t>
            </a:r>
          </a:p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en-US" altLang="zh-CN" dirty="0">
                <a:cs typeface="+mn-ea"/>
                <a:sym typeface="+mn-lt"/>
              </a:rPr>
              <a:t>4、 因活动是与合作，活动现场与家长和老师互相配合协作。 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2510155" y="2533650"/>
            <a:ext cx="2767330" cy="474345"/>
          </a:xfrm>
          <a:prstGeom prst="parallelogram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195" tIns="71755" rIns="36195" bIns="71755" numCol="1" spcCol="0" rtlCol="0" fromWordArt="0" anchor="ctr" anchorCtr="0" forceAA="0" compatLnSpc="1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活动注意事项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74515" y="2997835"/>
            <a:ext cx="4989830" cy="0"/>
          </a:xfrm>
          <a:prstGeom prst="line">
            <a:avLst/>
          </a:prstGeom>
          <a:ln>
            <a:solidFill>
              <a:srgbClr val="E012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51miz-E1261382-C147C99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28635" y="4157980"/>
            <a:ext cx="1798955" cy="1350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1miz-E1176694-82FE72B8"/>
          <p:cNvPicPr>
            <a:picLocks noChangeAspect="1"/>
          </p:cNvPicPr>
          <p:nvPr/>
        </p:nvPicPr>
        <p:blipFill>
          <a:blip r:embed="rId2" cstate="screen">
            <a:lum bright="6000" contrast="18000"/>
          </a:blip>
          <a:stretch>
            <a:fillRect/>
          </a:stretch>
        </p:blipFill>
        <p:spPr>
          <a:xfrm>
            <a:off x="7820660" y="944245"/>
            <a:ext cx="1416685" cy="1416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76415" y="1119505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4000" y="721995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97680" y="1119505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7975" y="792480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15360" y="2358390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50460" y="2625090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13780" y="2358390"/>
            <a:ext cx="16052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80300" y="2510790"/>
            <a:ext cx="12623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88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一</a:t>
            </a:r>
          </a:p>
        </p:txBody>
      </p:sp>
      <p:pic>
        <p:nvPicPr>
          <p:cNvPr id="2" name="图片 1" descr="51miz-E1174992-20661B24"/>
          <p:cNvPicPr>
            <a:picLocks noChangeAspect="1"/>
          </p:cNvPicPr>
          <p:nvPr/>
        </p:nvPicPr>
        <p:blipFill>
          <a:blip r:embed="rId3" cstate="screen">
            <a:lum contrast="6000"/>
          </a:blip>
          <a:stretch>
            <a:fillRect/>
          </a:stretch>
        </p:blipFill>
        <p:spPr>
          <a:xfrm>
            <a:off x="2195830" y="2360930"/>
            <a:ext cx="1487170" cy="1487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44470" y="3962400"/>
            <a:ext cx="6151880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80000"/>
              </a:lnSpc>
            </a:pPr>
            <a:r>
              <a:rPr lang="en-US" sz="2400" kern="0" spc="100" dirty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sz="2400" kern="0" spc="100" dirty="0" smtClean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20</a:t>
            </a:r>
            <a:r>
              <a:rPr lang="en-US" altLang="zh-CN" sz="2400" kern="0" spc="100" dirty="0" smtClean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XX</a:t>
            </a:r>
            <a:r>
              <a:rPr sz="2400" kern="0" spc="100" dirty="0" smtClean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年庆六一迎端午</a:t>
            </a:r>
            <a:r>
              <a:rPr lang="zh-CN" sz="2400" kern="0" spc="100" dirty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活动策划</a:t>
            </a:r>
            <a:r>
              <a:rPr lang="en-US" altLang="zh-CN" sz="2400" kern="0" spc="100" dirty="0"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latin typeface="+mj-ea"/>
                <a:ea typeface="+mj-ea"/>
                <a:cs typeface="+mn-ea"/>
                <a:sym typeface="+mn-lt"/>
              </a:rPr>
              <a:t>——</a:t>
            </a: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1665" y="1350645"/>
            <a:ext cx="2061845" cy="165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4475" y="2701290"/>
            <a:ext cx="66230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lnSpc>
                <a:spcPct val="100000"/>
              </a:lnSpc>
              <a:buClrTx/>
              <a:buSzTx/>
              <a:buFontTx/>
            </a:pPr>
            <a:r>
              <a:rPr lang="zh-CN" altLang="en-US" sz="11500" spc="-3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活动概述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95240" y="1579245"/>
            <a:ext cx="2001520" cy="528828"/>
          </a:xfrm>
          <a:prstGeom prst="hexagon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txBody>
          <a:bodyPr wrap="square" tIns="0" bIns="71755" rtlCol="0">
            <a:noAutofit/>
          </a:bodyPr>
          <a:lstStyle/>
          <a:p>
            <a:pPr algn="ctr"/>
            <a:r>
              <a:rPr lang="zh-CN" altLang="en-US" sz="2400" kern="0" spc="100" dirty="0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72325" y="1762760"/>
            <a:ext cx="1430655" cy="179070"/>
            <a:chOff x="11968" y="2508"/>
            <a:chExt cx="2253" cy="282"/>
          </a:xfrm>
        </p:grpSpPr>
        <p:sp>
          <p:nvSpPr>
            <p:cNvPr id="14" name="菱形 13"/>
            <p:cNvSpPr/>
            <p:nvPr/>
          </p:nvSpPr>
          <p:spPr>
            <a:xfrm>
              <a:off x="11968" y="2508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2283" y="2650"/>
              <a:ext cx="1938" cy="0"/>
            </a:xfrm>
            <a:prstGeom prst="line">
              <a:avLst/>
            </a:prstGeom>
            <a:ln>
              <a:gradFill>
                <a:gsLst>
                  <a:gs pos="100000">
                    <a:srgbClr val="F04903"/>
                  </a:gs>
                  <a:gs pos="0">
                    <a:srgbClr val="F04903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591560" y="1759585"/>
            <a:ext cx="1428750" cy="179070"/>
            <a:chOff x="5038" y="2509"/>
            <a:chExt cx="2250" cy="282"/>
          </a:xfrm>
        </p:grpSpPr>
        <p:sp>
          <p:nvSpPr>
            <p:cNvPr id="16" name="菱形 15"/>
            <p:cNvSpPr/>
            <p:nvPr/>
          </p:nvSpPr>
          <p:spPr>
            <a:xfrm>
              <a:off x="7006" y="2509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38" y="2651"/>
              <a:ext cx="1938" cy="0"/>
            </a:xfrm>
            <a:prstGeom prst="line">
              <a:avLst/>
            </a:prstGeom>
            <a:ln>
              <a:gradFill>
                <a:gsLst>
                  <a:gs pos="0">
                    <a:srgbClr val="F04903">
                      <a:alpha val="0"/>
                    </a:srgbClr>
                  </a:gs>
                  <a:gs pos="100000">
                    <a:srgbClr val="F04903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024380" y="2799080"/>
            <a:ext cx="2160270" cy="2160270"/>
            <a:chOff x="7632" y="4281"/>
            <a:chExt cx="3402" cy="3402"/>
          </a:xfrm>
        </p:grpSpPr>
        <p:sp>
          <p:nvSpPr>
            <p:cNvPr id="8" name="椭圆 7"/>
            <p:cNvSpPr/>
            <p:nvPr/>
          </p:nvSpPr>
          <p:spPr>
            <a:xfrm>
              <a:off x="7632" y="4281"/>
              <a:ext cx="3402" cy="3402"/>
            </a:xfrm>
            <a:prstGeom prst="ellipse">
              <a:avLst/>
            </a:prstGeom>
            <a:gradFill>
              <a:gsLst>
                <a:gs pos="0">
                  <a:srgbClr val="FB7D00"/>
                </a:gs>
                <a:gs pos="53000">
                  <a:srgbClr val="F04903"/>
                </a:gs>
                <a:gs pos="100000">
                  <a:srgbClr val="DB020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069" y="5548"/>
              <a:ext cx="2528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活动意义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468495" y="2511425"/>
            <a:ext cx="552577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000" dirty="0" smtClean="0">
                <a:cs typeface="+mn-ea"/>
                <a:sym typeface="+mn-lt"/>
              </a:rPr>
              <a:t>让幼儿和学生了解端午节的意义，使幼儿能度过一个开心、快乐的“六一”儿童节，营造一个健康、向.上、活泼的节日氛围，丰富幼儿的校园生活，同时也培养幼儿的活动积极性和参与性。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02435" y="3122930"/>
            <a:ext cx="45269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传统的节日“端午”和孩子们向往的.六一儿童节就要到了，恰逢两个节日相邻，端午节是我们的传统节日，端午节的故事是必不可少的，怎样让孩子们直观的感受端午呢？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861820" y="2604135"/>
            <a:ext cx="4277995" cy="443230"/>
          </a:xfrm>
          <a:prstGeom prst="round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1755" bIns="71755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活动来源</a:t>
            </a:r>
          </a:p>
        </p:txBody>
      </p:sp>
      <p:pic>
        <p:nvPicPr>
          <p:cNvPr id="12" name="图片 11" descr="51miz-E1258805-C7F1D5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40525" y="2127885"/>
            <a:ext cx="3698875" cy="369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36750" y="3263900"/>
            <a:ext cx="41313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3600" spc="-300" dirty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情暖端午快乐六一</a:t>
            </a:r>
          </a:p>
        </p:txBody>
      </p:sp>
      <p:sp>
        <p:nvSpPr>
          <p:cNvPr id="4" name="对角圆角矩形 3"/>
          <p:cNvSpPr/>
          <p:nvPr/>
        </p:nvSpPr>
        <p:spPr>
          <a:xfrm>
            <a:off x="3195955" y="4288790"/>
            <a:ext cx="1543685" cy="512445"/>
          </a:xfrm>
          <a:prstGeom prst="round2Diag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71755" bIns="7175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活动时间</a:t>
            </a:r>
          </a:p>
        </p:txBody>
      </p:sp>
      <p:sp>
        <p:nvSpPr>
          <p:cNvPr id="5" name="对角圆角矩形 4"/>
          <p:cNvSpPr/>
          <p:nvPr/>
        </p:nvSpPr>
        <p:spPr>
          <a:xfrm>
            <a:off x="3195955" y="2385060"/>
            <a:ext cx="1543685" cy="519430"/>
          </a:xfrm>
          <a:prstGeom prst="round2Diag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71755" bIns="7175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活动主题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1040" y="5120005"/>
            <a:ext cx="4062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spc="-3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20</a:t>
            </a:r>
            <a:r>
              <a:rPr lang="en-US" altLang="zh-CN" sz="2400" spc="-3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XX</a:t>
            </a:r>
            <a:r>
              <a:rPr lang="zh-CN" altLang="en-US" sz="2400" spc="-300" dirty="0" smtClean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年</a:t>
            </a:r>
            <a:r>
              <a:rPr lang="zh-CN" altLang="en-US" sz="2400" spc="-300" dirty="0">
                <a:ln w="25400">
                  <a:noFill/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5月25日-5月31日</a:t>
            </a:r>
          </a:p>
        </p:txBody>
      </p:sp>
      <p:pic>
        <p:nvPicPr>
          <p:cNvPr id="11" name="图片 10" descr="51miz-E1258683-C244D63A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04940" y="2182495"/>
            <a:ext cx="3683000" cy="3687445"/>
          </a:xfrm>
          <a:prstGeom prst="rect">
            <a:avLst/>
          </a:prstGeom>
        </p:spPr>
      </p:pic>
      <p:pic>
        <p:nvPicPr>
          <p:cNvPr id="7" name="图片 6" descr="51miz-E1176694-82FE72B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0140" y="4609465"/>
            <a:ext cx="1260475" cy="126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4475" y="2701290"/>
            <a:ext cx="66230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buClrTx/>
              <a:buSzTx/>
              <a:buFontTx/>
              <a:defRPr sz="11500" spc="-30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FB7D00"/>
                    </a:gs>
                    <a:gs pos="54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effectLst>
                  <a:outerShdw blurRad="12700" dist="12700" dir="2700000" algn="tl">
                    <a:srgbClr val="F04903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学生活动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95240" y="1579245"/>
            <a:ext cx="2001520" cy="528828"/>
          </a:xfrm>
          <a:prstGeom prst="hexagon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  <a:ln>
            <a:noFill/>
          </a:ln>
        </p:spPr>
        <p:txBody>
          <a:bodyPr wrap="square" tIns="0" bIns="71755" rtlCol="0">
            <a:noAutofit/>
          </a:bodyPr>
          <a:lstStyle/>
          <a:p>
            <a:pPr algn="ctr"/>
            <a:r>
              <a:rPr lang="zh-CN" altLang="en-US" sz="2400" kern="0" spc="100" dirty="0">
                <a:solidFill>
                  <a:schemeClr val="bg1"/>
                </a:solidFill>
                <a:cs typeface="+mn-ea"/>
                <a:sym typeface="+mn-lt"/>
              </a:rPr>
              <a:t>第二部分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72325" y="1762760"/>
            <a:ext cx="1430655" cy="179070"/>
            <a:chOff x="11968" y="2508"/>
            <a:chExt cx="2253" cy="282"/>
          </a:xfrm>
        </p:grpSpPr>
        <p:sp>
          <p:nvSpPr>
            <p:cNvPr id="14" name="菱形 13"/>
            <p:cNvSpPr/>
            <p:nvPr/>
          </p:nvSpPr>
          <p:spPr>
            <a:xfrm>
              <a:off x="11968" y="2508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2283" y="2650"/>
              <a:ext cx="1938" cy="0"/>
            </a:xfrm>
            <a:prstGeom prst="line">
              <a:avLst/>
            </a:prstGeom>
            <a:ln>
              <a:gradFill>
                <a:gsLst>
                  <a:gs pos="100000">
                    <a:srgbClr val="F04903"/>
                  </a:gs>
                  <a:gs pos="0">
                    <a:srgbClr val="F04903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591560" y="1759585"/>
            <a:ext cx="1428750" cy="179070"/>
            <a:chOff x="5038" y="2509"/>
            <a:chExt cx="2250" cy="282"/>
          </a:xfrm>
        </p:grpSpPr>
        <p:sp>
          <p:nvSpPr>
            <p:cNvPr id="16" name="菱形 15"/>
            <p:cNvSpPr/>
            <p:nvPr/>
          </p:nvSpPr>
          <p:spPr>
            <a:xfrm>
              <a:off x="7006" y="2509"/>
              <a:ext cx="283" cy="283"/>
            </a:xfrm>
            <a:prstGeom prst="diamond">
              <a:avLst/>
            </a:prstGeom>
            <a:noFill/>
            <a:ln>
              <a:solidFill>
                <a:srgbClr val="F04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38" y="2651"/>
              <a:ext cx="1938" cy="0"/>
            </a:xfrm>
            <a:prstGeom prst="line">
              <a:avLst/>
            </a:prstGeom>
            <a:ln>
              <a:gradFill>
                <a:gsLst>
                  <a:gs pos="0">
                    <a:srgbClr val="F04903">
                      <a:alpha val="0"/>
                    </a:srgbClr>
                  </a:gs>
                  <a:gs pos="100000">
                    <a:srgbClr val="F04903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5820" y="3073400"/>
            <a:ext cx="795972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各级部班级于5月26日下午班会时间，以“红领巾相约中国梦, 争做美德好少年”为主题召开队会。各中队辅导员要抓住“六一”儿童节时间节点，围绕主题，深入挖掘、广泛宣传美德少年先进事迹，面向全体队员深入浅出地讲解中国梦的基本内涵，大力弘扬友善、孝敬、诚信等中华民族传统美德，宣传普及24字社会主义核心价值观中公民个人层面的价值准则:爱国、敬业、诚信、友善，培养树立崇德向上、见贤思齐的良好风尚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01290" y="2596515"/>
            <a:ext cx="72555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0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一、召开红领巾相约中国梦,争做美德好少年”主题队会</a:t>
            </a:r>
          </a:p>
        </p:txBody>
      </p:sp>
      <p:pic>
        <p:nvPicPr>
          <p:cNvPr id="2" name="图片 1" descr="333639373138333b343533303232363bcab5bcf9bbeeb6af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8215" y="2586355"/>
            <a:ext cx="446405" cy="446405"/>
          </a:xfrm>
          <a:prstGeom prst="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15820" y="3387725"/>
            <a:ext cx="796036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在全校范围内开展“美德在我家”、“弘扬美德、和谐家风亲子 瞬间”儿童少年书画摄影大赛。号召广大同学以摄影、书法、绘画的方式，以儿童节、端午节为契机，用自己独特的视角记录家庭中幸福的瞬间，积极传承家庭和睦、尊老爱幼、邻里互助的家庭美德，教育广大儿童传承家庭美德，注重生活点滴，学会感恩，培养良好道德品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85135" y="2324100"/>
            <a:ext cx="4948555" cy="961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gradFill>
                  <a:gsLst>
                    <a:gs pos="0">
                      <a:srgbClr val="FB7D00"/>
                    </a:gs>
                    <a:gs pos="48000">
                      <a:srgbClr val="F04903"/>
                    </a:gs>
                    <a:gs pos="100000">
                      <a:srgbClr val="DB020E"/>
                    </a:gs>
                  </a:gsLst>
                  <a:lin ang="5400000" scaled="0"/>
                </a:gradFill>
                <a:cs typeface="+mn-ea"/>
                <a:sym typeface="+mn-lt"/>
              </a:rPr>
              <a:t>二、开展"美德在我家”、“弘扬美德、和谐家风一亲子瞬间"儿童少年书画摄影大赛。</a:t>
            </a:r>
          </a:p>
        </p:txBody>
      </p:sp>
      <p:pic>
        <p:nvPicPr>
          <p:cNvPr id="2" name="图片 1" descr="333639373138333b343533303232363bcab5bcf9bbeeb6af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4245" y="2515235"/>
            <a:ext cx="770890" cy="770890"/>
          </a:xfrm>
          <a:prstGeom prst="rect">
            <a:avLst/>
          </a:prstGeom>
          <a:gradFill>
            <a:gsLst>
              <a:gs pos="0">
                <a:srgbClr val="FB7D00"/>
              </a:gs>
              <a:gs pos="53000">
                <a:srgbClr val="F04903"/>
              </a:gs>
              <a:gs pos="100000">
                <a:srgbClr val="DB020E"/>
              </a:gs>
            </a:gsLst>
            <a:lin ang="5400000" scaled="0"/>
          </a:gradFill>
        </p:spPr>
      </p:pic>
      <p:pic>
        <p:nvPicPr>
          <p:cNvPr id="3" name="图片 2" descr="51miz-E1243594-249F11F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43850" y="2043430"/>
            <a:ext cx="1575435" cy="1575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edge/>
      </p:transition>
    </mc:Choice>
    <mc:Fallback xmlns="">
      <p:transition spd="slow" advClick="0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14,&quot;width&quot;:3247}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10nn5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宽屏</PresentationFormat>
  <Paragraphs>92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华康海报体W12(P)</vt:lpstr>
      <vt:lpstr>三极信黑简体</vt:lpstr>
      <vt:lpstr>思源黑体 CN Normal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2022-05-29T23:42:31Z</dcterms:created>
  <dcterms:modified xsi:type="dcterms:W3CDTF">2023-01-10T05:45:24Z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CE711CBDB3D04983B566259288876B3F</vt:lpwstr>
  </property>
  <property fmtid="{D5CDD505-2E9C-101B-9397-08002B2CF9AE}" pid="3" name="KSOProductBuildVer">
    <vt:lpwstr>2052-11.1.0.11744</vt:lpwstr>
  </property>
</Properties>
</file>