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63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E94045-238F-4ED1-9399-3DCDFD6256D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6473315-68A1-4CF6-AC33-6597B801BD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BC846C-4A36-47A4-A056-0F7257362489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F0C104-5622-436C-8270-1E67183EB262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7FA725-37DC-405C-9DB5-4FD59ACE413F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D210424-1AD6-4E12-B1DA-B9DB0E62A380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3A9923-674D-4444-B962-08319A673103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43106B-61F0-42A0-9FEF-389EE003F00C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E6A0C5-357C-4C8E-9716-0826527BD431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F46A781-B2D4-4F9E-9CCD-AB332549E48F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A5C6DC-C8A0-468F-9865-99A3DACEC1A3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0A80384-DE18-4AD9-BC29-3B07BEE871F3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F90D18B-4687-43A4-B1D7-A793F67F9239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281267D-F1C2-42E6-BB29-C9EDCCA7D44C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2B21E1-DA2B-4700-BC2D-A2A6C52733B6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38334B3-C26C-4A7B-B20C-398BAAC0A3C3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25486D-DB2C-4DC1-88C6-513D7F584AA1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FE6631-8388-4486-8B4B-1BAB8CFE9D19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997DC9E-0D4A-4CEF-98B3-07D680614AC5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5329C5-3152-4DDE-B669-052FDD178EAC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24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24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867F0B9-9555-4731-9AA2-92ABEF445E14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45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32FCBD-F3F2-446B-A2CA-90B65AB1CF13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E681C41-5EF5-4FA1-A03A-5E533894A5D3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835B66-A7F8-4628-8354-E02417CB9CD3}" type="slidenum">
              <a:rPr lang="zh-CN" altLang="en-US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EE26782-565F-498D-8E61-17768923BCA6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60F5AE-9F64-44D5-97DC-41799D055D9C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929157-3CC0-477B-83A1-67E3521BF139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43DABC-09AC-459C-8752-D24FFF1459BF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3CD590-CEE0-4F0D-B6A7-BF4D0DB4E13E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665241-D938-4964-9E16-FEFDDE6C1240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ADA150-F37D-4D03-8B6C-5269FE3804B6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047621A7-E651-47C7-BEB6-1416C36D04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7DF0BF1D-2F8B-4958-B809-4E59366B064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12FC23F2-D6A1-47EC-B786-70675AD9F448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20063" y="843542"/>
            <a:ext cx="3357329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5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MUSIC</a:t>
            </a:r>
            <a:endParaRPr lang="zh-CN" altLang="zh-CN" sz="33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音乐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867" y="1923672"/>
            <a:ext cx="2108597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757760" y="2530339"/>
            <a:ext cx="5144294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Reading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and Thinking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4467" y="4207140"/>
            <a:ext cx="2733762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96797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句型公式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1400176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引导非限制性定语从句。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2.which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引导非限制性定语从句。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355997" y="1113235"/>
            <a:ext cx="842843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Understanding in context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VIRTUAL CHOIR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di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Imagine having the opportunity to sing together with hundreds of other people while you are at home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alone.You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can do this in a virtual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choir.Virtual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choir members record themselves while they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perform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alone on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video.These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videos are uploaded onto the Internet, and then they are put together into one video that you can see online—a virtual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choir.Anyone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can take part in a virtual choir from anywhere—all you need is a video camera and an Internet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connection.You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not even need a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studio.A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virtual choir helps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8674" name="Picture 5" descr="课文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519113"/>
            <a:ext cx="85998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connect ordinary people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together.Many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people do not have close friends or contacts who have the same interest in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music.Many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others do not have the chance to join a local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choir.A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virtual choir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enables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them to add their voices to those of other individuals and become part of the global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community.It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has proved to be a positive influence on the lives of many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people.</a:t>
            </a:r>
            <a:r>
              <a:rPr lang="en-US" altLang="zh-CN" b="1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As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one virtual choir member said, 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“Music helps me to...forget my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problems.With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music, I become someone else.”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355997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359569" y="1168004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Eric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Whitacre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埃里克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·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惠特克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(Eric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Whitacre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是美国作曲家，指挥家和讲师。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2007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年，惠特克合唱专辑《倾盆大雨》国际畅销，并赢得格莱美提名。他的音乐作品充满了现代气息的同时又对音准、合声提出了严格的要求。他的音乐作品的节奏往往是混合的、复杂的。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573882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1.perform </a:t>
            </a:r>
            <a:r>
              <a:rPr lang="en-US" altLang="zh-CN" b="1" i="1" kern="100" dirty="0">
                <a:latin typeface="Times New Roman" panose="02020603050405020304"/>
              </a:rPr>
              <a:t>vi</a:t>
            </a:r>
            <a:r>
              <a:rPr lang="en-US" altLang="zh-CN" b="1" kern="100" dirty="0">
                <a:latin typeface="Times New Roman" panose="02020603050405020304"/>
              </a:rPr>
              <a:t>.&amp;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 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表演；履行；执行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performance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表演；演技；表现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performer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表演者；执行者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54819" y="136683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perform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及其派生词的含义和用法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I’d like to hear it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performed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live.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我希望听现场演出。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performs an important role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our organization.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她在我们的组织中发挥着重要的作用。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computer 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perform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many tasks at once.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电脑能同时执行多项工作。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children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gave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some wonderful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performances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elderly.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孩子们给老人们表演了一些精彩的节目。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897732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 National Day, our class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put on 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wonderful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performance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国庆节那天，我们班举行了精彩的表演。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perform an important role ____________...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中发挥重要作用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give performances/a performance ____________...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给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表演或演奏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put ____________ performances/a performance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举行表演；进行演出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4029" y="2193132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50544" y="2572942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59719" y="2981326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355997" y="4905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359569" y="922735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This operation ________________________________ in this country.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这个国家从未做过这种手术。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play ____________________________________ in 1987.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这部剧于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1987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年首次上演。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perform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的适当形式完成下面语段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unknown ____________ ____________ very well, and her ____________ was very popular with the audience.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这个不知名的表演者演奏地非常好，她的表演深受观众的欢迎。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3194" y="1360885"/>
            <a:ext cx="25301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has never been performed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19363" y="2201467"/>
            <a:ext cx="194668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was first performed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95513" y="3413523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performer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58791" y="3424238"/>
            <a:ext cx="11003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performed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941344" y="3424238"/>
            <a:ext cx="13054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performance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251222" y="422672"/>
            <a:ext cx="8428434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4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2.enable 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 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使能够；使可能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able </a:t>
            </a:r>
            <a:r>
              <a:rPr lang="en-US" altLang="zh-CN" b="1" i="1" kern="100" dirty="0">
                <a:latin typeface="Times New Roman" panose="02020603050405020304"/>
              </a:rPr>
              <a:t>adj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有能力的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ability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能力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disability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残疾；无能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disabled </a:t>
            </a:r>
            <a:r>
              <a:rPr lang="en-US" altLang="zh-CN" b="1" i="1" kern="100" dirty="0">
                <a:latin typeface="Times New Roman" panose="02020603050405020304"/>
              </a:rPr>
              <a:t>adj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残疾的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0962" name="矩形 11"/>
          <p:cNvSpPr>
            <a:spLocks noChangeArrowheads="1"/>
          </p:cNvSpPr>
          <p:nvPr/>
        </p:nvSpPr>
        <p:spPr bwMode="auto">
          <a:xfrm>
            <a:off x="454819" y="1206103"/>
            <a:ext cx="842843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合作探究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体会</a:t>
            </a:r>
            <a:r>
              <a:rPr lang="en-US" altLang="zh-CN" dirty="0">
                <a:latin typeface="Times New Roman" panose="02020603050405020304" pitchFamily="18" charset="0"/>
              </a:rPr>
              <a:t>enable</a:t>
            </a:r>
            <a:r>
              <a:rPr lang="zh-CN" altLang="zh-CN" dirty="0">
                <a:latin typeface="Times New Roman" panose="02020603050405020304" pitchFamily="18" charset="0"/>
              </a:rPr>
              <a:t>及相关词的用法和意义</a:t>
            </a: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The software enables you to access the Internet in seconds.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这种软件使你在几秒钟内便可访问互联网。</a:t>
            </a: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The medicine enables the body to use and store sugar.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这种药使人体能够利用和贮存糖分。</a:t>
            </a: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The ability to express an idea is as important as the idea itself.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表达思想的能力和思想本身一样重要。</a:t>
            </a: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自主发现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enable sb ____________...</a:t>
            </a:r>
            <a:r>
              <a:rPr lang="zh-CN" altLang="zh-CN" dirty="0">
                <a:latin typeface="Times New Roman" panose="02020603050405020304" pitchFamily="18" charset="0"/>
              </a:rPr>
              <a:t>　　　使某人有能力做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6179" y="4277917"/>
            <a:ext cx="6065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do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355997" y="85486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359569" y="1287067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Your talent ____________(able)you to be qualified for the job.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Our long term goals should enable us ____________(have)more free time to do what we want in the future, not create more stress.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you grow up in a large family, you are more likely to develop the ____________(able)to get on well with others.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68116" y="1329929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enables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24376" y="1750219"/>
            <a:ext cx="8117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have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3185" y="2981326"/>
            <a:ext cx="7284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ability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251222" y="573881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3.As one virtual choir member said, </a:t>
            </a:r>
            <a:r>
              <a:rPr lang="en-US" altLang="zh-CN" kern="100" dirty="0">
                <a:latin typeface="Times New Roman" panose="02020603050405020304"/>
              </a:rPr>
              <a:t>“Music helps me to...forget my </a:t>
            </a:r>
            <a:r>
              <a:rPr lang="en-US" altLang="zh-CN" kern="100" dirty="0" err="1">
                <a:latin typeface="Times New Roman" panose="02020603050405020304"/>
              </a:rPr>
              <a:t>problems.With</a:t>
            </a:r>
            <a:r>
              <a:rPr lang="en-US" altLang="zh-CN" kern="100" dirty="0">
                <a:latin typeface="Times New Roman" panose="02020603050405020304"/>
              </a:rPr>
              <a:t> music, I become someone else.”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正如一位虚拟合唱团成员所说，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音乐帮助我忘记我的问题。有了音乐，我就像变了一个人。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5058" name="矩形 11"/>
          <p:cNvSpPr>
            <a:spLocks noChangeArrowheads="1"/>
          </p:cNvSpPr>
          <p:nvPr/>
        </p:nvSpPr>
        <p:spPr bwMode="auto">
          <a:xfrm>
            <a:off x="454819" y="1815703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【句式解读】　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as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在句中引导非限制性定语从句，放于句首，修饰后面的整个句子；可翻译成</a:t>
            </a: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正如</a:t>
            </a: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</a:t>
            </a:r>
            <a:r>
              <a:rPr lang="zh-CN" altLang="zh-CN" dirty="0">
                <a:latin typeface="Times New Roman" panose="02020603050405020304" pitchFamily="18" charset="0"/>
              </a:rPr>
              <a:t>用法总结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】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as you can see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正如你所看见的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as we have expected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正如我们所预料的那样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as is mentioned above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正如上面所提到的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as is well-known/as we all know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众所周知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454819" y="1750219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10243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4" y="843542"/>
            <a:ext cx="859988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54819" y="2181225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1.A great deal of money was donated to a university by an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平凡的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worker, which aroused public attention.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2.My working experience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使能够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me to be fit for the position.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StarRider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Theater is a completely digital,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虚拟的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outer space environment.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 was very grateful to Anna for giving me the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机会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to join the club.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34163" y="2216944"/>
            <a:ext cx="912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</a:rPr>
              <a:t>ordinary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09926" y="3057525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enables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30454" y="3489723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virtual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80385" y="4245769"/>
            <a:ext cx="121571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opportunity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454819" y="57388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 is often the case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情况总是如此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 is reported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如所报道的那样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 has been said before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正如前所述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as the old saying goes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正如谚语所说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is known to all,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light travels faster than sound.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众所周知，光比声音传播得快。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you can see,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children are really encouraged, and they are also enthusiastic about reading all of these books.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正如你所看到的，孩子们真的受到了激励，他们满怀激情地阅读所有的这些书。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矩形 11"/>
          <p:cNvSpPr>
            <a:spLocks noChangeArrowheads="1"/>
          </p:cNvSpPr>
          <p:nvPr/>
        </p:nvSpPr>
        <p:spPr bwMode="auto">
          <a:xfrm>
            <a:off x="454819" y="951310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He passed the exam,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as we had expected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正如我们所预料的，他通过了考试。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 hall,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as is often the case, 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becomes very crowded.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大厅里挤满了人，情况总是如此。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11"/>
          <p:cNvSpPr>
            <a:spLocks noChangeArrowheads="1"/>
          </p:cNvSpPr>
          <p:nvPr/>
        </p:nvSpPr>
        <p:spPr bwMode="auto">
          <a:xfrm>
            <a:off x="348854" y="465535"/>
            <a:ext cx="8428434" cy="43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</a:rPr>
              <a:t>　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which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都可以引导定语从句，指代主句的内容，它们有哪些区别呢？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________________________________________________________________________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________________________________________________________________________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 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巩固内化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补全句子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_____________________________, most of the ratings are based on others</a:t>
            </a:r>
            <a:r>
              <a:rPr lang="en-US" altLang="zh-CN">
                <a:latin typeface="Times New Roman" panose="02020603050405020304" pitchFamily="18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judgment.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众所周知，大部分排名都是以别人的判断为基础的。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__________________________________, where there is a will, there is a way.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正如谚语所说，有志者事竟成。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number of the students is increasing.</a:t>
            </a:r>
          </a:p>
          <a:p>
            <a:pPr algn="just">
              <a:lnSpc>
                <a:spcPct val="14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正如上面所提到的，学生的数量正在增加。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___________________________________, he is absent.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和往常一样，他没有来。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427435" y="764382"/>
            <a:ext cx="83141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正如，如同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的意义，从句位置可在主句前，主句中或主句后。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which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常常译成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这一点，这件事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等，引导的从句通常放于主句后。</a:t>
            </a:r>
            <a:endParaRPr lang="zh-CN" altLang="zh-CN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73969" y="2019301"/>
            <a:ext cx="15812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we all know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12057" y="2777729"/>
            <a:ext cx="2207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the old saying goes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23962" y="3521869"/>
            <a:ext cx="224805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is mentioned above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51372" y="4331494"/>
            <a:ext cx="19338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is often the case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11"/>
          <p:cNvSpPr>
            <a:spLocks noChangeArrowheads="1"/>
          </p:cNvSpPr>
          <p:nvPr/>
        </p:nvSpPr>
        <p:spPr bwMode="auto">
          <a:xfrm>
            <a:off x="366713" y="627460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Understanding in context</a:t>
            </a:r>
            <a:endParaRPr lang="en-US" altLang="zh-CN" kern="100" dirty="0">
              <a:solidFill>
                <a:prstClr val="black"/>
              </a:solidFill>
              <a:latin typeface="Times New Roman" panose="02020603050405020304"/>
              <a:cs typeface="Times New Roman" panose="020206030504050203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 virtual choir was the idea of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award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winning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composer and conductor Eric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Whitacre.Born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in the USA on 2 January 1970,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Whitacre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began studying music at the University of Nevada in 1988.He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fell in love with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Mozart’s classical music when he sang for the university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choir.Moved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by this music, he said, “It was like seeing color for the first time.” He graduated from university in 1995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and then received a master’s degree in musical composition from the Juilliard School in New York in 1997.Over the next 10 years,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Whitacre’s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original compositions began to become quite popular among choirs and </a:t>
            </a:r>
            <a:r>
              <a:rPr lang="en-US" altLang="zh-CN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singers.This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led to the creation of the virtual choir.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11"/>
          <p:cNvSpPr>
            <a:spLocks noChangeArrowheads="1"/>
          </p:cNvSpPr>
          <p:nvPr/>
        </p:nvSpPr>
        <p:spPr bwMode="auto">
          <a:xfrm>
            <a:off x="359569" y="627460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2009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Whitacre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received a video of a girl who was singing one of his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works.Inspired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he asked his fans to make videos, which he then joined together into one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performance.His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first virtual choir, “Lux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Aurumque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had 185 singers from 12 different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countries.It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has received millions of views on the Internet, Since then, the virtual choir has become a worldwide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phenomenon.Whitacre’s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next effort was the Virtual Youth Choir for UNICEF, which was first seen on stage on 23 July 2014 in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UK.Altogether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2, 292 young people from 80 countries joined in to sing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Whitacre’s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song “What If”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virtual choir is a wonderful way for people around the world to sing with one voice and thus make the world a better place.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355997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4819" name="矩形 11"/>
          <p:cNvSpPr>
            <a:spLocks noChangeArrowheads="1"/>
          </p:cNvSpPr>
          <p:nvPr/>
        </p:nvSpPr>
        <p:spPr bwMode="auto">
          <a:xfrm>
            <a:off x="359569" y="1059656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UNICEF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联合国儿童基金会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(UNICEF)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创建于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1946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12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月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11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日。它受联合国的委托致力于实现全球各国母婴和儿童的生存、发展、受保护和参与的权利。它的亲善大使均为社会名人，他们为改善儿童生活状况而努力，以各自的影响力吸引世界对儿童的关注、赢得公众和决策者的支持、募集联合国儿童基金会重要项目所急需的资金。今天，亲善大使的名簿中有罗杰·费德勒、罗杰·摩尔、大卫·贝克汉姆、奥兰多·布鲁姆等外国名人，以及黎明、郎朗、成龙、杨澜、张曼玉、陈坤、郭富城等中国名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4.award 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授予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奖品</a:t>
            </a:r>
          </a:p>
        </p:txBody>
      </p:sp>
      <p:sp>
        <p:nvSpPr>
          <p:cNvPr id="3584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award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judges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awarded him the first prize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评委授予他一等奖。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awarded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scholarships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excellent students.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他们给优秀生颁发奖学金。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do envy that you’ve got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first award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我真羡慕你得了一等奖。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won an award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wonderful performance in the show.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他因在这次演出中表演出色而获奖。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自主发现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①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award sb sth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award sth to sb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________________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②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____________  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</a:rPr>
              <a:t>一等奖；</a:t>
            </a:r>
            <a:r>
              <a:rPr lang="zh-CN" altLang="zh-CN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</a:rPr>
              <a:t>第一名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③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win/get/receive an award for sth  ____________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43338" y="1569244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为某人颁发奖品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19138" y="1997869"/>
            <a:ext cx="14721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first award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50469" y="2387204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因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而获奖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367904" y="782241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词块积累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3490" name="矩形 11"/>
          <p:cNvSpPr>
            <a:spLocks noChangeArrowheads="1"/>
          </p:cNvSpPr>
          <p:nvPr/>
        </p:nvSpPr>
        <p:spPr bwMode="auto">
          <a:xfrm>
            <a:off x="371475" y="121443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an award ceremony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颁奖仪式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an award of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6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000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六千英镑的奖励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special award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特别奖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巩固内化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一句多译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校长给获奖者颁发了一枚金牌。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________________________________________________________________________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＝</a:t>
            </a:r>
            <a:r>
              <a:rPr lang="en-US" altLang="zh-CN">
                <a:latin typeface="Times New Roman" panose="02020603050405020304" pitchFamily="18" charset="0"/>
              </a:rPr>
              <a:t>_____________________________________________________________________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1735" y="3275410"/>
            <a:ext cx="479362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headmaster awarded the winner a gold medal.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3672" y="3737373"/>
            <a:ext cx="50181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headmaster awarded a gold medal to the winner.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1"/>
          <p:cNvSpPr>
            <a:spLocks noChangeArrowheads="1"/>
          </p:cNvSpPr>
          <p:nvPr/>
        </p:nvSpPr>
        <p:spPr bwMode="auto">
          <a:xfrm>
            <a:off x="251222" y="4905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5.fall in love with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爱上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65538" name="矩形 11"/>
          <p:cNvSpPr>
            <a:spLocks noChangeArrowheads="1"/>
          </p:cNvSpPr>
          <p:nvPr/>
        </p:nvSpPr>
        <p:spPr bwMode="auto">
          <a:xfrm>
            <a:off x="454819" y="922735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>
                <a:latin typeface="Times New Roman" panose="02020603050405020304" pitchFamily="18" charset="0"/>
              </a:rPr>
              <a:t>In the film, a beautiful girl </a:t>
            </a:r>
            <a:r>
              <a:rPr lang="en-US" altLang="zh-CN" b="1">
                <a:latin typeface="Times New Roman" panose="02020603050405020304" pitchFamily="18" charset="0"/>
              </a:rPr>
              <a:t>fell in love with</a:t>
            </a:r>
            <a:r>
              <a:rPr lang="en-US" altLang="zh-CN">
                <a:latin typeface="Times New Roman" panose="02020603050405020304" pitchFamily="18" charset="0"/>
              </a:rPr>
              <a:t> a beast.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在这部影片中，美女爱上了野兽。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短语记牢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记牢下列短语</a:t>
            </a: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in love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爱上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fond of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喜欢；热爱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care for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喜欢；对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有兴趣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go in for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喜欢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做某事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②</a:t>
            </a:r>
            <a:r>
              <a:rPr lang="en-US" altLang="zh-CN">
                <a:latin typeface="Times New Roman" panose="02020603050405020304" pitchFamily="18" charset="0"/>
              </a:rPr>
              <a:t>My brother </a:t>
            </a:r>
            <a:r>
              <a:rPr lang="en-US" altLang="zh-CN" b="1">
                <a:latin typeface="Times New Roman" panose="02020603050405020304" pitchFamily="18" charset="0"/>
              </a:rPr>
              <a:t>is fond of</a:t>
            </a:r>
            <a:r>
              <a:rPr lang="en-US" altLang="zh-CN">
                <a:latin typeface="Times New Roman" panose="02020603050405020304" pitchFamily="18" charset="0"/>
              </a:rPr>
              <a:t> pointing out my mistakes.</a:t>
            </a:r>
            <a:r>
              <a:rPr lang="zh-CN" altLang="zh-CN">
                <a:latin typeface="Times New Roman" panose="02020603050405020304" pitchFamily="18" charset="0"/>
              </a:rPr>
              <a:t>我哥哥喜欢给我挑错。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③</a:t>
            </a:r>
            <a:r>
              <a:rPr lang="en-US" altLang="zh-CN">
                <a:latin typeface="Times New Roman" panose="02020603050405020304" pitchFamily="18" charset="0"/>
              </a:rPr>
              <a:t>They don’t </a:t>
            </a:r>
            <a:r>
              <a:rPr lang="en-US" altLang="zh-CN" b="1">
                <a:latin typeface="Times New Roman" panose="02020603050405020304" pitchFamily="18" charset="0"/>
              </a:rPr>
              <a:t>care</a:t>
            </a:r>
            <a:r>
              <a:rPr lang="en-US" altLang="zh-CN">
                <a:latin typeface="Times New Roman" panose="02020603050405020304" pitchFamily="18" charset="0"/>
              </a:rPr>
              <a:t> very greatly </a:t>
            </a:r>
            <a:r>
              <a:rPr lang="en-US" altLang="zh-CN" b="1">
                <a:latin typeface="Times New Roman" panose="02020603050405020304" pitchFamily="18" charset="0"/>
              </a:rPr>
              <a:t>for</a:t>
            </a:r>
            <a:r>
              <a:rPr lang="en-US" altLang="zh-CN">
                <a:latin typeface="Times New Roman" panose="02020603050405020304" pitchFamily="18" charset="0"/>
              </a:rPr>
              <a:t> art.</a:t>
            </a:r>
            <a:r>
              <a:rPr lang="zh-CN" altLang="zh-CN">
                <a:latin typeface="Times New Roman" panose="02020603050405020304" pitchFamily="18" charset="0"/>
              </a:rPr>
              <a:t>他们对艺术不是很感兴趣。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897731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5.All the evidence we collected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证明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him to be innocent.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6.In elementary and middle school, this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奖品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is used to recognize academic excellence.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7.Seeing such a crowd of audience below the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舞台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), he was too nervous to know what to say.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8.My classmates and I have decided to organize some wonderful singing and dancing ____________ (perform) for them, which will last about 3 hours.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0216" y="897732"/>
            <a:ext cx="7797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proved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87504" y="1360885"/>
            <a:ext cx="7027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award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93494" y="2171701"/>
            <a:ext cx="6072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stage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0556" y="3401617"/>
            <a:ext cx="139525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performances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359569" y="951310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思考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fall in love (with)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in love (with)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有哪些区别？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____________ (be) in love with each other for two years.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don’t go in ____________ that sort of thing.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072" y="1383507"/>
            <a:ext cx="52168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前者表示动作，不延续；后者表示状态，可延续。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5406" y="2225279"/>
            <a:ext cx="10682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been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97944" y="2603898"/>
            <a:ext cx="4078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310754" y="51911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76238" y="951310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参加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)after-class activities, which not only makes our school life colorful but also improves our learning, is very popular in our school.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2.Lucy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爱上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)dancing when she was little and wanted to be a dancer.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two sides did not agree on the subject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首次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), so today they will sit down once more to have a discussion.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4.Her 17-year-old sister Gabrielle will receive her master’s degree and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毕业于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)FAU this summer.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5.What is known to us is that it’s human’s activity that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导致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)global warming.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1531" y="971551"/>
            <a:ext cx="14304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Taking part in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82304" y="1816894"/>
            <a:ext cx="16068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fell in love with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50581" y="2225279"/>
            <a:ext cx="16453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 the first time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1531" y="3456385"/>
            <a:ext cx="14401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graduate from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61497" y="3868342"/>
            <a:ext cx="8502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leads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359569" y="68103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63141" y="1113235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one virtual choir member said,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“Music helps me to...forget 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problems.With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music, I become someone else.”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正如一位虚拟合唱团成员所说，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音乐帮助我忘记我的问题。有了音乐，我就像变了一个人。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众所周知，北京大学是中国最高学府之一。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____________________________________________, Beijing University is one of the top universities in China.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3513" y="2787254"/>
            <a:ext cx="3268266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is known to us/As we all know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359569" y="1006079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2.Whitacre’s next effort was the Virtual Youth Choir for UNICEF,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which was first seen on stage on 23 July 2014 in the UK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惠塔克的下一个努力是为联合国儿童基金会打造虚拟青年合唱团，该合唱团于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2014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年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7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月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23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日在英国首次亮相。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我对于英汉两种语言掌握得很好，这对于介绍中国绘画很有益处。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	I have a good command of English and Chinese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____________________________	 introducing Chinese paintings.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95950" y="2688432"/>
            <a:ext cx="220957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which is beneficial for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355997" y="89773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一言串记多义词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59569" y="1329929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was devoted to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performing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on stage, while the conductor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performed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his duty carefully.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她在舞台上表演得很投入，而指挥也认真地尽职尽责。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2.He was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awarded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the first prize and the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award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20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000 dollars was beyond his dream.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他被授予一等奖，两万美元的奖金是他没有想到的。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3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5954" y="594122"/>
            <a:ext cx="47267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矩形 2"/>
          <p:cNvSpPr>
            <a:spLocks noChangeArrowheads="1"/>
          </p:cNvSpPr>
          <p:nvPr/>
        </p:nvSpPr>
        <p:spPr bwMode="auto">
          <a:xfrm>
            <a:off x="4285060" y="477441"/>
            <a:ext cx="82391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记单词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409575" y="922735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词缀助记派生词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09575" y="1354931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名词后缀：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-or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1.compose(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composer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2.conduct(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conductor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406004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词族联记一类词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409575" y="89773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</a:rPr>
              <a:t>普通的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</a:rPr>
              <a:t>形容词种种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common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常见的；普通的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normal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正常的；普通的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ordinary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平常的；普通的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</a:t>
            </a:r>
            <a:r>
              <a:rPr lang="zh-CN" altLang="zh-CN">
                <a:latin typeface="Times New Roman" panose="02020603050405020304" pitchFamily="18" charset="0"/>
              </a:rPr>
              <a:t>名词变复数的不规则变化小结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phenomenon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phenomena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现象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medium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media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媒体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criterion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criteria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标准</a:t>
            </a:r>
            <a:endParaRPr lang="zh-CN" altLang="zh-CN">
              <a:latin typeface="宋体" panose="02010600030101010101" pitchFamily="2" charset="-122"/>
            </a:endParaRPr>
          </a:p>
          <a:p>
            <a:pPr marL="187960" indent="-187960"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	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datum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data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数据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1818</Words>
  <Application>Microsoft Office PowerPoint</Application>
  <PresentationFormat>全屏显示(16:9)</PresentationFormat>
  <Paragraphs>233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2023-01-16T17:53:55Z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C338AD5E7CE840BD9BCA292050C33220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