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94" r:id="rId13"/>
    <p:sldId id="283" r:id="rId14"/>
    <p:sldId id="284" r:id="rId15"/>
    <p:sldId id="289" r:id="rId16"/>
    <p:sldId id="281" r:id="rId17"/>
    <p:sldId id="285" r:id="rId18"/>
    <p:sldId id="287" r:id="rId19"/>
    <p:sldId id="286" r:id="rId20"/>
  </p:sldIdLst>
  <p:sldSz cx="9144000" cy="5143500" type="screen16x9"/>
  <p:notesSz cx="7104063" cy="10234613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6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5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"/>
            <a:ext cx="9144000" cy="573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3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825" y="-52388"/>
            <a:ext cx="1225550" cy="10298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4731545"/>
            <a:ext cx="9144000" cy="1416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平行四边形 13"/>
          <p:cNvSpPr>
            <a:spLocks noChangeArrowheads="1"/>
          </p:cNvSpPr>
          <p:nvPr/>
        </p:nvSpPr>
        <p:spPr bwMode="auto">
          <a:xfrm>
            <a:off x="1009650" y="1038225"/>
            <a:ext cx="4381500" cy="438150"/>
          </a:xfrm>
          <a:prstGeom prst="parallelogram">
            <a:avLst>
              <a:gd name="adj" fmla="val 24996"/>
            </a:avLst>
          </a:prstGeom>
          <a:solidFill>
            <a:srgbClr val="B4D422"/>
          </a:solidFill>
          <a:ln>
            <a:noFill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17"/>
          <p:cNvSpPr>
            <a:spLocks noChangeArrowheads="1"/>
          </p:cNvSpPr>
          <p:nvPr/>
        </p:nvSpPr>
        <p:spPr bwMode="auto">
          <a:xfrm>
            <a:off x="1338263" y="1918512"/>
            <a:ext cx="6694488" cy="118824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4D422"/>
            </a:solidFill>
            <a:rou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2" y="685800"/>
            <a:ext cx="3317875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图片 7"/>
          <p:cNvSpPr>
            <a:spLocks noChangeAspect="1"/>
          </p:cNvSpPr>
          <p:nvPr/>
        </p:nvSpPr>
        <p:spPr bwMode="auto">
          <a:xfrm>
            <a:off x="381000" y="1085850"/>
            <a:ext cx="8458200" cy="38290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1200150"/>
            <a:ext cx="8458200" cy="382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085889"/>
            <a:ext cx="1828768" cy="285750"/>
          </a:xfrm>
        </p:spPr>
        <p:txBody>
          <a:bodyPr/>
          <a:lstStyle>
            <a:lvl1pPr marL="0" indent="0">
              <a:buNone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1775517"/>
            <a:ext cx="6934200" cy="273928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grpSp>
        <p:nvGrpSpPr>
          <p:cNvPr id="7173" name="组合 14"/>
          <p:cNvGrpSpPr/>
          <p:nvPr userDrawn="1"/>
        </p:nvGrpSpPr>
        <p:grpSpPr>
          <a:xfrm>
            <a:off x="533400" y="1143000"/>
            <a:ext cx="8077200" cy="3371850"/>
            <a:chOff x="533400" y="1524000"/>
            <a:chExt cx="8077200" cy="4495800"/>
          </a:xfrm>
        </p:grpSpPr>
        <p:sp>
          <p:nvSpPr>
            <p:cNvPr id="8" name="对角圆角矩形 7"/>
            <p:cNvSpPr/>
            <p:nvPr/>
          </p:nvSpPr>
          <p:spPr bwMode="auto">
            <a:xfrm>
              <a:off x="533400" y="1524000"/>
              <a:ext cx="8077200" cy="4495800"/>
            </a:xfrm>
            <a:prstGeom prst="round2Diag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圆角矩形 4"/>
            <p:cNvSpPr>
              <a:spLocks noChangeArrowheads="1"/>
            </p:cNvSpPr>
            <p:nvPr/>
          </p:nvSpPr>
          <p:spPr bwMode="auto">
            <a:xfrm>
              <a:off x="838200" y="1828800"/>
              <a:ext cx="7543800" cy="38100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76" name="组合 16"/>
          <p:cNvGrpSpPr/>
          <p:nvPr userDrawn="1"/>
        </p:nvGrpSpPr>
        <p:grpSpPr>
          <a:xfrm>
            <a:off x="3527425" y="457200"/>
            <a:ext cx="2889250" cy="494110"/>
            <a:chOff x="3276600" y="560565"/>
            <a:chExt cx="2891045" cy="658635"/>
          </a:xfrm>
        </p:grpSpPr>
        <p:sp>
          <p:nvSpPr>
            <p:cNvPr id="11" name="椭圆 5"/>
            <p:cNvSpPr>
              <a:spLocks noChangeArrowheads="1"/>
            </p:cNvSpPr>
            <p:nvPr/>
          </p:nvSpPr>
          <p:spPr bwMode="auto">
            <a:xfrm>
              <a:off x="3276600" y="614525"/>
              <a:ext cx="1980843" cy="6046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学习目标</a:t>
              </a:r>
            </a:p>
          </p:txBody>
        </p:sp>
        <p:pic>
          <p:nvPicPr>
            <p:cNvPr id="7178" name="图片 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81600" y="560565"/>
              <a:ext cx="986045" cy="6359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800100"/>
            <a:ext cx="35052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600" y="1314451"/>
            <a:ext cx="7404100" cy="34837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6200" y="3600451"/>
            <a:ext cx="2590800" cy="1421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1885968"/>
            <a:ext cx="6934200" cy="273928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265511"/>
            <a:ext cx="9144000" cy="34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4893470"/>
            <a:ext cx="9144000" cy="1357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lIns="68580" tIns="34290" rIns="68580" bIns="34290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172402" y="64948"/>
            <a:ext cx="774145" cy="400569"/>
          </a:xfrm>
          <a:prstGeom prst="ellipse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</a:defRPr>
            </a:lvl1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lvl="0" fontAlgn="base"/>
            <a:fld id="{9A0DB2DC-4C9A-4742-B13C-FB6460FD3503}" type="slidenum">
              <a:rPr lang="zh-CN" altLang="en-US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b="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3.png"/><Relationship Id="rId2" Type="http://schemas.openxmlformats.org/officeDocument/2006/relationships/audio" Target="file:///G:\&#19971;&#24180;&#32423;%20&#19978;&#23398;&#26399;%20&#33521;&#35821;%20&#22806;&#30740;&#29256;%20&#38899;&#39057;MP3\&#19971;&#24180;&#32423;%20&#19978;&#23398;&#26399;%20&#33521;&#35821;%20&#22806;&#30740;&#29256;%20&#38899;&#39057;MP3\Starter%20Module3%20My%20English\Unit3&#35838;&#25991;&#24405;&#38899;activity1_128k.mp3" TargetMode="External"/><Relationship Id="rId1" Type="http://schemas.microsoft.com/office/2007/relationships/media" Target="file:///G:\&#19971;&#24180;&#32423;%20&#19978;&#23398;&#26399;%20&#33521;&#35821;%20&#22806;&#30740;&#29256;%20&#38899;&#39057;MP3\&#19971;&#24180;&#32423;%20&#19978;&#23398;&#26399;%20&#33521;&#35821;%20&#22806;&#30740;&#29256;%20&#38899;&#39057;MP3\Starter%20Module3%20My%20English\Unit3&#35838;&#25991;&#24405;&#38899;activity1_128k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/>
          <p:nvPr/>
        </p:nvSpPr>
        <p:spPr>
          <a:xfrm>
            <a:off x="1359243" y="2136162"/>
            <a:ext cx="6654114" cy="6848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Unit 3 What colour is it?</a:t>
            </a:r>
          </a:p>
        </p:txBody>
      </p:sp>
      <p:sp>
        <p:nvSpPr>
          <p:cNvPr id="33794" name="Text Box 2"/>
          <p:cNvSpPr txBox="1"/>
          <p:nvPr/>
        </p:nvSpPr>
        <p:spPr>
          <a:xfrm>
            <a:off x="1142745" y="1049128"/>
            <a:ext cx="4536281" cy="4231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</a:rPr>
              <a:t>Starter Module3 My English book</a:t>
            </a:r>
            <a:endParaRPr lang="zh-CN" altLang="en-US" sz="23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07938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2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241" y="627461"/>
            <a:ext cx="5455444" cy="1835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2"/>
          <p:cNvSpPr txBox="1"/>
          <p:nvPr/>
        </p:nvSpPr>
        <p:spPr>
          <a:xfrm>
            <a:off x="2156222" y="2398158"/>
            <a:ext cx="3429000" cy="25899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What colour is the pen? 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What colour is the cat?  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What colour is the pencil?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What colour is the flower?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What colour is the dog?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6. What colour is the bird?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8460582" y="2432210"/>
            <a:ext cx="1188244" cy="37742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blue.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8514160" y="4137424"/>
            <a:ext cx="1188244" cy="37861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brown.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8460582" y="3706417"/>
            <a:ext cx="1188244" cy="37861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red.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038" name="TextBox 2"/>
          <p:cNvSpPr txBox="1"/>
          <p:nvPr/>
        </p:nvSpPr>
        <p:spPr>
          <a:xfrm>
            <a:off x="1458754" y="82393"/>
            <a:ext cx="4717733" cy="42319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/>
            <a:r>
              <a:rPr lang="en-US" altLang="zh-CN" sz="2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2"/>
                <a:ea typeface="Arial Unicode MS" pitchFamily="34" charset="-122"/>
              </a:rPr>
              <a:t>Read, match, listen and imitate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8460582" y="2842023"/>
            <a:ext cx="1241822" cy="37742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white.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8460582" y="3274220"/>
            <a:ext cx="1241822" cy="37742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yellow.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460581" y="4624388"/>
            <a:ext cx="2430066" cy="377429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red, green and orange.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609 -0.008610 L -0.299766 -0.0032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765 0.000001 L -0.308429 0.00532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69 -0.001296 L -0.308325 0.0040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06 0.001480 L -0.300748 0.0065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58 -0.012779 L -0.302204 -0.0074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305 -0.011570 L -0.321478 -0.0166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圆角矩形 2"/>
          <p:cNvSpPr/>
          <p:nvPr/>
        </p:nvSpPr>
        <p:spPr>
          <a:xfrm>
            <a:off x="2033588" y="147638"/>
            <a:ext cx="2430066" cy="32385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9525">
            <a:noFill/>
          </a:ln>
        </p:spPr>
        <p:txBody>
          <a:bodyPr wrap="none" lIns="68580" tIns="34290" rIns="68580" bIns="3429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Practice</a:t>
            </a:r>
          </a:p>
        </p:txBody>
      </p:sp>
      <p:sp>
        <p:nvSpPr>
          <p:cNvPr id="47106" name="圆角矩形 2"/>
          <p:cNvSpPr/>
          <p:nvPr/>
        </p:nvSpPr>
        <p:spPr>
          <a:xfrm>
            <a:off x="1871662" y="897731"/>
            <a:ext cx="4482704" cy="32385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none" lIns="68580" tIns="34290" rIns="68580" bIns="34290" anchor="ctr"/>
          <a:lstStyle/>
          <a:p>
            <a:pPr marL="342900" indent="-342900"/>
            <a:r>
              <a:rPr lang="en-US" altLang="zh-CN" sz="2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Work in pairs, ask and answer.</a:t>
            </a:r>
          </a:p>
        </p:txBody>
      </p:sp>
      <p:grpSp>
        <p:nvGrpSpPr>
          <p:cNvPr id="47107" name="组合 36"/>
          <p:cNvGrpSpPr/>
          <p:nvPr/>
        </p:nvGrpSpPr>
        <p:grpSpPr>
          <a:xfrm>
            <a:off x="1664494" y="1473040"/>
            <a:ext cx="4789646" cy="2400272"/>
            <a:chOff x="982676" y="1783663"/>
            <a:chExt cx="6552728" cy="4824536"/>
          </a:xfrm>
        </p:grpSpPr>
        <p:grpSp>
          <p:nvGrpSpPr>
            <p:cNvPr id="47108" name="组合 35"/>
            <p:cNvGrpSpPr/>
            <p:nvPr/>
          </p:nvGrpSpPr>
          <p:grpSpPr>
            <a:xfrm>
              <a:off x="982676" y="1783663"/>
              <a:ext cx="6552728" cy="4824536"/>
              <a:chOff x="1137349" y="2614116"/>
              <a:chExt cx="5616624" cy="1030041"/>
            </a:xfrm>
          </p:grpSpPr>
          <p:sp>
            <p:nvSpPr>
              <p:cNvPr id="13" name="MH_Other_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137349" y="2614116"/>
                <a:ext cx="5616624" cy="1030041"/>
              </a:xfrm>
              <a:custGeom>
                <a:avLst/>
                <a:gdLst>
                  <a:gd name="connsiteX0" fmla="*/ 2696097 w 2870929"/>
                  <a:gd name="connsiteY0" fmla="*/ 0 h 1640509"/>
                  <a:gd name="connsiteX1" fmla="*/ 2866543 w 2870929"/>
                  <a:gd name="connsiteY1" fmla="*/ 169292 h 1640509"/>
                  <a:gd name="connsiteX2" fmla="*/ 2870929 w 2870929"/>
                  <a:gd name="connsiteY2" fmla="*/ 1461495 h 1640509"/>
                  <a:gd name="connsiteX3" fmla="*/ 2701636 w 2870929"/>
                  <a:gd name="connsiteY3" fmla="*/ 1631941 h 1640509"/>
                  <a:gd name="connsiteX4" fmla="*/ 177541 w 2870929"/>
                  <a:gd name="connsiteY4" fmla="*/ 1640509 h 1640509"/>
                  <a:gd name="connsiteX5" fmla="*/ 7095 w 2870929"/>
                  <a:gd name="connsiteY5" fmla="*/ 1471216 h 1640509"/>
                  <a:gd name="connsiteX6" fmla="*/ 4834 w 2870929"/>
                  <a:gd name="connsiteY6" fmla="*/ 805013 h 1640509"/>
                  <a:gd name="connsiteX7" fmla="*/ 0 w 2870929"/>
                  <a:gd name="connsiteY7" fmla="*/ 805013 h 1640509"/>
                  <a:gd name="connsiteX8" fmla="*/ 0 w 2870929"/>
                  <a:gd name="connsiteY8" fmla="*/ 144881 h 1640509"/>
                  <a:gd name="connsiteX9" fmla="*/ 132030 w 2870929"/>
                  <a:gd name="connsiteY9" fmla="*/ 12851 h 1640509"/>
                  <a:gd name="connsiteX10" fmla="*/ 151150 w 2870929"/>
                  <a:gd name="connsiteY10" fmla="*/ 12851 h 1640509"/>
                  <a:gd name="connsiteX11" fmla="*/ 172001 w 2870929"/>
                  <a:gd name="connsiteY11" fmla="*/ 8568 h 164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0929" h="1640509">
                    <a:moveTo>
                      <a:pt x="2696097" y="0"/>
                    </a:moveTo>
                    <a:cubicBezTo>
                      <a:pt x="2789914" y="-318"/>
                      <a:pt x="2866224" y="75476"/>
                      <a:pt x="2866543" y="169292"/>
                    </a:cubicBezTo>
                    <a:lnTo>
                      <a:pt x="2870929" y="1461495"/>
                    </a:lnTo>
                    <a:cubicBezTo>
                      <a:pt x="2871247" y="1555311"/>
                      <a:pt x="2795453" y="1631622"/>
                      <a:pt x="2701636" y="1631941"/>
                    </a:cubicBezTo>
                    <a:lnTo>
                      <a:pt x="177541" y="1640509"/>
                    </a:lnTo>
                    <a:cubicBezTo>
                      <a:pt x="83724" y="1640827"/>
                      <a:pt x="7414" y="1565032"/>
                      <a:pt x="7095" y="1471216"/>
                    </a:cubicBezTo>
                    <a:lnTo>
                      <a:pt x="4834" y="805013"/>
                    </a:lnTo>
                    <a:lnTo>
                      <a:pt x="0" y="805013"/>
                    </a:lnTo>
                    <a:lnTo>
                      <a:pt x="0" y="144881"/>
                    </a:lnTo>
                    <a:cubicBezTo>
                      <a:pt x="0" y="71963"/>
                      <a:pt x="59112" y="12851"/>
                      <a:pt x="132030" y="12851"/>
                    </a:cubicBezTo>
                    <a:lnTo>
                      <a:pt x="151150" y="12851"/>
                    </a:lnTo>
                    <a:lnTo>
                      <a:pt x="172001" y="8568"/>
                    </a:lnTo>
                    <a:close/>
                  </a:path>
                </a:pathLst>
              </a:custGeom>
              <a:solidFill>
                <a:srgbClr val="BEE3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z="21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MH_SubTitle_1"/>
              <p:cNvSpPr/>
              <p:nvPr>
                <p:custDataLst>
                  <p:tags r:id="rId2"/>
                </p:custDataLst>
              </p:nvPr>
            </p:nvSpPr>
            <p:spPr bwMode="auto">
              <a:xfrm rot="21588331">
                <a:off x="1380930" y="2618127"/>
                <a:ext cx="5129523" cy="925144"/>
              </a:xfrm>
              <a:prstGeom prst="roundRect">
                <a:avLst>
                  <a:gd name="adj" fmla="val 7418"/>
                </a:avLst>
              </a:prstGeom>
              <a:solidFill>
                <a:srgbClr val="FFFFFF"/>
              </a:solidFill>
              <a:ln w="19050">
                <a:solidFill>
                  <a:srgbClr val="6EA9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2800" b="1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2800" b="1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2800" b="1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2800" b="1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2800" b="1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lvl="0" algn="ctr" fontAlgn="base">
                  <a:lnSpc>
                    <a:spcPct val="130000"/>
                  </a:lnSpc>
                  <a:buClr>
                    <a:srgbClr val="404040"/>
                  </a:buClr>
                  <a:buSzPct val="100000"/>
                </a:pPr>
                <a:endParaRPr lang="zh-CN" altLang="en-US" strike="noStrike" noProof="1">
                  <a:solidFill>
                    <a:srgbClr val="343434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7111" name="Rectangle 3" descr="中国教育出版网"/>
            <p:cNvSpPr txBox="1"/>
            <p:nvPr/>
          </p:nvSpPr>
          <p:spPr>
            <a:xfrm>
              <a:off x="1381756" y="3608515"/>
              <a:ext cx="5647918" cy="23146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257175" indent="-257175">
                <a:spcBef>
                  <a:spcPct val="20000"/>
                </a:spcBef>
              </a:pPr>
              <a:r>
                <a:rPr lang="en-US" altLang="zh-CN" sz="1500" b="1" dirty="0">
                  <a:latin typeface="Arial" panose="020B0604020202020204" pitchFamily="34" charset="0"/>
                  <a:ea typeface="宋体" panose="02010600030101010101" pitchFamily="2" charset="-122"/>
                </a:rPr>
                <a:t>A: What’s this English?</a:t>
              </a:r>
            </a:p>
            <a:p>
              <a:pPr marL="257175" indent="-257175">
                <a:spcBef>
                  <a:spcPct val="20000"/>
                </a:spcBef>
              </a:pPr>
              <a:r>
                <a:rPr lang="en-US" altLang="zh-CN" sz="1500" b="1" dirty="0">
                  <a:latin typeface="Arial" panose="020B0604020202020204" pitchFamily="34" charset="0"/>
                  <a:ea typeface="宋体" panose="02010600030101010101" pitchFamily="2" charset="-122"/>
                </a:rPr>
                <a:t>B: It’s…</a:t>
              </a:r>
            </a:p>
            <a:p>
              <a:pPr marL="257175" indent="-257175">
                <a:spcBef>
                  <a:spcPct val="20000"/>
                </a:spcBef>
              </a:pPr>
              <a:r>
                <a:rPr lang="en-US" altLang="zh-CN" sz="1500" b="1" dirty="0">
                  <a:latin typeface="Arial" panose="020B0604020202020204" pitchFamily="34" charset="0"/>
                  <a:ea typeface="宋体" panose="02010600030101010101" pitchFamily="2" charset="-122"/>
                </a:rPr>
                <a:t>A: What </a:t>
              </a:r>
              <a:r>
                <a:rPr lang="en-US" altLang="zh-CN" sz="1500" b="1" dirty="0" err="1">
                  <a:latin typeface="Arial" panose="020B0604020202020204" pitchFamily="34" charset="0"/>
                  <a:ea typeface="宋体" panose="02010600030101010101" pitchFamily="2" charset="-122"/>
                </a:rPr>
                <a:t>colour</a:t>
              </a:r>
              <a:r>
                <a:rPr lang="en-US" altLang="zh-CN" sz="1500" b="1" dirty="0">
                  <a:latin typeface="Arial" panose="020B0604020202020204" pitchFamily="34" charset="0"/>
                  <a:ea typeface="宋体" panose="02010600030101010101" pitchFamily="2" charset="-122"/>
                </a:rPr>
                <a:t> is the…</a:t>
              </a:r>
            </a:p>
            <a:p>
              <a:pPr marL="257175" indent="-257175">
                <a:spcBef>
                  <a:spcPct val="20000"/>
                </a:spcBef>
              </a:pPr>
              <a:r>
                <a:rPr lang="en-US" altLang="zh-CN" sz="1500" b="1" dirty="0">
                  <a:latin typeface="Arial" panose="020B0604020202020204" pitchFamily="34" charset="0"/>
                  <a:ea typeface="宋体" panose="02010600030101010101" pitchFamily="2" charset="-122"/>
                </a:rPr>
                <a:t>B: It’s…</a:t>
              </a:r>
            </a:p>
          </p:txBody>
        </p:sp>
      </p:grpSp>
      <p:pic>
        <p:nvPicPr>
          <p:cNvPr id="47112" name="Picture 14" descr="C:\Users\Administrator\Desktop\女生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66123" y="3327799"/>
            <a:ext cx="1593056" cy="1593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Picture 15" descr="C:\Users\Administrator\Desktop\男生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5955" y="3112294"/>
            <a:ext cx="1814513" cy="1815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Picture 7" descr="2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432" y="1590579"/>
            <a:ext cx="4427934" cy="8072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1143000" y="1038225"/>
            <a:ext cx="5151120" cy="43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/>
              <a:t>利用手机查资料发家校合作群分享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7213" y="2059449"/>
            <a:ext cx="3269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7030A0"/>
                </a:solidFill>
              </a:rPr>
              <a:t>读一读你找到的资料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85951" y="212884"/>
            <a:ext cx="673485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7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查资料，比一比：</a:t>
            </a:r>
            <a:r>
              <a:rPr lang="zh-CN" altLang="en-US" sz="2700" b="1">
                <a:solidFill>
                  <a:srgbClr val="7030A0"/>
                </a:solidFill>
                <a:sym typeface="+mn-ea"/>
              </a:rPr>
              <a:t>了解的颜色的谚语或习语</a:t>
            </a:r>
            <a:endParaRPr lang="zh-CN" altLang="en-US" sz="270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7212" y="2543319"/>
            <a:ext cx="6399829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C00000"/>
                </a:solidFill>
              </a:rPr>
              <a:t>看看老师在班级微信群里发的的丰富资料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内容占位符 2"/>
          <p:cNvSpPr>
            <a:spLocks noGrp="1"/>
          </p:cNvSpPr>
          <p:nvPr>
            <p:ph sz="quarter" idx="11"/>
          </p:nvPr>
        </p:nvSpPr>
        <p:spPr>
          <a:xfrm>
            <a:off x="2124552" y="1493520"/>
            <a:ext cx="2407444" cy="2739629"/>
          </a:xfrm>
        </p:spPr>
        <p:txBody>
          <a:bodyPr anchor="t"/>
          <a:lstStyle/>
          <a:p>
            <a:r>
              <a:rPr lang="en-US" altLang="zh-CN" b="1" dirty="0"/>
              <a:t>black tea </a:t>
            </a:r>
          </a:p>
          <a:p>
            <a:r>
              <a:rPr lang="en-US" altLang="zh-CN" b="1" dirty="0"/>
              <a:t>green hand </a:t>
            </a:r>
          </a:p>
          <a:p>
            <a:r>
              <a:rPr lang="en-US" altLang="zh-CN" b="1" dirty="0"/>
              <a:t>feel  blue </a:t>
            </a:r>
          </a:p>
          <a:p>
            <a:r>
              <a:rPr lang="en-US" altLang="zh-CN" b="1" dirty="0"/>
              <a:t>see red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The grass is greener on the other side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0178" name="文本框 3"/>
          <p:cNvSpPr txBox="1"/>
          <p:nvPr/>
        </p:nvSpPr>
        <p:spPr>
          <a:xfrm>
            <a:off x="5569269" y="1493521"/>
            <a:ext cx="1563053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b="1">
                <a:latin typeface="Arial" panose="020B0604020202020204" pitchFamily="34" charset="0"/>
                <a:ea typeface="宋体" panose="02010600030101010101" pitchFamily="2" charset="-122"/>
              </a:rPr>
              <a:t>红茶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95850" y="1804988"/>
            <a:ext cx="68031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/>
              <a:t>新手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09160" y="2235042"/>
            <a:ext cx="680314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/>
              <a:t>忧郁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4860" y="2626520"/>
            <a:ext cx="149303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/>
              <a:t>发怒，冒火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1995" y="3241359"/>
            <a:ext cx="269529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</a:rPr>
              <a:t>邻家芳草绿，隔家风景好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1625" y="171926"/>
            <a:ext cx="3526606" cy="4847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/>
            <a:r>
              <a:rPr lang="en-US" altLang="zh-CN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Talk and guess in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1" build="p"/>
      <p:bldP spid="50178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占位符 1"/>
          <p:cNvSpPr>
            <a:spLocks noGrp="1"/>
          </p:cNvSpPr>
          <p:nvPr>
            <p:ph type="body" sz="quarter"/>
          </p:nvPr>
        </p:nvSpPr>
        <p:spPr>
          <a:xfrm>
            <a:off x="1143000" y="859631"/>
            <a:ext cx="3028950" cy="438150"/>
          </a:xfrm>
        </p:spPr>
        <p:txBody>
          <a:bodyPr lIns="68580" tIns="34290" rIns="68580" bIns="34290" anchor="t"/>
          <a:lstStyle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indent="-257175"/>
            <a:r>
              <a:rPr lang="en-US" altLang="zh-CN" b="1">
                <a:solidFill>
                  <a:srgbClr val="C00000"/>
                </a:solidFill>
              </a:rPr>
              <a:t>Cultural links</a:t>
            </a:r>
          </a:p>
        </p:txBody>
      </p:sp>
      <p:sp>
        <p:nvSpPr>
          <p:cNvPr id="49154" name="文本框 5"/>
          <p:cNvSpPr txBox="1"/>
          <p:nvPr/>
        </p:nvSpPr>
        <p:spPr>
          <a:xfrm>
            <a:off x="5746822" y="2829403"/>
            <a:ext cx="353943" cy="104060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lIns="68580" tIns="34290" rIns="68580" bIns="34290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文本框 7"/>
          <p:cNvSpPr txBox="1"/>
          <p:nvPr/>
        </p:nvSpPr>
        <p:spPr>
          <a:xfrm>
            <a:off x="2572942" y="1690687"/>
            <a:ext cx="2119811" cy="214674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/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Mr. Black </a:t>
            </a:r>
          </a:p>
          <a:p>
            <a:pPr algn="l"/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Mrs. Green</a:t>
            </a:r>
          </a:p>
          <a:p>
            <a:pPr algn="l"/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Mr.  White</a:t>
            </a:r>
          </a:p>
          <a:p>
            <a:pPr algn="l"/>
            <a:r>
              <a:rPr lang="en-US" altLang="zh-CN" sz="2700" b="1">
                <a:latin typeface="Arial" panose="020B0604020202020204" pitchFamily="34" charset="0"/>
                <a:ea typeface="宋体" panose="02010600030101010101" pitchFamily="2" charset="-122"/>
              </a:rPr>
              <a:t>Mrs.  Brown</a:t>
            </a:r>
          </a:p>
          <a:p>
            <a:pPr algn="l"/>
            <a:r>
              <a:rPr lang="en-US" altLang="zh-CN" sz="2700" b="1">
                <a:sym typeface="+mn-ea"/>
              </a:rPr>
              <a:t>Mr.  Red</a:t>
            </a:r>
            <a:endParaRPr lang="en-US" altLang="zh-CN" sz="27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文本框 9"/>
          <p:cNvSpPr txBox="1"/>
          <p:nvPr/>
        </p:nvSpPr>
        <p:spPr>
          <a:xfrm>
            <a:off x="6043613" y="1631157"/>
            <a:ext cx="138564" cy="5001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470" y="1354932"/>
            <a:ext cx="190321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Talk and guess in groups</a:t>
            </a:r>
          </a:p>
        </p:txBody>
      </p:sp>
      <p:sp>
        <p:nvSpPr>
          <p:cNvPr id="3" name="云形 2"/>
          <p:cNvSpPr/>
          <p:nvPr/>
        </p:nvSpPr>
        <p:spPr>
          <a:xfrm>
            <a:off x="5760244" y="2085975"/>
            <a:ext cx="685800" cy="685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5692140" y="2028349"/>
            <a:ext cx="685800" cy="685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1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5514023" y="1195387"/>
            <a:ext cx="1291590" cy="890588"/>
          </a:xfrm>
          <a:prstGeom prst="cloudCallout">
            <a:avLst>
              <a:gd name="adj1" fmla="val -26548"/>
              <a:gd name="adj2" fmla="val 12219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It's fun .</a:t>
            </a:r>
          </a:p>
        </p:txBody>
      </p:sp>
      <p:pic>
        <p:nvPicPr>
          <p:cNvPr id="40964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60006" y="2829403"/>
            <a:ext cx="1577578" cy="1527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53319" y="133229"/>
            <a:ext cx="334469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2400" b="1" dirty="0">
                <a:sym typeface="+mn-ea"/>
              </a:rPr>
              <a:t>Look at the family names</a:t>
            </a:r>
            <a:endParaRPr lang="en-US" altLang="zh-C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3"/>
          <p:cNvGrpSpPr/>
          <p:nvPr/>
        </p:nvGrpSpPr>
        <p:grpSpPr>
          <a:xfrm>
            <a:off x="1818323" y="223839"/>
            <a:ext cx="5069206" cy="673894"/>
            <a:chOff x="971600" y="836712"/>
            <a:chExt cx="4765397" cy="1008112"/>
          </a:xfrm>
        </p:grpSpPr>
        <p:sp>
          <p:nvSpPr>
            <p:cNvPr id="45058" name="双波形 1"/>
            <p:cNvSpPr/>
            <p:nvPr/>
          </p:nvSpPr>
          <p:spPr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5059" name="TextBox 2"/>
            <p:cNvSpPr txBox="1"/>
            <p:nvPr/>
          </p:nvSpPr>
          <p:spPr>
            <a:xfrm>
              <a:off x="1043681" y="1013399"/>
              <a:ext cx="4693316" cy="690628"/>
            </a:xfrm>
            <a:prstGeom prst="rect">
              <a:avLst/>
            </a:prstGeom>
            <a:solidFill>
              <a:srgbClr val="7030A0"/>
            </a:solidFill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0" hangingPunct="0"/>
              <a:r>
                <a:rPr lang="en-US" altLang="zh-CN" sz="24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Test: Listen,write and check </a:t>
              </a:r>
            </a:p>
          </p:txBody>
        </p:sp>
      </p:grpSp>
      <p:sp>
        <p:nvSpPr>
          <p:cNvPr id="45060" name="Text Box 6"/>
          <p:cNvSpPr txBox="1"/>
          <p:nvPr/>
        </p:nvSpPr>
        <p:spPr>
          <a:xfrm>
            <a:off x="1871662" y="897732"/>
            <a:ext cx="6129338" cy="38087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What colour is the dog?     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It’s                .            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What                 is the flower?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It’s                .    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is the bird?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It’s red, green and                 .   </a:t>
            </a:r>
            <a:endParaRPr lang="en-US" altLang="zh-CN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5061" name="组合 31"/>
          <p:cNvGrpSpPr/>
          <p:nvPr/>
        </p:nvGrpSpPr>
        <p:grpSpPr>
          <a:xfrm>
            <a:off x="3221832" y="1654970"/>
            <a:ext cx="1241822" cy="484585"/>
            <a:chOff x="500034" y="5143512"/>
            <a:chExt cx="8072494" cy="644530"/>
          </a:xfrm>
        </p:grpSpPr>
        <p:cxnSp>
          <p:nvCxnSpPr>
            <p:cNvPr id="45062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63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64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65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TextBox 17"/>
          <p:cNvSpPr txBox="1"/>
          <p:nvPr/>
        </p:nvSpPr>
        <p:spPr>
          <a:xfrm>
            <a:off x="3383756" y="1600200"/>
            <a:ext cx="12954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brown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5067" name="组合 31"/>
          <p:cNvGrpSpPr/>
          <p:nvPr/>
        </p:nvGrpSpPr>
        <p:grpSpPr>
          <a:xfrm>
            <a:off x="3545682" y="2302670"/>
            <a:ext cx="1241822" cy="484585"/>
            <a:chOff x="500034" y="5143512"/>
            <a:chExt cx="8072494" cy="644530"/>
          </a:xfrm>
        </p:grpSpPr>
        <p:cxnSp>
          <p:nvCxnSpPr>
            <p:cNvPr id="45068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69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70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71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" name="TextBox 23"/>
          <p:cNvSpPr txBox="1"/>
          <p:nvPr/>
        </p:nvSpPr>
        <p:spPr>
          <a:xfrm>
            <a:off x="3707606" y="2247900"/>
            <a:ext cx="12954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colour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5073" name="组合 31"/>
          <p:cNvGrpSpPr/>
          <p:nvPr/>
        </p:nvGrpSpPr>
        <p:grpSpPr>
          <a:xfrm>
            <a:off x="3221832" y="2950370"/>
            <a:ext cx="1241822" cy="484585"/>
            <a:chOff x="500034" y="5143512"/>
            <a:chExt cx="8072494" cy="644530"/>
          </a:xfrm>
        </p:grpSpPr>
        <p:cxnSp>
          <p:nvCxnSpPr>
            <p:cNvPr id="45074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75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76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77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TextBox 29"/>
          <p:cNvSpPr txBox="1"/>
          <p:nvPr/>
        </p:nvSpPr>
        <p:spPr>
          <a:xfrm>
            <a:off x="3492104" y="2895600"/>
            <a:ext cx="12954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red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5079" name="组合 31"/>
          <p:cNvGrpSpPr/>
          <p:nvPr/>
        </p:nvGrpSpPr>
        <p:grpSpPr>
          <a:xfrm>
            <a:off x="2736059" y="3545683"/>
            <a:ext cx="2051447" cy="484585"/>
            <a:chOff x="500034" y="5143512"/>
            <a:chExt cx="8072494" cy="644530"/>
          </a:xfrm>
        </p:grpSpPr>
        <p:cxnSp>
          <p:nvCxnSpPr>
            <p:cNvPr id="45080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1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2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3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TextBox 35"/>
          <p:cNvSpPr txBox="1"/>
          <p:nvPr/>
        </p:nvSpPr>
        <p:spPr>
          <a:xfrm>
            <a:off x="2788444" y="3465910"/>
            <a:ext cx="2057400" cy="9002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colour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5085" name="组合 31"/>
          <p:cNvGrpSpPr/>
          <p:nvPr/>
        </p:nvGrpSpPr>
        <p:grpSpPr>
          <a:xfrm>
            <a:off x="5364718" y="4204336"/>
            <a:ext cx="1241822" cy="484585"/>
            <a:chOff x="500034" y="5143512"/>
            <a:chExt cx="8072494" cy="644530"/>
          </a:xfrm>
        </p:grpSpPr>
        <p:cxnSp>
          <p:nvCxnSpPr>
            <p:cNvPr id="45086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7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8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89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TextBox 41"/>
          <p:cNvSpPr txBox="1"/>
          <p:nvPr/>
        </p:nvSpPr>
        <p:spPr>
          <a:xfrm>
            <a:off x="5364959" y="4124325"/>
            <a:ext cx="1308497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orange</a:t>
            </a:r>
            <a:endParaRPr lang="zh-CN" altLang="en-US" sz="27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0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5"/>
          <p:cNvSpPr txBox="1"/>
          <p:nvPr/>
        </p:nvSpPr>
        <p:spPr>
          <a:xfrm>
            <a:off x="1709738" y="844155"/>
            <a:ext cx="5886450" cy="38087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                                   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yellow.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the pen?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                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6.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the cat?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It’s                 .</a:t>
            </a:r>
            <a:endParaRPr lang="en-US" altLang="zh-CN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082" name="组合 31"/>
          <p:cNvGrpSpPr/>
          <p:nvPr/>
        </p:nvGrpSpPr>
        <p:grpSpPr>
          <a:xfrm>
            <a:off x="3221833" y="1059658"/>
            <a:ext cx="2862263" cy="484585"/>
            <a:chOff x="500034" y="5143512"/>
            <a:chExt cx="8072494" cy="644530"/>
          </a:xfrm>
        </p:grpSpPr>
        <p:cxnSp>
          <p:nvCxnSpPr>
            <p:cNvPr id="46083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84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85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86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 Box 7"/>
          <p:cNvSpPr txBox="1"/>
          <p:nvPr/>
        </p:nvSpPr>
        <p:spPr>
          <a:xfrm>
            <a:off x="3389947" y="885589"/>
            <a:ext cx="3348038" cy="6232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colour is the pencil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088" name="组合 31"/>
          <p:cNvGrpSpPr/>
          <p:nvPr/>
        </p:nvGrpSpPr>
        <p:grpSpPr>
          <a:xfrm>
            <a:off x="2627710" y="2247901"/>
            <a:ext cx="2484834" cy="484585"/>
            <a:chOff x="500034" y="5143512"/>
            <a:chExt cx="8072494" cy="644530"/>
          </a:xfrm>
        </p:grpSpPr>
        <p:cxnSp>
          <p:nvCxnSpPr>
            <p:cNvPr id="46089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0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1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2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Text Box 8"/>
          <p:cNvSpPr txBox="1"/>
          <p:nvPr/>
        </p:nvSpPr>
        <p:spPr>
          <a:xfrm>
            <a:off x="2829401" y="2098359"/>
            <a:ext cx="2457450" cy="6232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colour is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094" name="组合 31"/>
          <p:cNvGrpSpPr/>
          <p:nvPr/>
        </p:nvGrpSpPr>
        <p:grpSpPr>
          <a:xfrm>
            <a:off x="3113485" y="2896791"/>
            <a:ext cx="1241822" cy="484584"/>
            <a:chOff x="500034" y="5143512"/>
            <a:chExt cx="8072494" cy="644530"/>
          </a:xfrm>
        </p:grpSpPr>
        <p:cxnSp>
          <p:nvCxnSpPr>
            <p:cNvPr id="46095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6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7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98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" name="Text Box 9"/>
          <p:cNvSpPr txBox="1"/>
          <p:nvPr/>
        </p:nvSpPr>
        <p:spPr>
          <a:xfrm>
            <a:off x="3328988" y="2732486"/>
            <a:ext cx="1458516" cy="6232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blue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100" name="组合 31"/>
          <p:cNvGrpSpPr/>
          <p:nvPr/>
        </p:nvGrpSpPr>
        <p:grpSpPr>
          <a:xfrm>
            <a:off x="2493169" y="3506391"/>
            <a:ext cx="2483644" cy="484584"/>
            <a:chOff x="500034" y="5143512"/>
            <a:chExt cx="8072494" cy="644530"/>
          </a:xfrm>
        </p:grpSpPr>
        <p:cxnSp>
          <p:nvCxnSpPr>
            <p:cNvPr id="46101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02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03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04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Text Box 8"/>
          <p:cNvSpPr txBox="1"/>
          <p:nvPr/>
        </p:nvSpPr>
        <p:spPr>
          <a:xfrm>
            <a:off x="2655094" y="3335656"/>
            <a:ext cx="2457450" cy="6232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colour is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106" name="组合 31"/>
          <p:cNvGrpSpPr/>
          <p:nvPr/>
        </p:nvGrpSpPr>
        <p:grpSpPr>
          <a:xfrm>
            <a:off x="3032525" y="4155283"/>
            <a:ext cx="1377553" cy="484585"/>
            <a:chOff x="500034" y="5143512"/>
            <a:chExt cx="8072494" cy="644530"/>
          </a:xfrm>
        </p:grpSpPr>
        <p:cxnSp>
          <p:nvCxnSpPr>
            <p:cNvPr id="46107" name="直接连接符 28"/>
            <p:cNvCxnSpPr/>
            <p:nvPr/>
          </p:nvCxnSpPr>
          <p:spPr>
            <a:xfrm>
              <a:off x="500034" y="5143512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08" name="直接连接符 29"/>
            <p:cNvCxnSpPr/>
            <p:nvPr/>
          </p:nvCxnSpPr>
          <p:spPr>
            <a:xfrm>
              <a:off x="500034" y="5357826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09" name="直接连接符 30"/>
            <p:cNvCxnSpPr/>
            <p:nvPr/>
          </p:nvCxnSpPr>
          <p:spPr>
            <a:xfrm>
              <a:off x="500034" y="5572140"/>
              <a:ext cx="8072494" cy="1588"/>
            </a:xfrm>
            <a:prstGeom prst="line">
              <a:avLst/>
            </a:prstGeom>
            <a:ln w="28575" cap="flat" cmpd="sng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10" name="直接连接符 31"/>
            <p:cNvCxnSpPr/>
            <p:nvPr/>
          </p:nvCxnSpPr>
          <p:spPr>
            <a:xfrm>
              <a:off x="500034" y="5786454"/>
              <a:ext cx="8072494" cy="1588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" name="Text Box 11"/>
          <p:cNvSpPr txBox="1"/>
          <p:nvPr/>
        </p:nvSpPr>
        <p:spPr>
          <a:xfrm>
            <a:off x="3113487" y="3938351"/>
            <a:ext cx="1107281" cy="69249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white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圆角矩形 2"/>
          <p:cNvSpPr/>
          <p:nvPr/>
        </p:nvSpPr>
        <p:spPr>
          <a:xfrm>
            <a:off x="2033587" y="147638"/>
            <a:ext cx="2376488" cy="32385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9525">
            <a:noFill/>
          </a:ln>
        </p:spPr>
        <p:txBody>
          <a:bodyPr wrap="none" lIns="68580" tIns="34290" rIns="68580" bIns="34290" anchor="ctr">
            <a:scene3d>
              <a:camera prst="orthographicFront"/>
              <a:lightRig rig="threePt" dir="t"/>
            </a:scene3d>
          </a:bodyPr>
          <a:lstStyle/>
          <a:p>
            <a:pPr indent="-342900">
              <a:buFont typeface="Wingdings" panose="05000000000000000000" pitchFamily="2" charset="2"/>
              <a:buChar char="u"/>
            </a:pPr>
            <a:r>
              <a:rPr lang="en-US" altLang="zh-CN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Summary </a:t>
            </a:r>
          </a:p>
        </p:txBody>
      </p:sp>
      <p:grpSp>
        <p:nvGrpSpPr>
          <p:cNvPr id="51202" name="组合 24"/>
          <p:cNvGrpSpPr/>
          <p:nvPr/>
        </p:nvGrpSpPr>
        <p:grpSpPr>
          <a:xfrm>
            <a:off x="1494235" y="1815704"/>
            <a:ext cx="6187678" cy="1860947"/>
            <a:chOff x="467544" y="1988840"/>
            <a:chExt cx="8251302" cy="2480749"/>
          </a:xfrm>
        </p:grpSpPr>
        <p:grpSp>
          <p:nvGrpSpPr>
            <p:cNvPr id="51203" name="组合 21"/>
            <p:cNvGrpSpPr/>
            <p:nvPr/>
          </p:nvGrpSpPr>
          <p:grpSpPr>
            <a:xfrm>
              <a:off x="467544" y="1988840"/>
              <a:ext cx="8251302" cy="2480749"/>
              <a:chOff x="425155" y="1707283"/>
              <a:chExt cx="8251302" cy="2480749"/>
            </a:xfrm>
          </p:grpSpPr>
          <p:sp>
            <p:nvSpPr>
              <p:cNvPr id="18" name="KSO_Shape"/>
              <p:cNvSpPr/>
              <p:nvPr/>
            </p:nvSpPr>
            <p:spPr>
              <a:xfrm rot="15908227">
                <a:off x="163599" y="1968834"/>
                <a:ext cx="2480749" cy="1957640"/>
              </a:xfrm>
              <a:custGeom>
                <a:avLst/>
                <a:gdLst/>
                <a:ahLst/>
                <a:cxnLst/>
                <a:rect l="l" t="t" r="r" b="b"/>
                <a:pathLst>
                  <a:path w="621184" h="412091">
                    <a:moveTo>
                      <a:pt x="309039" y="0"/>
                    </a:moveTo>
                    <a:cubicBezTo>
                      <a:pt x="309558" y="0"/>
                      <a:pt x="310077" y="6"/>
                      <a:pt x="310593" y="149"/>
                    </a:cubicBezTo>
                    <a:cubicBezTo>
                      <a:pt x="330872" y="-390"/>
                      <a:pt x="351283" y="7145"/>
                      <a:pt x="366760" y="22622"/>
                    </a:cubicBezTo>
                    <a:lnTo>
                      <a:pt x="621184" y="277046"/>
                    </a:lnTo>
                    <a:cubicBezTo>
                      <a:pt x="651347" y="307208"/>
                      <a:pt x="651347" y="356112"/>
                      <a:pt x="621184" y="386274"/>
                    </a:cubicBezTo>
                    <a:lnTo>
                      <a:pt x="620186" y="387272"/>
                    </a:lnTo>
                    <a:cubicBezTo>
                      <a:pt x="602361" y="402896"/>
                      <a:pt x="578955" y="412091"/>
                      <a:pt x="553401" y="412091"/>
                    </a:cubicBezTo>
                    <a:lnTo>
                      <a:pt x="67784" y="412091"/>
                    </a:lnTo>
                    <a:cubicBezTo>
                      <a:pt x="42230" y="412091"/>
                      <a:pt x="18824" y="402896"/>
                      <a:pt x="998" y="387273"/>
                    </a:cubicBezTo>
                    <a:lnTo>
                      <a:pt x="0" y="386275"/>
                    </a:lnTo>
                    <a:cubicBezTo>
                      <a:pt x="-30162" y="356112"/>
                      <a:pt x="-30162" y="307209"/>
                      <a:pt x="0" y="277047"/>
                    </a:cubicBezTo>
                    <a:lnTo>
                      <a:pt x="254425" y="22622"/>
                    </a:lnTo>
                    <a:cubicBezTo>
                      <a:pt x="269506" y="7541"/>
                      <a:pt x="289273" y="0"/>
                      <a:pt x="309039" y="0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5" name="KSO_Shape"/>
              <p:cNvSpPr/>
              <p:nvPr/>
            </p:nvSpPr>
            <p:spPr>
              <a:xfrm rot="5400000">
                <a:off x="5065189" y="-232543"/>
                <a:ext cx="885825" cy="6336704"/>
              </a:xfrm>
              <a:custGeom>
                <a:avLst/>
                <a:gdLst/>
                <a:ahLst/>
                <a:cxnLst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  <a:cxn ang="0">
                    <a:pos x="59" y="2919698"/>
                  </a:cxn>
                </a:cxnLst>
                <a:rect l="0" t="0" r="0" b="0"/>
                <a:pathLst>
                  <a:path w="2476500" h="5326063">
                    <a:moveTo>
                      <a:pt x="1218402" y="0"/>
                    </a:moveTo>
                    <a:lnTo>
                      <a:pt x="2476500" y="2437863"/>
                    </a:lnTo>
                    <a:lnTo>
                      <a:pt x="1847716" y="1886883"/>
                    </a:lnTo>
                    <a:lnTo>
                      <a:pt x="1671775" y="1886883"/>
                    </a:lnTo>
                    <a:lnTo>
                      <a:pt x="1866900" y="2181755"/>
                    </a:lnTo>
                    <a:lnTo>
                      <a:pt x="1866900" y="5326063"/>
                    </a:lnTo>
                    <a:lnTo>
                      <a:pt x="609600" y="5326063"/>
                    </a:lnTo>
                    <a:lnTo>
                      <a:pt x="609600" y="2181755"/>
                    </a:lnTo>
                    <a:lnTo>
                      <a:pt x="772535" y="1886883"/>
                    </a:lnTo>
                    <a:lnTo>
                      <a:pt x="589617" y="1886883"/>
                    </a:lnTo>
                    <a:lnTo>
                      <a:pt x="0" y="2476500"/>
                    </a:lnTo>
                    <a:lnTo>
                      <a:pt x="1218402" y="0"/>
                    </a:lnTo>
                    <a:close/>
                  </a:path>
                </a:pathLst>
              </a:custGeom>
              <a:solidFill>
                <a:srgbClr val="E28C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斜纹 22"/>
            <p:cNvSpPr/>
            <p:nvPr/>
          </p:nvSpPr>
          <p:spPr bwMode="auto">
            <a:xfrm rot="20283074">
              <a:off x="2996757" y="2703067"/>
              <a:ext cx="811318" cy="377747"/>
            </a:xfrm>
            <a:prstGeom prst="diagStrip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斜纹 23"/>
            <p:cNvSpPr/>
            <p:nvPr/>
          </p:nvSpPr>
          <p:spPr bwMode="auto">
            <a:xfrm rot="4440313">
              <a:off x="4101115" y="3470392"/>
              <a:ext cx="653915" cy="411216"/>
            </a:xfrm>
            <a:prstGeom prst="diagStrip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08" name="组合 31"/>
          <p:cNvGrpSpPr/>
          <p:nvPr/>
        </p:nvGrpSpPr>
        <p:grpSpPr>
          <a:xfrm>
            <a:off x="3708559" y="1888570"/>
            <a:ext cx="1241584" cy="594122"/>
            <a:chOff x="3491880" y="2420888"/>
            <a:chExt cx="1656396" cy="792684"/>
          </a:xfrm>
        </p:grpSpPr>
        <p:sp>
          <p:nvSpPr>
            <p:cNvPr id="26" name="流程图: 联系 25"/>
            <p:cNvSpPr/>
            <p:nvPr/>
          </p:nvSpPr>
          <p:spPr>
            <a:xfrm>
              <a:off x="3491880" y="2420888"/>
              <a:ext cx="1151599" cy="792684"/>
            </a:xfrm>
            <a:prstGeom prst="flowChartConnector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210" name="TextBox 28"/>
            <p:cNvSpPr txBox="1"/>
            <p:nvPr/>
          </p:nvSpPr>
          <p:spPr>
            <a:xfrm>
              <a:off x="3563676" y="2565128"/>
              <a:ext cx="1584600" cy="554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100" b="1" dirty="0">
                  <a:latin typeface="Arial" panose="020B0604020202020204" pitchFamily="34" charset="0"/>
                  <a:ea typeface="宋体" panose="02010600030101010101" pitchFamily="2" charset="-122"/>
                </a:rPr>
                <a:t>words</a:t>
              </a:r>
            </a:p>
          </p:txBody>
        </p:sp>
      </p:grpSp>
      <p:grpSp>
        <p:nvGrpSpPr>
          <p:cNvPr id="51211" name="组合 30"/>
          <p:cNvGrpSpPr/>
          <p:nvPr/>
        </p:nvGrpSpPr>
        <p:grpSpPr>
          <a:xfrm>
            <a:off x="4019964" y="3219450"/>
            <a:ext cx="1527982" cy="486966"/>
            <a:chOff x="3835554" y="4293096"/>
            <a:chExt cx="2037902" cy="648072"/>
          </a:xfrm>
        </p:grpSpPr>
        <p:sp>
          <p:nvSpPr>
            <p:cNvPr id="27" name="流程图: 联系 26"/>
            <p:cNvSpPr/>
            <p:nvPr/>
          </p:nvSpPr>
          <p:spPr>
            <a:xfrm>
              <a:off x="3923928" y="4293096"/>
              <a:ext cx="1872208" cy="648072"/>
            </a:xfrm>
            <a:prstGeom prst="flowChartConnector">
              <a:avLst/>
            </a:prstGeom>
            <a:solidFill>
              <a:srgbClr val="FFCC66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213" name="矩形 29"/>
            <p:cNvSpPr/>
            <p:nvPr/>
          </p:nvSpPr>
          <p:spPr>
            <a:xfrm>
              <a:off x="3835554" y="4365104"/>
              <a:ext cx="2037902" cy="552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sz="2100" b="1" dirty="0">
                  <a:latin typeface="Comic Sans MS" panose="030F0702030302020204" pitchFamily="66" charset="0"/>
                  <a:ea typeface="宋体" panose="02010600030101010101" pitchFamily="2" charset="-122"/>
                </a:rPr>
                <a:t>structures</a:t>
              </a:r>
            </a:p>
          </p:txBody>
        </p:sp>
      </p:grpSp>
      <p:sp>
        <p:nvSpPr>
          <p:cNvPr id="30" name="圆角矩形标注 29"/>
          <p:cNvSpPr/>
          <p:nvPr/>
        </p:nvSpPr>
        <p:spPr>
          <a:xfrm>
            <a:off x="4893471" y="844391"/>
            <a:ext cx="2703195" cy="1403985"/>
          </a:xfrm>
          <a:prstGeom prst="wedgeRoundRectCallout">
            <a:avLst>
              <a:gd name="adj1" fmla="val -58020"/>
              <a:gd name="adj2" fmla="val 415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3113485" y="4030267"/>
            <a:ext cx="3078956" cy="809625"/>
          </a:xfrm>
          <a:prstGeom prst="wedgeRoundRectCallout">
            <a:avLst>
              <a:gd name="adj1" fmla="val -201"/>
              <a:gd name="adj2" fmla="val -910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16" name="TextBox 31"/>
          <p:cNvSpPr txBox="1"/>
          <p:nvPr/>
        </p:nvSpPr>
        <p:spPr>
          <a:xfrm>
            <a:off x="4950621" y="951311"/>
            <a:ext cx="2699147" cy="136191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black, white, blue, green, yellow, red, brown, orange, </a:t>
            </a:r>
            <a:r>
              <a:rPr lang="en-US" altLang="zh-CN" sz="2100" b="1" dirty="0" err="1"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, and</a:t>
            </a:r>
          </a:p>
        </p:txBody>
      </p:sp>
      <p:sp>
        <p:nvSpPr>
          <p:cNvPr id="51217" name="TextBox 32"/>
          <p:cNvSpPr txBox="1"/>
          <p:nvPr/>
        </p:nvSpPr>
        <p:spPr>
          <a:xfrm>
            <a:off x="3221831" y="4083845"/>
            <a:ext cx="3348038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1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100" b="1" dirty="0" err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1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it/ the…?</a:t>
            </a:r>
          </a:p>
          <a:p>
            <a:pPr eaLnBrk="0" hangingPunct="0"/>
            <a:r>
              <a:rPr lang="en-US" altLang="zh-CN" sz="21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It’s…</a:t>
            </a:r>
          </a:p>
        </p:txBody>
      </p:sp>
      <p:pic>
        <p:nvPicPr>
          <p:cNvPr id="44047" name="Picture 15" descr="C:\Users\Administrator\Desktop\QQ截图201606251247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2895785"/>
            <a:ext cx="432048" cy="378042"/>
          </a:xfrm>
          <a:prstGeom prst="ellipse">
            <a:avLst/>
          </a:prstGeom>
          <a:noFill/>
        </p:spPr>
      </p:pic>
      <p:pic>
        <p:nvPicPr>
          <p:cNvPr id="44048" name="Picture 16" descr="C:\Users\Administrator\Desktop\QQ截图201606251248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90" y="2193708"/>
            <a:ext cx="410357" cy="350342"/>
          </a:xfrm>
          <a:prstGeom prst="ellipse">
            <a:avLst/>
          </a:prstGeom>
          <a:noFill/>
        </p:spPr>
      </p:pic>
      <p:pic>
        <p:nvPicPr>
          <p:cNvPr id="2" name="Unit3Wordsandexpressions录音_128k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513" y="2505075"/>
            <a:ext cx="464344" cy="46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组合 3"/>
          <p:cNvGrpSpPr/>
          <p:nvPr/>
        </p:nvGrpSpPr>
        <p:grpSpPr>
          <a:xfrm>
            <a:off x="2033588" y="115729"/>
            <a:ext cx="3058954" cy="807007"/>
            <a:chOff x="971600" y="635446"/>
            <a:chExt cx="7015103" cy="1209378"/>
          </a:xfrm>
        </p:grpSpPr>
        <p:sp>
          <p:nvSpPr>
            <p:cNvPr id="48130" name="双波形 1"/>
            <p:cNvSpPr/>
            <p:nvPr/>
          </p:nvSpPr>
          <p:spPr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131" name="TextBox 2"/>
            <p:cNvSpPr txBox="1"/>
            <p:nvPr/>
          </p:nvSpPr>
          <p:spPr>
            <a:xfrm>
              <a:off x="1181299" y="635446"/>
              <a:ext cx="6805404" cy="6918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sz="24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Write and check </a:t>
              </a:r>
              <a:r>
                <a:rPr lang="en-US" altLang="zh-CN" sz="24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</a:rPr>
                <a:t> </a:t>
              </a:r>
              <a:endParaRPr lang="zh-CN" altLang="en-US" sz="24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</p:grpSp>
      <p:grpSp>
        <p:nvGrpSpPr>
          <p:cNvPr id="48132" name="组合 14"/>
          <p:cNvGrpSpPr/>
          <p:nvPr/>
        </p:nvGrpSpPr>
        <p:grpSpPr>
          <a:xfrm>
            <a:off x="1925241" y="951310"/>
            <a:ext cx="5562600" cy="917972"/>
            <a:chOff x="1043607" y="1412776"/>
            <a:chExt cx="7416825" cy="1224136"/>
          </a:xfrm>
        </p:grpSpPr>
        <p:sp>
          <p:nvSpPr>
            <p:cNvPr id="48133" name="Rectangle 22"/>
            <p:cNvSpPr/>
            <p:nvPr/>
          </p:nvSpPr>
          <p:spPr>
            <a:xfrm>
              <a:off x="1043607" y="1412776"/>
              <a:ext cx="7416824" cy="1224136"/>
            </a:xfrm>
            <a:prstGeom prst="rect">
              <a:avLst/>
            </a:prstGeom>
            <a:solidFill>
              <a:srgbClr val="FFF7E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zh-CN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134" name="Text Box 3"/>
            <p:cNvSpPr txBox="1"/>
            <p:nvPr/>
          </p:nvSpPr>
          <p:spPr>
            <a:xfrm>
              <a:off x="1187623" y="1484784"/>
              <a:ext cx="7272809" cy="1046588"/>
            </a:xfrm>
            <a:prstGeom prst="rect">
              <a:avLst/>
            </a:prstGeom>
            <a:solidFill>
              <a:srgbClr val="FFF7E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lnSpc>
                  <a:spcPct val="125000"/>
                </a:lnSpc>
              </a:pPr>
              <a:r>
                <a:rPr lang="en-US" altLang="zh-CN" sz="1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bag  bird  black  blue  book  brown  cat  desk  dog  flower  green  orange  pen pencil  red  white   yellow</a:t>
              </a:r>
              <a:endParaRPr lang="en-US" altLang="zh-CN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6" name="Group 26"/>
          <p:cNvGraphicFramePr/>
          <p:nvPr/>
        </p:nvGraphicFramePr>
        <p:xfrm>
          <a:off x="1952388" y="1876426"/>
          <a:ext cx="5508784" cy="27074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8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the classroom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Animals and plants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Colours</a:t>
                      </a:r>
                      <a:endParaRPr kumimoji="1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3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bird</a:t>
                      </a:r>
                      <a:endParaRPr kumimoji="1" lang="en-US" altLang="zh-CN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</a:t>
                      </a:r>
                      <a:endParaRPr kumimoji="1" lang="en-US" altLang="zh-CN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5" marR="68585" marT="36463" marB="364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19"/>
          <p:cNvSpPr txBox="1"/>
          <p:nvPr/>
        </p:nvSpPr>
        <p:spPr>
          <a:xfrm>
            <a:off x="2087168" y="3003948"/>
            <a:ext cx="1971675" cy="155581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book   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desk  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pen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pencil 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20"/>
          <p:cNvSpPr txBox="1"/>
          <p:nvPr/>
        </p:nvSpPr>
        <p:spPr>
          <a:xfrm>
            <a:off x="4031457" y="3003947"/>
            <a:ext cx="1916906" cy="11841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l" eaLnBrk="0" hangingPunct="0">
              <a:lnSpc>
                <a:spcPct val="115000"/>
              </a:lnSpc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cat  </a:t>
            </a:r>
          </a:p>
          <a:p>
            <a:pPr algn="l" eaLnBrk="0" hangingPunct="0">
              <a:lnSpc>
                <a:spcPct val="115000"/>
              </a:lnSpc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dog    </a:t>
            </a:r>
          </a:p>
          <a:p>
            <a:pPr algn="l" eaLnBrk="0" hangingPunct="0">
              <a:lnSpc>
                <a:spcPct val="115000"/>
              </a:lnSpc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flower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" name="Text Box 21"/>
          <p:cNvSpPr txBox="1"/>
          <p:nvPr/>
        </p:nvSpPr>
        <p:spPr>
          <a:xfrm>
            <a:off x="5609749" y="3003948"/>
            <a:ext cx="2619375" cy="155581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blue      brown    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green   orange    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red       white   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yellow 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886200" y="969645"/>
            <a:ext cx="2410778" cy="3429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zh-CN" sz="2700" b="1" kern="0" dirty="0">
                <a:solidFill>
                  <a:srgbClr val="002060"/>
                </a:solidFill>
                <a:ea typeface="黑体" panose="02010609060101010101" pitchFamily="49" charset="-122"/>
                <a:sym typeface="+mn-ea"/>
              </a:rPr>
              <a:t>Homework</a:t>
            </a:r>
          </a:p>
        </p:txBody>
      </p:sp>
      <p:sp>
        <p:nvSpPr>
          <p:cNvPr id="52226" name="文本框 5"/>
          <p:cNvSpPr txBox="1"/>
          <p:nvPr/>
        </p:nvSpPr>
        <p:spPr>
          <a:xfrm>
            <a:off x="1609249" y="1493998"/>
            <a:ext cx="6020276" cy="173124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 out the other words about colour and write them.</a:t>
            </a:r>
          </a:p>
          <a:p>
            <a:pPr eaLnBrk="0" hangingPunct="0">
              <a:lnSpc>
                <a:spcPct val="150000"/>
              </a:lnSpc>
            </a:pP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7" name="文本框 3"/>
          <p:cNvSpPr txBox="1"/>
          <p:nvPr/>
        </p:nvSpPr>
        <p:spPr>
          <a:xfrm>
            <a:off x="1609249" y="2484120"/>
            <a:ext cx="6019324" cy="16204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</a:rPr>
              <a:t>2. Make a new dialogue with your partner using the sentence patterns.</a:t>
            </a: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</a:rPr>
              <a:t>3.Finish the rest of the activity.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4140473" y="1033603"/>
            <a:ext cx="1501436" cy="3429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4818" name="图片 4"/>
          <p:cNvSpPr>
            <a:spLocks noChangeAspect="1"/>
          </p:cNvSpPr>
          <p:nvPr/>
        </p:nvSpPr>
        <p:spPr>
          <a:xfrm>
            <a:off x="6915153" y="3714750"/>
            <a:ext cx="935831" cy="12108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956786" y="1507525"/>
            <a:ext cx="7486650" cy="297773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1. </a:t>
            </a:r>
            <a:r>
              <a:rPr lang="zh-CN" altLang="en-US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学习</a:t>
            </a: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red, yellow, green, blue, black, white, orange, brown</a:t>
            </a:r>
            <a:r>
              <a:rPr lang="zh-CN" altLang="en-US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表颜色的名词。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2.</a:t>
            </a:r>
            <a:r>
              <a:rPr lang="zh-CN" altLang="en-US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能够用英语询问颜色，并能够做出相应的回答：</a:t>
            </a:r>
            <a:endParaRPr lang="en-US" altLang="zh-CN" sz="2100" b="1" dirty="0">
              <a:solidFill>
                <a:srgbClr val="C00000"/>
              </a:solidFill>
              <a:latin typeface="+mn-lt"/>
              <a:ea typeface="黑体" panose="02010609060101010101" pitchFamily="49" charset="-122"/>
              <a:cs typeface="Verdana" panose="020B0604030504040204" pitchFamily="34" charset="0"/>
              <a:sym typeface="+mn-ea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—What color is it?      ——It’s black.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—What color is the…?      ——It’s …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3.</a:t>
            </a:r>
            <a:r>
              <a:rPr lang="zh-CN" altLang="en-US" sz="2100" b="1" dirty="0">
                <a:solidFill>
                  <a:srgbClr val="C00000"/>
                </a:solidFill>
                <a:latin typeface="+mn-lt"/>
                <a:ea typeface="黑体" panose="02010609060101010101" pitchFamily="49" charset="-122"/>
                <a:cs typeface="Verdana" panose="020B0604030504040204" pitchFamily="34" charset="0"/>
                <a:sym typeface="+mn-ea"/>
              </a:rPr>
              <a:t>培养学生听说读写能力，增强学生跨文化意识和学科素养。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圆角矩形 2"/>
          <p:cNvSpPr/>
          <p:nvPr/>
        </p:nvSpPr>
        <p:spPr>
          <a:xfrm>
            <a:off x="2033588" y="147638"/>
            <a:ext cx="2430066" cy="32385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none" lIns="68580" tIns="34290" rIns="68580" bIns="3429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Review </a:t>
            </a:r>
            <a:endParaRPr lang="zh-CN" altLang="en-US" sz="2400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842" name="Text Box 6"/>
          <p:cNvSpPr txBox="1"/>
          <p:nvPr/>
        </p:nvSpPr>
        <p:spPr>
          <a:xfrm>
            <a:off x="1379935" y="1388983"/>
            <a:ext cx="5832872" cy="65094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What’s this in English?         It’s…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do you spell it?             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86225" y="2301478"/>
            <a:ext cx="1727597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48150" y="2409826"/>
            <a:ext cx="1295400" cy="12965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 descr="C:\Users\Administrator\Desktop\QQ截图2016062410450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0178" y="2139554"/>
            <a:ext cx="1565672" cy="19109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C:\Users\Administrator\Desktop\QQ截图20160624104708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7881" y="1815704"/>
            <a:ext cx="1350169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" descr="C:\Users\Administrator\Desktop\QQ截图20160624084716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10" y="2463404"/>
            <a:ext cx="2134790" cy="156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5412" y="1977630"/>
            <a:ext cx="2214563" cy="2139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4" descr="C:\Users\Administrator\Desktop\245_1600_websbook_com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6056" y="2139553"/>
            <a:ext cx="2977754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8" descr="C:\Users\Administrator\Desktop\QQ截图20160624161357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935" y="2085976"/>
            <a:ext cx="2972990" cy="2213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9" descr="C:\Users\Administrator\Desktop\QQ截图20160624161632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2" y="1707357"/>
            <a:ext cx="3265885" cy="2700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872" y="942977"/>
            <a:ext cx="2607469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686296" y="942977"/>
            <a:ext cx="251460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28872" y="2628900"/>
            <a:ext cx="2607469" cy="177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6296" y="2652665"/>
            <a:ext cx="2514600" cy="174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云形 12"/>
          <p:cNvSpPr/>
          <p:nvPr/>
        </p:nvSpPr>
        <p:spPr bwMode="auto">
          <a:xfrm>
            <a:off x="2857500" y="1869281"/>
            <a:ext cx="3657600" cy="1657350"/>
          </a:xfrm>
          <a:prstGeom prst="cloud">
            <a:avLst/>
          </a:prstGeom>
          <a:gradFill>
            <a:gsLst>
              <a:gs pos="0">
                <a:srgbClr val="FFC000"/>
              </a:gs>
              <a:gs pos="24000">
                <a:srgbClr val="FFFF00"/>
              </a:gs>
              <a:gs pos="70000">
                <a:srgbClr val="FFC000"/>
              </a:gs>
              <a:gs pos="51369">
                <a:schemeClr val="accent1">
                  <a:lumMod val="60000"/>
                  <a:lumOff val="40000"/>
                </a:schemeClr>
              </a:gs>
              <a:gs pos="100000">
                <a:srgbClr val="7030A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1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10363" y="2168351"/>
            <a:ext cx="2151871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rain</a:t>
            </a:r>
            <a:r>
              <a:rPr lang="en-US" altLang="zh-CN" sz="4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bow</a:t>
            </a:r>
            <a:endParaRPr lang="zh-CN" altLang="en-US" sz="41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4689873" y="2813448"/>
            <a:ext cx="850106" cy="364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彩虹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/>
          <p:cNvSpPr txBox="1"/>
          <p:nvPr/>
        </p:nvSpPr>
        <p:spPr>
          <a:xfrm>
            <a:off x="3030143" y="808481"/>
            <a:ext cx="5941219" cy="364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many colors are there in the picture?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1277541" y="681039"/>
            <a:ext cx="1625204" cy="37504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Look and say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8915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7162" y="1164433"/>
            <a:ext cx="5069681" cy="39790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7"/>
          <p:cNvSpPr txBox="1"/>
          <p:nvPr/>
        </p:nvSpPr>
        <p:spPr>
          <a:xfrm>
            <a:off x="1688307" y="2743200"/>
            <a:ext cx="697706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red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24"/>
          <p:cNvSpPr txBox="1"/>
          <p:nvPr/>
        </p:nvSpPr>
        <p:spPr>
          <a:xfrm>
            <a:off x="3486150" y="3657600"/>
            <a:ext cx="12001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yellow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25"/>
          <p:cNvSpPr txBox="1"/>
          <p:nvPr/>
        </p:nvSpPr>
        <p:spPr>
          <a:xfrm>
            <a:off x="2513410" y="4235054"/>
            <a:ext cx="12001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green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26"/>
          <p:cNvSpPr txBox="1"/>
          <p:nvPr/>
        </p:nvSpPr>
        <p:spPr>
          <a:xfrm>
            <a:off x="5143500" y="2997994"/>
            <a:ext cx="8572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blue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1601391" y="1653779"/>
            <a:ext cx="1404938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orange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50281" y="2031206"/>
            <a:ext cx="485775" cy="810816"/>
          </a:xfrm>
          <a:prstGeom prst="straightConnector1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直接箭头连接符 11"/>
          <p:cNvCxnSpPr/>
          <p:nvPr/>
        </p:nvCxnSpPr>
        <p:spPr>
          <a:xfrm flipH="1" flipV="1">
            <a:off x="6084094" y="4083844"/>
            <a:ext cx="488156" cy="202406"/>
          </a:xfrm>
          <a:prstGeom prst="straightConnector1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文本框 36"/>
          <p:cNvSpPr txBox="1"/>
          <p:nvPr/>
        </p:nvSpPr>
        <p:spPr>
          <a:xfrm>
            <a:off x="6465096" y="4043363"/>
            <a:ext cx="1190625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black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4" name="圆角矩形 2"/>
          <p:cNvSpPr/>
          <p:nvPr/>
        </p:nvSpPr>
        <p:spPr>
          <a:xfrm>
            <a:off x="2033588" y="147638"/>
            <a:ext cx="2430066" cy="32385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none" lIns="68580" tIns="34290" rIns="68580" bIns="3429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i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Presentation </a:t>
            </a:r>
            <a:endParaRPr lang="zh-CN" altLang="en-US" sz="2400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dministrator\Desktop\QQ截图20160624162912_副本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091" y="951311"/>
            <a:ext cx="2662238" cy="19990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4352926" y="1613536"/>
            <a:ext cx="2339816" cy="3647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It’s a flower.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4352925" y="1113235"/>
            <a:ext cx="24574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What’s this?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3994787" y="2061925"/>
            <a:ext cx="3296841" cy="4016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700" u="sng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it?</a:t>
            </a:r>
          </a:p>
        </p:txBody>
      </p:sp>
      <p:sp>
        <p:nvSpPr>
          <p:cNvPr id="9" name="Text Box 6"/>
          <p:cNvSpPr txBox="1"/>
          <p:nvPr/>
        </p:nvSpPr>
        <p:spPr>
          <a:xfrm>
            <a:off x="4406504" y="2549129"/>
            <a:ext cx="1714500" cy="364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It’s red.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1544241" y="3765947"/>
            <a:ext cx="5148263" cy="77152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dirty="0">
                <a:ea typeface="黑体" panose="02010609060101010101" pitchFamily="49" charset="-122"/>
                <a:sym typeface="+mn-ea"/>
              </a:rPr>
              <a:t>对颜色进行询问，用</a:t>
            </a:r>
            <a:r>
              <a:rPr kumimoji="1"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What color is it?</a:t>
            </a:r>
          </a:p>
        </p:txBody>
      </p:sp>
      <p:pic>
        <p:nvPicPr>
          <p:cNvPr id="11" name="Picture 9" descr="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51" y="3714751"/>
            <a:ext cx="1057275" cy="93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 12"/>
          <p:cNvSpPr/>
          <p:nvPr/>
        </p:nvSpPr>
        <p:spPr bwMode="auto">
          <a:xfrm>
            <a:off x="1601391" y="519114"/>
            <a:ext cx="1625204" cy="37504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Ask and answer</a:t>
            </a:r>
            <a:endParaRPr kumimoji="1"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 bldLvl="0" animBg="1"/>
      <p:bldP spid="9" grpId="0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4112419" y="1439466"/>
            <a:ext cx="24574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What’s this?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4086227" y="2247901"/>
            <a:ext cx="3482579" cy="4016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700" u="sng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it?</a:t>
            </a:r>
          </a:p>
        </p:txBody>
      </p:sp>
      <p:pic>
        <p:nvPicPr>
          <p:cNvPr id="4096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75" y="1107044"/>
            <a:ext cx="2438400" cy="2437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9869" y="3436144"/>
            <a:ext cx="1577578" cy="1527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2937986" y="2841784"/>
            <a:ext cx="4482704" cy="4016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700" u="sng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the 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317" y="1383507"/>
            <a:ext cx="1944290" cy="194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5"/>
          <p:cNvSpPr txBox="1"/>
          <p:nvPr/>
        </p:nvSpPr>
        <p:spPr>
          <a:xfrm>
            <a:off x="4112419" y="1439466"/>
            <a:ext cx="245745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/>
            <a:r>
              <a:rPr lang="en-US" altLang="zh-CN" sz="2700" dirty="0">
                <a:latin typeface="Arial" panose="020B0604020202020204" pitchFamily="34" charset="0"/>
                <a:ea typeface="宋体" panose="02010600030101010101" pitchFamily="2" charset="-122"/>
              </a:rPr>
              <a:t>What’s this?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4086227" y="2247901"/>
            <a:ext cx="3482579" cy="4016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700" u="sng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it?</a:t>
            </a:r>
          </a:p>
        </p:txBody>
      </p:sp>
      <p:pic>
        <p:nvPicPr>
          <p:cNvPr id="41988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2441" y="3436144"/>
            <a:ext cx="1577578" cy="1527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3184207" y="2841784"/>
            <a:ext cx="4482704" cy="4016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700" u="sng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colour</a:t>
            </a:r>
            <a:r>
              <a:rPr lang="en-US" altLang="zh-CN" sz="27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is the pencil?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3"/>
          <p:cNvGrpSpPr/>
          <p:nvPr/>
        </p:nvGrpSpPr>
        <p:grpSpPr>
          <a:xfrm>
            <a:off x="1774034" y="217886"/>
            <a:ext cx="3121819" cy="672691"/>
            <a:chOff x="971600" y="836712"/>
            <a:chExt cx="3977764" cy="1008112"/>
          </a:xfrm>
        </p:grpSpPr>
        <p:sp>
          <p:nvSpPr>
            <p:cNvPr id="43010" name="双波形 1"/>
            <p:cNvSpPr/>
            <p:nvPr/>
          </p:nvSpPr>
          <p:spPr>
            <a:xfrm>
              <a:off x="971600" y="836712"/>
              <a:ext cx="3096344" cy="1008112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92D05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11" name="TextBox 2"/>
            <p:cNvSpPr txBox="1"/>
            <p:nvPr/>
          </p:nvSpPr>
          <p:spPr>
            <a:xfrm>
              <a:off x="1043813" y="1052917"/>
              <a:ext cx="3905551" cy="691863"/>
            </a:xfrm>
            <a:prstGeom prst="rect">
              <a:avLst/>
            </a:prstGeom>
            <a:solidFill>
              <a:srgbClr val="002060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Listen and point</a:t>
              </a:r>
              <a:r>
                <a:rPr lang="en-US" altLang="zh-CN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 </a:t>
              </a:r>
              <a:endParaRPr lang="zh-CN" altLang="en-US" sz="24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</p:grpSp>
      <p:pic>
        <p:nvPicPr>
          <p:cNvPr id="43012" name="Picture 2" descr="C:\Users\Administrator\Desktop\QQ截图2016062416410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5" y="1006079"/>
            <a:ext cx="6048375" cy="25467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3" descr="C:\Users\Administrator\Desktop\QQ截图2016062416421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410" y="3813574"/>
            <a:ext cx="1227534" cy="991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4" descr="C:\Users\Administrator\Desktop\QQ截图20160624164217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077" y="4030268"/>
            <a:ext cx="1133475" cy="9739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5" name="组合 25"/>
          <p:cNvGrpSpPr/>
          <p:nvPr/>
        </p:nvGrpSpPr>
        <p:grpSpPr>
          <a:xfrm>
            <a:off x="1955009" y="3554017"/>
            <a:ext cx="1537097" cy="1114268"/>
            <a:chOff x="1082385" y="4738410"/>
            <a:chExt cx="2049455" cy="1485379"/>
          </a:xfrm>
        </p:grpSpPr>
        <p:sp>
          <p:nvSpPr>
            <p:cNvPr id="43016" name="椭圆形标注 22"/>
            <p:cNvSpPr/>
            <p:nvPr/>
          </p:nvSpPr>
          <p:spPr>
            <a:xfrm rot="-1456067">
              <a:off x="1082385" y="4738410"/>
              <a:ext cx="1785519" cy="1485379"/>
            </a:xfrm>
            <a:prstGeom prst="wedgeEllipseCallout">
              <a:avLst>
                <a:gd name="adj1" fmla="val 46245"/>
                <a:gd name="adj2" fmla="val 43106"/>
              </a:avLst>
            </a:prstGeom>
            <a:solidFill>
              <a:srgbClr val="9BE5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17" name="TextBox 24"/>
            <p:cNvSpPr txBox="1"/>
            <p:nvPr/>
          </p:nvSpPr>
          <p:spPr>
            <a:xfrm>
              <a:off x="1403058" y="4868557"/>
              <a:ext cx="1728782" cy="6974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What </a:t>
              </a:r>
              <a:r>
                <a:rPr lang="en-US" altLang="zh-CN" dirty="0" err="1">
                  <a:latin typeface="Arial" panose="020B0604020202020204" pitchFamily="34" charset="0"/>
                  <a:ea typeface="宋体" panose="02010600030101010101" pitchFamily="2" charset="-122"/>
                </a:rPr>
                <a:t>colour</a:t>
              </a: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 is it?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18" name="组合 27"/>
          <p:cNvGrpSpPr/>
          <p:nvPr/>
        </p:nvGrpSpPr>
        <p:grpSpPr>
          <a:xfrm>
            <a:off x="5588795" y="3609973"/>
            <a:ext cx="1352551" cy="1266825"/>
            <a:chOff x="5927803" y="4812733"/>
            <a:chExt cx="1803222" cy="1689793"/>
          </a:xfrm>
        </p:grpSpPr>
        <p:sp>
          <p:nvSpPr>
            <p:cNvPr id="24" name="椭圆形标注 23"/>
            <p:cNvSpPr/>
            <p:nvPr/>
          </p:nvSpPr>
          <p:spPr bwMode="auto">
            <a:xfrm rot="2704888">
              <a:off x="5935309" y="4805227"/>
              <a:ext cx="1689793" cy="1704806"/>
            </a:xfrm>
            <a:prstGeom prst="wedgeEllipseCallout">
              <a:avLst>
                <a:gd name="adj1" fmla="val -18940"/>
                <a:gd name="adj2" fmla="val 5969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1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020" name="TextBox 26"/>
            <p:cNvSpPr txBox="1"/>
            <p:nvPr/>
          </p:nvSpPr>
          <p:spPr>
            <a:xfrm>
              <a:off x="6011935" y="5036668"/>
              <a:ext cx="1719090" cy="1231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It’s black, B-L-A-C-K, black.</a:t>
              </a:r>
            </a:p>
          </p:txBody>
        </p:sp>
      </p:grpSp>
      <p:sp>
        <p:nvSpPr>
          <p:cNvPr id="43021" name="矩形 28"/>
          <p:cNvSpPr/>
          <p:nvPr/>
        </p:nvSpPr>
        <p:spPr>
          <a:xfrm>
            <a:off x="1818087" y="1924052"/>
            <a:ext cx="1026319" cy="2690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black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2" name="矩形 29"/>
          <p:cNvSpPr/>
          <p:nvPr/>
        </p:nvSpPr>
        <p:spPr>
          <a:xfrm>
            <a:off x="3383759" y="1924052"/>
            <a:ext cx="1026319" cy="2690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white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3" name="矩形 30"/>
          <p:cNvSpPr/>
          <p:nvPr/>
        </p:nvSpPr>
        <p:spPr>
          <a:xfrm>
            <a:off x="4842275" y="1924052"/>
            <a:ext cx="1026319" cy="2690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blue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4" name="矩形 31"/>
          <p:cNvSpPr/>
          <p:nvPr/>
        </p:nvSpPr>
        <p:spPr>
          <a:xfrm>
            <a:off x="6407946" y="1924052"/>
            <a:ext cx="1026319" cy="2690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green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5" name="矩形 32"/>
          <p:cNvSpPr/>
          <p:nvPr/>
        </p:nvSpPr>
        <p:spPr>
          <a:xfrm>
            <a:off x="3383759" y="3165873"/>
            <a:ext cx="1026319" cy="27027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red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6" name="矩形 33"/>
          <p:cNvSpPr/>
          <p:nvPr/>
        </p:nvSpPr>
        <p:spPr>
          <a:xfrm>
            <a:off x="1818087" y="3112295"/>
            <a:ext cx="1026319" cy="26908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yellow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7" name="矩形 34"/>
          <p:cNvSpPr/>
          <p:nvPr/>
        </p:nvSpPr>
        <p:spPr>
          <a:xfrm>
            <a:off x="6462714" y="3165873"/>
            <a:ext cx="1025129" cy="27027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orange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8" name="矩形 35"/>
          <p:cNvSpPr/>
          <p:nvPr/>
        </p:nvSpPr>
        <p:spPr>
          <a:xfrm>
            <a:off x="4895852" y="3165873"/>
            <a:ext cx="1026319" cy="27027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brown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Unit3课文录音activity1_128k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098" y="3651648"/>
            <a:ext cx="464344" cy="4643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092255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109225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全屏显示(16:9)</PresentationFormat>
  <Paragraphs>145</Paragraphs>
  <Slides>19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 Unicode MS</vt:lpstr>
      <vt:lpstr>Gungsuh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2018-09-24T05:22:00Z</dcterms:created>
  <dcterms:modified xsi:type="dcterms:W3CDTF">2023-01-16T17:54:03Z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4A6309A5E55D4EF59EF89570349D690E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