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412" r:id="rId3"/>
    <p:sldId id="343" r:id="rId4"/>
    <p:sldId id="413" r:id="rId5"/>
    <p:sldId id="414" r:id="rId6"/>
    <p:sldId id="415" r:id="rId7"/>
    <p:sldId id="416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FA1"/>
    <a:srgbClr val="D8BC7A"/>
    <a:srgbClr val="DFBA53"/>
    <a:srgbClr val="DCB344"/>
    <a:srgbClr val="DEB950"/>
    <a:srgbClr val="307388"/>
    <a:srgbClr val="FBC62C"/>
    <a:srgbClr val="E23959"/>
    <a:srgbClr val="36819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545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0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954705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954705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50380"/>
          </a:xfrm>
          <a:prstGeom prst="rect">
            <a:avLst/>
          </a:prstGeom>
        </p:spPr>
      </p:pic>
      <p:sp>
        <p:nvSpPr>
          <p:cNvPr id="7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250" advTm="3000">
        <p15:prstTrans prst="curtains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89307" y="543315"/>
            <a:ext cx="2918919" cy="48431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54085" y="5386440"/>
            <a:ext cx="491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农历十月十五，为中国民间传统节日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古籍记载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678979" y="1291771"/>
            <a:ext cx="2677656" cy="4118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中华风俗志</a:t>
            </a:r>
            <a:r>
              <a:rPr lang="en-US" altLang="zh-CN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也有记载：“十月望为下元节，俗传水宫解厄之辰，亦有持斋诵经者。”这一天，道观做道场，民间则祭祀亡灵，并祈求下元水官排忧解难。古代又有朝廷是日禁屠及延缓死刑执行日期的规定。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13440" y="1393267"/>
            <a:ext cx="4113471" cy="41134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82198" y="1716658"/>
            <a:ext cx="2462458" cy="36444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48682" y="1623462"/>
            <a:ext cx="2400657" cy="37850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宋吴自牧</a:t>
            </a:r>
            <a:r>
              <a:rPr lang="en-US" altLang="zh-CN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梦粱录</a:t>
            </a:r>
            <a:r>
              <a:rPr lang="en-US" altLang="zh-CN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：“（十月）十五日，水官解厄之日，宫观士庶，设斋建醮，或解厄，或荐亡。”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古籍记载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581804" y="5960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63314" y="1498776"/>
            <a:ext cx="2850780" cy="4122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“俗传水官解厄之辰，人亦有持斋者。”</a:t>
            </a:r>
          </a:p>
          <a:p>
            <a:pPr>
              <a:lnSpc>
                <a:spcPct val="25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此外，在民间，下元节这一日，还有民间工匠祭炉神的习俗，炉神就是太上老君，大概源于道教用炉炼丹。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19887" y="1711283"/>
            <a:ext cx="4398662" cy="30966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8409" y="4934146"/>
            <a:ext cx="2821618" cy="4631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河北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宣化县新志</a:t>
            </a:r>
            <a:r>
              <a:rPr lang="en-US" altLang="zh-CN" dirty="0">
                <a:cs typeface="+mn-ea"/>
                <a:sym typeface="+mn-lt"/>
              </a:rPr>
              <a:t>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古籍记载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86566" y="1786655"/>
            <a:ext cx="3804562" cy="344289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75547" y="1623462"/>
            <a:ext cx="2954655" cy="37850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十月十五，下元五炁解厄水官生日，是日为有过失的人解除厄运。</a:t>
            </a:r>
            <a:r>
              <a:rPr lang="en-US" altLang="zh-CN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三官宝号经</a:t>
            </a:r>
            <a:r>
              <a:rPr lang="en-US" altLang="zh-CN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：“得道神仙，皆从三官保举；下方生人，但持三官宝号，能除厄难。”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古籍记载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03432" y="651607"/>
            <a:ext cx="10874959" cy="5596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95153" y="2820089"/>
            <a:ext cx="3879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节日民俗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27865" y="2172746"/>
            <a:ext cx="2040467" cy="2156460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73353" y="2935922"/>
              <a:ext cx="9968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630273" y="1498776"/>
            <a:ext cx="2954655" cy="4122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元日也是道教斋法中规定的修斋日期之一。道教认为凡是要仰仗神力的事，如祈福、禳灾、拔苦、谢罪、求仙、延寿、超度亡人等等，皆要修斋。修斋的方法大致分两类：一类略有三种，一设供斋，二节食斋，三心斋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19887" y="1792246"/>
            <a:ext cx="4398662" cy="29347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8409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修斋设醮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节日民俗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666531" y="1923854"/>
            <a:ext cx="3696580" cy="240156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39593" y="1287137"/>
            <a:ext cx="4108817" cy="4428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u="sng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随着日月的流逝，下元节在民间逐步演化为多备丰盛菜肴，享祭祖先亡灵，祈求福禄祯祥的传统祭祀节日。享祭祖先是对祖先信仰的反映，人类对祖先的信仰，是人类对自身的崇拜。信仰祖先、祭祀祖先，向祖先的灵魂表示虔敬，一目的是为了祈求祖先庇佑于后代。祖先崇拜的产生与古老的灵魂信仰观念有关。原始人认为万物均有灵魂，人的灵魂是独立于肉体的存在。由于人类在原始信仰中把自己看作双重构造，即肉体构造和灵魂构造，因此认为肉体可以死亡，灵魂永远活着，这就是“灵魂不死”的观念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节日民俗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09095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享祭祖先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80834" y="1367971"/>
            <a:ext cx="3508653" cy="4122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祭祀内容与对象的演变来看，下元节又溶进了许多农业生产中的祭祀风俗，使其又成为一个祭祀神灵、祈禳灾邪、祈求丰收的农祀节日。福建省莆田一带，下元这天傍晚，各家各户都要在田头祭水神，祈求在干燥的冬季庄稼地滋润，农作物平安过冬。祭祀时，摆上斋品，将香一根根插在田埂上，以示虔诚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19887" y="1793392"/>
            <a:ext cx="4398662" cy="28094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8409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祈愿神灵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节日民俗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55057" y="1892741"/>
            <a:ext cx="3704870" cy="24711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47178" y="1287137"/>
            <a:ext cx="4501232" cy="4428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u="sng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逢农历十月十五，莆仙民间许多人家会在房前空地上排案供食品，烧香贡银，并让小孩子用烧着的香枝均匀地插成一片小方块，叫“布田”。这种习俗据说是祭“亡灵”，俗称“普孤”，就是普渡孤魂。“下元节”正值农村收获季节，莆仙民间一些人家做豆腐、再油炸，也用新谷磨糯米粉做薄饼，包素菜馅心，油炸成“影糕”、“葱饼”、或香润可口的油炸食品团子，然后当作供品在大门外“斋天”。同时又焚“金银包”等祭拜祖先亡灵等活动，就是折红绿纸为仙衣，折锡箔为银锭，装入白纸糊的袋中，叩拜后焚化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节日民俗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09095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莆仙民间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16578" y="1367971"/>
            <a:ext cx="3508653" cy="4292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元节也有其独特的节令食品，以北京为例，过下元节时，家家户户都要做“豆泥骨朵”。“豆泥”就是红小豆做的“豆沙馅儿”。是北京小吃“豆沙包子”。这种一年四季都能吃到的“豆沙包子”，在几百年前的明代，早已是孟冬十月的节令食品了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63023" y="1590617"/>
            <a:ext cx="4363068" cy="32723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8409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节令食品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3590" y="1652490"/>
            <a:ext cx="502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节日民俗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FA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03432" y="651607"/>
            <a:ext cx="10874959" cy="5596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28243" y="2282370"/>
            <a:ext cx="1210182" cy="2947380"/>
            <a:chOff x="2057400" y="2105651"/>
            <a:chExt cx="1210182" cy="294738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971800" y="2895599"/>
              <a:ext cx="0" cy="114300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677356" y="2105651"/>
              <a:ext cx="5902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DDDDDD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057400" y="2870382"/>
              <a:ext cx="615553" cy="218264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b="1" spc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节日由来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807888" y="2288263"/>
            <a:ext cx="1192481" cy="2948314"/>
            <a:chOff x="2060806" y="2104717"/>
            <a:chExt cx="1192481" cy="2948314"/>
          </a:xfrm>
        </p:grpSpPr>
        <p:sp>
          <p:nvSpPr>
            <p:cNvPr id="10" name="矩形 9"/>
            <p:cNvSpPr/>
            <p:nvPr/>
          </p:nvSpPr>
          <p:spPr>
            <a:xfrm>
              <a:off x="2060806" y="2870382"/>
              <a:ext cx="615553" cy="218264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b="1" spc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古籍记载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971800" y="2895599"/>
              <a:ext cx="0" cy="114300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663061" y="2104717"/>
              <a:ext cx="5902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DDDDDD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83919" y="2238628"/>
            <a:ext cx="1124150" cy="3003579"/>
            <a:chOff x="2098596" y="2049452"/>
            <a:chExt cx="1124150" cy="3003579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971800" y="2895599"/>
              <a:ext cx="0" cy="114300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632520" y="2049452"/>
              <a:ext cx="5902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DDDDDD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8596" y="2870382"/>
              <a:ext cx="615553" cy="218264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b="1" spc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节日民俗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931221" y="2212656"/>
            <a:ext cx="1118825" cy="3606649"/>
            <a:chOff x="2136867" y="2035937"/>
            <a:chExt cx="1118825" cy="3606649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2971800" y="2895599"/>
              <a:ext cx="0" cy="114300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2665466" y="2035937"/>
              <a:ext cx="5902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DDDDDD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2136867" y="2870381"/>
              <a:ext cx="584775" cy="277220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2600" b="1" spc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古诗词鉴赏</a:t>
              </a: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775347" y="1086253"/>
            <a:ext cx="279261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48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  <a:r>
              <a:rPr lang="en-US" altLang="zh-CN" sz="48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·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03432" y="651607"/>
            <a:ext cx="10874959" cy="5596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95153" y="2820089"/>
            <a:ext cx="3879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古诗词鉴赏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27865" y="2172746"/>
            <a:ext cx="2040467" cy="2156460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73353" y="2935922"/>
              <a:ext cx="9968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94477" y="1388974"/>
            <a:ext cx="1431161" cy="4122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路人拂晓到郊南，行色匆匆祭下元。</a:t>
            </a:r>
          </a:p>
          <a:p>
            <a:pPr>
              <a:lnSpc>
                <a:spcPct val="150000"/>
              </a:lnSpc>
            </a:pPr>
            <a:endParaRPr lang="zh-CN" altLang="en-US" u="sng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送上纸衣能取暖，阴间先祖也知寒。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19887" y="1628530"/>
            <a:ext cx="4398662" cy="32621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8409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七绝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下元节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3590" y="1652490"/>
            <a:ext cx="502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古诗词鉴赏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122927" y="1702608"/>
            <a:ext cx="3169129" cy="27136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79067" y="1320707"/>
            <a:ext cx="1708160" cy="4340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馅是秋风皮是诗，情濡香糯意犹痴。</a:t>
            </a:r>
          </a:p>
          <a:p>
            <a:pPr>
              <a:lnSpc>
                <a:spcPct val="30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杆头旗飐红尘梦，应是三官眷顾时。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96683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诗寄下元节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43590" y="1652490"/>
            <a:ext cx="502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古诗词鉴赏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22029" y="1388974"/>
            <a:ext cx="3093154" cy="4122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琳宫朝谒早追趋，漏尽铜壶杀点初。</a:t>
            </a:r>
          </a:p>
          <a:p>
            <a:pPr>
              <a:lnSpc>
                <a:spcPct val="150000"/>
              </a:lnSpc>
            </a:pPr>
            <a:endParaRPr lang="zh-CN" altLang="en-US" u="sng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半缕碧云横界月，一规银镜裂成梳。</a:t>
            </a:r>
          </a:p>
          <a:p>
            <a:pPr>
              <a:lnSpc>
                <a:spcPct val="150000"/>
              </a:lnSpc>
            </a:pPr>
            <a:endParaRPr lang="zh-CN" altLang="en-US" u="sng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自拈沉水祈天寿，散作非烟满王虚。</a:t>
            </a:r>
          </a:p>
          <a:p>
            <a:pPr>
              <a:lnSpc>
                <a:spcPct val="150000"/>
              </a:lnSpc>
            </a:pPr>
            <a:endParaRPr lang="zh-CN" altLang="en-US" u="sng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已被新寒欺病骨，柳阴偏隔日光疏。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60508" y="1623462"/>
            <a:ext cx="4317419" cy="32723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03888" y="4934146"/>
            <a:ext cx="4219134" cy="8777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下元日诣会庆节所道场，呈余处恭尚书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杨万里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3590" y="1652490"/>
            <a:ext cx="502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古诗词鉴赏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55057" y="1889241"/>
            <a:ext cx="3704870" cy="27341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244113" y="1320707"/>
            <a:ext cx="3370153" cy="4340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朝罢琳宫谒宝坊，强扶衰疾具簪裳。</a:t>
            </a:r>
          </a:p>
          <a:p>
            <a:pPr>
              <a:lnSpc>
                <a:spcPct val="30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拥裘假寐篮舆稳，夹道吹烟桦炬香。</a:t>
            </a:r>
          </a:p>
          <a:p>
            <a:pPr>
              <a:lnSpc>
                <a:spcPct val="30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楼外晓星犹磊落，山头初日已苍凉。</a:t>
            </a:r>
          </a:p>
          <a:p>
            <a:pPr>
              <a:lnSpc>
                <a:spcPct val="300000"/>
              </a:lnSpc>
            </a:pPr>
            <a:r>
              <a:rPr lang="zh-CN" altLang="en-US" u="sng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鸣驺应有高人笑，五斗驱君早夜忙。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97816" y="4901661"/>
            <a:ext cx="3146174" cy="8777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下元日五更诣天庆观宝林寺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陆游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43590" y="1652490"/>
            <a:ext cx="502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古诗词鉴赏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FA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89307" y="543315"/>
            <a:ext cx="2918919" cy="48431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54085" y="5386440"/>
            <a:ext cx="491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农历十月十五，为中国民间传统节日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03432" y="651607"/>
            <a:ext cx="10874959" cy="5596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95153" y="2820089"/>
            <a:ext cx="3879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节日由来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27865" y="2172746"/>
            <a:ext cx="2040467" cy="2156460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73353" y="2935922"/>
              <a:ext cx="9968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56505" y="1623462"/>
            <a:ext cx="641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27935" y="1623462"/>
            <a:ext cx="2031325" cy="3761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下元节，为农历十月十五，亦称“下元日”、“下元”。是中国民间传统节日之一。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34212" y="1792849"/>
            <a:ext cx="4170011" cy="32723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56505" y="1623462"/>
            <a:ext cx="641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2458" y="1956392"/>
            <a:ext cx="3928956" cy="27621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233412" y="1623462"/>
            <a:ext cx="3508653" cy="37850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正月十五中国称上元佳节，乃庆元宵，古已有之；</a:t>
            </a:r>
          </a:p>
          <a:p>
            <a:pPr>
              <a:lnSpc>
                <a:spcPct val="200000"/>
              </a:lnSpc>
            </a:pPr>
            <a:r>
              <a:rPr lang="zh-CN" altLang="en-US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七月十五中国称中元节，祭祀先人；</a:t>
            </a:r>
          </a:p>
          <a:p>
            <a:pPr>
              <a:lnSpc>
                <a:spcPct val="200000"/>
              </a:lnSpc>
            </a:pPr>
            <a:r>
              <a:rPr lang="zh-CN" altLang="en-US" u="sng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十月十五中国称下元节，祭祀祖先。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56505" y="1623462"/>
            <a:ext cx="641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36517" y="1498776"/>
            <a:ext cx="3508653" cy="4122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道家有三官：天官、地官、水官，谓天官赐福，地官赦罪，水官解厄。三官的诞生日分别为农历的正月十五、七月十五、十月十五，这三天被称为“上元节”“中元节”“下元节”。下元节，就是水官解厄旸谷帝君解厄之辰，俗谓是日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508409" y="780842"/>
            <a:ext cx="2724751" cy="43321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8409" y="4934146"/>
            <a:ext cx="2821618" cy="4631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下元节的来历与道教有关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56505" y="1623462"/>
            <a:ext cx="641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03005" y="1154687"/>
            <a:ext cx="2267795" cy="331551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55755" y="1623462"/>
            <a:ext cx="4339650" cy="37850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农历十月十五，为中国民间传统节日，下元节，亦称“下元日”、“下元”。下元节的来历与道教有关。道家有三官，天官、地官、水官、谓天官赐福，地官赦罪，水官解厄。下元节，就是水官解厄旸谷帝君解厄之辰，俗谓是日，水官根据考察，录奏天廷，为人解厄。”这一天，道观做道场，民间则祭祀亡灵，并祈求下元水官排忧解难。古代又有朝廷是日禁屠及延缓死刑执行日期的规定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58067" y="4546458"/>
            <a:ext cx="410185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在民间，下元节这一日，还有民间工匠祭炉神的习俗，炉神就是太上老君，大概源于道教用炉炼丹！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432" y="651607"/>
            <a:ext cx="10874959" cy="5596793"/>
            <a:chOff x="703432" y="651607"/>
            <a:chExt cx="10874959" cy="5596793"/>
          </a:xfrm>
        </p:grpSpPr>
        <p:sp>
          <p:nvSpPr>
            <p:cNvPr id="58" name="矩形 57"/>
            <p:cNvSpPr/>
            <p:nvPr/>
          </p:nvSpPr>
          <p:spPr>
            <a:xfrm>
              <a:off x="703432" y="651607"/>
              <a:ext cx="10874959" cy="559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73708" y="651607"/>
              <a:ext cx="645923" cy="5596793"/>
            </a:xfrm>
            <a:prstGeom prst="rect">
              <a:avLst/>
            </a:prstGeom>
            <a:gradFill>
              <a:gsLst>
                <a:gs pos="55000">
                  <a:schemeClr val="bg1"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56505" y="1623462"/>
            <a:ext cx="641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3468" y="889000"/>
            <a:ext cx="718990" cy="759862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37310" y="2935920"/>
              <a:ext cx="996894" cy="122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2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16868" y="1498776"/>
            <a:ext cx="2954655" cy="4122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根据中国的历法，农历在十月十五，也是一年中最后一个月亮节，在这个月圆的时候，人们要进行最重大的祭祖活动。古老的“下元节”，亦称“下元日”、“下元”、“下元诞”、“下元水官节”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118681" y="1611195"/>
            <a:ext cx="3472656" cy="320539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8409" y="4934146"/>
            <a:ext cx="2821618" cy="4622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节日别称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03432" y="651607"/>
            <a:ext cx="10874959" cy="55967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95153" y="2820089"/>
            <a:ext cx="3879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古籍记载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827865" y="2172746"/>
            <a:ext cx="2040467" cy="2156460"/>
            <a:chOff x="1913465" y="2428240"/>
            <a:chExt cx="2040467" cy="215646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913465" y="2428240"/>
              <a:ext cx="2040467" cy="2156460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473353" y="2935922"/>
              <a:ext cx="99689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5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觅知网"/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heme/theme1.xml><?xml version="1.0" encoding="utf-8"?>
<a:theme xmlns:a="http://schemas.openxmlformats.org/drawingml/2006/main" name=" 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1f4d0l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宽屏</PresentationFormat>
  <Paragraphs>144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Lato Hairline</vt:lpstr>
      <vt:lpstr>Lato Light</vt:lpstr>
      <vt:lpstr>Lato Regular</vt:lpstr>
      <vt:lpstr>黑体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2022-03-10T06:26:14Z</dcterms:created>
  <dcterms:modified xsi:type="dcterms:W3CDTF">2023-01-10T10:55:43Z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E739A8446AA345E093E1DE225524ED37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