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p:sldMasterIdLst>
    <p:sldMasterId id="2147483648" r:id="rId1"/>
  </p:sldMasterIdLst>
  <p:notesMasterIdLst>
    <p:notesMasterId r:id="rId29"/>
  </p:notesMasterIdLst>
  <p:handoutMasterIdLst>
    <p:handoutMasterId r:id="rId30"/>
  </p:handoutMasterIdLst>
  <p:sldIdLst>
    <p:sldId id="567" r:id="rId2"/>
    <p:sldId id="578" r:id="rId3"/>
    <p:sldId id="464" r:id="rId4"/>
    <p:sldId id="575" r:id="rId5"/>
    <p:sldId id="569" r:id="rId6"/>
    <p:sldId id="579" r:id="rId7"/>
    <p:sldId id="580" r:id="rId8"/>
    <p:sldId id="530" r:id="rId9"/>
    <p:sldId id="581" r:id="rId10"/>
    <p:sldId id="570" r:id="rId11"/>
    <p:sldId id="525" r:id="rId12"/>
    <p:sldId id="583" r:id="rId13"/>
    <p:sldId id="582" r:id="rId14"/>
    <p:sldId id="518" r:id="rId15"/>
    <p:sldId id="584" r:id="rId16"/>
    <p:sldId id="586" r:id="rId17"/>
    <p:sldId id="460" r:id="rId18"/>
    <p:sldId id="587" r:id="rId19"/>
    <p:sldId id="588" r:id="rId20"/>
    <p:sldId id="589" r:id="rId21"/>
    <p:sldId id="590" r:id="rId22"/>
    <p:sldId id="591" r:id="rId23"/>
    <p:sldId id="592" r:id="rId24"/>
    <p:sldId id="593" r:id="rId25"/>
    <p:sldId id="594" r:id="rId26"/>
    <p:sldId id="585" r:id="rId27"/>
    <p:sldId id="595" r:id="rId28"/>
  </p:sldIdLst>
  <p:sldSz cx="12192000" cy="6858000"/>
  <p:notesSz cx="6858000" cy="9144000"/>
  <p:custDataLst>
    <p:tags r:id="rId31"/>
  </p:custDataLst>
  <p:defaultTextStyle>
    <a:defPPr>
      <a:defRPr lang="en-US"/>
    </a:defPPr>
    <a:lvl1pPr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1pPr>
    <a:lvl2pPr marL="6096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2pPr>
    <a:lvl3pPr marL="12192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3pPr>
    <a:lvl4pPr marL="18281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4pPr>
    <a:lvl5pPr marL="24377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5pPr>
    <a:lvl6pPr marL="30473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6pPr>
    <a:lvl7pPr marL="36569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7pPr>
    <a:lvl8pPr marL="42659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8pPr>
    <a:lvl9pPr marL="48755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9pPr>
  </p:defaultTextStyle>
  <p:extLst>
    <p:ext uri="{EFAFB233-063F-42B5-8137-9DF3F51BA10A}">
      <p15:sldGuideLst xmlns:p15="http://schemas.microsoft.com/office/powerpoint/2012/main">
        <p15:guide id="1" orient="horz" pos="2161">
          <p15:clr>
            <a:srgbClr val="A4A3A4"/>
          </p15:clr>
        </p15:guide>
        <p15:guide id="2" pos="384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loop="1" showNarration="1">
    <p:kiosk/>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0D1C"/>
    <a:srgbClr val="FBF4EC"/>
    <a:srgbClr val="8FC43D"/>
    <a:srgbClr val="E72C1F"/>
    <a:srgbClr val="FBF6F0"/>
    <a:srgbClr val="E56206"/>
    <a:srgbClr val="E7380E"/>
    <a:srgbClr val="C00000"/>
    <a:srgbClr val="D53B47"/>
    <a:srgbClr val="6C69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636" autoAdjust="0"/>
    <p:restoredTop sz="96076" autoAdjust="0"/>
  </p:normalViewPr>
  <p:slideViewPr>
    <p:cSldViewPr>
      <p:cViewPr varScale="1">
        <p:scale>
          <a:sx n="59" d="100"/>
          <a:sy n="59" d="100"/>
        </p:scale>
        <p:origin x="-102" y="-1446"/>
      </p:cViewPr>
      <p:guideLst>
        <p:guide orient="horz" pos="2161"/>
        <p:guide pos="3841"/>
      </p:guideLst>
    </p:cSldViewPr>
  </p:slideViewPr>
  <p:notesTextViewPr>
    <p:cViewPr>
      <p:scale>
        <a:sx n="100" d="100"/>
        <a:sy n="100" d="100"/>
      </p:scale>
      <p:origin x="0" y="0"/>
    </p:cViewPr>
  </p:notesTextViewPr>
  <p:sorterViewPr>
    <p:cViewPr>
      <p:scale>
        <a:sx n="139" d="100"/>
        <a:sy n="139"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 Id="rId35" Type="http://schemas.openxmlformats.org/officeDocument/2006/relationships/tableStyles" Target="tableStyles.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2023-01-10</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l">
              <a:defRPr sz="1200" b="0">
                <a:ea typeface="宋体" panose="02010600030101010101" pitchFamily="2" charset="-122"/>
              </a:defRPr>
            </a:lvl1pPr>
          </a:lstStyle>
          <a:p>
            <a:endParaRPr lang="zh-CN" altLang="en-US"/>
          </a:p>
        </p:txBody>
      </p:sp>
      <p:sp>
        <p:nvSpPr>
          <p:cNvPr id="12800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lvl1pPr algn="r">
              <a:defRPr sz="1200" b="0">
                <a:ea typeface="宋体" panose="02010600030101010101" pitchFamily="2" charset="-122"/>
              </a:defRPr>
            </a:lvl1pPr>
          </a:lstStyle>
          <a:p>
            <a:endParaRPr lang="en-US" altLang="zh-CN"/>
          </a:p>
        </p:txBody>
      </p:sp>
      <p:sp>
        <p:nvSpPr>
          <p:cNvPr id="128004" name="Rectangle 4"/>
          <p:cNvSpPr>
            <a:spLocks noGrp="1" noRot="1" noChangeAspect="1" noChangeArrowheads="1" noTextEdit="1"/>
          </p:cNvSpPr>
          <p:nvPr>
            <p:ph type="sldImg" idx="2"/>
          </p:nvPr>
        </p:nvSpPr>
        <p:spPr bwMode="auto">
          <a:xfrm>
            <a:off x="381000" y="685800"/>
            <a:ext cx="6096000" cy="3429000"/>
          </a:xfrm>
          <a:prstGeom prst="rect">
            <a:avLst/>
          </a:prstGeom>
          <a:noFill/>
          <a:ln w="9525">
            <a:solidFill>
              <a:srgbClr val="000000"/>
            </a:solidFill>
            <a:miter lim="800000"/>
          </a:ln>
          <a:effectLst/>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12800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12800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l">
              <a:defRPr sz="1200" b="0">
                <a:ea typeface="宋体" panose="02010600030101010101" pitchFamily="2" charset="-122"/>
              </a:defRPr>
            </a:lvl1pPr>
          </a:lstStyle>
          <a:p>
            <a:endParaRPr lang="en-US" altLang="zh-CN"/>
          </a:p>
        </p:txBody>
      </p:sp>
      <p:sp>
        <p:nvSpPr>
          <p:cNvPr id="12800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lstStyle>
            <a:lvl1pPr algn="r">
              <a:defRPr sz="1200" b="0">
                <a:ea typeface="宋体" panose="02010600030101010101" pitchFamily="2" charset="-122"/>
              </a:defRPr>
            </a:lvl1pPr>
          </a:lstStyle>
          <a:p>
            <a:fld id="{D9A09F43-013A-4696-B7EC-142D7F808E37}" type="slidenum">
              <a:rPr lang="zh-CN" altLang="en-US"/>
              <a:t>‹#›</a:t>
            </a:fld>
            <a:endParaRPr lang="en-US" altLang="zh-CN"/>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600" kern="1200">
        <a:solidFill>
          <a:schemeClr val="tx1"/>
        </a:solidFill>
        <a:latin typeface="Arial" panose="020B0604020202020204" pitchFamily="34" charset="0"/>
        <a:ea typeface="+mn-ea"/>
        <a:cs typeface="+mn-cs"/>
      </a:defRPr>
    </a:lvl1pPr>
    <a:lvl2pPr marL="609600" algn="l" rtl="0" fontAlgn="base">
      <a:spcBef>
        <a:spcPct val="30000"/>
      </a:spcBef>
      <a:spcAft>
        <a:spcPct val="0"/>
      </a:spcAft>
      <a:defRPr sz="1600" kern="1200">
        <a:solidFill>
          <a:schemeClr val="tx1"/>
        </a:solidFill>
        <a:latin typeface="Arial" panose="020B0604020202020204" pitchFamily="34" charset="0"/>
        <a:ea typeface="+mn-ea"/>
        <a:cs typeface="+mn-cs"/>
      </a:defRPr>
    </a:lvl2pPr>
    <a:lvl3pPr marL="1219200" algn="l" rtl="0" fontAlgn="base">
      <a:spcBef>
        <a:spcPct val="30000"/>
      </a:spcBef>
      <a:spcAft>
        <a:spcPct val="0"/>
      </a:spcAft>
      <a:defRPr sz="1600" kern="1200">
        <a:solidFill>
          <a:schemeClr val="tx1"/>
        </a:solidFill>
        <a:latin typeface="Arial" panose="020B0604020202020204" pitchFamily="34" charset="0"/>
        <a:ea typeface="+mn-ea"/>
        <a:cs typeface="+mn-cs"/>
      </a:defRPr>
    </a:lvl3pPr>
    <a:lvl4pPr marL="1828165" algn="l" rtl="0" fontAlgn="base">
      <a:spcBef>
        <a:spcPct val="30000"/>
      </a:spcBef>
      <a:spcAft>
        <a:spcPct val="0"/>
      </a:spcAft>
      <a:defRPr sz="1600" kern="1200">
        <a:solidFill>
          <a:schemeClr val="tx1"/>
        </a:solidFill>
        <a:latin typeface="Arial" panose="020B0604020202020204" pitchFamily="34" charset="0"/>
        <a:ea typeface="+mn-ea"/>
        <a:cs typeface="+mn-cs"/>
      </a:defRPr>
    </a:lvl4pPr>
    <a:lvl5pPr marL="2437765" algn="l" rtl="0" fontAlgn="base">
      <a:spcBef>
        <a:spcPct val="30000"/>
      </a:spcBef>
      <a:spcAft>
        <a:spcPct val="0"/>
      </a:spcAft>
      <a:defRPr sz="1600" kern="1200">
        <a:solidFill>
          <a:schemeClr val="tx1"/>
        </a:solidFill>
        <a:latin typeface="Arial" panose="020B0604020202020204" pitchFamily="34" charset="0"/>
        <a:ea typeface="+mn-ea"/>
        <a:cs typeface="+mn-cs"/>
      </a:defRPr>
    </a:lvl5pPr>
    <a:lvl6pPr marL="3047365" algn="l" defTabSz="1218565" rtl="0" eaLnBrk="1" latinLnBrk="0" hangingPunct="1">
      <a:defRPr sz="1600" kern="1200">
        <a:solidFill>
          <a:schemeClr val="tx1"/>
        </a:solidFill>
        <a:latin typeface="+mn-lt"/>
        <a:ea typeface="+mn-ea"/>
        <a:cs typeface="+mn-cs"/>
      </a:defRPr>
    </a:lvl6pPr>
    <a:lvl7pPr marL="3656965" algn="l" defTabSz="1218565" rtl="0" eaLnBrk="1" latinLnBrk="0" hangingPunct="1">
      <a:defRPr sz="1600" kern="1200">
        <a:solidFill>
          <a:schemeClr val="tx1"/>
        </a:solidFill>
        <a:latin typeface="+mn-lt"/>
        <a:ea typeface="+mn-ea"/>
        <a:cs typeface="+mn-cs"/>
      </a:defRPr>
    </a:lvl7pPr>
    <a:lvl8pPr marL="4265930" algn="l" defTabSz="1218565" rtl="0" eaLnBrk="1" latinLnBrk="0" hangingPunct="1">
      <a:defRPr sz="1600" kern="1200">
        <a:solidFill>
          <a:schemeClr val="tx1"/>
        </a:solidFill>
        <a:latin typeface="+mn-lt"/>
        <a:ea typeface="+mn-ea"/>
        <a:cs typeface="+mn-cs"/>
      </a:defRPr>
    </a:lvl8pPr>
    <a:lvl9pPr marL="4875530" algn="l" defTabSz="1218565"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a:t>
            </a:fld>
            <a:endParaRPr lang="en-US" altLang="zh-C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10</a:t>
            </a:fld>
            <a:endParaRPr lang="en-US" altLang="zh-C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11</a:t>
            </a:fld>
            <a:endParaRPr lang="en-US" altLang="zh-C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12</a:t>
            </a:fld>
            <a:endParaRPr lang="en-US" altLang="zh-C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13</a:t>
            </a:fld>
            <a:endParaRPr lang="en-US" altLang="zh-C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14</a:t>
            </a:fld>
            <a:endParaRPr lang="en-US" altLang="zh-C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15</a:t>
            </a:fld>
            <a:endParaRPr lang="en-US" altLang="zh-C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16</a:t>
            </a:fld>
            <a:endParaRPr lang="en-US" altLang="zh-C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17</a:t>
            </a:fld>
            <a:endParaRPr lang="en-US" altLang="zh-C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18</a:t>
            </a:fld>
            <a:endParaRPr lang="en-US" altLang="zh-C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19</a:t>
            </a:fld>
            <a:endParaRPr lang="en-US" altLang="zh-C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a:t>
            </a:fld>
            <a:endParaRPr lang="en-US" altLang="zh-C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20</a:t>
            </a:fld>
            <a:endParaRPr lang="en-US" altLang="zh-C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21</a:t>
            </a:fld>
            <a:endParaRPr lang="en-US" altLang="zh-C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22</a:t>
            </a:fld>
            <a:endParaRPr lang="en-US" altLang="zh-C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23</a:t>
            </a:fld>
            <a:endParaRPr lang="en-US" altLang="zh-C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24</a:t>
            </a:fld>
            <a:endParaRPr lang="en-US" altLang="zh-C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25</a:t>
            </a:fld>
            <a:endParaRPr lang="en-US" altLang="zh-C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26</a:t>
            </a:fld>
            <a:endParaRPr lang="en-US" altLang="zh-C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27</a:t>
            </a:fld>
            <a:endParaRPr lang="en-US" altLang="zh-C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3</a:t>
            </a:fld>
            <a:endParaRPr lang="en-US" altLang="zh-C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4</a:t>
            </a:fld>
            <a:endParaRPr lang="en-US" altLang="zh-C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5</a:t>
            </a:fld>
            <a:endParaRPr lang="en-US" altLang="zh-C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6</a:t>
            </a:fld>
            <a:endParaRPr lang="en-US" altLang="zh-C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7</a:t>
            </a:fld>
            <a:endParaRPr lang="en-US" altLang="zh-C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8</a:t>
            </a:fld>
            <a:endParaRPr lang="en-US" altLang="zh-C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381000" y="685800"/>
            <a:ext cx="6096000" cy="34290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9A09F43-013A-4696-B7EC-142D7F808E37}" type="slidenum">
              <a:rPr lang="zh-CN" altLang="en-US" smtClean="0"/>
              <a:t>9</a:t>
            </a:fld>
            <a:endParaRPr lang="en-US" altLang="zh-CN"/>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pic>
        <p:nvPicPr>
          <p:cNvPr id="12" name="图片 11"/>
          <p:cNvPicPr>
            <a:picLocks noChangeAspect="1"/>
          </p:cNvPicPr>
          <p:nvPr userDrawn="1"/>
        </p:nvPicPr>
        <p:blipFill rotWithShape="1">
          <a:blip r:embed="rId2" cstate="screen"/>
          <a:srcRect/>
          <a:stretch>
            <a:fillRect/>
          </a:stretch>
        </p:blipFill>
        <p:spPr>
          <a:xfrm>
            <a:off x="1" y="0"/>
            <a:ext cx="12296502" cy="6858000"/>
          </a:xfrm>
          <a:prstGeom prst="rect">
            <a:avLst/>
          </a:prstGeom>
        </p:spPr>
      </p:pic>
      <p:pic>
        <p:nvPicPr>
          <p:cNvPr id="11" name="图片 10"/>
          <p:cNvPicPr>
            <a:picLocks noChangeAspect="1"/>
          </p:cNvPicPr>
          <p:nvPr userDrawn="1"/>
        </p:nvPicPr>
        <p:blipFill rotWithShape="1">
          <a:blip r:embed="rId3" cstate="screen"/>
          <a:srcRect/>
          <a:stretch>
            <a:fillRect/>
          </a:stretch>
        </p:blipFill>
        <p:spPr>
          <a:xfrm>
            <a:off x="472105" y="2514600"/>
            <a:ext cx="1600201" cy="1371600"/>
          </a:xfrm>
          <a:prstGeom prst="rect">
            <a:avLst/>
          </a:prstGeom>
        </p:spPr>
      </p:pic>
      <p:sp>
        <p:nvSpPr>
          <p:cNvPr id="4" name="圆角矩形 66"/>
          <p:cNvSpPr/>
          <p:nvPr userDrawn="1"/>
        </p:nvSpPr>
        <p:spPr>
          <a:xfrm flipH="1">
            <a:off x="853269" y="304800"/>
            <a:ext cx="11443233" cy="533400"/>
          </a:xfrm>
          <a:prstGeom prst="roundRect">
            <a:avLst>
              <a:gd name="adj" fmla="val 0"/>
            </a:avLst>
          </a:prstGeom>
          <a:gradFill>
            <a:gsLst>
              <a:gs pos="0">
                <a:schemeClr val="accent1">
                  <a:lumMod val="5000"/>
                  <a:lumOff val="95000"/>
                </a:schemeClr>
              </a:gs>
              <a:gs pos="100000">
                <a:srgbClr val="C00000"/>
              </a:gs>
              <a:gs pos="24000">
                <a:schemeClr val="accent1">
                  <a:lumMod val="45000"/>
                  <a:lumOff val="55000"/>
                </a:schemeClr>
              </a:gs>
              <a:gs pos="100000">
                <a:schemeClr val="accent1">
                  <a:lumMod val="30000"/>
                  <a:lumOff val="70000"/>
                </a:schemeClr>
              </a:gs>
            </a:gsLst>
            <a:lin ang="3600000" scaled="0"/>
          </a:gradFill>
          <a:ln w="25400" cap="flat" cmpd="sng" algn="ctr">
            <a:noFill/>
            <a:prstDash val="solid"/>
          </a:ln>
          <a:effectLst>
            <a:reflection blurRad="6350" stA="52000" endA="300" endPos="35000" dir="5400000" sy="-100000" algn="bl" rotWithShape="0"/>
          </a:effectLst>
        </p:spPr>
        <p:txBody>
          <a:bodyPr anchor="ctr"/>
          <a:lstStyle>
            <a:defPPr>
              <a:defRPr lang="en-US"/>
            </a:defPPr>
            <a:lvl1pPr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1pPr>
            <a:lvl2pPr marL="6096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2pPr>
            <a:lvl3pPr marL="1219200"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3pPr>
            <a:lvl4pPr marL="18281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4pPr>
            <a:lvl5pPr marL="2437765" algn="ctr" rtl="0" fontAlgn="base">
              <a:spcBef>
                <a:spcPct val="0"/>
              </a:spcBef>
              <a:spcAft>
                <a:spcPct val="0"/>
              </a:spcAft>
              <a:defRPr sz="2000" b="1" kern="1200">
                <a:solidFill>
                  <a:schemeClr val="tx1"/>
                </a:solidFill>
                <a:latin typeface="Arial" panose="020B0604020202020204" pitchFamily="34" charset="0"/>
                <a:ea typeface="黑体" panose="02010609060101010101" pitchFamily="49" charset="-122"/>
                <a:cs typeface="+mn-cs"/>
              </a:defRPr>
            </a:lvl5pPr>
            <a:lvl6pPr marL="30473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6pPr>
            <a:lvl7pPr marL="3656965"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7pPr>
            <a:lvl8pPr marL="42659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8pPr>
            <a:lvl9pPr marL="4875530" algn="l" defTabSz="1218565" rtl="0" eaLnBrk="1" latinLnBrk="0" hangingPunct="1">
              <a:defRPr sz="2000" b="1" kern="1200">
                <a:solidFill>
                  <a:schemeClr val="tx1"/>
                </a:solidFill>
                <a:latin typeface="Arial" panose="020B0604020202020204" pitchFamily="34" charset="0"/>
                <a:ea typeface="黑体" panose="02010609060101010101" pitchFamily="49" charset="-122"/>
                <a:cs typeface="+mn-cs"/>
              </a:defRPr>
            </a:lvl9pPr>
          </a:lstStyle>
          <a:p>
            <a:pPr fontAlgn="auto">
              <a:spcBef>
                <a:spcPts val="0"/>
              </a:spcBef>
              <a:spcAft>
                <a:spcPts val="0"/>
              </a:spcAft>
              <a:defRPr/>
            </a:pPr>
            <a:endParaRPr lang="en-US" sz="2200" b="0" kern="0" spc="300" dirty="0">
              <a:solidFill>
                <a:schemeClr val="accent4"/>
              </a:solidFill>
              <a:latin typeface="+mn-lt"/>
              <a:ea typeface="+mn-ea"/>
              <a:cs typeface="+mn-ea"/>
              <a:sym typeface="+mn-lt"/>
            </a:endParaRPr>
          </a:p>
        </p:txBody>
      </p:sp>
      <p:pic>
        <p:nvPicPr>
          <p:cNvPr id="6" name="图片 5"/>
          <p:cNvPicPr>
            <a:picLocks noChangeAspect="1"/>
          </p:cNvPicPr>
          <p:nvPr userDrawn="1"/>
        </p:nvPicPr>
        <p:blipFill>
          <a:blip r:embed="rId4" cstate="screen"/>
          <a:stretch>
            <a:fillRect/>
          </a:stretch>
        </p:blipFill>
        <p:spPr>
          <a:xfrm flipH="1">
            <a:off x="334881" y="0"/>
            <a:ext cx="1159035" cy="1143001"/>
          </a:xfrm>
          <a:prstGeom prst="rect">
            <a:avLst/>
          </a:prstGeom>
        </p:spPr>
      </p:pic>
      <p:pic>
        <p:nvPicPr>
          <p:cNvPr id="7" name="图片 6"/>
          <p:cNvPicPr>
            <a:picLocks noChangeAspect="1"/>
          </p:cNvPicPr>
          <p:nvPr userDrawn="1"/>
        </p:nvPicPr>
        <p:blipFill rotWithShape="1">
          <a:blip r:embed="rId5" cstate="screen"/>
          <a:srcRect/>
          <a:stretch>
            <a:fillRect/>
          </a:stretch>
        </p:blipFill>
        <p:spPr>
          <a:xfrm>
            <a:off x="0" y="2667000"/>
            <a:ext cx="12276909"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left)">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0-#ppt_w/2"/>
                                          </p:val>
                                        </p:tav>
                                        <p:tav tm="100000">
                                          <p:val>
                                            <p:strVal val="#ppt_x"/>
                                          </p:val>
                                        </p:tav>
                                      </p:tavLst>
                                    </p:anim>
                                    <p:anim calcmode="lin" valueType="num">
                                      <p:cBhvr additive="base">
                                        <p:cTn id="13"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303" y="4801235"/>
            <a:ext cx="7316045" cy="567092"/>
          </a:xfrm>
          <a:prstGeom prst="rect">
            <a:avLst/>
          </a:prstGeom>
        </p:spPr>
        <p:txBody>
          <a:bodyPr anchor="b"/>
          <a:lstStyle>
            <a:lvl1pPr algn="l">
              <a:defRPr sz="2665" b="1"/>
            </a:lvl1pPr>
          </a:lstStyle>
          <a:p>
            <a:r>
              <a:rPr lang="zh-CN" altLang="en-US"/>
              <a:t>单击此处编辑母版标题样式</a:t>
            </a:r>
          </a:p>
        </p:txBody>
      </p:sp>
      <p:sp>
        <p:nvSpPr>
          <p:cNvPr id="3" name="图片占位符 2"/>
          <p:cNvSpPr>
            <a:spLocks noGrp="1"/>
          </p:cNvSpPr>
          <p:nvPr>
            <p:ph type="pic" idx="1"/>
          </p:nvPr>
        </p:nvSpPr>
        <p:spPr>
          <a:xfrm>
            <a:off x="2389303" y="613644"/>
            <a:ext cx="7316045" cy="4113530"/>
          </a:xfrm>
          <a:prstGeom prst="rect">
            <a:avLst/>
          </a:prstGeom>
        </p:spPr>
        <p:txBody>
          <a:bodyPr/>
          <a:lstStyle>
            <a:lvl1pPr marL="0" indent="0">
              <a:buNone/>
              <a:defRPr sz="4265"/>
            </a:lvl1pPr>
            <a:lvl2pPr marL="609600" indent="0">
              <a:buNone/>
              <a:defRPr sz="3730"/>
            </a:lvl2pPr>
            <a:lvl3pPr marL="1218565" indent="0">
              <a:buNone/>
              <a:defRPr sz="3200"/>
            </a:lvl3pPr>
            <a:lvl4pPr marL="1828165" indent="0">
              <a:buNone/>
              <a:defRPr sz="2665"/>
            </a:lvl4pPr>
            <a:lvl5pPr marL="2437765" indent="0">
              <a:buNone/>
              <a:defRPr sz="2665"/>
            </a:lvl5pPr>
            <a:lvl6pPr marL="3046730" indent="0">
              <a:buNone/>
              <a:defRPr sz="2665"/>
            </a:lvl6pPr>
            <a:lvl7pPr marL="3656330" indent="0">
              <a:buNone/>
              <a:defRPr sz="2665"/>
            </a:lvl7pPr>
            <a:lvl8pPr marL="4265930" indent="0">
              <a:buNone/>
              <a:defRPr sz="2665"/>
            </a:lvl8pPr>
            <a:lvl9pPr marL="4875530" indent="0">
              <a:buNone/>
              <a:defRPr sz="2665"/>
            </a:lvl9pPr>
          </a:lstStyle>
          <a:p>
            <a:endParaRPr lang="zh-CN" altLang="en-US"/>
          </a:p>
        </p:txBody>
      </p:sp>
      <p:sp>
        <p:nvSpPr>
          <p:cNvPr id="4" name="文本占位符 3"/>
          <p:cNvSpPr>
            <a:spLocks noGrp="1"/>
          </p:cNvSpPr>
          <p:nvPr>
            <p:ph type="body" sz="half" idx="2"/>
          </p:nvPr>
        </p:nvSpPr>
        <p:spPr>
          <a:xfrm>
            <a:off x="2389303" y="5368327"/>
            <a:ext cx="7316045" cy="804085"/>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竖排文字占位符 2"/>
          <p:cNvSpPr>
            <a:spLocks noGrp="1"/>
          </p:cNvSpPr>
          <p:nvPr>
            <p:ph type="body" orient="vert" idx="1"/>
          </p:nvPr>
        </p:nvSpPr>
        <p:spPr>
          <a:xfrm>
            <a:off x="609494" y="1599707"/>
            <a:ext cx="10973012" cy="4526153"/>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839782" y="275082"/>
            <a:ext cx="2742724" cy="5850778"/>
          </a:xfrm>
          <a:prstGeom prst="rect">
            <a:avLst/>
          </a:prstGeo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609494" y="275082"/>
            <a:ext cx="8027123" cy="5850778"/>
          </a:xfrm>
          <a:prstGeom prst="rect">
            <a:avLst/>
          </a:prstGeo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1_标题幻灯片">
    <p:spTree>
      <p:nvGrpSpPr>
        <p:cNvPr id="1" name=""/>
        <p:cNvGrpSpPr/>
        <p:nvPr/>
      </p:nvGrpSpPr>
      <p:grpSpPr>
        <a:xfrm>
          <a:off x="0" y="0"/>
          <a:ext cx="0" cy="0"/>
          <a:chOff x="0" y="0"/>
          <a:chExt cx="0" cy="0"/>
        </a:xfrm>
      </p:grpSpPr>
      <p:sp>
        <p:nvSpPr>
          <p:cNvPr id="8" name="圆角矩形 7"/>
          <p:cNvSpPr/>
          <p:nvPr userDrawn="1"/>
        </p:nvSpPr>
        <p:spPr bwMode="auto">
          <a:xfrm>
            <a:off x="-6531" y="990600"/>
            <a:ext cx="12189212" cy="5638800"/>
          </a:xfrm>
          <a:prstGeom prst="roundRect">
            <a:avLst>
              <a:gd name="adj" fmla="val 0"/>
            </a:avLst>
          </a:prstGeom>
          <a:gradFill>
            <a:gsLst>
              <a:gs pos="0">
                <a:schemeClr val="accent1">
                  <a:lumMod val="5000"/>
                  <a:lumOff val="95000"/>
                  <a:alpha val="94000"/>
                </a:schemeClr>
              </a:gs>
              <a:gs pos="74000">
                <a:srgbClr val="FFFFFF"/>
              </a:gs>
              <a:gs pos="83000">
                <a:srgbClr val="FFFFFF"/>
              </a:gs>
              <a:gs pos="100000">
                <a:schemeClr val="bg2">
                  <a:lumMod val="20000"/>
                  <a:lumOff val="80000"/>
                </a:schemeClr>
              </a:gs>
            </a:gsLst>
            <a:lin ang="5400000" scaled="1"/>
          </a:gradFill>
          <a:ln w="15875" cap="flat" cmpd="sng" algn="ctr">
            <a:noFill/>
            <a:prstDash val="solid"/>
            <a:round/>
            <a:headEnd type="none" w="med" len="med"/>
            <a:tailEnd type="none" w="med" len="med"/>
          </a:ln>
          <a:effectLst/>
        </p:spPr>
        <p:txBody>
          <a:bodyPr vert="horz" wrap="none" lIns="91440" tIns="45720" rIns="91440" bIns="45720" numCol="1" rtlCol="0" anchor="ctr" anchorCtr="0" compatLnSpc="1"/>
          <a:lstStyle/>
          <a:p>
            <a:pPr marL="0" marR="0" indent="0" algn="ctr" defTabSz="800100" rtl="0" eaLnBrk="1" fontAlgn="base" latinLnBrk="0" hangingPunct="1">
              <a:lnSpc>
                <a:spcPct val="100000"/>
              </a:lnSpc>
              <a:spcBef>
                <a:spcPct val="0"/>
              </a:spcBef>
              <a:spcAft>
                <a:spcPct val="0"/>
              </a:spcAft>
              <a:buClrTx/>
              <a:buSzTx/>
              <a:buFontTx/>
              <a:buNone/>
            </a:pPr>
            <a:endParaRPr kumimoji="0" lang="zh-CN" altLang="en-US" sz="1500" b="1" i="0" u="none" strike="noStrike" cap="none" normalizeH="0" baseline="0">
              <a:ln>
                <a:noFill/>
              </a:ln>
              <a:solidFill>
                <a:schemeClr val="tx1"/>
              </a:solidFill>
              <a:effectLst/>
              <a:latin typeface="Arial" panose="020B0604020202020204" pitchFamily="34" charset="0"/>
              <a:ea typeface="黑体" panose="02010609060101010101" pitchFamily="49" charset="-122"/>
            </a:endParaRPr>
          </a:p>
        </p:txBody>
      </p:sp>
      <p:pic>
        <p:nvPicPr>
          <p:cNvPr id="4" name="图片 3"/>
          <p:cNvPicPr>
            <a:picLocks noChangeAspect="1"/>
          </p:cNvPicPr>
          <p:nvPr userDrawn="1"/>
        </p:nvPicPr>
        <p:blipFill>
          <a:blip r:embed="rId2"/>
          <a:stretch>
            <a:fillRect/>
          </a:stretch>
        </p:blipFill>
        <p:spPr>
          <a:xfrm>
            <a:off x="1" y="0"/>
            <a:ext cx="12192000" cy="6858000"/>
          </a:xfrm>
          <a:prstGeom prst="rect">
            <a:avLst/>
          </a:prstGeom>
        </p:spPr>
      </p:pic>
      <p:pic>
        <p:nvPicPr>
          <p:cNvPr id="5" name="图片 4"/>
          <p:cNvPicPr>
            <a:picLocks noChangeAspect="1"/>
          </p:cNvPicPr>
          <p:nvPr userDrawn="1"/>
        </p:nvPicPr>
        <p:blipFill rotWithShape="1">
          <a:blip r:embed="rId3" cstate="screen"/>
          <a:srcRect/>
          <a:stretch>
            <a:fillRect/>
          </a:stretch>
        </p:blipFill>
        <p:spPr>
          <a:xfrm>
            <a:off x="9319" y="2133600"/>
            <a:ext cx="4953000" cy="1828800"/>
          </a:xfrm>
          <a:prstGeom prst="rect">
            <a:avLst/>
          </a:prstGeom>
        </p:spPr>
      </p:pic>
      <p:pic>
        <p:nvPicPr>
          <p:cNvPr id="7" name="图片 6"/>
          <p:cNvPicPr>
            <a:picLocks noChangeAspect="1"/>
          </p:cNvPicPr>
          <p:nvPr userDrawn="1"/>
        </p:nvPicPr>
        <p:blipFill rotWithShape="1">
          <a:blip r:embed="rId3" cstate="screen"/>
          <a:srcRect/>
          <a:stretch>
            <a:fillRect/>
          </a:stretch>
        </p:blipFill>
        <p:spPr>
          <a:xfrm>
            <a:off x="6934200" y="2133600"/>
            <a:ext cx="4953000" cy="18288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6" name="图片 5"/>
          <p:cNvPicPr>
            <a:picLocks noChangeAspect="1"/>
          </p:cNvPicPr>
          <p:nvPr userDrawn="1"/>
        </p:nvPicPr>
        <p:blipFill rotWithShape="1">
          <a:blip r:embed="rId2" cstate="screen"/>
          <a:srcRect/>
          <a:stretch>
            <a:fillRect/>
          </a:stretch>
        </p:blipFill>
        <p:spPr>
          <a:xfrm>
            <a:off x="-76200" y="2673531"/>
            <a:ext cx="12305211" cy="4191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节标题">
    <p:bg>
      <p:bgPr>
        <a:blipFill rotWithShape="1">
          <a:blip r:embed="rId2"/>
          <a:stretch>
            <a:fillRect/>
          </a:stretch>
        </a:blipFill>
        <a:effectLst/>
      </p:bgPr>
    </p:bg>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
        <p:nvSpPr>
          <p:cNvPr id="3" name="内容占位符 2"/>
          <p:cNvSpPr>
            <a:spLocks noGrp="1"/>
          </p:cNvSpPr>
          <p:nvPr>
            <p:ph sz="half" idx="1"/>
          </p:nvPr>
        </p:nvSpPr>
        <p:spPr>
          <a:xfrm>
            <a:off x="609494" y="1599707"/>
            <a:ext cx="5383865"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96524" y="1599707"/>
            <a:ext cx="5385982" cy="4526153"/>
          </a:xfrm>
          <a:prstGeom prst="rect">
            <a:avLst/>
          </a:prstGeom>
        </p:spPr>
        <p:txBody>
          <a:bodyPr/>
          <a:lstStyle>
            <a:lvl1pPr>
              <a:defRPr sz="3730"/>
            </a:lvl1pPr>
            <a:lvl2pPr>
              <a:defRPr sz="3200"/>
            </a:lvl2pPr>
            <a:lvl3pPr>
              <a:defRPr sz="2665"/>
            </a:lvl3pPr>
            <a:lvl4pPr>
              <a:defRPr sz="2400"/>
            </a:lvl4pPr>
            <a:lvl5pPr>
              <a:defRPr sz="2400"/>
            </a:lvl5pPr>
            <a:lvl6pPr>
              <a:defRPr sz="2400"/>
            </a:lvl6pPr>
            <a:lvl7pPr>
              <a:defRPr sz="2400"/>
            </a:lvl7pPr>
            <a:lvl8pPr>
              <a:defRPr sz="2400"/>
            </a:lvl8pPr>
            <a:lvl9pPr>
              <a:defRPr sz="24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494" y="1534111"/>
            <a:ext cx="5385982"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4" name="内容占位符 3"/>
          <p:cNvSpPr>
            <a:spLocks noGrp="1"/>
          </p:cNvSpPr>
          <p:nvPr>
            <p:ph sz="half" idx="2"/>
          </p:nvPr>
        </p:nvSpPr>
        <p:spPr>
          <a:xfrm>
            <a:off x="609494" y="2175262"/>
            <a:ext cx="5385982"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4409" y="1534111"/>
            <a:ext cx="5388098" cy="641151"/>
          </a:xfrm>
          <a:prstGeom prst="rect">
            <a:avLst/>
          </a:prstGeom>
        </p:spPr>
        <p:txBody>
          <a:bodyPr anchor="b"/>
          <a:lstStyle>
            <a:lvl1pPr marL="0" indent="0">
              <a:buNone/>
              <a:defRPr sz="3200" b="1"/>
            </a:lvl1pPr>
            <a:lvl2pPr marL="609600" indent="0">
              <a:buNone/>
              <a:defRPr sz="2665" b="1"/>
            </a:lvl2pPr>
            <a:lvl3pPr marL="1218565" indent="0">
              <a:buNone/>
              <a:defRPr sz="2400" b="1"/>
            </a:lvl3pPr>
            <a:lvl4pPr marL="1828165" indent="0">
              <a:buNone/>
              <a:defRPr sz="2135" b="1"/>
            </a:lvl4pPr>
            <a:lvl5pPr marL="2437765" indent="0">
              <a:buNone/>
              <a:defRPr sz="2135" b="1"/>
            </a:lvl5pPr>
            <a:lvl6pPr marL="3046730" indent="0">
              <a:buNone/>
              <a:defRPr sz="2135" b="1"/>
            </a:lvl6pPr>
            <a:lvl7pPr marL="3656330" indent="0">
              <a:buNone/>
              <a:defRPr sz="2135" b="1"/>
            </a:lvl7pPr>
            <a:lvl8pPr marL="4265930" indent="0">
              <a:buNone/>
              <a:defRPr sz="2135" b="1"/>
            </a:lvl8pPr>
            <a:lvl9pPr marL="4875530" indent="0">
              <a:buNone/>
              <a:defRPr sz="2135" b="1"/>
            </a:lvl9pPr>
          </a:lstStyle>
          <a:p>
            <a:pPr lvl="0"/>
            <a:r>
              <a:rPr lang="zh-CN" altLang="en-US"/>
              <a:t>单击此处编辑母版文本样式</a:t>
            </a:r>
          </a:p>
        </p:txBody>
      </p:sp>
      <p:sp>
        <p:nvSpPr>
          <p:cNvPr id="6" name="内容占位符 5"/>
          <p:cNvSpPr>
            <a:spLocks noGrp="1"/>
          </p:cNvSpPr>
          <p:nvPr>
            <p:ph sz="quarter" idx="4"/>
          </p:nvPr>
        </p:nvSpPr>
        <p:spPr>
          <a:xfrm>
            <a:off x="6194409" y="2175262"/>
            <a:ext cx="5388098" cy="3950598"/>
          </a:xfrm>
          <a:prstGeom prst="rect">
            <a:avLst/>
          </a:prstGeom>
        </p:spPr>
        <p:txBody>
          <a:bodyPr/>
          <a:lstStyle>
            <a:lvl1pPr>
              <a:defRPr sz="3200"/>
            </a:lvl1pPr>
            <a:lvl2pPr>
              <a:defRPr sz="2665"/>
            </a:lvl2pPr>
            <a:lvl3pPr>
              <a:defRPr sz="2400"/>
            </a:lvl3pPr>
            <a:lvl4pPr>
              <a:defRPr sz="2135"/>
            </a:lvl4pPr>
            <a:lvl5pPr>
              <a:defRPr sz="2135"/>
            </a:lvl5pPr>
            <a:lvl6pPr>
              <a:defRPr sz="2135"/>
            </a:lvl6pPr>
            <a:lvl7pPr>
              <a:defRPr sz="2135"/>
            </a:lvl7pPr>
            <a:lvl8pPr>
              <a:defRPr sz="2135"/>
            </a:lvl8pPr>
            <a:lvl9pPr>
              <a:defRPr sz="213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8" name="矩形 7"/>
          <p:cNvSpPr/>
          <p:nvPr userDrawn="1"/>
        </p:nvSpPr>
        <p:spPr>
          <a:xfrm>
            <a:off x="8134110" y="6545425"/>
            <a:ext cx="966254" cy="229870"/>
          </a:xfrm>
          <a:prstGeom prst="rect">
            <a:avLst/>
          </a:prstGeom>
        </p:spPr>
        <p:txBody>
          <a:bodyPr wrap="square">
            <a:spAutoFit/>
          </a:bodyPr>
          <a:lstStyle/>
          <a:p>
            <a:pPr algn="l" fontAlgn="auto">
              <a:spcBef>
                <a:spcPts val="0"/>
              </a:spcBef>
              <a:spcAft>
                <a:spcPts val="0"/>
              </a:spcAft>
            </a:pP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模板下载：</a:t>
            </a:r>
            <a:r>
              <a:rPr lang="en-US" altLang="zh-CN" sz="100" b="0" dirty="0">
                <a:solidFill>
                  <a:prstClr val="white"/>
                </a:solidFill>
                <a:latin typeface="Calibri" panose="020F0502020204030204"/>
                <a:ea typeface="宋体" panose="02010600030101010101" pitchFamily="2" charset="-122"/>
              </a:rPr>
              <a:t>www.2PPT.com/moban/          </a:t>
            </a:r>
            <a:r>
              <a:rPr lang="zh-CN" altLang="en-US" sz="100" b="0" dirty="0">
                <a:solidFill>
                  <a:prstClr val="white"/>
                </a:solidFill>
                <a:latin typeface="Calibri" panose="020F0502020204030204"/>
                <a:ea typeface="宋体" panose="02010600030101010101" pitchFamily="2" charset="-122"/>
              </a:rPr>
              <a:t>行业</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模板：</a:t>
            </a:r>
            <a:r>
              <a:rPr lang="en-US" altLang="zh-CN" sz="100" b="0" dirty="0">
                <a:solidFill>
                  <a:prstClr val="white"/>
                </a:solidFill>
                <a:latin typeface="Calibri" panose="020F0502020204030204"/>
                <a:ea typeface="宋体" panose="02010600030101010101" pitchFamily="2" charset="-122"/>
              </a:rPr>
              <a:t>www.2PPT.com/hangye/ </a:t>
            </a:r>
          </a:p>
          <a:p>
            <a:pPr algn="l" fontAlgn="auto">
              <a:spcBef>
                <a:spcPts val="0"/>
              </a:spcBef>
              <a:spcAft>
                <a:spcPts val="0"/>
              </a:spcAft>
            </a:pPr>
            <a:r>
              <a:rPr lang="zh-CN" altLang="en-US" sz="100" b="0" dirty="0">
                <a:solidFill>
                  <a:prstClr val="white"/>
                </a:solidFill>
                <a:latin typeface="Calibri" panose="020F0502020204030204"/>
                <a:ea typeface="宋体" panose="02010600030101010101" pitchFamily="2" charset="-122"/>
              </a:rPr>
              <a:t>节日</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模板：</a:t>
            </a:r>
            <a:r>
              <a:rPr lang="en-US" altLang="zh-CN" sz="100" b="0" dirty="0">
                <a:solidFill>
                  <a:prstClr val="white"/>
                </a:solidFill>
                <a:latin typeface="Calibri" panose="020F0502020204030204"/>
                <a:ea typeface="宋体" panose="02010600030101010101" pitchFamily="2" charset="-122"/>
              </a:rPr>
              <a:t>www.2PPT.com/jieri/          PPT</a:t>
            </a:r>
            <a:r>
              <a:rPr lang="zh-CN" altLang="en-US" sz="100" b="0" dirty="0">
                <a:solidFill>
                  <a:prstClr val="white"/>
                </a:solidFill>
                <a:latin typeface="Calibri" panose="020F0502020204030204"/>
                <a:ea typeface="宋体" panose="02010600030101010101" pitchFamily="2" charset="-122"/>
              </a:rPr>
              <a:t>素材：</a:t>
            </a:r>
            <a:r>
              <a:rPr lang="en-US" altLang="zh-CN" sz="100" b="0" dirty="0">
                <a:solidFill>
                  <a:prstClr val="white"/>
                </a:solidFill>
                <a:latin typeface="Calibri" panose="020F0502020204030204"/>
                <a:ea typeface="宋体" panose="02010600030101010101" pitchFamily="2" charset="-122"/>
              </a:rPr>
              <a:t>www.2PPT.com/sucai/</a:t>
            </a:r>
          </a:p>
          <a:p>
            <a:pPr algn="l" fontAlgn="auto">
              <a:spcBef>
                <a:spcPts val="0"/>
              </a:spcBef>
              <a:spcAft>
                <a:spcPts val="0"/>
              </a:spcAft>
            </a:pP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背景图片：</a:t>
            </a:r>
            <a:r>
              <a:rPr lang="en-US" altLang="zh-CN" sz="100" b="0" dirty="0">
                <a:solidFill>
                  <a:prstClr val="white"/>
                </a:solidFill>
                <a:latin typeface="Calibri" panose="020F0502020204030204"/>
                <a:ea typeface="宋体" panose="02010600030101010101" pitchFamily="2" charset="-122"/>
              </a:rPr>
              <a:t>www.2PPT.com/beijing/        PPT</a:t>
            </a:r>
            <a:r>
              <a:rPr lang="zh-CN" altLang="en-US" sz="100" b="0" dirty="0">
                <a:solidFill>
                  <a:prstClr val="white"/>
                </a:solidFill>
                <a:latin typeface="Calibri" panose="020F0502020204030204"/>
                <a:ea typeface="宋体" panose="02010600030101010101" pitchFamily="2" charset="-122"/>
              </a:rPr>
              <a:t>图表：</a:t>
            </a:r>
            <a:r>
              <a:rPr lang="en-US" altLang="zh-CN" sz="100" b="0" dirty="0">
                <a:solidFill>
                  <a:prstClr val="white"/>
                </a:solidFill>
                <a:latin typeface="Calibri" panose="020F0502020204030204"/>
                <a:ea typeface="宋体" panose="02010600030101010101" pitchFamily="2" charset="-122"/>
              </a:rPr>
              <a:t>www.2PPT.com/tubiao/      </a:t>
            </a:r>
          </a:p>
          <a:p>
            <a:pPr algn="l" fontAlgn="auto">
              <a:spcBef>
                <a:spcPts val="0"/>
              </a:spcBef>
              <a:spcAft>
                <a:spcPts val="0"/>
              </a:spcAft>
            </a:pPr>
            <a:r>
              <a:rPr lang="zh-CN" altLang="en-US" sz="100" b="0" dirty="0">
                <a:solidFill>
                  <a:prstClr val="white"/>
                </a:solidFill>
                <a:latin typeface="Calibri" panose="020F0502020204030204"/>
                <a:ea typeface="宋体" panose="02010600030101010101" pitchFamily="2" charset="-122"/>
              </a:rPr>
              <a:t>精美</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下载：</a:t>
            </a:r>
            <a:r>
              <a:rPr lang="en-US" altLang="zh-CN" sz="100" b="0" dirty="0">
                <a:solidFill>
                  <a:prstClr val="white"/>
                </a:solidFill>
                <a:latin typeface="Calibri" panose="020F0502020204030204"/>
                <a:ea typeface="宋体" panose="02010600030101010101" pitchFamily="2" charset="-122"/>
              </a:rPr>
              <a:t>www.2PPT.com/xiazai/         PPT</a:t>
            </a:r>
            <a:r>
              <a:rPr lang="zh-CN" altLang="en-US" sz="100" b="0" dirty="0">
                <a:solidFill>
                  <a:prstClr val="white"/>
                </a:solidFill>
                <a:latin typeface="Calibri" panose="020F0502020204030204"/>
                <a:ea typeface="宋体" panose="02010600030101010101" pitchFamily="2" charset="-122"/>
              </a:rPr>
              <a:t>教程： </a:t>
            </a:r>
            <a:r>
              <a:rPr lang="en-US" altLang="zh-CN" sz="100" b="0" dirty="0">
                <a:solidFill>
                  <a:prstClr val="white"/>
                </a:solidFill>
                <a:latin typeface="Calibri" panose="020F0502020204030204"/>
                <a:ea typeface="宋体" panose="02010600030101010101" pitchFamily="2" charset="-122"/>
              </a:rPr>
              <a:t>www.2PPT.com/powerpoint/      </a:t>
            </a:r>
          </a:p>
          <a:p>
            <a:pPr algn="l" fontAlgn="auto">
              <a:spcBef>
                <a:spcPts val="0"/>
              </a:spcBef>
              <a:spcAft>
                <a:spcPts val="0"/>
              </a:spcAft>
            </a:pP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课件：</a:t>
            </a:r>
            <a:r>
              <a:rPr lang="en-US" altLang="zh-CN" sz="100" b="0" dirty="0">
                <a:solidFill>
                  <a:prstClr val="white"/>
                </a:solidFill>
                <a:latin typeface="Calibri" panose="020F0502020204030204"/>
                <a:ea typeface="宋体" panose="02010600030101010101" pitchFamily="2" charset="-122"/>
              </a:rPr>
              <a:t>www.2PPT.com/kejian/             </a:t>
            </a:r>
            <a:r>
              <a:rPr lang="zh-CN" altLang="en-US" sz="100" b="0" dirty="0">
                <a:solidFill>
                  <a:prstClr val="white"/>
                </a:solidFill>
                <a:latin typeface="Calibri" panose="020F0502020204030204"/>
                <a:ea typeface="宋体" panose="02010600030101010101" pitchFamily="2" charset="-122"/>
              </a:rPr>
              <a:t>字体下载：</a:t>
            </a:r>
            <a:r>
              <a:rPr lang="en-US" altLang="zh-CN" sz="100" b="0" dirty="0">
                <a:solidFill>
                  <a:prstClr val="white"/>
                </a:solidFill>
                <a:latin typeface="Calibri" panose="020F0502020204030204"/>
                <a:ea typeface="宋体" panose="02010600030101010101" pitchFamily="2" charset="-122"/>
              </a:rPr>
              <a:t>www.2PPT.com/ziti/</a:t>
            </a:r>
          </a:p>
          <a:p>
            <a:pPr algn="l" fontAlgn="auto">
              <a:spcBef>
                <a:spcPts val="0"/>
              </a:spcBef>
              <a:spcAft>
                <a:spcPts val="0"/>
              </a:spcAft>
            </a:pPr>
            <a:r>
              <a:rPr lang="zh-CN" altLang="en-US" sz="100" b="0" dirty="0">
                <a:solidFill>
                  <a:prstClr val="white"/>
                </a:solidFill>
                <a:latin typeface="Calibri" panose="020F0502020204030204"/>
                <a:ea typeface="宋体" panose="02010600030101010101" pitchFamily="2" charset="-122"/>
              </a:rPr>
              <a:t>工作总结</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a:t>
            </a:r>
            <a:r>
              <a:rPr lang="en-US" altLang="zh-CN" sz="100" b="0" dirty="0">
                <a:solidFill>
                  <a:prstClr val="white"/>
                </a:solidFill>
                <a:latin typeface="Calibri" panose="020F0502020204030204"/>
                <a:ea typeface="宋体" panose="02010600030101010101" pitchFamily="2" charset="-122"/>
              </a:rPr>
              <a:t>www.2PPT.com/xiazai/zongjie/ </a:t>
            </a:r>
            <a:r>
              <a:rPr lang="zh-CN" altLang="en-US" sz="100" b="0" dirty="0">
                <a:solidFill>
                  <a:prstClr val="white"/>
                </a:solidFill>
                <a:latin typeface="Calibri" panose="020F0502020204030204"/>
                <a:ea typeface="宋体" panose="02010600030101010101" pitchFamily="2" charset="-122"/>
              </a:rPr>
              <a:t>工作计划：</a:t>
            </a:r>
            <a:r>
              <a:rPr lang="en-US" altLang="zh-CN" sz="100" b="0" dirty="0">
                <a:solidFill>
                  <a:prstClr val="white"/>
                </a:solidFill>
                <a:latin typeface="Calibri" panose="020F0502020204030204"/>
                <a:ea typeface="宋体" panose="02010600030101010101" pitchFamily="2" charset="-122"/>
              </a:rPr>
              <a:t>www.2PPT.com/xiazai/jihua/</a:t>
            </a:r>
          </a:p>
          <a:p>
            <a:pPr algn="l" fontAlgn="auto">
              <a:spcBef>
                <a:spcPts val="0"/>
              </a:spcBef>
              <a:spcAft>
                <a:spcPts val="0"/>
              </a:spcAft>
            </a:pPr>
            <a:r>
              <a:rPr lang="zh-CN" altLang="en-US" sz="100" b="0" dirty="0">
                <a:solidFill>
                  <a:prstClr val="white"/>
                </a:solidFill>
                <a:latin typeface="Calibri" panose="020F0502020204030204"/>
                <a:ea typeface="宋体" panose="02010600030101010101" pitchFamily="2" charset="-122"/>
              </a:rPr>
              <a:t>商务</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模板：</a:t>
            </a:r>
            <a:r>
              <a:rPr lang="en-US" altLang="zh-CN" sz="100" b="0" dirty="0">
                <a:solidFill>
                  <a:prstClr val="white"/>
                </a:solidFill>
                <a:latin typeface="Calibri" panose="020F0502020204030204"/>
                <a:ea typeface="宋体" panose="02010600030101010101" pitchFamily="2" charset="-122"/>
              </a:rPr>
              <a:t>www.2PPT.com/moban/shangwu/  </a:t>
            </a:r>
            <a:r>
              <a:rPr lang="zh-CN" altLang="en-US" sz="100" b="0" dirty="0">
                <a:solidFill>
                  <a:prstClr val="white"/>
                </a:solidFill>
                <a:latin typeface="Calibri" panose="020F0502020204030204"/>
                <a:ea typeface="宋体" panose="02010600030101010101" pitchFamily="2" charset="-122"/>
              </a:rPr>
              <a:t>个人简历</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a:t>
            </a:r>
            <a:r>
              <a:rPr lang="en-US" altLang="zh-CN" sz="100" b="0" dirty="0">
                <a:solidFill>
                  <a:prstClr val="white"/>
                </a:solidFill>
                <a:latin typeface="Calibri" panose="020F0502020204030204"/>
                <a:ea typeface="宋体" panose="02010600030101010101" pitchFamily="2" charset="-122"/>
              </a:rPr>
              <a:t>www.2PPT.com/xiazai/jianli/  </a:t>
            </a:r>
          </a:p>
          <a:p>
            <a:pPr algn="l" fontAlgn="auto">
              <a:spcBef>
                <a:spcPts val="0"/>
              </a:spcBef>
              <a:spcAft>
                <a:spcPts val="0"/>
              </a:spcAft>
            </a:pPr>
            <a:r>
              <a:rPr lang="zh-CN" altLang="en-US" sz="100" b="0" dirty="0">
                <a:solidFill>
                  <a:prstClr val="white"/>
                </a:solidFill>
                <a:latin typeface="Calibri" panose="020F0502020204030204"/>
                <a:ea typeface="宋体" panose="02010600030101010101" pitchFamily="2" charset="-122"/>
              </a:rPr>
              <a:t>毕业答辩</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a:t>
            </a:r>
            <a:r>
              <a:rPr lang="en-US" altLang="zh-CN" sz="100" b="0" dirty="0">
                <a:solidFill>
                  <a:prstClr val="white"/>
                </a:solidFill>
                <a:latin typeface="Calibri" panose="020F0502020204030204"/>
                <a:ea typeface="宋体" panose="02010600030101010101" pitchFamily="2" charset="-122"/>
              </a:rPr>
              <a:t>www.2PPT.com/xiazai/dabian/  </a:t>
            </a:r>
            <a:r>
              <a:rPr lang="zh-CN" altLang="en-US" sz="100" b="0" dirty="0">
                <a:solidFill>
                  <a:prstClr val="white"/>
                </a:solidFill>
                <a:latin typeface="Calibri" panose="020F0502020204030204"/>
                <a:ea typeface="宋体" panose="02010600030101010101" pitchFamily="2" charset="-122"/>
              </a:rPr>
              <a:t>工作汇报</a:t>
            </a:r>
            <a:r>
              <a:rPr lang="en-US" altLang="zh-CN" sz="100" b="0" dirty="0">
                <a:solidFill>
                  <a:prstClr val="white"/>
                </a:solidFill>
                <a:latin typeface="Calibri" panose="020F0502020204030204"/>
                <a:ea typeface="宋体" panose="02010600030101010101" pitchFamily="2" charset="-122"/>
              </a:rPr>
              <a:t>PPT</a:t>
            </a:r>
            <a:r>
              <a:rPr lang="zh-CN" altLang="en-US" sz="100" b="0" dirty="0">
                <a:solidFill>
                  <a:prstClr val="white"/>
                </a:solidFill>
                <a:latin typeface="Calibri" panose="020F0502020204030204"/>
                <a:ea typeface="宋体" panose="02010600030101010101" pitchFamily="2" charset="-122"/>
              </a:rPr>
              <a:t>：</a:t>
            </a:r>
            <a:r>
              <a:rPr lang="en-US" altLang="zh-CN" sz="100" b="0" dirty="0">
                <a:solidFill>
                  <a:prstClr val="white"/>
                </a:solidFill>
                <a:latin typeface="Calibri" panose="020F0502020204030204"/>
                <a:ea typeface="宋体" panose="02010600030101010101" pitchFamily="2" charset="-122"/>
              </a:rPr>
              <a:t>www.2PPT.com/xiazai/huibao/    </a:t>
            </a:r>
          </a:p>
          <a:p>
            <a:pPr algn="l" fontAlgn="auto">
              <a:spcBef>
                <a:spcPts val="0"/>
              </a:spcBef>
              <a:spcAft>
                <a:spcPts val="0"/>
              </a:spcAft>
            </a:pPr>
            <a:r>
              <a:rPr lang="en-US" altLang="zh-CN" sz="100" b="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4" y="275082"/>
            <a:ext cx="10973012" cy="1142647"/>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495" y="272967"/>
            <a:ext cx="4010388" cy="1161691"/>
          </a:xfrm>
          <a:prstGeom prst="rect">
            <a:avLst/>
          </a:prstGeom>
        </p:spPr>
        <p:txBody>
          <a:bodyPr anchor="b"/>
          <a:lstStyle>
            <a:lvl1pPr algn="l">
              <a:defRPr sz="2665" b="1"/>
            </a:lvl1pPr>
          </a:lstStyle>
          <a:p>
            <a:r>
              <a:rPr lang="zh-CN" altLang="en-US"/>
              <a:t>单击此处编辑母版标题样式</a:t>
            </a:r>
          </a:p>
        </p:txBody>
      </p:sp>
      <p:sp>
        <p:nvSpPr>
          <p:cNvPr id="3" name="内容占位符 2"/>
          <p:cNvSpPr>
            <a:spLocks noGrp="1"/>
          </p:cNvSpPr>
          <p:nvPr>
            <p:ph idx="1"/>
          </p:nvPr>
        </p:nvSpPr>
        <p:spPr>
          <a:xfrm>
            <a:off x="4765906" y="272967"/>
            <a:ext cx="6816600" cy="5852893"/>
          </a:xfrm>
          <a:prstGeom prst="rect">
            <a:avLst/>
          </a:prstGeom>
        </p:spPr>
        <p:txBody>
          <a:bodyPr/>
          <a:lstStyle>
            <a:lvl1pPr>
              <a:defRPr sz="4265"/>
            </a:lvl1pPr>
            <a:lvl2pPr>
              <a:defRPr sz="3730"/>
            </a:lvl2pPr>
            <a:lvl3pPr>
              <a:defRPr sz="3200"/>
            </a:lvl3pPr>
            <a:lvl4pPr>
              <a:defRPr sz="2665"/>
            </a:lvl4pPr>
            <a:lvl5pPr>
              <a:defRPr sz="2665"/>
            </a:lvl5pPr>
            <a:lvl6pPr>
              <a:defRPr sz="2665"/>
            </a:lvl6pPr>
            <a:lvl7pPr>
              <a:defRPr sz="2665"/>
            </a:lvl7pPr>
            <a:lvl8pPr>
              <a:defRPr sz="2665"/>
            </a:lvl8pPr>
            <a:lvl9pPr>
              <a:defRPr sz="2665"/>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495" y="1434657"/>
            <a:ext cx="4010388" cy="4691202"/>
          </a:xfrm>
          <a:prstGeom prst="rect">
            <a:avLst/>
          </a:prstGeom>
        </p:spPr>
        <p:txBody>
          <a:bodyPr/>
          <a:lstStyle>
            <a:lvl1pPr marL="0" indent="0">
              <a:buNone/>
              <a:defRPr sz="1865"/>
            </a:lvl1pPr>
            <a:lvl2pPr marL="609600" indent="0">
              <a:buNone/>
              <a:defRPr sz="1600"/>
            </a:lvl2pPr>
            <a:lvl3pPr marL="1218565" indent="0">
              <a:buNone/>
              <a:defRPr sz="1335"/>
            </a:lvl3pPr>
            <a:lvl4pPr marL="1828165" indent="0">
              <a:buNone/>
              <a:defRPr sz="1200"/>
            </a:lvl4pPr>
            <a:lvl5pPr marL="2437765" indent="0">
              <a:buNone/>
              <a:defRPr sz="1200"/>
            </a:lvl5pPr>
            <a:lvl6pPr marL="3046730" indent="0">
              <a:buNone/>
              <a:defRPr sz="1200"/>
            </a:lvl6pPr>
            <a:lvl7pPr marL="3656330" indent="0">
              <a:buNone/>
              <a:defRPr sz="1200"/>
            </a:lvl7pPr>
            <a:lvl8pPr marL="4265930" indent="0">
              <a:buNone/>
              <a:defRPr sz="1200"/>
            </a:lvl8pPr>
            <a:lvl9pPr marL="4875530" indent="0">
              <a:buNone/>
              <a:defRPr sz="12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F"/>
        </a:solidFill>
        <a:effectLst/>
      </p:bgPr>
    </p:bg>
    <p:spTree>
      <p:nvGrpSpPr>
        <p:cNvPr id="1" name=""/>
        <p:cNvGrpSpPr/>
        <p:nvPr/>
      </p:nvGrpSpPr>
      <p:grpSpPr>
        <a:xfrm>
          <a:off x="0" y="0"/>
          <a:ext cx="0" cy="0"/>
          <a:chOff x="0" y="0"/>
          <a:chExt cx="0" cy="0"/>
        </a:xfrm>
      </p:grpSpPr>
      <p:pic>
        <p:nvPicPr>
          <p:cNvPr id="4" name="图片 3"/>
          <p:cNvPicPr>
            <a:picLocks noChangeAspect="1"/>
          </p:cNvPicPr>
          <p:nvPr userDrawn="1"/>
        </p:nvPicPr>
        <p:blipFill rotWithShape="1">
          <a:blip r:embed="rId14" cstate="screen"/>
          <a:srcRect/>
          <a:stretch>
            <a:fillRect/>
          </a:stretch>
        </p:blipFill>
        <p:spPr>
          <a:xfrm>
            <a:off x="-38100" y="0"/>
            <a:ext cx="12268199" cy="685800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xStyles>
    <p:titleStyle>
      <a:lvl1pPr algn="ctr" defTabSz="1066165" rtl="0" fontAlgn="base">
        <a:spcBef>
          <a:spcPct val="0"/>
        </a:spcBef>
        <a:spcAft>
          <a:spcPct val="0"/>
        </a:spcAft>
        <a:defRPr sz="3600" b="1">
          <a:solidFill>
            <a:srgbClr val="FFFFFF"/>
          </a:solidFill>
          <a:latin typeface="+mj-lt"/>
          <a:ea typeface="+mj-ea"/>
          <a:cs typeface="+mj-cs"/>
        </a:defRPr>
      </a:lvl1pPr>
      <a:lvl2pPr algn="ctr" defTabSz="1066165" rtl="0" fontAlgn="base">
        <a:spcBef>
          <a:spcPct val="0"/>
        </a:spcBef>
        <a:spcAft>
          <a:spcPct val="0"/>
        </a:spcAft>
        <a:defRPr sz="3600" b="1">
          <a:solidFill>
            <a:srgbClr val="FFFFFF"/>
          </a:solidFill>
          <a:latin typeface="Verdana" panose="020B0604030504040204" pitchFamily="34" charset="0"/>
        </a:defRPr>
      </a:lvl2pPr>
      <a:lvl3pPr algn="ctr" defTabSz="1066165" rtl="0" fontAlgn="base">
        <a:spcBef>
          <a:spcPct val="0"/>
        </a:spcBef>
        <a:spcAft>
          <a:spcPct val="0"/>
        </a:spcAft>
        <a:defRPr sz="3600" b="1">
          <a:solidFill>
            <a:srgbClr val="FFFFFF"/>
          </a:solidFill>
          <a:latin typeface="Verdana" panose="020B0604030504040204" pitchFamily="34" charset="0"/>
        </a:defRPr>
      </a:lvl3pPr>
      <a:lvl4pPr algn="ctr" defTabSz="1066165" rtl="0" fontAlgn="base">
        <a:spcBef>
          <a:spcPct val="0"/>
        </a:spcBef>
        <a:spcAft>
          <a:spcPct val="0"/>
        </a:spcAft>
        <a:defRPr sz="3600" b="1">
          <a:solidFill>
            <a:srgbClr val="FFFFFF"/>
          </a:solidFill>
          <a:latin typeface="Verdana" panose="020B0604030504040204" pitchFamily="34" charset="0"/>
        </a:defRPr>
      </a:lvl4pPr>
      <a:lvl5pPr algn="ctr" defTabSz="1066165" rtl="0" fontAlgn="base">
        <a:spcBef>
          <a:spcPct val="0"/>
        </a:spcBef>
        <a:spcAft>
          <a:spcPct val="0"/>
        </a:spcAft>
        <a:defRPr sz="3600" b="1">
          <a:solidFill>
            <a:srgbClr val="FFFFFF"/>
          </a:solidFill>
          <a:latin typeface="Verdana" panose="020B0604030504040204" pitchFamily="34" charset="0"/>
        </a:defRPr>
      </a:lvl5pPr>
      <a:lvl6pPr marL="609600" algn="ctr" defTabSz="1066165" rtl="0" fontAlgn="base">
        <a:spcBef>
          <a:spcPct val="0"/>
        </a:spcBef>
        <a:spcAft>
          <a:spcPct val="0"/>
        </a:spcAft>
        <a:defRPr sz="3600" b="1">
          <a:solidFill>
            <a:srgbClr val="FFFFFF"/>
          </a:solidFill>
          <a:latin typeface="Verdana" panose="020B0604030504040204" pitchFamily="34" charset="0"/>
        </a:defRPr>
      </a:lvl6pPr>
      <a:lvl7pPr marL="1218565" algn="ctr" defTabSz="1066165" rtl="0" fontAlgn="base">
        <a:spcBef>
          <a:spcPct val="0"/>
        </a:spcBef>
        <a:spcAft>
          <a:spcPct val="0"/>
        </a:spcAft>
        <a:defRPr sz="3600" b="1">
          <a:solidFill>
            <a:srgbClr val="FFFFFF"/>
          </a:solidFill>
          <a:latin typeface="Verdana" panose="020B0604030504040204" pitchFamily="34" charset="0"/>
        </a:defRPr>
      </a:lvl7pPr>
      <a:lvl8pPr marL="1828165" algn="ctr" defTabSz="1066165" rtl="0" fontAlgn="base">
        <a:spcBef>
          <a:spcPct val="0"/>
        </a:spcBef>
        <a:spcAft>
          <a:spcPct val="0"/>
        </a:spcAft>
        <a:defRPr sz="3600" b="1">
          <a:solidFill>
            <a:srgbClr val="FFFFFF"/>
          </a:solidFill>
          <a:latin typeface="Verdana" panose="020B0604030504040204" pitchFamily="34" charset="0"/>
        </a:defRPr>
      </a:lvl8pPr>
      <a:lvl9pPr marL="2437765" algn="ctr" defTabSz="1066165" rtl="0" fontAlgn="base">
        <a:spcBef>
          <a:spcPct val="0"/>
        </a:spcBef>
        <a:spcAft>
          <a:spcPct val="0"/>
        </a:spcAft>
        <a:defRPr sz="3600" b="1">
          <a:solidFill>
            <a:srgbClr val="FFFFFF"/>
          </a:solidFill>
          <a:latin typeface="Verdana" panose="020B0604030504040204" pitchFamily="34" charset="0"/>
        </a:defRPr>
      </a:lvl9pPr>
    </p:titleStyle>
    <p:bodyStyle>
      <a:lvl1pPr marL="400050" indent="-400050" algn="l" defTabSz="1066165" rtl="0" fontAlgn="base">
        <a:spcBef>
          <a:spcPct val="20000"/>
        </a:spcBef>
        <a:spcAft>
          <a:spcPct val="0"/>
        </a:spcAft>
        <a:buClr>
          <a:schemeClr val="hlink"/>
        </a:buClr>
        <a:buFont typeface="Wingdings" panose="05000000000000000000" pitchFamily="2" charset="2"/>
        <a:defRPr sz="3200">
          <a:solidFill>
            <a:schemeClr val="tx1"/>
          </a:solidFill>
          <a:latin typeface="+mn-lt"/>
          <a:ea typeface="+mn-ea"/>
          <a:cs typeface="+mn-cs"/>
        </a:defRPr>
      </a:lvl1pPr>
      <a:lvl2pPr marL="867410" indent="-334010" algn="l" defTabSz="1066165" rtl="0" fontAlgn="base">
        <a:spcBef>
          <a:spcPct val="20000"/>
        </a:spcBef>
        <a:spcAft>
          <a:spcPct val="0"/>
        </a:spcAft>
        <a:buClr>
          <a:schemeClr val="accent1"/>
        </a:buClr>
        <a:buFont typeface="Wingdings" panose="05000000000000000000" pitchFamily="2" charset="2"/>
        <a:buChar char="§"/>
        <a:defRPr sz="3200">
          <a:solidFill>
            <a:schemeClr val="tx1"/>
          </a:solidFill>
          <a:latin typeface="Arial" panose="020B0604020202020204" pitchFamily="34" charset="0"/>
        </a:defRPr>
      </a:lvl2pPr>
      <a:lvl3pPr marL="1332865" indent="-266700" algn="l" defTabSz="1066165" rtl="0" fontAlgn="base">
        <a:spcBef>
          <a:spcPct val="20000"/>
        </a:spcBef>
        <a:spcAft>
          <a:spcPct val="0"/>
        </a:spcAft>
        <a:buClr>
          <a:schemeClr val="tx1"/>
        </a:buClr>
        <a:buChar char="•"/>
        <a:defRPr sz="2800">
          <a:solidFill>
            <a:schemeClr val="tx1"/>
          </a:solidFill>
          <a:latin typeface="Arial" panose="020B0604020202020204" pitchFamily="34" charset="0"/>
        </a:defRPr>
      </a:lvl3pPr>
      <a:lvl4pPr marL="1866265" indent="-266700" algn="l" defTabSz="1066165" rtl="0" fontAlgn="base">
        <a:spcBef>
          <a:spcPct val="20000"/>
        </a:spcBef>
        <a:spcAft>
          <a:spcPct val="0"/>
        </a:spcAft>
        <a:buChar char="–"/>
        <a:defRPr sz="2265">
          <a:solidFill>
            <a:schemeClr val="tx1"/>
          </a:solidFill>
          <a:latin typeface="Arial" panose="020B0604020202020204" pitchFamily="34" charset="0"/>
        </a:defRPr>
      </a:lvl4pPr>
      <a:lvl5pPr marL="2399665" indent="-266700" algn="l" defTabSz="1066165" rtl="0" fontAlgn="base">
        <a:spcBef>
          <a:spcPct val="20000"/>
        </a:spcBef>
        <a:spcAft>
          <a:spcPct val="0"/>
        </a:spcAft>
        <a:buChar char="»"/>
        <a:defRPr sz="2265">
          <a:solidFill>
            <a:schemeClr val="tx1"/>
          </a:solidFill>
          <a:latin typeface="Arial" panose="020B0604020202020204" pitchFamily="34" charset="0"/>
        </a:defRPr>
      </a:lvl5pPr>
      <a:lvl6pPr marL="3008630" indent="-266700" algn="l" defTabSz="1066165" rtl="0" fontAlgn="base">
        <a:spcBef>
          <a:spcPct val="20000"/>
        </a:spcBef>
        <a:spcAft>
          <a:spcPct val="0"/>
        </a:spcAft>
        <a:buChar char="»"/>
        <a:defRPr sz="2265">
          <a:solidFill>
            <a:schemeClr val="tx1"/>
          </a:solidFill>
          <a:latin typeface="Arial" panose="020B0604020202020204" pitchFamily="34" charset="0"/>
        </a:defRPr>
      </a:lvl6pPr>
      <a:lvl7pPr marL="3618230" indent="-266700" algn="l" defTabSz="1066165" rtl="0" fontAlgn="base">
        <a:spcBef>
          <a:spcPct val="20000"/>
        </a:spcBef>
        <a:spcAft>
          <a:spcPct val="0"/>
        </a:spcAft>
        <a:buChar char="»"/>
        <a:defRPr sz="2265">
          <a:solidFill>
            <a:schemeClr val="tx1"/>
          </a:solidFill>
          <a:latin typeface="Arial" panose="020B0604020202020204" pitchFamily="34" charset="0"/>
        </a:defRPr>
      </a:lvl7pPr>
      <a:lvl8pPr marL="4227830" indent="-266700" algn="l" defTabSz="1066165" rtl="0" fontAlgn="base">
        <a:spcBef>
          <a:spcPct val="20000"/>
        </a:spcBef>
        <a:spcAft>
          <a:spcPct val="0"/>
        </a:spcAft>
        <a:buChar char="»"/>
        <a:defRPr sz="2265">
          <a:solidFill>
            <a:schemeClr val="tx1"/>
          </a:solidFill>
          <a:latin typeface="Arial" panose="020B0604020202020204" pitchFamily="34" charset="0"/>
        </a:defRPr>
      </a:lvl8pPr>
      <a:lvl9pPr marL="4837430" indent="-266700" algn="l" defTabSz="1066165" rtl="0" fontAlgn="base">
        <a:spcBef>
          <a:spcPct val="20000"/>
        </a:spcBef>
        <a:spcAft>
          <a:spcPct val="0"/>
        </a:spcAft>
        <a:buChar char="»"/>
        <a:defRPr sz="2265">
          <a:solidFill>
            <a:schemeClr val="tx1"/>
          </a:solidFill>
          <a:latin typeface="Arial" panose="020B0604020202020204" pitchFamily="34" charset="0"/>
        </a:defRPr>
      </a:lvl9pPr>
    </p:bodyStyle>
    <p:otherStyle>
      <a:defPPr>
        <a:defRPr lang="zh-CN"/>
      </a:defPPr>
      <a:lvl1pPr marL="0" algn="l" defTabSz="1218565" rtl="0" eaLnBrk="1" latinLnBrk="0" hangingPunct="1">
        <a:defRPr sz="2400" kern="1200">
          <a:solidFill>
            <a:schemeClr val="tx1"/>
          </a:solidFill>
          <a:latin typeface="+mn-lt"/>
          <a:ea typeface="+mn-ea"/>
          <a:cs typeface="+mn-cs"/>
        </a:defRPr>
      </a:lvl1pPr>
      <a:lvl2pPr marL="609600" algn="l" defTabSz="1218565" rtl="0" eaLnBrk="1" latinLnBrk="0" hangingPunct="1">
        <a:defRPr sz="2400" kern="1200">
          <a:solidFill>
            <a:schemeClr val="tx1"/>
          </a:solidFill>
          <a:latin typeface="+mn-lt"/>
          <a:ea typeface="+mn-ea"/>
          <a:cs typeface="+mn-cs"/>
        </a:defRPr>
      </a:lvl2pPr>
      <a:lvl3pPr marL="1218565" algn="l" defTabSz="1218565" rtl="0" eaLnBrk="1" latinLnBrk="0" hangingPunct="1">
        <a:defRPr sz="2400" kern="1200">
          <a:solidFill>
            <a:schemeClr val="tx1"/>
          </a:solidFill>
          <a:latin typeface="+mn-lt"/>
          <a:ea typeface="+mn-ea"/>
          <a:cs typeface="+mn-cs"/>
        </a:defRPr>
      </a:lvl3pPr>
      <a:lvl4pPr marL="1828165" algn="l" defTabSz="1218565" rtl="0" eaLnBrk="1" latinLnBrk="0" hangingPunct="1">
        <a:defRPr sz="2400" kern="1200">
          <a:solidFill>
            <a:schemeClr val="tx1"/>
          </a:solidFill>
          <a:latin typeface="+mn-lt"/>
          <a:ea typeface="+mn-ea"/>
          <a:cs typeface="+mn-cs"/>
        </a:defRPr>
      </a:lvl4pPr>
      <a:lvl5pPr marL="2437765" algn="l" defTabSz="1218565" rtl="0" eaLnBrk="1" latinLnBrk="0" hangingPunct="1">
        <a:defRPr sz="2400" kern="1200">
          <a:solidFill>
            <a:schemeClr val="tx1"/>
          </a:solidFill>
          <a:latin typeface="+mn-lt"/>
          <a:ea typeface="+mn-ea"/>
          <a:cs typeface="+mn-cs"/>
        </a:defRPr>
      </a:lvl5pPr>
      <a:lvl6pPr marL="3046730" algn="l" defTabSz="1218565" rtl="0" eaLnBrk="1" latinLnBrk="0" hangingPunct="1">
        <a:defRPr sz="2400" kern="1200">
          <a:solidFill>
            <a:schemeClr val="tx1"/>
          </a:solidFill>
          <a:latin typeface="+mn-lt"/>
          <a:ea typeface="+mn-ea"/>
          <a:cs typeface="+mn-cs"/>
        </a:defRPr>
      </a:lvl6pPr>
      <a:lvl7pPr marL="3656330" algn="l" defTabSz="1218565" rtl="0" eaLnBrk="1" latinLnBrk="0" hangingPunct="1">
        <a:defRPr sz="2400" kern="1200">
          <a:solidFill>
            <a:schemeClr val="tx1"/>
          </a:solidFill>
          <a:latin typeface="+mn-lt"/>
          <a:ea typeface="+mn-ea"/>
          <a:cs typeface="+mn-cs"/>
        </a:defRPr>
      </a:lvl7pPr>
      <a:lvl8pPr marL="4265930" algn="l" defTabSz="1218565" rtl="0" eaLnBrk="1" latinLnBrk="0" hangingPunct="1">
        <a:defRPr sz="2400" kern="1200">
          <a:solidFill>
            <a:schemeClr val="tx1"/>
          </a:solidFill>
          <a:latin typeface="+mn-lt"/>
          <a:ea typeface="+mn-ea"/>
          <a:cs typeface="+mn-cs"/>
        </a:defRPr>
      </a:lvl8pPr>
      <a:lvl9pPr marL="4875530" algn="l" defTabSz="1218565"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3.png"/><Relationship Id="rId5" Type="http://schemas.openxmlformats.org/officeDocument/2006/relationships/image" Target="../media/image22.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28.png"/><Relationship Id="rId4" Type="http://schemas.openxmlformats.org/officeDocument/2006/relationships/image" Target="../media/image27.png"/></Relationships>
</file>

<file path=ppt/slides/_rels/slide1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33.png"/><Relationship Id="rId4" Type="http://schemas.openxmlformats.org/officeDocument/2006/relationships/image" Target="../media/image32.png"/></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6.jpeg"/></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48.png"/><Relationship Id="rId4" Type="http://schemas.openxmlformats.org/officeDocument/2006/relationships/image" Target="../media/image47.png"/></Relationships>
</file>

<file path=ppt/slides/_rels/slide2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49.jpeg"/></Relationships>
</file>

<file path=ppt/slides/_rels/slide24.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4.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0.png"/></Relationships>
</file>

<file path=ppt/slides/_rels/slide25.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47.png"/><Relationship Id="rId4" Type="http://schemas.openxmlformats.org/officeDocument/2006/relationships/image" Target="../media/image51.jpeg"/></Relationships>
</file>

<file path=ppt/slides/_rels/slide2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53.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3" name="图片 72"/>
          <p:cNvPicPr>
            <a:picLocks noChangeAspect="1"/>
          </p:cNvPicPr>
          <p:nvPr/>
        </p:nvPicPr>
        <p:blipFill>
          <a:blip r:embed="rId3" cstate="screen"/>
          <a:stretch>
            <a:fillRect/>
          </a:stretch>
        </p:blipFill>
        <p:spPr>
          <a:xfrm flipH="1">
            <a:off x="-33130" y="0"/>
            <a:ext cx="4574574" cy="3494675"/>
          </a:xfrm>
          <a:prstGeom prst="rect">
            <a:avLst/>
          </a:prstGeom>
        </p:spPr>
      </p:pic>
      <p:sp>
        <p:nvSpPr>
          <p:cNvPr id="14" name="文本框 13"/>
          <p:cNvSpPr txBox="1"/>
          <p:nvPr/>
        </p:nvSpPr>
        <p:spPr>
          <a:xfrm>
            <a:off x="1805744" y="1684387"/>
            <a:ext cx="9318366" cy="1107996"/>
          </a:xfrm>
          <a:prstGeom prst="rect">
            <a:avLst/>
          </a:prstGeom>
          <a:noFill/>
        </p:spPr>
        <p:txBody>
          <a:bodyPr wrap="square" rtlCol="0">
            <a:spAutoFit/>
          </a:bodyPr>
          <a:lstStyle/>
          <a:p>
            <a:r>
              <a:rPr lang="zh-CN" altLang="en-US" sz="6600" spc="600" dirty="0">
                <a:blipFill>
                  <a:blip r:embed="rId4"/>
                  <a:stretch>
                    <a:fillRect/>
                  </a:stretch>
                </a:blipFill>
                <a:latin typeface="+mn-ea"/>
                <a:ea typeface="+mn-ea"/>
              </a:rPr>
              <a:t>青少年</a:t>
            </a:r>
            <a:r>
              <a:rPr lang="zh-CN" altLang="en-US" sz="6600" spc="600" dirty="0" smtClean="0">
                <a:blipFill>
                  <a:blip r:embed="rId4"/>
                  <a:stretch>
                    <a:fillRect/>
                  </a:stretch>
                </a:blipFill>
                <a:latin typeface="+mn-ea"/>
                <a:ea typeface="+mn-ea"/>
              </a:rPr>
              <a:t>法制教育 </a:t>
            </a:r>
            <a:endParaRPr lang="zh-CN" altLang="en-US" sz="6600" spc="600" dirty="0">
              <a:blipFill>
                <a:blip r:embed="rId4"/>
                <a:stretch>
                  <a:fillRect/>
                </a:stretch>
              </a:blipFill>
              <a:latin typeface="+mn-ea"/>
              <a:ea typeface="+mn-ea"/>
            </a:endParaRPr>
          </a:p>
        </p:txBody>
      </p:sp>
      <p:sp>
        <p:nvSpPr>
          <p:cNvPr id="7" name="文本框 6"/>
          <p:cNvSpPr txBox="1"/>
          <p:nvPr/>
        </p:nvSpPr>
        <p:spPr>
          <a:xfrm>
            <a:off x="2133600" y="3294620"/>
            <a:ext cx="8382000" cy="398780"/>
          </a:xfrm>
          <a:prstGeom prst="rect">
            <a:avLst/>
          </a:prstGeom>
          <a:noFill/>
        </p:spPr>
        <p:txBody>
          <a:bodyPr wrap="square" rtlCol="0">
            <a:spAutoFit/>
          </a:bodyPr>
          <a:lstStyle/>
          <a:p>
            <a:r>
              <a:rPr lang="zh-CN" altLang="en-US" smtClean="0">
                <a:solidFill>
                  <a:srgbClr val="CE0D1C"/>
                </a:solidFill>
              </a:rPr>
              <a:t>主讲人：</a:t>
            </a:r>
            <a:r>
              <a:rPr lang="en-US" altLang="zh-CN" smtClean="0">
                <a:solidFill>
                  <a:srgbClr val="CE0D1C"/>
                </a:solidFill>
              </a:rPr>
              <a:t>PPT818        </a:t>
            </a:r>
            <a:r>
              <a:rPr lang="zh-CN" altLang="en-US" smtClean="0">
                <a:solidFill>
                  <a:srgbClr val="CE0D1C"/>
                </a:solidFill>
              </a:rPr>
              <a:t>时间：</a:t>
            </a:r>
            <a:r>
              <a:rPr lang="en-US" altLang="zh-CN" smtClean="0">
                <a:solidFill>
                  <a:srgbClr val="CE0D1C"/>
                </a:solidFill>
              </a:rPr>
              <a:t>2030</a:t>
            </a:r>
            <a:r>
              <a:rPr lang="zh-CN" altLang="en-US" smtClean="0">
                <a:solidFill>
                  <a:srgbClr val="CE0D1C"/>
                </a:solidFill>
              </a:rPr>
              <a:t>年</a:t>
            </a:r>
            <a:r>
              <a:rPr lang="en-US" altLang="zh-CN" smtClean="0">
                <a:solidFill>
                  <a:srgbClr val="CE0D1C"/>
                </a:solidFill>
              </a:rPr>
              <a:t>12</a:t>
            </a:r>
            <a:r>
              <a:rPr lang="zh-CN" altLang="en-US" smtClean="0">
                <a:solidFill>
                  <a:srgbClr val="CE0D1C"/>
                </a:solidFill>
              </a:rPr>
              <a:t>月</a:t>
            </a:r>
            <a:r>
              <a:rPr lang="en-US" altLang="zh-CN" smtClean="0">
                <a:solidFill>
                  <a:srgbClr val="CE0D1C"/>
                </a:solidFill>
              </a:rPr>
              <a:t>12</a:t>
            </a:r>
            <a:r>
              <a:rPr lang="zh-CN" altLang="en-US" smtClean="0">
                <a:solidFill>
                  <a:srgbClr val="CE0D1C"/>
                </a:solidFill>
              </a:rPr>
              <a:t>日</a:t>
            </a:r>
            <a:endParaRPr lang="zh-CN" altLang="en-US" dirty="0">
              <a:solidFill>
                <a:srgbClr val="CE0D1C"/>
              </a:solidFill>
            </a:endParaRPr>
          </a:p>
        </p:txBody>
      </p:sp>
      <p:pic>
        <p:nvPicPr>
          <p:cNvPr id="16" name="图片 15"/>
          <p:cNvPicPr>
            <a:picLocks noChangeAspect="1"/>
          </p:cNvPicPr>
          <p:nvPr/>
        </p:nvPicPr>
        <p:blipFill>
          <a:blip r:embed="rId5" cstate="screen"/>
          <a:stretch>
            <a:fillRect/>
          </a:stretch>
        </p:blipFill>
        <p:spPr>
          <a:xfrm>
            <a:off x="10094196" y="1509048"/>
            <a:ext cx="2059828" cy="1841253"/>
          </a:xfrm>
          <a:prstGeom prst="rect">
            <a:avLst/>
          </a:prstGeom>
        </p:spPr>
      </p:pic>
      <p:pic>
        <p:nvPicPr>
          <p:cNvPr id="84" name="图片 83"/>
          <p:cNvPicPr>
            <a:picLocks noChangeAspect="1"/>
          </p:cNvPicPr>
          <p:nvPr/>
        </p:nvPicPr>
        <p:blipFill>
          <a:blip r:embed="rId6" cstate="screen"/>
          <a:stretch>
            <a:fillRect/>
          </a:stretch>
        </p:blipFill>
        <p:spPr>
          <a:xfrm>
            <a:off x="-33129" y="3089168"/>
            <a:ext cx="3843130" cy="3799292"/>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fade">
                                      <p:cBhvr>
                                        <p:cTn id="7" dur="1000"/>
                                        <p:tgtEl>
                                          <p:spTgt spid="73"/>
                                        </p:tgtEl>
                                      </p:cBhvr>
                                    </p:animEffect>
                                    <p:anim calcmode="lin" valueType="num">
                                      <p:cBhvr>
                                        <p:cTn id="8" dur="1000" fill="hold"/>
                                        <p:tgtEl>
                                          <p:spTgt spid="73"/>
                                        </p:tgtEl>
                                        <p:attrNameLst>
                                          <p:attrName>ppt_x</p:attrName>
                                        </p:attrNameLst>
                                      </p:cBhvr>
                                      <p:tavLst>
                                        <p:tav tm="0">
                                          <p:val>
                                            <p:strVal val="#ppt_x"/>
                                          </p:val>
                                        </p:tav>
                                        <p:tav tm="100000">
                                          <p:val>
                                            <p:strVal val="#ppt_x"/>
                                          </p:val>
                                        </p:tav>
                                      </p:tavLst>
                                    </p:anim>
                                    <p:anim calcmode="lin" valueType="num">
                                      <p:cBhvr>
                                        <p:cTn id="9" dur="1000" fill="hold"/>
                                        <p:tgtEl>
                                          <p:spTgt spid="7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right)">
                                      <p:cBhvr>
                                        <p:cTn id="13" dur="500"/>
                                        <p:tgtEl>
                                          <p:spTgt spid="1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right)">
                                      <p:cBhvr>
                                        <p:cTn id="17" dur="500"/>
                                        <p:tgtEl>
                                          <p:spTgt spid="7"/>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1000"/>
                                        <p:tgtEl>
                                          <p:spTgt spid="16"/>
                                        </p:tgtEl>
                                      </p:cBhvr>
                                    </p:animEffect>
                                    <p:anim calcmode="lin" valueType="num">
                                      <p:cBhvr>
                                        <p:cTn id="22" dur="1000" fill="hold"/>
                                        <p:tgtEl>
                                          <p:spTgt spid="16"/>
                                        </p:tgtEl>
                                        <p:attrNameLst>
                                          <p:attrName>ppt_x</p:attrName>
                                        </p:attrNameLst>
                                      </p:cBhvr>
                                      <p:tavLst>
                                        <p:tav tm="0">
                                          <p:val>
                                            <p:strVal val="#ppt_x"/>
                                          </p:val>
                                        </p:tav>
                                        <p:tav tm="100000">
                                          <p:val>
                                            <p:strVal val="#ppt_x"/>
                                          </p:val>
                                        </p:tav>
                                      </p:tavLst>
                                    </p:anim>
                                    <p:anim calcmode="lin" valueType="num">
                                      <p:cBhvr>
                                        <p:cTn id="23" dur="1000" fill="hold"/>
                                        <p:tgtEl>
                                          <p:spTgt spid="1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84"/>
                                        </p:tgtEl>
                                        <p:attrNameLst>
                                          <p:attrName>style.visibility</p:attrName>
                                        </p:attrNameLst>
                                      </p:cBhvr>
                                      <p:to>
                                        <p:strVal val="visible"/>
                                      </p:to>
                                    </p:set>
                                    <p:anim calcmode="lin" valueType="num">
                                      <p:cBhvr additive="base">
                                        <p:cTn id="27" dur="500" fill="hold"/>
                                        <p:tgtEl>
                                          <p:spTgt spid="84"/>
                                        </p:tgtEl>
                                        <p:attrNameLst>
                                          <p:attrName>ppt_x</p:attrName>
                                        </p:attrNameLst>
                                      </p:cBhvr>
                                      <p:tavLst>
                                        <p:tav tm="0">
                                          <p:val>
                                            <p:strVal val="0-#ppt_w/2"/>
                                          </p:val>
                                        </p:tav>
                                        <p:tav tm="100000">
                                          <p:val>
                                            <p:strVal val="#ppt_x"/>
                                          </p:val>
                                        </p:tav>
                                      </p:tavLst>
                                    </p:anim>
                                    <p:anim calcmode="lin" valueType="num">
                                      <p:cBhvr additive="base">
                                        <p:cTn id="28" dur="500" fill="hold"/>
                                        <p:tgtEl>
                                          <p:spTgt spid="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2"/>
          <p:cNvGrpSpPr/>
          <p:nvPr/>
        </p:nvGrpSpPr>
        <p:grpSpPr>
          <a:xfrm>
            <a:off x="2057400" y="1094461"/>
            <a:ext cx="3302354" cy="724504"/>
            <a:chOff x="6544307" y="2633767"/>
            <a:chExt cx="7530330" cy="467251"/>
          </a:xfrm>
        </p:grpSpPr>
        <p:sp>
          <p:nvSpPr>
            <p:cNvPr id="4" name="圆角矩形 3"/>
            <p:cNvSpPr/>
            <p:nvPr/>
          </p:nvSpPr>
          <p:spPr>
            <a:xfrm>
              <a:off x="6544307" y="2633767"/>
              <a:ext cx="7530330" cy="424911"/>
            </a:xfrm>
            <a:prstGeom prst="roundRect">
              <a:avLst/>
            </a:prstGeom>
            <a:noFill/>
            <a:ln w="25400" cap="flat" cmpd="sng" algn="ctr">
              <a:solidFill>
                <a:srgbClr val="C00000"/>
              </a:solid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5" name="TextBox 51"/>
            <p:cNvSpPr txBox="1">
              <a:spLocks noChangeArrowheads="1"/>
            </p:cNvSpPr>
            <p:nvPr/>
          </p:nvSpPr>
          <p:spPr bwMode="auto">
            <a:xfrm flipH="1">
              <a:off x="7199996" y="2673394"/>
              <a:ext cx="4152637" cy="4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2800" dirty="0">
                  <a:solidFill>
                    <a:srgbClr val="C00000"/>
                  </a:solidFill>
                </a:rPr>
                <a:t>参与赌博</a:t>
              </a:r>
            </a:p>
          </p:txBody>
        </p:sp>
      </p:grpSp>
      <p:grpSp>
        <p:nvGrpSpPr>
          <p:cNvPr id="22" name="组合 21"/>
          <p:cNvGrpSpPr/>
          <p:nvPr/>
        </p:nvGrpSpPr>
        <p:grpSpPr>
          <a:xfrm>
            <a:off x="7433654" y="1094461"/>
            <a:ext cx="3352800" cy="799758"/>
            <a:chOff x="6544307" y="2633767"/>
            <a:chExt cx="7362989" cy="485999"/>
          </a:xfrm>
        </p:grpSpPr>
        <p:sp>
          <p:nvSpPr>
            <p:cNvPr id="23" name="圆角矩形 22"/>
            <p:cNvSpPr/>
            <p:nvPr/>
          </p:nvSpPr>
          <p:spPr>
            <a:xfrm>
              <a:off x="6544307" y="2633767"/>
              <a:ext cx="7362989" cy="424911"/>
            </a:xfrm>
            <a:prstGeom prst="roundRect">
              <a:avLst/>
            </a:prstGeom>
            <a:noFill/>
            <a:ln w="25400" cap="flat" cmpd="sng" algn="ctr">
              <a:solidFill>
                <a:srgbClr val="C00000"/>
              </a:solidFill>
              <a:prstDash val="solid"/>
            </a:ln>
            <a:effectLst>
              <a:reflection blurRad="6350" stA="52000" endA="300" endPos="35000" dir="5400000" sy="-100000" algn="bl" rotWithShape="0"/>
            </a:effectLst>
          </p:spPr>
          <p:txBody>
            <a:bodyPr anchor="ctr"/>
            <a:lstStyle/>
            <a:p>
              <a:pPr fontAlgn="auto">
                <a:spcBef>
                  <a:spcPts val="0"/>
                </a:spcBef>
                <a:spcAft>
                  <a:spcPts val="0"/>
                </a:spcAft>
                <a:defRPr/>
              </a:pPr>
              <a:endParaRPr lang="en-US" sz="2400" b="0" kern="0">
                <a:solidFill>
                  <a:schemeClr val="accent4"/>
                </a:solidFill>
                <a:latin typeface="+mn-lt"/>
                <a:ea typeface="+mn-ea"/>
                <a:cs typeface="+mn-ea"/>
                <a:sym typeface="+mn-lt"/>
              </a:endParaRPr>
            </a:p>
          </p:txBody>
        </p:sp>
        <p:sp>
          <p:nvSpPr>
            <p:cNvPr id="24" name="TextBox 51"/>
            <p:cNvSpPr txBox="1">
              <a:spLocks noChangeArrowheads="1"/>
            </p:cNvSpPr>
            <p:nvPr/>
          </p:nvSpPr>
          <p:spPr bwMode="auto">
            <a:xfrm flipH="1">
              <a:off x="7216105" y="2692142"/>
              <a:ext cx="4152635" cy="4276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2800" dirty="0">
                  <a:solidFill>
                    <a:srgbClr val="C00000"/>
                  </a:solidFill>
                </a:rPr>
                <a:t>打架斗殴</a:t>
              </a:r>
            </a:p>
          </p:txBody>
        </p:sp>
      </p:grpSp>
      <p:pic>
        <p:nvPicPr>
          <p:cNvPr id="35" name="图片 34"/>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4024330" y="839735"/>
            <a:ext cx="1295400" cy="1295400"/>
          </a:xfrm>
          <a:prstGeom prst="rect">
            <a:avLst/>
          </a:prstGeom>
        </p:spPr>
      </p:pic>
      <p:pic>
        <p:nvPicPr>
          <p:cNvPr id="36" name="图片 35"/>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9468166" y="824988"/>
            <a:ext cx="1295400" cy="1295400"/>
          </a:xfrm>
          <a:prstGeom prst="rect">
            <a:avLst/>
          </a:prstGeom>
        </p:spPr>
      </p:pic>
      <p:sp>
        <p:nvSpPr>
          <p:cNvPr id="33" name="TextBox 48"/>
          <p:cNvSpPr txBox="1">
            <a:spLocks noChangeArrowheads="1"/>
          </p:cNvSpPr>
          <p:nvPr/>
        </p:nvSpPr>
        <p:spPr bwMode="auto">
          <a:xfrm>
            <a:off x="999934" y="1094462"/>
            <a:ext cx="696634" cy="703696"/>
          </a:xfrm>
          <a:prstGeom prst="roundRect">
            <a:avLst/>
          </a:prstGeom>
          <a:solidFill>
            <a:srgbClr val="C00000"/>
          </a:solidFill>
          <a:ln w="9525">
            <a:noFill/>
            <a:miter lim="800000"/>
          </a:ln>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en-US" altLang="zh-CN" sz="3600" dirty="0">
                <a:solidFill>
                  <a:srgbClr val="FBF4EC"/>
                </a:solidFill>
                <a:cs typeface="+mn-ea"/>
                <a:sym typeface="+mn-lt"/>
              </a:rPr>
              <a:t>1</a:t>
            </a:r>
          </a:p>
        </p:txBody>
      </p:sp>
      <p:sp>
        <p:nvSpPr>
          <p:cNvPr id="34" name="TextBox 48"/>
          <p:cNvSpPr txBox="1">
            <a:spLocks noChangeArrowheads="1"/>
          </p:cNvSpPr>
          <p:nvPr/>
        </p:nvSpPr>
        <p:spPr bwMode="auto">
          <a:xfrm>
            <a:off x="6507467" y="1124050"/>
            <a:ext cx="740609" cy="703696"/>
          </a:xfrm>
          <a:prstGeom prst="roundRect">
            <a:avLst/>
          </a:prstGeom>
          <a:solidFill>
            <a:srgbClr val="C00000"/>
          </a:solidFill>
          <a:ln w="9525">
            <a:noFill/>
            <a:miter lim="800000"/>
          </a:ln>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pPr algn="ctr"/>
            <a:r>
              <a:rPr lang="en-US" altLang="zh-CN" sz="3600" dirty="0">
                <a:solidFill>
                  <a:srgbClr val="FBF4EC"/>
                </a:solidFill>
                <a:latin typeface="+mn-lt"/>
                <a:ea typeface="+mn-ea"/>
                <a:cs typeface="+mn-ea"/>
                <a:sym typeface="+mn-lt"/>
              </a:rPr>
              <a:t>2</a:t>
            </a:r>
          </a:p>
        </p:txBody>
      </p:sp>
      <p:pic>
        <p:nvPicPr>
          <p:cNvPr id="6" name="图片 5"/>
          <p:cNvPicPr>
            <a:picLocks noChangeAspect="1"/>
          </p:cNvPicPr>
          <p:nvPr/>
        </p:nvPicPr>
        <p:blipFill>
          <a:blip r:embed="rId5" cstate="screen"/>
          <a:stretch>
            <a:fillRect/>
          </a:stretch>
        </p:blipFill>
        <p:spPr>
          <a:xfrm>
            <a:off x="1236812" y="1798158"/>
            <a:ext cx="4520339" cy="4520339"/>
          </a:xfrm>
          <a:prstGeom prst="rect">
            <a:avLst/>
          </a:prstGeom>
        </p:spPr>
      </p:pic>
      <p:pic>
        <p:nvPicPr>
          <p:cNvPr id="8" name="图片 7"/>
          <p:cNvPicPr>
            <a:picLocks noChangeAspect="1"/>
          </p:cNvPicPr>
          <p:nvPr/>
        </p:nvPicPr>
        <p:blipFill>
          <a:blip r:embed="rId6"/>
          <a:stretch>
            <a:fillRect/>
          </a:stretch>
        </p:blipFill>
        <p:spPr>
          <a:xfrm>
            <a:off x="5705536" y="2198866"/>
            <a:ext cx="5636985" cy="386697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1+#ppt_w/2"/>
                                          </p:val>
                                        </p:tav>
                                        <p:tav tm="100000">
                                          <p:val>
                                            <p:strVal val="#ppt_x"/>
                                          </p:val>
                                        </p:tav>
                                      </p:tavLst>
                                    </p:anim>
                                    <p:anim calcmode="lin" valueType="num">
                                      <p:cBhvr additive="base">
                                        <p:cTn id="8" dur="500" fill="hold"/>
                                        <p:tgtEl>
                                          <p:spTgt spid="3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nodeType="after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1+#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53" presetClass="entr" presetSubtype="16" fill="hold" nodeType="afterEffect">
                                  <p:stCondLst>
                                    <p:cond delay="0"/>
                                  </p:stCondLst>
                                  <p:childTnLst>
                                    <p:set>
                                      <p:cBhvr>
                                        <p:cTn id="16" dur="1" fill="hold">
                                          <p:stCondLst>
                                            <p:cond delay="0"/>
                                          </p:stCondLst>
                                        </p:cTn>
                                        <p:tgtEl>
                                          <p:spTgt spid="35"/>
                                        </p:tgtEl>
                                        <p:attrNameLst>
                                          <p:attrName>style.visibility</p:attrName>
                                        </p:attrNameLst>
                                      </p:cBhvr>
                                      <p:to>
                                        <p:strVal val="visible"/>
                                      </p:to>
                                    </p:set>
                                    <p:anim calcmode="lin" valueType="num">
                                      <p:cBhvr>
                                        <p:cTn id="17" dur="500" fill="hold"/>
                                        <p:tgtEl>
                                          <p:spTgt spid="35"/>
                                        </p:tgtEl>
                                        <p:attrNameLst>
                                          <p:attrName>ppt_w</p:attrName>
                                        </p:attrNameLst>
                                      </p:cBhvr>
                                      <p:tavLst>
                                        <p:tav tm="0">
                                          <p:val>
                                            <p:fltVal val="0"/>
                                          </p:val>
                                        </p:tav>
                                        <p:tav tm="100000">
                                          <p:val>
                                            <p:strVal val="#ppt_w"/>
                                          </p:val>
                                        </p:tav>
                                      </p:tavLst>
                                    </p:anim>
                                    <p:anim calcmode="lin" valueType="num">
                                      <p:cBhvr>
                                        <p:cTn id="18" dur="500" fill="hold"/>
                                        <p:tgtEl>
                                          <p:spTgt spid="35"/>
                                        </p:tgtEl>
                                        <p:attrNameLst>
                                          <p:attrName>ppt_h</p:attrName>
                                        </p:attrNameLst>
                                      </p:cBhvr>
                                      <p:tavLst>
                                        <p:tav tm="0">
                                          <p:val>
                                            <p:fltVal val="0"/>
                                          </p:val>
                                        </p:tav>
                                        <p:tav tm="100000">
                                          <p:val>
                                            <p:strVal val="#ppt_h"/>
                                          </p:val>
                                        </p:tav>
                                      </p:tavLst>
                                    </p:anim>
                                    <p:animEffect transition="in" filter="fade">
                                      <p:cBhvr>
                                        <p:cTn id="19" dur="500"/>
                                        <p:tgtEl>
                                          <p:spTgt spid="35"/>
                                        </p:tgtEl>
                                      </p:cBhvr>
                                    </p:animEffect>
                                  </p:childTnLst>
                                </p:cTn>
                              </p:par>
                            </p:childTnLst>
                          </p:cTn>
                        </p:par>
                        <p:par>
                          <p:cTn id="20" fill="hold">
                            <p:stCondLst>
                              <p:cond delay="1500"/>
                            </p:stCondLst>
                            <p:childTnLst>
                              <p:par>
                                <p:cTn id="21" presetID="2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wipe(down)">
                                      <p:cBhvr>
                                        <p:cTn id="23" dur="500"/>
                                        <p:tgtEl>
                                          <p:spTgt spid="6"/>
                                        </p:tgtEl>
                                      </p:cBhvr>
                                    </p:animEffect>
                                  </p:childTnLst>
                                </p:cTn>
                              </p:par>
                            </p:childTnLst>
                          </p:cTn>
                        </p:par>
                        <p:par>
                          <p:cTn id="24" fill="hold">
                            <p:stCondLst>
                              <p:cond delay="2000"/>
                            </p:stCondLst>
                            <p:childTnLst>
                              <p:par>
                                <p:cTn id="25" presetID="2" presetClass="entr" presetSubtype="2"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 calcmode="lin" valueType="num">
                                      <p:cBhvr additive="base">
                                        <p:cTn id="27" dur="500" fill="hold"/>
                                        <p:tgtEl>
                                          <p:spTgt spid="34"/>
                                        </p:tgtEl>
                                        <p:attrNameLst>
                                          <p:attrName>ppt_x</p:attrName>
                                        </p:attrNameLst>
                                      </p:cBhvr>
                                      <p:tavLst>
                                        <p:tav tm="0">
                                          <p:val>
                                            <p:strVal val="1+#ppt_w/2"/>
                                          </p:val>
                                        </p:tav>
                                        <p:tav tm="100000">
                                          <p:val>
                                            <p:strVal val="#ppt_x"/>
                                          </p:val>
                                        </p:tav>
                                      </p:tavLst>
                                    </p:anim>
                                    <p:anim calcmode="lin" valueType="num">
                                      <p:cBhvr additive="base">
                                        <p:cTn id="28" dur="500" fill="hold"/>
                                        <p:tgtEl>
                                          <p:spTgt spid="34"/>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childTnLst>
                                </p:cTn>
                              </p:par>
                            </p:childTnLst>
                          </p:cTn>
                        </p:par>
                        <p:par>
                          <p:cTn id="40" fill="hold">
                            <p:stCondLst>
                              <p:cond delay="3500"/>
                            </p:stCondLst>
                            <p:childTnLst>
                              <p:par>
                                <p:cTn id="41" presetID="22" presetClass="entr" presetSubtype="4" fill="hold" nodeType="after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wipe(down)">
                                      <p:cBhvr>
                                        <p:cTn id="4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3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3" name="组合 62"/>
          <p:cNvGrpSpPr/>
          <p:nvPr/>
        </p:nvGrpSpPr>
        <p:grpSpPr>
          <a:xfrm>
            <a:off x="872550" y="1718996"/>
            <a:ext cx="4647263" cy="1152494"/>
            <a:chOff x="370591" y="1392183"/>
            <a:chExt cx="3485447" cy="864371"/>
          </a:xfrm>
        </p:grpSpPr>
        <p:cxnSp>
          <p:nvCxnSpPr>
            <p:cNvPr id="69" name="Straight Connector 41"/>
            <p:cNvCxnSpPr>
              <a:cxnSpLocks noChangeShapeType="1"/>
            </p:cNvCxnSpPr>
            <p:nvPr/>
          </p:nvCxnSpPr>
          <p:spPr bwMode="auto">
            <a:xfrm>
              <a:off x="2882900" y="1704920"/>
              <a:ext cx="973138" cy="3175"/>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80" name="TextBox 44"/>
            <p:cNvSpPr txBox="1">
              <a:spLocks noChangeArrowheads="1"/>
            </p:cNvSpPr>
            <p:nvPr/>
          </p:nvSpPr>
          <p:spPr bwMode="auto">
            <a:xfrm>
              <a:off x="370591" y="1392183"/>
              <a:ext cx="2483735" cy="864371"/>
            </a:xfrm>
            <a:prstGeom prst="rect">
              <a:avLst/>
            </a:prstGeom>
            <a:noFill/>
            <a:ln w="9525">
              <a:noFill/>
              <a:miter lim="800000"/>
            </a:ln>
          </p:spPr>
          <p:txBody>
            <a:bodyPr wrap="square">
              <a:spAutoFit/>
            </a:bodyPr>
            <a:lstStyle/>
            <a:p>
              <a:pPr algn="l">
                <a:lnSpc>
                  <a:spcPct val="150000"/>
                </a:lnSpc>
              </a:pPr>
              <a:r>
                <a:rPr lang="zh-CN" altLang="en-US" sz="1600" b="0" dirty="0"/>
                <a:t>调皮捣蛋，有事没事惹一下其他同学，比如别人走路时他突然伸出一只脚将别人绊倒；</a:t>
              </a:r>
            </a:p>
          </p:txBody>
        </p:sp>
      </p:grpSp>
      <p:grpSp>
        <p:nvGrpSpPr>
          <p:cNvPr id="81" name="组合 80"/>
          <p:cNvGrpSpPr/>
          <p:nvPr/>
        </p:nvGrpSpPr>
        <p:grpSpPr>
          <a:xfrm>
            <a:off x="1302749" y="3402391"/>
            <a:ext cx="3028950" cy="783163"/>
            <a:chOff x="971550" y="2309758"/>
            <a:chExt cx="2271713" cy="587372"/>
          </a:xfrm>
        </p:grpSpPr>
        <p:cxnSp>
          <p:nvCxnSpPr>
            <p:cNvPr id="86" name="Straight Connector 48"/>
            <p:cNvCxnSpPr>
              <a:cxnSpLocks noChangeShapeType="1"/>
            </p:cNvCxnSpPr>
            <p:nvPr/>
          </p:nvCxnSpPr>
          <p:spPr bwMode="auto">
            <a:xfrm>
              <a:off x="2882900" y="2616145"/>
              <a:ext cx="360363" cy="1588"/>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87" name="TextBox 44"/>
            <p:cNvSpPr txBox="1">
              <a:spLocks noChangeArrowheads="1"/>
            </p:cNvSpPr>
            <p:nvPr/>
          </p:nvSpPr>
          <p:spPr bwMode="auto">
            <a:xfrm>
              <a:off x="971550" y="2309758"/>
              <a:ext cx="1892300" cy="587372"/>
            </a:xfrm>
            <a:prstGeom prst="rect">
              <a:avLst/>
            </a:prstGeom>
            <a:noFill/>
            <a:ln w="9525">
              <a:noFill/>
              <a:miter lim="800000"/>
            </a:ln>
          </p:spPr>
          <p:txBody>
            <a:bodyPr wrap="square">
              <a:spAutoFit/>
            </a:bodyPr>
            <a:lstStyle/>
            <a:p>
              <a:pPr algn="l">
                <a:lnSpc>
                  <a:spcPct val="150000"/>
                </a:lnSpc>
              </a:pPr>
              <a:r>
                <a:rPr lang="zh-CN" altLang="en-US" sz="1600" b="0" dirty="0"/>
                <a:t>故意毁坏公物，如在书桌上乱刻乱画；</a:t>
              </a:r>
              <a:endParaRPr lang="en-US" altLang="zh-CN" sz="1600" b="0" dirty="0">
                <a:solidFill>
                  <a:schemeClr val="tx1">
                    <a:lumMod val="65000"/>
                    <a:lumOff val="35000"/>
                  </a:schemeClr>
                </a:solidFill>
                <a:latin typeface="+mn-lt"/>
                <a:ea typeface="+mn-ea"/>
                <a:cs typeface="+mn-ea"/>
                <a:sym typeface="+mn-lt"/>
              </a:endParaRPr>
            </a:p>
          </p:txBody>
        </p:sp>
      </p:grpSp>
      <p:grpSp>
        <p:nvGrpSpPr>
          <p:cNvPr id="88" name="组合 87"/>
          <p:cNvGrpSpPr/>
          <p:nvPr/>
        </p:nvGrpSpPr>
        <p:grpSpPr>
          <a:xfrm>
            <a:off x="224486" y="5033305"/>
            <a:ext cx="4171952" cy="461665"/>
            <a:chOff x="114300" y="3208283"/>
            <a:chExt cx="3128963" cy="346248"/>
          </a:xfrm>
        </p:grpSpPr>
        <p:cxnSp>
          <p:nvCxnSpPr>
            <p:cNvPr id="89" name="Straight Connector 42"/>
            <p:cNvCxnSpPr>
              <a:cxnSpLocks noChangeShapeType="1"/>
            </p:cNvCxnSpPr>
            <p:nvPr/>
          </p:nvCxnSpPr>
          <p:spPr bwMode="auto">
            <a:xfrm>
              <a:off x="2882900" y="3514670"/>
              <a:ext cx="360363" cy="3175"/>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0" name="TextBox 44"/>
            <p:cNvSpPr txBox="1">
              <a:spLocks noChangeArrowheads="1"/>
            </p:cNvSpPr>
            <p:nvPr/>
          </p:nvSpPr>
          <p:spPr bwMode="auto">
            <a:xfrm>
              <a:off x="114300" y="3208283"/>
              <a:ext cx="2725738" cy="346248"/>
            </a:xfrm>
            <a:prstGeom prst="rect">
              <a:avLst/>
            </a:prstGeom>
            <a:noFill/>
            <a:ln w="9525">
              <a:noFill/>
              <a:miter lim="800000"/>
            </a:ln>
          </p:spPr>
          <p:txBody>
            <a:bodyPr wrap="square">
              <a:spAutoFit/>
            </a:bodyPr>
            <a:lstStyle/>
            <a:p>
              <a:pPr algn="r">
                <a:lnSpc>
                  <a:spcPct val="150000"/>
                </a:lnSpc>
              </a:pPr>
              <a:r>
                <a:rPr lang="zh-CN" altLang="en-US" sz="1600" b="0" dirty="0"/>
                <a:t>不遵守交通规则，过马路乱闯红灯</a:t>
              </a:r>
              <a:endParaRPr lang="en-US" altLang="zh-CN" sz="1600" b="0" dirty="0">
                <a:solidFill>
                  <a:schemeClr val="tx1">
                    <a:lumMod val="65000"/>
                    <a:lumOff val="35000"/>
                  </a:schemeClr>
                </a:solidFill>
                <a:latin typeface="+mn-lt"/>
                <a:ea typeface="+mn-ea"/>
                <a:cs typeface="+mn-ea"/>
                <a:sym typeface="+mn-lt"/>
              </a:endParaRPr>
            </a:p>
          </p:txBody>
        </p:sp>
      </p:grpSp>
      <p:grpSp>
        <p:nvGrpSpPr>
          <p:cNvPr id="91" name="组合 90"/>
          <p:cNvGrpSpPr/>
          <p:nvPr/>
        </p:nvGrpSpPr>
        <p:grpSpPr>
          <a:xfrm>
            <a:off x="8074776" y="2052658"/>
            <a:ext cx="3126999" cy="461664"/>
            <a:chOff x="5740400" y="1160408"/>
            <a:chExt cx="1657350" cy="346248"/>
          </a:xfrm>
        </p:grpSpPr>
        <p:cxnSp>
          <p:nvCxnSpPr>
            <p:cNvPr id="92" name="Straight Connector 54"/>
            <p:cNvCxnSpPr>
              <a:cxnSpLocks noChangeShapeType="1"/>
            </p:cNvCxnSpPr>
            <p:nvPr/>
          </p:nvCxnSpPr>
          <p:spPr bwMode="auto">
            <a:xfrm>
              <a:off x="5740400" y="1469970"/>
              <a:ext cx="323850" cy="1588"/>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4" name="TextBox 44"/>
            <p:cNvSpPr txBox="1">
              <a:spLocks noChangeArrowheads="1"/>
            </p:cNvSpPr>
            <p:nvPr/>
          </p:nvSpPr>
          <p:spPr bwMode="auto">
            <a:xfrm>
              <a:off x="6089650" y="1160408"/>
              <a:ext cx="1308100" cy="346248"/>
            </a:xfrm>
            <a:prstGeom prst="rect">
              <a:avLst/>
            </a:prstGeom>
            <a:noFill/>
            <a:ln w="9525">
              <a:noFill/>
              <a:miter lim="800000"/>
            </a:ln>
          </p:spPr>
          <p:txBody>
            <a:bodyPr>
              <a:spAutoFit/>
            </a:bodyPr>
            <a:lstStyle/>
            <a:p>
              <a:pPr algn="l">
                <a:lnSpc>
                  <a:spcPct val="150000"/>
                </a:lnSpc>
              </a:pPr>
              <a:r>
                <a:rPr lang="zh-CN" altLang="en-US" sz="1600" b="0" dirty="0"/>
                <a:t>好吃好喝，攀富比阔</a:t>
              </a:r>
              <a:endParaRPr lang="en-US" altLang="zh-CN" sz="1600" b="0" dirty="0">
                <a:solidFill>
                  <a:schemeClr val="tx1">
                    <a:lumMod val="65000"/>
                    <a:lumOff val="35000"/>
                  </a:schemeClr>
                </a:solidFill>
                <a:latin typeface="+mn-lt"/>
                <a:ea typeface="+mn-ea"/>
                <a:cs typeface="+mn-ea"/>
                <a:sym typeface="+mn-lt"/>
              </a:endParaRPr>
            </a:p>
          </p:txBody>
        </p:sp>
      </p:grpSp>
      <p:grpSp>
        <p:nvGrpSpPr>
          <p:cNvPr id="95" name="组合 94"/>
          <p:cNvGrpSpPr/>
          <p:nvPr/>
        </p:nvGrpSpPr>
        <p:grpSpPr>
          <a:xfrm>
            <a:off x="7737953" y="3530557"/>
            <a:ext cx="3261782" cy="830997"/>
            <a:chOff x="5668963" y="2628845"/>
            <a:chExt cx="1728787" cy="623247"/>
          </a:xfrm>
        </p:grpSpPr>
        <p:cxnSp>
          <p:nvCxnSpPr>
            <p:cNvPr id="96" name="Straight Connector 52"/>
            <p:cNvCxnSpPr>
              <a:cxnSpLocks noChangeShapeType="1"/>
            </p:cNvCxnSpPr>
            <p:nvPr/>
          </p:nvCxnSpPr>
          <p:spPr bwMode="auto">
            <a:xfrm>
              <a:off x="5668963" y="2935233"/>
              <a:ext cx="395287" cy="1587"/>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97" name="TextBox 44"/>
            <p:cNvSpPr txBox="1">
              <a:spLocks noChangeArrowheads="1"/>
            </p:cNvSpPr>
            <p:nvPr/>
          </p:nvSpPr>
          <p:spPr bwMode="auto">
            <a:xfrm>
              <a:off x="6089650" y="2628845"/>
              <a:ext cx="1308100" cy="623247"/>
            </a:xfrm>
            <a:prstGeom prst="rect">
              <a:avLst/>
            </a:prstGeom>
            <a:noFill/>
            <a:ln w="9525">
              <a:noFill/>
              <a:miter lim="800000"/>
            </a:ln>
          </p:spPr>
          <p:txBody>
            <a:bodyPr>
              <a:spAutoFit/>
            </a:bodyPr>
            <a:lstStyle/>
            <a:p>
              <a:pPr>
                <a:lnSpc>
                  <a:spcPct val="150000"/>
                </a:lnSpc>
              </a:pPr>
              <a:r>
                <a:rPr lang="zh-CN" altLang="en-US" sz="1600" b="0" dirty="0"/>
                <a:t>以大欺小，没有钱进网吧就强行向弱小同学索要；</a:t>
              </a:r>
            </a:p>
          </p:txBody>
        </p:sp>
      </p:grpSp>
      <p:grpSp>
        <p:nvGrpSpPr>
          <p:cNvPr id="98" name="组合 97"/>
          <p:cNvGrpSpPr/>
          <p:nvPr/>
        </p:nvGrpSpPr>
        <p:grpSpPr>
          <a:xfrm>
            <a:off x="5013446" y="1573730"/>
            <a:ext cx="1534583" cy="5281084"/>
            <a:chOff x="3576638" y="679395"/>
            <a:chExt cx="1150937" cy="3960813"/>
          </a:xfrm>
        </p:grpSpPr>
        <p:sp>
          <p:nvSpPr>
            <p:cNvPr id="99" name="Freeform 21"/>
            <p:cNvSpPr/>
            <p:nvPr/>
          </p:nvSpPr>
          <p:spPr bwMode="auto">
            <a:xfrm>
              <a:off x="4352925" y="2254195"/>
              <a:ext cx="111125" cy="2386013"/>
            </a:xfrm>
            <a:custGeom>
              <a:avLst/>
              <a:gdLst/>
              <a:ahLst/>
              <a:cxnLst>
                <a:cxn ang="0">
                  <a:pos x="0" y="0"/>
                </a:cxn>
                <a:cxn ang="0">
                  <a:pos x="6" y="0"/>
                </a:cxn>
                <a:cxn ang="0">
                  <a:pos x="13" y="36"/>
                </a:cxn>
                <a:cxn ang="0">
                  <a:pos x="17" y="86"/>
                </a:cxn>
                <a:cxn ang="0">
                  <a:pos x="23" y="152"/>
                </a:cxn>
                <a:cxn ang="0">
                  <a:pos x="28" y="230"/>
                </a:cxn>
                <a:cxn ang="0">
                  <a:pos x="34" y="320"/>
                </a:cxn>
                <a:cxn ang="0">
                  <a:pos x="38" y="423"/>
                </a:cxn>
                <a:cxn ang="0">
                  <a:pos x="42" y="537"/>
                </a:cxn>
                <a:cxn ang="0">
                  <a:pos x="49" y="659"/>
                </a:cxn>
                <a:cxn ang="0">
                  <a:pos x="53" y="791"/>
                </a:cxn>
                <a:cxn ang="0">
                  <a:pos x="57" y="934"/>
                </a:cxn>
                <a:cxn ang="0">
                  <a:pos x="63" y="1082"/>
                </a:cxn>
                <a:cxn ang="0">
                  <a:pos x="67" y="1237"/>
                </a:cxn>
                <a:cxn ang="0">
                  <a:pos x="72" y="1397"/>
                </a:cxn>
                <a:cxn ang="0">
                  <a:pos x="76" y="1563"/>
                </a:cxn>
                <a:cxn ang="0">
                  <a:pos x="82" y="1734"/>
                </a:cxn>
                <a:cxn ang="0">
                  <a:pos x="95" y="2083"/>
                </a:cxn>
                <a:cxn ang="0">
                  <a:pos x="99" y="2260"/>
                </a:cxn>
                <a:cxn ang="0">
                  <a:pos x="112" y="2617"/>
                </a:cxn>
                <a:cxn ang="0">
                  <a:pos x="118" y="2794"/>
                </a:cxn>
                <a:cxn ang="0">
                  <a:pos x="124" y="2968"/>
                </a:cxn>
                <a:cxn ang="0">
                  <a:pos x="131" y="3141"/>
                </a:cxn>
                <a:cxn ang="0">
                  <a:pos x="139" y="3309"/>
                </a:cxn>
                <a:cxn ang="0">
                  <a:pos x="145" y="3473"/>
                </a:cxn>
                <a:cxn ang="0">
                  <a:pos x="154" y="3633"/>
                </a:cxn>
                <a:cxn ang="0">
                  <a:pos x="162" y="3785"/>
                </a:cxn>
                <a:cxn ang="0">
                  <a:pos x="171" y="3932"/>
                </a:cxn>
                <a:cxn ang="0">
                  <a:pos x="179" y="4069"/>
                </a:cxn>
                <a:cxn ang="0">
                  <a:pos x="187" y="4199"/>
                </a:cxn>
                <a:cxn ang="0">
                  <a:pos x="198" y="4319"/>
                </a:cxn>
                <a:cxn ang="0">
                  <a:pos x="192" y="4319"/>
                </a:cxn>
                <a:cxn ang="0">
                  <a:pos x="181" y="4199"/>
                </a:cxn>
                <a:cxn ang="0">
                  <a:pos x="173" y="4071"/>
                </a:cxn>
                <a:cxn ang="0">
                  <a:pos x="164" y="3932"/>
                </a:cxn>
                <a:cxn ang="0">
                  <a:pos x="156" y="3785"/>
                </a:cxn>
                <a:cxn ang="0">
                  <a:pos x="147" y="3633"/>
                </a:cxn>
                <a:cxn ang="0">
                  <a:pos x="139" y="3473"/>
                </a:cxn>
                <a:cxn ang="0">
                  <a:pos x="133" y="3309"/>
                </a:cxn>
                <a:cxn ang="0">
                  <a:pos x="124" y="3141"/>
                </a:cxn>
                <a:cxn ang="0">
                  <a:pos x="118" y="2968"/>
                </a:cxn>
                <a:cxn ang="0">
                  <a:pos x="112" y="2794"/>
                </a:cxn>
                <a:cxn ang="0">
                  <a:pos x="105" y="2617"/>
                </a:cxn>
                <a:cxn ang="0">
                  <a:pos x="99" y="2438"/>
                </a:cxn>
                <a:cxn ang="0">
                  <a:pos x="95" y="2262"/>
                </a:cxn>
                <a:cxn ang="0">
                  <a:pos x="89" y="2083"/>
                </a:cxn>
                <a:cxn ang="0">
                  <a:pos x="76" y="1734"/>
                </a:cxn>
                <a:cxn ang="0">
                  <a:pos x="72" y="1563"/>
                </a:cxn>
                <a:cxn ang="0">
                  <a:pos x="67" y="1397"/>
                </a:cxn>
                <a:cxn ang="0">
                  <a:pos x="63" y="1237"/>
                </a:cxn>
                <a:cxn ang="0">
                  <a:pos x="57" y="1082"/>
                </a:cxn>
                <a:cxn ang="0">
                  <a:pos x="53" y="932"/>
                </a:cxn>
                <a:cxn ang="0">
                  <a:pos x="46" y="791"/>
                </a:cxn>
                <a:cxn ang="0">
                  <a:pos x="42" y="659"/>
                </a:cxn>
                <a:cxn ang="0">
                  <a:pos x="38" y="535"/>
                </a:cxn>
                <a:cxn ang="0">
                  <a:pos x="32" y="421"/>
                </a:cxn>
                <a:cxn ang="0">
                  <a:pos x="28" y="320"/>
                </a:cxn>
                <a:cxn ang="0">
                  <a:pos x="23" y="230"/>
                </a:cxn>
                <a:cxn ang="0">
                  <a:pos x="17" y="150"/>
                </a:cxn>
                <a:cxn ang="0">
                  <a:pos x="11" y="86"/>
                </a:cxn>
                <a:cxn ang="0">
                  <a:pos x="6" y="36"/>
                </a:cxn>
                <a:cxn ang="0">
                  <a:pos x="0" y="0"/>
                </a:cxn>
              </a:cxnLst>
              <a:rect l="0" t="0" r="r" b="b"/>
              <a:pathLst>
                <a:path w="198" h="4319">
                  <a:moveTo>
                    <a:pt x="0" y="0"/>
                  </a:moveTo>
                  <a:lnTo>
                    <a:pt x="6" y="0"/>
                  </a:lnTo>
                  <a:lnTo>
                    <a:pt x="13" y="36"/>
                  </a:lnTo>
                  <a:lnTo>
                    <a:pt x="17" y="86"/>
                  </a:lnTo>
                  <a:lnTo>
                    <a:pt x="23" y="152"/>
                  </a:lnTo>
                  <a:lnTo>
                    <a:pt x="28" y="230"/>
                  </a:lnTo>
                  <a:lnTo>
                    <a:pt x="34" y="320"/>
                  </a:lnTo>
                  <a:lnTo>
                    <a:pt x="38" y="423"/>
                  </a:lnTo>
                  <a:lnTo>
                    <a:pt x="42" y="537"/>
                  </a:lnTo>
                  <a:lnTo>
                    <a:pt x="49" y="659"/>
                  </a:lnTo>
                  <a:lnTo>
                    <a:pt x="53" y="791"/>
                  </a:lnTo>
                  <a:lnTo>
                    <a:pt x="57" y="934"/>
                  </a:lnTo>
                  <a:lnTo>
                    <a:pt x="63" y="1082"/>
                  </a:lnTo>
                  <a:lnTo>
                    <a:pt x="67" y="1237"/>
                  </a:lnTo>
                  <a:lnTo>
                    <a:pt x="72" y="1397"/>
                  </a:lnTo>
                  <a:lnTo>
                    <a:pt x="76" y="1563"/>
                  </a:lnTo>
                  <a:lnTo>
                    <a:pt x="82" y="1734"/>
                  </a:lnTo>
                  <a:lnTo>
                    <a:pt x="95" y="2083"/>
                  </a:lnTo>
                  <a:lnTo>
                    <a:pt x="99" y="2260"/>
                  </a:lnTo>
                  <a:lnTo>
                    <a:pt x="112" y="2617"/>
                  </a:lnTo>
                  <a:lnTo>
                    <a:pt x="118" y="2794"/>
                  </a:lnTo>
                  <a:lnTo>
                    <a:pt x="124" y="2968"/>
                  </a:lnTo>
                  <a:lnTo>
                    <a:pt x="131" y="3141"/>
                  </a:lnTo>
                  <a:lnTo>
                    <a:pt x="139" y="3309"/>
                  </a:lnTo>
                  <a:lnTo>
                    <a:pt x="145" y="3473"/>
                  </a:lnTo>
                  <a:lnTo>
                    <a:pt x="154" y="3633"/>
                  </a:lnTo>
                  <a:lnTo>
                    <a:pt x="162" y="3785"/>
                  </a:lnTo>
                  <a:lnTo>
                    <a:pt x="171" y="3932"/>
                  </a:lnTo>
                  <a:lnTo>
                    <a:pt x="179" y="4069"/>
                  </a:lnTo>
                  <a:lnTo>
                    <a:pt x="187" y="4199"/>
                  </a:lnTo>
                  <a:lnTo>
                    <a:pt x="198" y="4319"/>
                  </a:lnTo>
                  <a:lnTo>
                    <a:pt x="192" y="4319"/>
                  </a:lnTo>
                  <a:lnTo>
                    <a:pt x="181" y="4199"/>
                  </a:lnTo>
                  <a:lnTo>
                    <a:pt x="173" y="4071"/>
                  </a:lnTo>
                  <a:lnTo>
                    <a:pt x="164" y="3932"/>
                  </a:lnTo>
                  <a:lnTo>
                    <a:pt x="156" y="3785"/>
                  </a:lnTo>
                  <a:lnTo>
                    <a:pt x="147" y="3633"/>
                  </a:lnTo>
                  <a:lnTo>
                    <a:pt x="139" y="3473"/>
                  </a:lnTo>
                  <a:lnTo>
                    <a:pt x="133" y="3309"/>
                  </a:lnTo>
                  <a:lnTo>
                    <a:pt x="124" y="3141"/>
                  </a:lnTo>
                  <a:lnTo>
                    <a:pt x="118" y="2968"/>
                  </a:lnTo>
                  <a:lnTo>
                    <a:pt x="112" y="2794"/>
                  </a:lnTo>
                  <a:lnTo>
                    <a:pt x="105" y="2617"/>
                  </a:lnTo>
                  <a:lnTo>
                    <a:pt x="99" y="2438"/>
                  </a:lnTo>
                  <a:lnTo>
                    <a:pt x="95" y="2262"/>
                  </a:lnTo>
                  <a:lnTo>
                    <a:pt x="89" y="2083"/>
                  </a:lnTo>
                  <a:lnTo>
                    <a:pt x="76" y="1734"/>
                  </a:lnTo>
                  <a:lnTo>
                    <a:pt x="72" y="1563"/>
                  </a:lnTo>
                  <a:lnTo>
                    <a:pt x="67" y="1397"/>
                  </a:lnTo>
                  <a:lnTo>
                    <a:pt x="63" y="1237"/>
                  </a:lnTo>
                  <a:lnTo>
                    <a:pt x="57" y="1082"/>
                  </a:lnTo>
                  <a:lnTo>
                    <a:pt x="53" y="932"/>
                  </a:lnTo>
                  <a:lnTo>
                    <a:pt x="46" y="791"/>
                  </a:lnTo>
                  <a:lnTo>
                    <a:pt x="42" y="659"/>
                  </a:lnTo>
                  <a:lnTo>
                    <a:pt x="38" y="535"/>
                  </a:lnTo>
                  <a:lnTo>
                    <a:pt x="32" y="421"/>
                  </a:lnTo>
                  <a:lnTo>
                    <a:pt x="28" y="320"/>
                  </a:lnTo>
                  <a:lnTo>
                    <a:pt x="23" y="230"/>
                  </a:lnTo>
                  <a:lnTo>
                    <a:pt x="17" y="150"/>
                  </a:lnTo>
                  <a:lnTo>
                    <a:pt x="11" y="86"/>
                  </a:lnTo>
                  <a:lnTo>
                    <a:pt x="6" y="36"/>
                  </a:lnTo>
                  <a:lnTo>
                    <a:pt x="0"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00" name="Freeform 26"/>
            <p:cNvSpPr/>
            <p:nvPr/>
          </p:nvSpPr>
          <p:spPr bwMode="auto">
            <a:xfrm>
              <a:off x="3576638" y="679395"/>
              <a:ext cx="1150937" cy="1530350"/>
            </a:xfrm>
            <a:custGeom>
              <a:avLst/>
              <a:gdLst/>
              <a:ahLst/>
              <a:cxnLst>
                <a:cxn ang="0">
                  <a:pos x="1126" y="9"/>
                </a:cxn>
                <a:cxn ang="0">
                  <a:pos x="1330" y="55"/>
                </a:cxn>
                <a:cxn ang="0">
                  <a:pos x="1520" y="143"/>
                </a:cxn>
                <a:cxn ang="0">
                  <a:pos x="1686" y="267"/>
                </a:cxn>
                <a:cxn ang="0">
                  <a:pos x="1825" y="425"/>
                </a:cxn>
                <a:cxn ang="0">
                  <a:pos x="1930" y="610"/>
                </a:cxn>
                <a:cxn ang="0">
                  <a:pos x="1997" y="821"/>
                </a:cxn>
                <a:cxn ang="0">
                  <a:pos x="2016" y="993"/>
                </a:cxn>
                <a:cxn ang="0">
                  <a:pos x="2010" y="1176"/>
                </a:cxn>
                <a:cxn ang="0">
                  <a:pos x="1978" y="1361"/>
                </a:cxn>
                <a:cxn ang="0">
                  <a:pos x="1930" y="1546"/>
                </a:cxn>
                <a:cxn ang="0">
                  <a:pos x="1865" y="1730"/>
                </a:cxn>
                <a:cxn ang="0">
                  <a:pos x="1753" y="1992"/>
                </a:cxn>
                <a:cxn ang="0">
                  <a:pos x="1671" y="2152"/>
                </a:cxn>
                <a:cxn ang="0">
                  <a:pos x="1591" y="2300"/>
                </a:cxn>
                <a:cxn ang="0">
                  <a:pos x="1517" y="2426"/>
                </a:cxn>
                <a:cxn ang="0">
                  <a:pos x="1450" y="2531"/>
                </a:cxn>
                <a:cxn ang="0">
                  <a:pos x="1397" y="2611"/>
                </a:cxn>
                <a:cxn ang="0">
                  <a:pos x="1364" y="2661"/>
                </a:cxn>
                <a:cxn ang="0">
                  <a:pos x="1351" y="2678"/>
                </a:cxn>
                <a:cxn ang="0">
                  <a:pos x="1332" y="2666"/>
                </a:cxn>
                <a:cxn ang="0">
                  <a:pos x="1275" y="2630"/>
                </a:cxn>
                <a:cxn ang="0">
                  <a:pos x="1189" y="2573"/>
                </a:cxn>
                <a:cxn ang="0">
                  <a:pos x="1080" y="2495"/>
                </a:cxn>
                <a:cxn ang="0">
                  <a:pos x="954" y="2401"/>
                </a:cxn>
                <a:cxn ang="0">
                  <a:pos x="815" y="2289"/>
                </a:cxn>
                <a:cxn ang="0">
                  <a:pos x="672" y="2165"/>
                </a:cxn>
                <a:cxn ang="0">
                  <a:pos x="526" y="2028"/>
                </a:cxn>
                <a:cxn ang="0">
                  <a:pos x="390" y="1881"/>
                </a:cxn>
                <a:cxn ang="0">
                  <a:pos x="263" y="1725"/>
                </a:cxn>
                <a:cxn ang="0">
                  <a:pos x="156" y="1563"/>
                </a:cxn>
                <a:cxn ang="0">
                  <a:pos x="74" y="1395"/>
                </a:cxn>
                <a:cxn ang="0">
                  <a:pos x="21" y="1227"/>
                </a:cxn>
                <a:cxn ang="0">
                  <a:pos x="0" y="1008"/>
                </a:cxn>
                <a:cxn ang="0">
                  <a:pos x="23" y="795"/>
                </a:cxn>
                <a:cxn ang="0">
                  <a:pos x="91" y="596"/>
                </a:cxn>
                <a:cxn ang="0">
                  <a:pos x="194" y="415"/>
                </a:cxn>
                <a:cxn ang="0">
                  <a:pos x="333" y="261"/>
                </a:cxn>
                <a:cxn ang="0">
                  <a:pos x="501" y="137"/>
                </a:cxn>
                <a:cxn ang="0">
                  <a:pos x="697" y="49"/>
                </a:cxn>
                <a:cxn ang="0">
                  <a:pos x="914" y="5"/>
                </a:cxn>
              </a:cxnLst>
              <a:rect l="0" t="0" r="r" b="b"/>
              <a:pathLst>
                <a:path w="2016" h="2678">
                  <a:moveTo>
                    <a:pt x="1021" y="0"/>
                  </a:moveTo>
                  <a:lnTo>
                    <a:pt x="1126" y="9"/>
                  </a:lnTo>
                  <a:lnTo>
                    <a:pt x="1229" y="26"/>
                  </a:lnTo>
                  <a:lnTo>
                    <a:pt x="1330" y="55"/>
                  </a:lnTo>
                  <a:lnTo>
                    <a:pt x="1427" y="95"/>
                  </a:lnTo>
                  <a:lnTo>
                    <a:pt x="1520" y="143"/>
                  </a:lnTo>
                  <a:lnTo>
                    <a:pt x="1606" y="200"/>
                  </a:lnTo>
                  <a:lnTo>
                    <a:pt x="1686" y="267"/>
                  </a:lnTo>
                  <a:lnTo>
                    <a:pt x="1759" y="343"/>
                  </a:lnTo>
                  <a:lnTo>
                    <a:pt x="1825" y="425"/>
                  </a:lnTo>
                  <a:lnTo>
                    <a:pt x="1881" y="514"/>
                  </a:lnTo>
                  <a:lnTo>
                    <a:pt x="1930" y="610"/>
                  </a:lnTo>
                  <a:lnTo>
                    <a:pt x="1970" y="713"/>
                  </a:lnTo>
                  <a:lnTo>
                    <a:pt x="1997" y="821"/>
                  </a:lnTo>
                  <a:lnTo>
                    <a:pt x="2010" y="907"/>
                  </a:lnTo>
                  <a:lnTo>
                    <a:pt x="2016" y="993"/>
                  </a:lnTo>
                  <a:lnTo>
                    <a:pt x="2016" y="1084"/>
                  </a:lnTo>
                  <a:lnTo>
                    <a:pt x="2010" y="1176"/>
                  </a:lnTo>
                  <a:lnTo>
                    <a:pt x="1997" y="1267"/>
                  </a:lnTo>
                  <a:lnTo>
                    <a:pt x="1978" y="1361"/>
                  </a:lnTo>
                  <a:lnTo>
                    <a:pt x="1955" y="1454"/>
                  </a:lnTo>
                  <a:lnTo>
                    <a:pt x="1930" y="1546"/>
                  </a:lnTo>
                  <a:lnTo>
                    <a:pt x="1898" y="1639"/>
                  </a:lnTo>
                  <a:lnTo>
                    <a:pt x="1865" y="1730"/>
                  </a:lnTo>
                  <a:lnTo>
                    <a:pt x="1829" y="1820"/>
                  </a:lnTo>
                  <a:lnTo>
                    <a:pt x="1753" y="1992"/>
                  </a:lnTo>
                  <a:lnTo>
                    <a:pt x="1713" y="2074"/>
                  </a:lnTo>
                  <a:lnTo>
                    <a:pt x="1671" y="2152"/>
                  </a:lnTo>
                  <a:lnTo>
                    <a:pt x="1631" y="2228"/>
                  </a:lnTo>
                  <a:lnTo>
                    <a:pt x="1591" y="2300"/>
                  </a:lnTo>
                  <a:lnTo>
                    <a:pt x="1553" y="2365"/>
                  </a:lnTo>
                  <a:lnTo>
                    <a:pt x="1517" y="2426"/>
                  </a:lnTo>
                  <a:lnTo>
                    <a:pt x="1482" y="2480"/>
                  </a:lnTo>
                  <a:lnTo>
                    <a:pt x="1450" y="2531"/>
                  </a:lnTo>
                  <a:lnTo>
                    <a:pt x="1423" y="2575"/>
                  </a:lnTo>
                  <a:lnTo>
                    <a:pt x="1397" y="2611"/>
                  </a:lnTo>
                  <a:lnTo>
                    <a:pt x="1379" y="2640"/>
                  </a:lnTo>
                  <a:lnTo>
                    <a:pt x="1364" y="2661"/>
                  </a:lnTo>
                  <a:lnTo>
                    <a:pt x="1355" y="2674"/>
                  </a:lnTo>
                  <a:lnTo>
                    <a:pt x="1351" y="2678"/>
                  </a:lnTo>
                  <a:lnTo>
                    <a:pt x="1347" y="2676"/>
                  </a:lnTo>
                  <a:lnTo>
                    <a:pt x="1332" y="2666"/>
                  </a:lnTo>
                  <a:lnTo>
                    <a:pt x="1307" y="2651"/>
                  </a:lnTo>
                  <a:lnTo>
                    <a:pt x="1275" y="2630"/>
                  </a:lnTo>
                  <a:lnTo>
                    <a:pt x="1235" y="2605"/>
                  </a:lnTo>
                  <a:lnTo>
                    <a:pt x="1189" y="2573"/>
                  </a:lnTo>
                  <a:lnTo>
                    <a:pt x="1139" y="2537"/>
                  </a:lnTo>
                  <a:lnTo>
                    <a:pt x="1080" y="2495"/>
                  </a:lnTo>
                  <a:lnTo>
                    <a:pt x="1019" y="2449"/>
                  </a:lnTo>
                  <a:lnTo>
                    <a:pt x="954" y="2401"/>
                  </a:lnTo>
                  <a:lnTo>
                    <a:pt x="886" y="2346"/>
                  </a:lnTo>
                  <a:lnTo>
                    <a:pt x="815" y="2289"/>
                  </a:lnTo>
                  <a:lnTo>
                    <a:pt x="743" y="2228"/>
                  </a:lnTo>
                  <a:lnTo>
                    <a:pt x="672" y="2165"/>
                  </a:lnTo>
                  <a:lnTo>
                    <a:pt x="598" y="2098"/>
                  </a:lnTo>
                  <a:lnTo>
                    <a:pt x="526" y="2028"/>
                  </a:lnTo>
                  <a:lnTo>
                    <a:pt x="457" y="1955"/>
                  </a:lnTo>
                  <a:lnTo>
                    <a:pt x="390" y="1881"/>
                  </a:lnTo>
                  <a:lnTo>
                    <a:pt x="324" y="1803"/>
                  </a:lnTo>
                  <a:lnTo>
                    <a:pt x="263" y="1725"/>
                  </a:lnTo>
                  <a:lnTo>
                    <a:pt x="207" y="1643"/>
                  </a:lnTo>
                  <a:lnTo>
                    <a:pt x="156" y="1563"/>
                  </a:lnTo>
                  <a:lnTo>
                    <a:pt x="112" y="1479"/>
                  </a:lnTo>
                  <a:lnTo>
                    <a:pt x="74" y="1395"/>
                  </a:lnTo>
                  <a:lnTo>
                    <a:pt x="42" y="1311"/>
                  </a:lnTo>
                  <a:lnTo>
                    <a:pt x="21" y="1227"/>
                  </a:lnTo>
                  <a:lnTo>
                    <a:pt x="5" y="1117"/>
                  </a:lnTo>
                  <a:lnTo>
                    <a:pt x="0" y="1008"/>
                  </a:lnTo>
                  <a:lnTo>
                    <a:pt x="7" y="901"/>
                  </a:lnTo>
                  <a:lnTo>
                    <a:pt x="23" y="795"/>
                  </a:lnTo>
                  <a:lnTo>
                    <a:pt x="53" y="692"/>
                  </a:lnTo>
                  <a:lnTo>
                    <a:pt x="91" y="596"/>
                  </a:lnTo>
                  <a:lnTo>
                    <a:pt x="137" y="503"/>
                  </a:lnTo>
                  <a:lnTo>
                    <a:pt x="194" y="415"/>
                  </a:lnTo>
                  <a:lnTo>
                    <a:pt x="259" y="335"/>
                  </a:lnTo>
                  <a:lnTo>
                    <a:pt x="333" y="261"/>
                  </a:lnTo>
                  <a:lnTo>
                    <a:pt x="413" y="194"/>
                  </a:lnTo>
                  <a:lnTo>
                    <a:pt x="501" y="137"/>
                  </a:lnTo>
                  <a:lnTo>
                    <a:pt x="596" y="89"/>
                  </a:lnTo>
                  <a:lnTo>
                    <a:pt x="697" y="49"/>
                  </a:lnTo>
                  <a:lnTo>
                    <a:pt x="804" y="21"/>
                  </a:lnTo>
                  <a:lnTo>
                    <a:pt x="914" y="5"/>
                  </a:lnTo>
                  <a:lnTo>
                    <a:pt x="1021" y="0"/>
                  </a:lnTo>
                  <a:close/>
                </a:path>
              </a:pathLst>
            </a:custGeom>
            <a:solidFill>
              <a:srgbClr val="C00000"/>
            </a:solidFill>
            <a:ln w="9525" cap="flat" cmpd="sng" algn="ctr">
              <a:noFill/>
              <a:prstDash val="solid"/>
            </a:ln>
            <a:effectLst/>
          </p:spPr>
          <p:txBody>
            <a:bodyPr anchor="ctr"/>
            <a:lstStyle/>
            <a:p>
              <a:pPr algn="ctr">
                <a:defRPr/>
              </a:pPr>
              <a:r>
                <a:rPr lang="en-US" sz="3735" kern="0" dirty="0">
                  <a:solidFill>
                    <a:prstClr val="white"/>
                  </a:solidFill>
                  <a:latin typeface="+mn-lt"/>
                  <a:ea typeface="+mn-ea"/>
                  <a:cs typeface="+mn-ea"/>
                  <a:sym typeface="+mn-lt"/>
                </a:rPr>
                <a:t>5</a:t>
              </a:r>
            </a:p>
          </p:txBody>
        </p:sp>
        <p:sp>
          <p:nvSpPr>
            <p:cNvPr id="101" name="等腰三角形 100"/>
            <p:cNvSpPr/>
            <p:nvPr/>
          </p:nvSpPr>
          <p:spPr>
            <a:xfrm rot="20783383">
              <a:off x="4305300" y="2198633"/>
              <a:ext cx="95250" cy="7620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02" name="任意多边形 101"/>
            <p:cNvSpPr/>
            <p:nvPr/>
          </p:nvSpPr>
          <p:spPr>
            <a:xfrm>
              <a:off x="4352925" y="833383"/>
              <a:ext cx="258763" cy="698500"/>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571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03" name="组合 102"/>
          <p:cNvGrpSpPr/>
          <p:nvPr/>
        </p:nvGrpSpPr>
        <p:grpSpPr>
          <a:xfrm>
            <a:off x="4418663" y="3305162"/>
            <a:ext cx="1782233" cy="3549651"/>
            <a:chOff x="3130550" y="1977970"/>
            <a:chExt cx="1336675" cy="2662238"/>
          </a:xfrm>
        </p:grpSpPr>
        <p:sp>
          <p:nvSpPr>
            <p:cNvPr id="104" name="Freeform 23"/>
            <p:cNvSpPr/>
            <p:nvPr/>
          </p:nvSpPr>
          <p:spPr bwMode="auto">
            <a:xfrm>
              <a:off x="3954463" y="3063820"/>
              <a:ext cx="512762" cy="1576388"/>
            </a:xfrm>
            <a:custGeom>
              <a:avLst/>
              <a:gdLst/>
              <a:ahLst/>
              <a:cxnLst>
                <a:cxn ang="0">
                  <a:pos x="4" y="0"/>
                </a:cxn>
                <a:cxn ang="0">
                  <a:pos x="67" y="158"/>
                </a:cxn>
                <a:cxn ang="0">
                  <a:pos x="136" y="322"/>
                </a:cxn>
                <a:cxn ang="0">
                  <a:pos x="210" y="492"/>
                </a:cxn>
                <a:cxn ang="0">
                  <a:pos x="284" y="671"/>
                </a:cxn>
                <a:cxn ang="0">
                  <a:pos x="359" y="854"/>
                </a:cxn>
                <a:cxn ang="0">
                  <a:pos x="435" y="1045"/>
                </a:cxn>
                <a:cxn ang="0">
                  <a:pos x="511" y="1241"/>
                </a:cxn>
                <a:cxn ang="0">
                  <a:pos x="582" y="1443"/>
                </a:cxn>
                <a:cxn ang="0">
                  <a:pos x="652" y="1649"/>
                </a:cxn>
                <a:cxn ang="0">
                  <a:pos x="715" y="1862"/>
                </a:cxn>
                <a:cxn ang="0">
                  <a:pos x="772" y="2080"/>
                </a:cxn>
                <a:cxn ang="0">
                  <a:pos x="822" y="2301"/>
                </a:cxn>
                <a:cxn ang="0">
                  <a:pos x="864" y="2531"/>
                </a:cxn>
                <a:cxn ang="0">
                  <a:pos x="896" y="2762"/>
                </a:cxn>
                <a:cxn ang="0">
                  <a:pos x="890" y="2762"/>
                </a:cxn>
                <a:cxn ang="0">
                  <a:pos x="858" y="2531"/>
                </a:cxn>
                <a:cxn ang="0">
                  <a:pos x="816" y="2303"/>
                </a:cxn>
                <a:cxn ang="0">
                  <a:pos x="765" y="2080"/>
                </a:cxn>
                <a:cxn ang="0">
                  <a:pos x="709" y="1864"/>
                </a:cxn>
                <a:cxn ang="0">
                  <a:pos x="646" y="1651"/>
                </a:cxn>
                <a:cxn ang="0">
                  <a:pos x="578" y="1445"/>
                </a:cxn>
                <a:cxn ang="0">
                  <a:pos x="505" y="1243"/>
                </a:cxn>
                <a:cxn ang="0">
                  <a:pos x="431" y="1048"/>
                </a:cxn>
                <a:cxn ang="0">
                  <a:pos x="355" y="858"/>
                </a:cxn>
                <a:cxn ang="0">
                  <a:pos x="279" y="673"/>
                </a:cxn>
                <a:cxn ang="0">
                  <a:pos x="206" y="496"/>
                </a:cxn>
                <a:cxn ang="0">
                  <a:pos x="132" y="324"/>
                </a:cxn>
                <a:cxn ang="0">
                  <a:pos x="63" y="160"/>
                </a:cxn>
                <a:cxn ang="0">
                  <a:pos x="0" y="2"/>
                </a:cxn>
                <a:cxn ang="0">
                  <a:pos x="4" y="0"/>
                </a:cxn>
              </a:cxnLst>
              <a:rect l="0" t="0" r="r" b="b"/>
              <a:pathLst>
                <a:path w="896" h="2762">
                  <a:moveTo>
                    <a:pt x="4" y="0"/>
                  </a:moveTo>
                  <a:lnTo>
                    <a:pt x="67" y="158"/>
                  </a:lnTo>
                  <a:lnTo>
                    <a:pt x="136" y="322"/>
                  </a:lnTo>
                  <a:lnTo>
                    <a:pt x="210" y="492"/>
                  </a:lnTo>
                  <a:lnTo>
                    <a:pt x="284" y="671"/>
                  </a:lnTo>
                  <a:lnTo>
                    <a:pt x="359" y="854"/>
                  </a:lnTo>
                  <a:lnTo>
                    <a:pt x="435" y="1045"/>
                  </a:lnTo>
                  <a:lnTo>
                    <a:pt x="511" y="1241"/>
                  </a:lnTo>
                  <a:lnTo>
                    <a:pt x="582" y="1443"/>
                  </a:lnTo>
                  <a:lnTo>
                    <a:pt x="652" y="1649"/>
                  </a:lnTo>
                  <a:lnTo>
                    <a:pt x="715" y="1862"/>
                  </a:lnTo>
                  <a:lnTo>
                    <a:pt x="772" y="2080"/>
                  </a:lnTo>
                  <a:lnTo>
                    <a:pt x="822" y="2301"/>
                  </a:lnTo>
                  <a:lnTo>
                    <a:pt x="864" y="2531"/>
                  </a:lnTo>
                  <a:lnTo>
                    <a:pt x="896" y="2762"/>
                  </a:lnTo>
                  <a:lnTo>
                    <a:pt x="890" y="2762"/>
                  </a:lnTo>
                  <a:lnTo>
                    <a:pt x="858" y="2531"/>
                  </a:lnTo>
                  <a:lnTo>
                    <a:pt x="816" y="2303"/>
                  </a:lnTo>
                  <a:lnTo>
                    <a:pt x="765" y="2080"/>
                  </a:lnTo>
                  <a:lnTo>
                    <a:pt x="709" y="1864"/>
                  </a:lnTo>
                  <a:lnTo>
                    <a:pt x="646" y="1651"/>
                  </a:lnTo>
                  <a:lnTo>
                    <a:pt x="578" y="1445"/>
                  </a:lnTo>
                  <a:lnTo>
                    <a:pt x="505" y="1243"/>
                  </a:lnTo>
                  <a:lnTo>
                    <a:pt x="431" y="1048"/>
                  </a:lnTo>
                  <a:lnTo>
                    <a:pt x="355" y="858"/>
                  </a:lnTo>
                  <a:lnTo>
                    <a:pt x="279" y="673"/>
                  </a:lnTo>
                  <a:lnTo>
                    <a:pt x="206" y="496"/>
                  </a:lnTo>
                  <a:lnTo>
                    <a:pt x="132" y="324"/>
                  </a:lnTo>
                  <a:lnTo>
                    <a:pt x="63" y="160"/>
                  </a:lnTo>
                  <a:lnTo>
                    <a:pt x="0" y="2"/>
                  </a:lnTo>
                  <a:lnTo>
                    <a:pt x="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05" name="Freeform 28"/>
            <p:cNvSpPr/>
            <p:nvPr/>
          </p:nvSpPr>
          <p:spPr bwMode="auto">
            <a:xfrm flipH="1">
              <a:off x="3130550" y="1977970"/>
              <a:ext cx="920750" cy="1108075"/>
            </a:xfrm>
            <a:custGeom>
              <a:avLst/>
              <a:gdLst/>
              <a:ahLst/>
              <a:cxnLst>
                <a:cxn ang="0">
                  <a:pos x="888" y="0"/>
                </a:cxn>
                <a:cxn ang="0">
                  <a:pos x="1063" y="33"/>
                </a:cxn>
                <a:cxn ang="0">
                  <a:pos x="1231" y="109"/>
                </a:cxn>
                <a:cxn ang="0">
                  <a:pos x="1376" y="221"/>
                </a:cxn>
                <a:cxn ang="0">
                  <a:pos x="1488" y="359"/>
                </a:cxn>
                <a:cxn ang="0">
                  <a:pos x="1566" y="515"/>
                </a:cxn>
                <a:cxn ang="0">
                  <a:pos x="1608" y="685"/>
                </a:cxn>
                <a:cxn ang="0">
                  <a:pos x="1610" y="862"/>
                </a:cxn>
                <a:cxn ang="0">
                  <a:pos x="1574" y="1039"/>
                </a:cxn>
                <a:cxn ang="0">
                  <a:pos x="1498" y="1209"/>
                </a:cxn>
                <a:cxn ang="0">
                  <a:pos x="1395" y="1344"/>
                </a:cxn>
                <a:cxn ang="0">
                  <a:pos x="1265" y="1464"/>
                </a:cxn>
                <a:cxn ang="0">
                  <a:pos x="1113" y="1569"/>
                </a:cxn>
                <a:cxn ang="0">
                  <a:pos x="949" y="1659"/>
                </a:cxn>
                <a:cxn ang="0">
                  <a:pos x="781" y="1737"/>
                </a:cxn>
                <a:cxn ang="0">
                  <a:pos x="617" y="1803"/>
                </a:cxn>
                <a:cxn ang="0">
                  <a:pos x="463" y="1853"/>
                </a:cxn>
                <a:cxn ang="0">
                  <a:pos x="331" y="1893"/>
                </a:cxn>
                <a:cxn ang="0">
                  <a:pos x="225" y="1920"/>
                </a:cxn>
                <a:cxn ang="0">
                  <a:pos x="158" y="1935"/>
                </a:cxn>
                <a:cxn ang="0">
                  <a:pos x="133" y="1941"/>
                </a:cxn>
                <a:cxn ang="0">
                  <a:pos x="127" y="1916"/>
                </a:cxn>
                <a:cxn ang="0">
                  <a:pos x="108" y="1847"/>
                </a:cxn>
                <a:cxn ang="0">
                  <a:pos x="85" y="1742"/>
                </a:cxn>
                <a:cxn ang="0">
                  <a:pos x="57" y="1605"/>
                </a:cxn>
                <a:cxn ang="0">
                  <a:pos x="32" y="1445"/>
                </a:cxn>
                <a:cxn ang="0">
                  <a:pos x="11" y="1268"/>
                </a:cxn>
                <a:cxn ang="0">
                  <a:pos x="0" y="1083"/>
                </a:cxn>
                <a:cxn ang="0">
                  <a:pos x="5" y="896"/>
                </a:cxn>
                <a:cxn ang="0">
                  <a:pos x="24" y="715"/>
                </a:cxn>
                <a:cxn ang="0">
                  <a:pos x="68" y="545"/>
                </a:cxn>
                <a:cxn ang="0">
                  <a:pos x="135" y="395"/>
                </a:cxn>
                <a:cxn ang="0">
                  <a:pos x="249" y="248"/>
                </a:cxn>
                <a:cxn ang="0">
                  <a:pos x="388" y="132"/>
                </a:cxn>
                <a:cxn ang="0">
                  <a:pos x="543" y="50"/>
                </a:cxn>
                <a:cxn ang="0">
                  <a:pos x="714" y="6"/>
                </a:cxn>
              </a:cxnLst>
              <a:rect l="0" t="0" r="r" b="b"/>
              <a:pathLst>
                <a:path w="1614" h="1941">
                  <a:moveTo>
                    <a:pt x="802" y="0"/>
                  </a:moveTo>
                  <a:lnTo>
                    <a:pt x="888" y="0"/>
                  </a:lnTo>
                  <a:lnTo>
                    <a:pt x="977" y="12"/>
                  </a:lnTo>
                  <a:lnTo>
                    <a:pt x="1063" y="33"/>
                  </a:lnTo>
                  <a:lnTo>
                    <a:pt x="1149" y="67"/>
                  </a:lnTo>
                  <a:lnTo>
                    <a:pt x="1231" y="109"/>
                  </a:lnTo>
                  <a:lnTo>
                    <a:pt x="1307" y="162"/>
                  </a:lnTo>
                  <a:lnTo>
                    <a:pt x="1376" y="221"/>
                  </a:lnTo>
                  <a:lnTo>
                    <a:pt x="1437" y="288"/>
                  </a:lnTo>
                  <a:lnTo>
                    <a:pt x="1488" y="359"/>
                  </a:lnTo>
                  <a:lnTo>
                    <a:pt x="1532" y="435"/>
                  </a:lnTo>
                  <a:lnTo>
                    <a:pt x="1566" y="515"/>
                  </a:lnTo>
                  <a:lnTo>
                    <a:pt x="1591" y="599"/>
                  </a:lnTo>
                  <a:lnTo>
                    <a:pt x="1608" y="685"/>
                  </a:lnTo>
                  <a:lnTo>
                    <a:pt x="1614" y="774"/>
                  </a:lnTo>
                  <a:lnTo>
                    <a:pt x="1610" y="862"/>
                  </a:lnTo>
                  <a:lnTo>
                    <a:pt x="1597" y="953"/>
                  </a:lnTo>
                  <a:lnTo>
                    <a:pt x="1574" y="1039"/>
                  </a:lnTo>
                  <a:lnTo>
                    <a:pt x="1543" y="1125"/>
                  </a:lnTo>
                  <a:lnTo>
                    <a:pt x="1498" y="1209"/>
                  </a:lnTo>
                  <a:lnTo>
                    <a:pt x="1452" y="1279"/>
                  </a:lnTo>
                  <a:lnTo>
                    <a:pt x="1395" y="1344"/>
                  </a:lnTo>
                  <a:lnTo>
                    <a:pt x="1334" y="1405"/>
                  </a:lnTo>
                  <a:lnTo>
                    <a:pt x="1265" y="1464"/>
                  </a:lnTo>
                  <a:lnTo>
                    <a:pt x="1191" y="1519"/>
                  </a:lnTo>
                  <a:lnTo>
                    <a:pt x="1113" y="1569"/>
                  </a:lnTo>
                  <a:lnTo>
                    <a:pt x="1033" y="1615"/>
                  </a:lnTo>
                  <a:lnTo>
                    <a:pt x="949" y="1659"/>
                  </a:lnTo>
                  <a:lnTo>
                    <a:pt x="865" y="1699"/>
                  </a:lnTo>
                  <a:lnTo>
                    <a:pt x="781" y="1737"/>
                  </a:lnTo>
                  <a:lnTo>
                    <a:pt x="699" y="1771"/>
                  </a:lnTo>
                  <a:lnTo>
                    <a:pt x="617" y="1803"/>
                  </a:lnTo>
                  <a:lnTo>
                    <a:pt x="539" y="1830"/>
                  </a:lnTo>
                  <a:lnTo>
                    <a:pt x="463" y="1853"/>
                  </a:lnTo>
                  <a:lnTo>
                    <a:pt x="394" y="1874"/>
                  </a:lnTo>
                  <a:lnTo>
                    <a:pt x="331" y="1893"/>
                  </a:lnTo>
                  <a:lnTo>
                    <a:pt x="274" y="1908"/>
                  </a:lnTo>
                  <a:lnTo>
                    <a:pt x="225" y="1920"/>
                  </a:lnTo>
                  <a:lnTo>
                    <a:pt x="188" y="1929"/>
                  </a:lnTo>
                  <a:lnTo>
                    <a:pt x="158" y="1935"/>
                  </a:lnTo>
                  <a:lnTo>
                    <a:pt x="139" y="1939"/>
                  </a:lnTo>
                  <a:lnTo>
                    <a:pt x="133" y="1941"/>
                  </a:lnTo>
                  <a:lnTo>
                    <a:pt x="131" y="1935"/>
                  </a:lnTo>
                  <a:lnTo>
                    <a:pt x="127" y="1916"/>
                  </a:lnTo>
                  <a:lnTo>
                    <a:pt x="118" y="1887"/>
                  </a:lnTo>
                  <a:lnTo>
                    <a:pt x="108" y="1847"/>
                  </a:lnTo>
                  <a:lnTo>
                    <a:pt x="97" y="1798"/>
                  </a:lnTo>
                  <a:lnTo>
                    <a:pt x="85" y="1742"/>
                  </a:lnTo>
                  <a:lnTo>
                    <a:pt x="70" y="1676"/>
                  </a:lnTo>
                  <a:lnTo>
                    <a:pt x="57" y="1605"/>
                  </a:lnTo>
                  <a:lnTo>
                    <a:pt x="45" y="1527"/>
                  </a:lnTo>
                  <a:lnTo>
                    <a:pt x="32" y="1445"/>
                  </a:lnTo>
                  <a:lnTo>
                    <a:pt x="21" y="1359"/>
                  </a:lnTo>
                  <a:lnTo>
                    <a:pt x="11" y="1268"/>
                  </a:lnTo>
                  <a:lnTo>
                    <a:pt x="5" y="1176"/>
                  </a:lnTo>
                  <a:lnTo>
                    <a:pt x="0" y="1083"/>
                  </a:lnTo>
                  <a:lnTo>
                    <a:pt x="0" y="988"/>
                  </a:lnTo>
                  <a:lnTo>
                    <a:pt x="5" y="896"/>
                  </a:lnTo>
                  <a:lnTo>
                    <a:pt x="11" y="803"/>
                  </a:lnTo>
                  <a:lnTo>
                    <a:pt x="24" y="715"/>
                  </a:lnTo>
                  <a:lnTo>
                    <a:pt x="42" y="629"/>
                  </a:lnTo>
                  <a:lnTo>
                    <a:pt x="68" y="545"/>
                  </a:lnTo>
                  <a:lnTo>
                    <a:pt x="97" y="467"/>
                  </a:lnTo>
                  <a:lnTo>
                    <a:pt x="135" y="395"/>
                  </a:lnTo>
                  <a:lnTo>
                    <a:pt x="188" y="317"/>
                  </a:lnTo>
                  <a:lnTo>
                    <a:pt x="249" y="248"/>
                  </a:lnTo>
                  <a:lnTo>
                    <a:pt x="314" y="185"/>
                  </a:lnTo>
                  <a:lnTo>
                    <a:pt x="388" y="132"/>
                  </a:lnTo>
                  <a:lnTo>
                    <a:pt x="463" y="86"/>
                  </a:lnTo>
                  <a:lnTo>
                    <a:pt x="543" y="50"/>
                  </a:lnTo>
                  <a:lnTo>
                    <a:pt x="627" y="25"/>
                  </a:lnTo>
                  <a:lnTo>
                    <a:pt x="714" y="6"/>
                  </a:lnTo>
                  <a:lnTo>
                    <a:pt x="802" y="0"/>
                  </a:lnTo>
                  <a:close/>
                </a:path>
              </a:pathLst>
            </a:custGeom>
            <a:solidFill>
              <a:srgbClr val="E56206"/>
            </a:solidFill>
            <a:ln w="0">
              <a:noFill/>
              <a:prstDash val="solid"/>
              <a:round/>
            </a:ln>
            <a:effectLst/>
          </p:spPr>
          <p:txBody>
            <a:bodyPr anchor="ctr"/>
            <a:lstStyle/>
            <a:p>
              <a:pPr algn="ctr">
                <a:defRPr/>
              </a:pPr>
              <a:r>
                <a:rPr lang="en-US" sz="3735" kern="0" dirty="0">
                  <a:solidFill>
                    <a:schemeClr val="bg1"/>
                  </a:solidFill>
                  <a:latin typeface="+mn-lt"/>
                  <a:ea typeface="+mn-ea"/>
                  <a:cs typeface="+mn-ea"/>
                  <a:sym typeface="+mn-lt"/>
                </a:rPr>
                <a:t>3</a:t>
              </a:r>
            </a:p>
          </p:txBody>
        </p:sp>
        <p:sp>
          <p:nvSpPr>
            <p:cNvPr id="106" name="任意多边形 105"/>
            <p:cNvSpPr/>
            <p:nvPr/>
          </p:nvSpPr>
          <p:spPr>
            <a:xfrm rot="20964383">
              <a:off x="3732213" y="2109733"/>
              <a:ext cx="187325" cy="506412"/>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38100" cap="flat" cmpd="sng" algn="ctr">
              <a:solidFill>
                <a:srgbClr val="AD84C6">
                  <a:lumMod val="40000"/>
                  <a:lumOff val="6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07" name="等腰三角形 106"/>
            <p:cNvSpPr/>
            <p:nvPr/>
          </p:nvSpPr>
          <p:spPr>
            <a:xfrm rot="19691507">
              <a:off x="3941763" y="3065408"/>
              <a:ext cx="92075" cy="71437"/>
            </a:xfrm>
            <a:prstGeom prst="triangle">
              <a:avLst/>
            </a:prstGeom>
            <a:solidFill>
              <a:srgbClr val="AD84C6">
                <a:lumMod val="60000"/>
                <a:lumOff val="40000"/>
              </a:srgbClr>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08" name="组合 107"/>
          <p:cNvGrpSpPr/>
          <p:nvPr/>
        </p:nvGrpSpPr>
        <p:grpSpPr>
          <a:xfrm>
            <a:off x="4469463" y="4860914"/>
            <a:ext cx="1731433" cy="1993900"/>
            <a:chOff x="3168650" y="3144783"/>
            <a:chExt cx="1298575" cy="1495425"/>
          </a:xfrm>
        </p:grpSpPr>
        <p:sp>
          <p:nvSpPr>
            <p:cNvPr id="109" name="Freeform 25"/>
            <p:cNvSpPr/>
            <p:nvPr/>
          </p:nvSpPr>
          <p:spPr bwMode="auto">
            <a:xfrm>
              <a:off x="4037013" y="3884558"/>
              <a:ext cx="430212" cy="755650"/>
            </a:xfrm>
            <a:custGeom>
              <a:avLst/>
              <a:gdLst/>
              <a:ahLst/>
              <a:cxnLst>
                <a:cxn ang="0">
                  <a:pos x="4" y="0"/>
                </a:cxn>
                <a:cxn ang="0">
                  <a:pos x="42" y="45"/>
                </a:cxn>
                <a:cxn ang="0">
                  <a:pos x="86" y="95"/>
                </a:cxn>
                <a:cxn ang="0">
                  <a:pos x="138" y="154"/>
                </a:cxn>
                <a:cxn ang="0">
                  <a:pos x="193" y="219"/>
                </a:cxn>
                <a:cxn ang="0">
                  <a:pos x="254" y="293"/>
                </a:cxn>
                <a:cxn ang="0">
                  <a:pos x="315" y="373"/>
                </a:cxn>
                <a:cxn ang="0">
                  <a:pos x="378" y="461"/>
                </a:cxn>
                <a:cxn ang="0">
                  <a:pos x="441" y="554"/>
                </a:cxn>
                <a:cxn ang="0">
                  <a:pos x="503" y="655"/>
                </a:cxn>
                <a:cxn ang="0">
                  <a:pos x="561" y="760"/>
                </a:cxn>
                <a:cxn ang="0">
                  <a:pos x="618" y="871"/>
                </a:cxn>
                <a:cxn ang="0">
                  <a:pos x="667" y="989"/>
                </a:cxn>
                <a:cxn ang="0">
                  <a:pos x="711" y="1111"/>
                </a:cxn>
                <a:cxn ang="0">
                  <a:pos x="747" y="1239"/>
                </a:cxn>
                <a:cxn ang="0">
                  <a:pos x="774" y="1372"/>
                </a:cxn>
                <a:cxn ang="0">
                  <a:pos x="768" y="1372"/>
                </a:cxn>
                <a:cxn ang="0">
                  <a:pos x="740" y="1239"/>
                </a:cxn>
                <a:cxn ang="0">
                  <a:pos x="704" y="1113"/>
                </a:cxn>
                <a:cxn ang="0">
                  <a:pos x="660" y="989"/>
                </a:cxn>
                <a:cxn ang="0">
                  <a:pos x="612" y="873"/>
                </a:cxn>
                <a:cxn ang="0">
                  <a:pos x="557" y="762"/>
                </a:cxn>
                <a:cxn ang="0">
                  <a:pos x="498" y="657"/>
                </a:cxn>
                <a:cxn ang="0">
                  <a:pos x="435" y="556"/>
                </a:cxn>
                <a:cxn ang="0">
                  <a:pos x="374" y="463"/>
                </a:cxn>
                <a:cxn ang="0">
                  <a:pos x="311" y="377"/>
                </a:cxn>
                <a:cxn ang="0">
                  <a:pos x="248" y="297"/>
                </a:cxn>
                <a:cxn ang="0">
                  <a:pos x="189" y="223"/>
                </a:cxn>
                <a:cxn ang="0">
                  <a:pos x="134" y="158"/>
                </a:cxn>
                <a:cxn ang="0">
                  <a:pos x="82" y="99"/>
                </a:cxn>
                <a:cxn ang="0">
                  <a:pos x="37" y="49"/>
                </a:cxn>
                <a:cxn ang="0">
                  <a:pos x="0" y="5"/>
                </a:cxn>
                <a:cxn ang="0">
                  <a:pos x="4" y="0"/>
                </a:cxn>
              </a:cxnLst>
              <a:rect l="0" t="0" r="r" b="b"/>
              <a:pathLst>
                <a:path w="774" h="1372">
                  <a:moveTo>
                    <a:pt x="4" y="0"/>
                  </a:moveTo>
                  <a:lnTo>
                    <a:pt x="42" y="45"/>
                  </a:lnTo>
                  <a:lnTo>
                    <a:pt x="86" y="95"/>
                  </a:lnTo>
                  <a:lnTo>
                    <a:pt x="138" y="154"/>
                  </a:lnTo>
                  <a:lnTo>
                    <a:pt x="193" y="219"/>
                  </a:lnTo>
                  <a:lnTo>
                    <a:pt x="254" y="293"/>
                  </a:lnTo>
                  <a:lnTo>
                    <a:pt x="315" y="373"/>
                  </a:lnTo>
                  <a:lnTo>
                    <a:pt x="378" y="461"/>
                  </a:lnTo>
                  <a:lnTo>
                    <a:pt x="441" y="554"/>
                  </a:lnTo>
                  <a:lnTo>
                    <a:pt x="503" y="655"/>
                  </a:lnTo>
                  <a:lnTo>
                    <a:pt x="561" y="760"/>
                  </a:lnTo>
                  <a:lnTo>
                    <a:pt x="618" y="871"/>
                  </a:lnTo>
                  <a:lnTo>
                    <a:pt x="667" y="989"/>
                  </a:lnTo>
                  <a:lnTo>
                    <a:pt x="711" y="1111"/>
                  </a:lnTo>
                  <a:lnTo>
                    <a:pt x="747" y="1239"/>
                  </a:lnTo>
                  <a:lnTo>
                    <a:pt x="774" y="1372"/>
                  </a:lnTo>
                  <a:lnTo>
                    <a:pt x="768" y="1372"/>
                  </a:lnTo>
                  <a:lnTo>
                    <a:pt x="740" y="1239"/>
                  </a:lnTo>
                  <a:lnTo>
                    <a:pt x="704" y="1113"/>
                  </a:lnTo>
                  <a:lnTo>
                    <a:pt x="660" y="989"/>
                  </a:lnTo>
                  <a:lnTo>
                    <a:pt x="612" y="873"/>
                  </a:lnTo>
                  <a:lnTo>
                    <a:pt x="557" y="762"/>
                  </a:lnTo>
                  <a:lnTo>
                    <a:pt x="498" y="657"/>
                  </a:lnTo>
                  <a:lnTo>
                    <a:pt x="435" y="556"/>
                  </a:lnTo>
                  <a:lnTo>
                    <a:pt x="374" y="463"/>
                  </a:lnTo>
                  <a:lnTo>
                    <a:pt x="311" y="377"/>
                  </a:lnTo>
                  <a:lnTo>
                    <a:pt x="248" y="297"/>
                  </a:lnTo>
                  <a:lnTo>
                    <a:pt x="189" y="223"/>
                  </a:lnTo>
                  <a:lnTo>
                    <a:pt x="134" y="158"/>
                  </a:lnTo>
                  <a:lnTo>
                    <a:pt x="82" y="99"/>
                  </a:lnTo>
                  <a:lnTo>
                    <a:pt x="37" y="49"/>
                  </a:lnTo>
                  <a:lnTo>
                    <a:pt x="0" y="5"/>
                  </a:lnTo>
                  <a:lnTo>
                    <a:pt x="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10" name="Freeform 30"/>
            <p:cNvSpPr/>
            <p:nvPr/>
          </p:nvSpPr>
          <p:spPr bwMode="auto">
            <a:xfrm>
              <a:off x="3168650" y="3144783"/>
              <a:ext cx="889000" cy="798512"/>
            </a:xfrm>
            <a:custGeom>
              <a:avLst/>
              <a:gdLst/>
              <a:ahLst/>
              <a:cxnLst>
                <a:cxn ang="0">
                  <a:pos x="709" y="0"/>
                </a:cxn>
                <a:cxn ang="0">
                  <a:pos x="869" y="29"/>
                </a:cxn>
                <a:cxn ang="0">
                  <a:pos x="1019" y="99"/>
                </a:cxn>
                <a:cxn ang="0">
                  <a:pos x="1151" y="202"/>
                </a:cxn>
                <a:cxn ang="0">
                  <a:pos x="1256" y="334"/>
                </a:cxn>
                <a:cxn ang="0">
                  <a:pos x="1343" y="490"/>
                </a:cxn>
                <a:cxn ang="0">
                  <a:pos x="1410" y="660"/>
                </a:cxn>
                <a:cxn ang="0">
                  <a:pos x="1463" y="833"/>
                </a:cxn>
                <a:cxn ang="0">
                  <a:pos x="1503" y="997"/>
                </a:cxn>
                <a:cxn ang="0">
                  <a:pos x="1530" y="1142"/>
                </a:cxn>
                <a:cxn ang="0">
                  <a:pos x="1547" y="1260"/>
                </a:cxn>
                <a:cxn ang="0">
                  <a:pos x="1555" y="1338"/>
                </a:cxn>
                <a:cxn ang="0">
                  <a:pos x="1557" y="1365"/>
                </a:cxn>
                <a:cxn ang="0">
                  <a:pos x="1532" y="1369"/>
                </a:cxn>
                <a:cxn ang="0">
                  <a:pos x="1460" y="1378"/>
                </a:cxn>
                <a:cxn ang="0">
                  <a:pos x="1351" y="1388"/>
                </a:cxn>
                <a:cxn ang="0">
                  <a:pos x="1214" y="1397"/>
                </a:cxn>
                <a:cxn ang="0">
                  <a:pos x="1057" y="1399"/>
                </a:cxn>
                <a:cxn ang="0">
                  <a:pos x="888" y="1390"/>
                </a:cxn>
                <a:cxn ang="0">
                  <a:pos x="716" y="1371"/>
                </a:cxn>
                <a:cxn ang="0">
                  <a:pos x="547" y="1336"/>
                </a:cxn>
                <a:cxn ang="0">
                  <a:pos x="394" y="1279"/>
                </a:cxn>
                <a:cxn ang="0">
                  <a:pos x="263" y="1199"/>
                </a:cxn>
                <a:cxn ang="0">
                  <a:pos x="143" y="1079"/>
                </a:cxn>
                <a:cxn ang="0">
                  <a:pos x="59" y="940"/>
                </a:cxn>
                <a:cxn ang="0">
                  <a:pos x="11" y="789"/>
                </a:cxn>
                <a:cxn ang="0">
                  <a:pos x="0" y="629"/>
                </a:cxn>
                <a:cxn ang="0">
                  <a:pos x="28" y="471"/>
                </a:cxn>
                <a:cxn ang="0">
                  <a:pos x="93" y="322"/>
                </a:cxn>
                <a:cxn ang="0">
                  <a:pos x="198" y="189"/>
                </a:cxn>
                <a:cxn ang="0">
                  <a:pos x="326" y="90"/>
                </a:cxn>
                <a:cxn ang="0">
                  <a:pos x="474" y="27"/>
                </a:cxn>
                <a:cxn ang="0">
                  <a:pos x="629" y="0"/>
                </a:cxn>
              </a:cxnLst>
              <a:rect l="0" t="0" r="r" b="b"/>
              <a:pathLst>
                <a:path w="1557" h="1399">
                  <a:moveTo>
                    <a:pt x="629" y="0"/>
                  </a:moveTo>
                  <a:lnTo>
                    <a:pt x="709" y="0"/>
                  </a:lnTo>
                  <a:lnTo>
                    <a:pt x="789" y="10"/>
                  </a:lnTo>
                  <a:lnTo>
                    <a:pt x="869" y="29"/>
                  </a:lnTo>
                  <a:lnTo>
                    <a:pt x="945" y="59"/>
                  </a:lnTo>
                  <a:lnTo>
                    <a:pt x="1019" y="99"/>
                  </a:lnTo>
                  <a:lnTo>
                    <a:pt x="1090" y="147"/>
                  </a:lnTo>
                  <a:lnTo>
                    <a:pt x="1151" y="202"/>
                  </a:lnTo>
                  <a:lnTo>
                    <a:pt x="1206" y="265"/>
                  </a:lnTo>
                  <a:lnTo>
                    <a:pt x="1256" y="334"/>
                  </a:lnTo>
                  <a:lnTo>
                    <a:pt x="1303" y="410"/>
                  </a:lnTo>
                  <a:lnTo>
                    <a:pt x="1343" y="490"/>
                  </a:lnTo>
                  <a:lnTo>
                    <a:pt x="1378" y="574"/>
                  </a:lnTo>
                  <a:lnTo>
                    <a:pt x="1410" y="660"/>
                  </a:lnTo>
                  <a:lnTo>
                    <a:pt x="1439" y="746"/>
                  </a:lnTo>
                  <a:lnTo>
                    <a:pt x="1463" y="833"/>
                  </a:lnTo>
                  <a:lnTo>
                    <a:pt x="1484" y="915"/>
                  </a:lnTo>
                  <a:lnTo>
                    <a:pt x="1503" y="997"/>
                  </a:lnTo>
                  <a:lnTo>
                    <a:pt x="1517" y="1073"/>
                  </a:lnTo>
                  <a:lnTo>
                    <a:pt x="1530" y="1142"/>
                  </a:lnTo>
                  <a:lnTo>
                    <a:pt x="1538" y="1205"/>
                  </a:lnTo>
                  <a:lnTo>
                    <a:pt x="1547" y="1260"/>
                  </a:lnTo>
                  <a:lnTo>
                    <a:pt x="1551" y="1304"/>
                  </a:lnTo>
                  <a:lnTo>
                    <a:pt x="1555" y="1338"/>
                  </a:lnTo>
                  <a:lnTo>
                    <a:pt x="1557" y="1359"/>
                  </a:lnTo>
                  <a:lnTo>
                    <a:pt x="1557" y="1365"/>
                  </a:lnTo>
                  <a:lnTo>
                    <a:pt x="1551" y="1365"/>
                  </a:lnTo>
                  <a:lnTo>
                    <a:pt x="1532" y="1369"/>
                  </a:lnTo>
                  <a:lnTo>
                    <a:pt x="1500" y="1373"/>
                  </a:lnTo>
                  <a:lnTo>
                    <a:pt x="1460" y="1378"/>
                  </a:lnTo>
                  <a:lnTo>
                    <a:pt x="1410" y="1382"/>
                  </a:lnTo>
                  <a:lnTo>
                    <a:pt x="1351" y="1388"/>
                  </a:lnTo>
                  <a:lnTo>
                    <a:pt x="1286" y="1392"/>
                  </a:lnTo>
                  <a:lnTo>
                    <a:pt x="1214" y="1397"/>
                  </a:lnTo>
                  <a:lnTo>
                    <a:pt x="1139" y="1399"/>
                  </a:lnTo>
                  <a:lnTo>
                    <a:pt x="1057" y="1399"/>
                  </a:lnTo>
                  <a:lnTo>
                    <a:pt x="972" y="1397"/>
                  </a:lnTo>
                  <a:lnTo>
                    <a:pt x="888" y="1390"/>
                  </a:lnTo>
                  <a:lnTo>
                    <a:pt x="802" y="1382"/>
                  </a:lnTo>
                  <a:lnTo>
                    <a:pt x="716" y="1371"/>
                  </a:lnTo>
                  <a:lnTo>
                    <a:pt x="631" y="1354"/>
                  </a:lnTo>
                  <a:lnTo>
                    <a:pt x="547" y="1336"/>
                  </a:lnTo>
                  <a:lnTo>
                    <a:pt x="469" y="1310"/>
                  </a:lnTo>
                  <a:lnTo>
                    <a:pt x="394" y="1279"/>
                  </a:lnTo>
                  <a:lnTo>
                    <a:pt x="326" y="1241"/>
                  </a:lnTo>
                  <a:lnTo>
                    <a:pt x="263" y="1199"/>
                  </a:lnTo>
                  <a:lnTo>
                    <a:pt x="200" y="1142"/>
                  </a:lnTo>
                  <a:lnTo>
                    <a:pt x="143" y="1079"/>
                  </a:lnTo>
                  <a:lnTo>
                    <a:pt x="97" y="1012"/>
                  </a:lnTo>
                  <a:lnTo>
                    <a:pt x="59" y="940"/>
                  </a:lnTo>
                  <a:lnTo>
                    <a:pt x="30" y="864"/>
                  </a:lnTo>
                  <a:lnTo>
                    <a:pt x="11" y="789"/>
                  </a:lnTo>
                  <a:lnTo>
                    <a:pt x="0" y="709"/>
                  </a:lnTo>
                  <a:lnTo>
                    <a:pt x="0" y="629"/>
                  </a:lnTo>
                  <a:lnTo>
                    <a:pt x="9" y="549"/>
                  </a:lnTo>
                  <a:lnTo>
                    <a:pt x="28" y="471"/>
                  </a:lnTo>
                  <a:lnTo>
                    <a:pt x="55" y="395"/>
                  </a:lnTo>
                  <a:lnTo>
                    <a:pt x="93" y="322"/>
                  </a:lnTo>
                  <a:lnTo>
                    <a:pt x="141" y="252"/>
                  </a:lnTo>
                  <a:lnTo>
                    <a:pt x="198" y="189"/>
                  </a:lnTo>
                  <a:lnTo>
                    <a:pt x="259" y="136"/>
                  </a:lnTo>
                  <a:lnTo>
                    <a:pt x="326" y="90"/>
                  </a:lnTo>
                  <a:lnTo>
                    <a:pt x="398" y="54"/>
                  </a:lnTo>
                  <a:lnTo>
                    <a:pt x="474" y="27"/>
                  </a:lnTo>
                  <a:lnTo>
                    <a:pt x="549" y="8"/>
                  </a:lnTo>
                  <a:lnTo>
                    <a:pt x="629" y="0"/>
                  </a:lnTo>
                  <a:close/>
                </a:path>
              </a:pathLst>
            </a:custGeom>
            <a:solidFill>
              <a:srgbClr val="C00000"/>
            </a:solidFill>
            <a:ln w="0">
              <a:noFill/>
              <a:prstDash val="solid"/>
              <a:round/>
            </a:ln>
            <a:effectLst/>
          </p:spPr>
          <p:txBody>
            <a:bodyPr anchor="ctr"/>
            <a:lstStyle/>
            <a:p>
              <a:pPr algn="ctr">
                <a:defRPr/>
              </a:pPr>
              <a:r>
                <a:rPr lang="en-US" sz="3735" kern="0" dirty="0">
                  <a:solidFill>
                    <a:schemeClr val="bg1"/>
                  </a:solidFill>
                  <a:latin typeface="+mn-lt"/>
                  <a:ea typeface="+mn-ea"/>
                  <a:cs typeface="+mn-ea"/>
                  <a:sym typeface="+mn-lt"/>
                </a:rPr>
                <a:t>1</a:t>
              </a:r>
            </a:p>
          </p:txBody>
        </p:sp>
        <p:sp>
          <p:nvSpPr>
            <p:cNvPr id="111" name="任意多边形 110"/>
            <p:cNvSpPr/>
            <p:nvPr/>
          </p:nvSpPr>
          <p:spPr>
            <a:xfrm rot="19603546">
              <a:off x="3654425" y="3149545"/>
              <a:ext cx="185738" cy="504825"/>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190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12" name="等腰三角形 111"/>
            <p:cNvSpPr/>
            <p:nvPr/>
          </p:nvSpPr>
          <p:spPr>
            <a:xfrm rot="18108256">
              <a:off x="4029869" y="3885352"/>
              <a:ext cx="90487" cy="6985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13" name="组合 112"/>
          <p:cNvGrpSpPr/>
          <p:nvPr/>
        </p:nvGrpSpPr>
        <p:grpSpPr>
          <a:xfrm rot="227594">
            <a:off x="6317867" y="3523610"/>
            <a:ext cx="1397439" cy="2703838"/>
            <a:chOff x="4462463" y="2206570"/>
            <a:chExt cx="1300162" cy="2433638"/>
          </a:xfrm>
        </p:grpSpPr>
        <p:sp>
          <p:nvSpPr>
            <p:cNvPr id="114" name="Freeform 24"/>
            <p:cNvSpPr/>
            <p:nvPr/>
          </p:nvSpPr>
          <p:spPr bwMode="auto">
            <a:xfrm>
              <a:off x="4462463" y="3498795"/>
              <a:ext cx="381000" cy="1141413"/>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15" name="Freeform 29"/>
            <p:cNvSpPr/>
            <p:nvPr/>
          </p:nvSpPr>
          <p:spPr bwMode="auto">
            <a:xfrm flipH="1">
              <a:off x="4719638" y="2206570"/>
              <a:ext cx="1042987" cy="1295400"/>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rgbClr val="C00000"/>
            </a:solidFill>
            <a:ln w="9525" cap="flat" cmpd="sng" algn="ctr">
              <a:noFill/>
              <a:prstDash val="solid"/>
            </a:ln>
            <a:effectLst/>
          </p:spPr>
          <p:txBody>
            <a:bodyPr anchor="ctr"/>
            <a:lstStyle/>
            <a:p>
              <a:pPr algn="ctr">
                <a:defRPr/>
              </a:pPr>
              <a:r>
                <a:rPr lang="en-US" sz="3735" kern="0" dirty="0">
                  <a:solidFill>
                    <a:schemeClr val="bg1"/>
                  </a:solidFill>
                  <a:latin typeface="+mn-lt"/>
                  <a:ea typeface="+mn-ea"/>
                  <a:cs typeface="+mn-ea"/>
                  <a:sym typeface="+mn-lt"/>
                </a:rPr>
                <a:t>2</a:t>
              </a:r>
            </a:p>
          </p:txBody>
        </p:sp>
        <p:sp>
          <p:nvSpPr>
            <p:cNvPr id="116" name="任意多边形 115"/>
            <p:cNvSpPr/>
            <p:nvPr/>
          </p:nvSpPr>
          <p:spPr>
            <a:xfrm rot="1173429" flipH="1">
              <a:off x="4906963" y="2273245"/>
              <a:ext cx="215900" cy="585788"/>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571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17" name="等腰三角形 116"/>
            <p:cNvSpPr/>
            <p:nvPr/>
          </p:nvSpPr>
          <p:spPr>
            <a:xfrm rot="1502139">
              <a:off x="4797425" y="3476570"/>
              <a:ext cx="95250" cy="7620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118" name="组合 117"/>
          <p:cNvGrpSpPr/>
          <p:nvPr/>
        </p:nvGrpSpPr>
        <p:grpSpPr>
          <a:xfrm>
            <a:off x="6194546" y="1931447"/>
            <a:ext cx="1862667" cy="4923367"/>
            <a:chOff x="4462463" y="947683"/>
            <a:chExt cx="1397000" cy="3692525"/>
          </a:xfrm>
        </p:grpSpPr>
        <p:sp>
          <p:nvSpPr>
            <p:cNvPr id="119" name="Freeform 22"/>
            <p:cNvSpPr/>
            <p:nvPr/>
          </p:nvSpPr>
          <p:spPr bwMode="auto">
            <a:xfrm>
              <a:off x="4462463" y="2043058"/>
              <a:ext cx="403225" cy="2597150"/>
            </a:xfrm>
            <a:custGeom>
              <a:avLst/>
              <a:gdLst/>
              <a:ahLst/>
              <a:cxnLst>
                <a:cxn ang="0">
                  <a:pos x="524" y="0"/>
                </a:cxn>
                <a:cxn ang="0">
                  <a:pos x="530" y="2"/>
                </a:cxn>
                <a:cxn ang="0">
                  <a:pos x="511" y="46"/>
                </a:cxn>
                <a:cxn ang="0">
                  <a:pos x="492" y="105"/>
                </a:cxn>
                <a:cxn ang="0">
                  <a:pos x="469" y="177"/>
                </a:cxn>
                <a:cxn ang="0">
                  <a:pos x="446" y="263"/>
                </a:cxn>
                <a:cxn ang="0">
                  <a:pos x="420" y="364"/>
                </a:cxn>
                <a:cxn ang="0">
                  <a:pos x="393" y="478"/>
                </a:cxn>
                <a:cxn ang="0">
                  <a:pos x="366" y="604"/>
                </a:cxn>
                <a:cxn ang="0">
                  <a:pos x="338" y="743"/>
                </a:cxn>
                <a:cxn ang="0">
                  <a:pos x="311" y="896"/>
                </a:cxn>
                <a:cxn ang="0">
                  <a:pos x="282" y="1060"/>
                </a:cxn>
                <a:cxn ang="0">
                  <a:pos x="254" y="1239"/>
                </a:cxn>
                <a:cxn ang="0">
                  <a:pos x="227" y="1429"/>
                </a:cxn>
                <a:cxn ang="0">
                  <a:pos x="200" y="1631"/>
                </a:cxn>
                <a:cxn ang="0">
                  <a:pos x="172" y="1847"/>
                </a:cxn>
                <a:cxn ang="0">
                  <a:pos x="147" y="2072"/>
                </a:cxn>
                <a:cxn ang="0">
                  <a:pos x="122" y="2312"/>
                </a:cxn>
                <a:cxn ang="0">
                  <a:pos x="101" y="2562"/>
                </a:cxn>
                <a:cxn ang="0">
                  <a:pos x="80" y="2823"/>
                </a:cxn>
                <a:cxn ang="0">
                  <a:pos x="61" y="3097"/>
                </a:cxn>
                <a:cxn ang="0">
                  <a:pos x="44" y="3381"/>
                </a:cxn>
                <a:cxn ang="0">
                  <a:pos x="29" y="3675"/>
                </a:cxn>
                <a:cxn ang="0">
                  <a:pos x="19" y="3980"/>
                </a:cxn>
                <a:cxn ang="0">
                  <a:pos x="10" y="4298"/>
                </a:cxn>
                <a:cxn ang="0">
                  <a:pos x="6" y="4624"/>
                </a:cxn>
                <a:cxn ang="0">
                  <a:pos x="0" y="4624"/>
                </a:cxn>
                <a:cxn ang="0">
                  <a:pos x="4" y="4298"/>
                </a:cxn>
                <a:cxn ang="0">
                  <a:pos x="12" y="3980"/>
                </a:cxn>
                <a:cxn ang="0">
                  <a:pos x="23" y="3675"/>
                </a:cxn>
                <a:cxn ang="0">
                  <a:pos x="37" y="3381"/>
                </a:cxn>
                <a:cxn ang="0">
                  <a:pos x="54" y="3095"/>
                </a:cxn>
                <a:cxn ang="0">
                  <a:pos x="73" y="2823"/>
                </a:cxn>
                <a:cxn ang="0">
                  <a:pos x="94" y="2560"/>
                </a:cxn>
                <a:cxn ang="0">
                  <a:pos x="115" y="2310"/>
                </a:cxn>
                <a:cxn ang="0">
                  <a:pos x="141" y="2072"/>
                </a:cxn>
                <a:cxn ang="0">
                  <a:pos x="166" y="1845"/>
                </a:cxn>
                <a:cxn ang="0">
                  <a:pos x="193" y="1631"/>
                </a:cxn>
                <a:cxn ang="0">
                  <a:pos x="221" y="1429"/>
                </a:cxn>
                <a:cxn ang="0">
                  <a:pos x="248" y="1237"/>
                </a:cxn>
                <a:cxn ang="0">
                  <a:pos x="275" y="1058"/>
                </a:cxn>
                <a:cxn ang="0">
                  <a:pos x="305" y="894"/>
                </a:cxn>
                <a:cxn ang="0">
                  <a:pos x="332" y="741"/>
                </a:cxn>
                <a:cxn ang="0">
                  <a:pos x="359" y="602"/>
                </a:cxn>
                <a:cxn ang="0">
                  <a:pos x="387" y="476"/>
                </a:cxn>
                <a:cxn ang="0">
                  <a:pos x="414" y="362"/>
                </a:cxn>
                <a:cxn ang="0">
                  <a:pos x="439" y="261"/>
                </a:cxn>
                <a:cxn ang="0">
                  <a:pos x="463" y="175"/>
                </a:cxn>
                <a:cxn ang="0">
                  <a:pos x="486" y="103"/>
                </a:cxn>
                <a:cxn ang="0">
                  <a:pos x="505" y="44"/>
                </a:cxn>
                <a:cxn ang="0">
                  <a:pos x="524" y="0"/>
                </a:cxn>
              </a:cxnLst>
              <a:rect l="0" t="0" r="r" b="b"/>
              <a:pathLst>
                <a:path w="530" h="4624">
                  <a:moveTo>
                    <a:pt x="524" y="0"/>
                  </a:moveTo>
                  <a:lnTo>
                    <a:pt x="530" y="2"/>
                  </a:lnTo>
                  <a:lnTo>
                    <a:pt x="511" y="46"/>
                  </a:lnTo>
                  <a:lnTo>
                    <a:pt x="492" y="105"/>
                  </a:lnTo>
                  <a:lnTo>
                    <a:pt x="469" y="177"/>
                  </a:lnTo>
                  <a:lnTo>
                    <a:pt x="446" y="263"/>
                  </a:lnTo>
                  <a:lnTo>
                    <a:pt x="420" y="364"/>
                  </a:lnTo>
                  <a:lnTo>
                    <a:pt x="393" y="478"/>
                  </a:lnTo>
                  <a:lnTo>
                    <a:pt x="366" y="604"/>
                  </a:lnTo>
                  <a:lnTo>
                    <a:pt x="338" y="743"/>
                  </a:lnTo>
                  <a:lnTo>
                    <a:pt x="311" y="896"/>
                  </a:lnTo>
                  <a:lnTo>
                    <a:pt x="282" y="1060"/>
                  </a:lnTo>
                  <a:lnTo>
                    <a:pt x="254" y="1239"/>
                  </a:lnTo>
                  <a:lnTo>
                    <a:pt x="227" y="1429"/>
                  </a:lnTo>
                  <a:lnTo>
                    <a:pt x="200" y="1631"/>
                  </a:lnTo>
                  <a:lnTo>
                    <a:pt x="172" y="1847"/>
                  </a:lnTo>
                  <a:lnTo>
                    <a:pt x="147" y="2072"/>
                  </a:lnTo>
                  <a:lnTo>
                    <a:pt x="122" y="2312"/>
                  </a:lnTo>
                  <a:lnTo>
                    <a:pt x="101" y="2562"/>
                  </a:lnTo>
                  <a:lnTo>
                    <a:pt x="80" y="2823"/>
                  </a:lnTo>
                  <a:lnTo>
                    <a:pt x="61" y="3097"/>
                  </a:lnTo>
                  <a:lnTo>
                    <a:pt x="44" y="3381"/>
                  </a:lnTo>
                  <a:lnTo>
                    <a:pt x="29" y="3675"/>
                  </a:lnTo>
                  <a:lnTo>
                    <a:pt x="19" y="3980"/>
                  </a:lnTo>
                  <a:lnTo>
                    <a:pt x="10" y="4298"/>
                  </a:lnTo>
                  <a:lnTo>
                    <a:pt x="6" y="4624"/>
                  </a:lnTo>
                  <a:lnTo>
                    <a:pt x="0" y="4624"/>
                  </a:lnTo>
                  <a:lnTo>
                    <a:pt x="4" y="4298"/>
                  </a:lnTo>
                  <a:lnTo>
                    <a:pt x="12" y="3980"/>
                  </a:lnTo>
                  <a:lnTo>
                    <a:pt x="23" y="3675"/>
                  </a:lnTo>
                  <a:lnTo>
                    <a:pt x="37" y="3381"/>
                  </a:lnTo>
                  <a:lnTo>
                    <a:pt x="54" y="3095"/>
                  </a:lnTo>
                  <a:lnTo>
                    <a:pt x="73" y="2823"/>
                  </a:lnTo>
                  <a:lnTo>
                    <a:pt x="94" y="2560"/>
                  </a:lnTo>
                  <a:lnTo>
                    <a:pt x="115" y="2310"/>
                  </a:lnTo>
                  <a:lnTo>
                    <a:pt x="141" y="2072"/>
                  </a:lnTo>
                  <a:lnTo>
                    <a:pt x="166" y="1845"/>
                  </a:lnTo>
                  <a:lnTo>
                    <a:pt x="193" y="1631"/>
                  </a:lnTo>
                  <a:lnTo>
                    <a:pt x="221" y="1429"/>
                  </a:lnTo>
                  <a:lnTo>
                    <a:pt x="248" y="1237"/>
                  </a:lnTo>
                  <a:lnTo>
                    <a:pt x="275" y="1058"/>
                  </a:lnTo>
                  <a:lnTo>
                    <a:pt x="305" y="894"/>
                  </a:lnTo>
                  <a:lnTo>
                    <a:pt x="332" y="741"/>
                  </a:lnTo>
                  <a:lnTo>
                    <a:pt x="359" y="602"/>
                  </a:lnTo>
                  <a:lnTo>
                    <a:pt x="387" y="476"/>
                  </a:lnTo>
                  <a:lnTo>
                    <a:pt x="414" y="362"/>
                  </a:lnTo>
                  <a:lnTo>
                    <a:pt x="439" y="261"/>
                  </a:lnTo>
                  <a:lnTo>
                    <a:pt x="463" y="175"/>
                  </a:lnTo>
                  <a:lnTo>
                    <a:pt x="486" y="103"/>
                  </a:lnTo>
                  <a:lnTo>
                    <a:pt x="505" y="44"/>
                  </a:lnTo>
                  <a:lnTo>
                    <a:pt x="524"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120" name="Freeform 27"/>
            <p:cNvSpPr/>
            <p:nvPr/>
          </p:nvSpPr>
          <p:spPr bwMode="auto">
            <a:xfrm>
              <a:off x="4872038" y="947683"/>
              <a:ext cx="987425" cy="1074737"/>
            </a:xfrm>
            <a:custGeom>
              <a:avLst/>
              <a:gdLst/>
              <a:ahLst/>
              <a:cxnLst>
                <a:cxn ang="0">
                  <a:pos x="1012" y="6"/>
                </a:cxn>
                <a:cxn ang="0">
                  <a:pos x="1189" y="48"/>
                </a:cxn>
                <a:cxn ang="0">
                  <a:pos x="1355" y="130"/>
                </a:cxn>
                <a:cxn ang="0">
                  <a:pos x="1503" y="252"/>
                </a:cxn>
                <a:cxn ang="0">
                  <a:pos x="1616" y="399"/>
                </a:cxn>
                <a:cxn ang="0">
                  <a:pos x="1690" y="566"/>
                </a:cxn>
                <a:cxn ang="0">
                  <a:pos x="1724" y="742"/>
                </a:cxn>
                <a:cxn ang="0">
                  <a:pos x="1719" y="925"/>
                </a:cxn>
                <a:cxn ang="0">
                  <a:pos x="1675" y="1102"/>
                </a:cxn>
                <a:cxn ang="0">
                  <a:pos x="1591" y="1272"/>
                </a:cxn>
                <a:cxn ang="0">
                  <a:pos x="1471" y="1415"/>
                </a:cxn>
                <a:cxn ang="0">
                  <a:pos x="1324" y="1531"/>
                </a:cxn>
                <a:cxn ang="0">
                  <a:pos x="1151" y="1626"/>
                </a:cxn>
                <a:cxn ang="0">
                  <a:pos x="964" y="1702"/>
                </a:cxn>
                <a:cxn ang="0">
                  <a:pos x="770" y="1763"/>
                </a:cxn>
                <a:cxn ang="0">
                  <a:pos x="583" y="1807"/>
                </a:cxn>
                <a:cxn ang="0">
                  <a:pos x="406" y="1840"/>
                </a:cxn>
                <a:cxn ang="0">
                  <a:pos x="255" y="1861"/>
                </a:cxn>
                <a:cxn ang="0">
                  <a:pos x="133" y="1874"/>
                </a:cxn>
                <a:cxn ang="0">
                  <a:pos x="55" y="1880"/>
                </a:cxn>
                <a:cxn ang="0">
                  <a:pos x="26" y="1882"/>
                </a:cxn>
                <a:cxn ang="0">
                  <a:pos x="23" y="1857"/>
                </a:cxn>
                <a:cxn ang="0">
                  <a:pos x="15" y="1784"/>
                </a:cxn>
                <a:cxn ang="0">
                  <a:pos x="7" y="1670"/>
                </a:cxn>
                <a:cxn ang="0">
                  <a:pos x="0" y="1527"/>
                </a:cxn>
                <a:cxn ang="0">
                  <a:pos x="2" y="1270"/>
                </a:cxn>
                <a:cxn ang="0">
                  <a:pos x="15" y="1081"/>
                </a:cxn>
                <a:cxn ang="0">
                  <a:pos x="40" y="890"/>
                </a:cxn>
                <a:cxn ang="0">
                  <a:pos x="80" y="702"/>
                </a:cxn>
                <a:cxn ang="0">
                  <a:pos x="141" y="528"/>
                </a:cxn>
                <a:cxn ang="0">
                  <a:pos x="221" y="372"/>
                </a:cxn>
                <a:cxn ang="0">
                  <a:pos x="337" y="233"/>
                </a:cxn>
                <a:cxn ang="0">
                  <a:pos x="486" y="117"/>
                </a:cxn>
                <a:cxn ang="0">
                  <a:pos x="655" y="42"/>
                </a:cxn>
                <a:cxn ang="0">
                  <a:pos x="831" y="4"/>
                </a:cxn>
              </a:cxnLst>
              <a:rect l="0" t="0" r="r" b="b"/>
              <a:pathLst>
                <a:path w="1728" h="1882">
                  <a:moveTo>
                    <a:pt x="922" y="0"/>
                  </a:moveTo>
                  <a:lnTo>
                    <a:pt x="1012" y="6"/>
                  </a:lnTo>
                  <a:lnTo>
                    <a:pt x="1103" y="21"/>
                  </a:lnTo>
                  <a:lnTo>
                    <a:pt x="1189" y="48"/>
                  </a:lnTo>
                  <a:lnTo>
                    <a:pt x="1275" y="84"/>
                  </a:lnTo>
                  <a:lnTo>
                    <a:pt x="1355" y="130"/>
                  </a:lnTo>
                  <a:lnTo>
                    <a:pt x="1433" y="187"/>
                  </a:lnTo>
                  <a:lnTo>
                    <a:pt x="1503" y="252"/>
                  </a:lnTo>
                  <a:lnTo>
                    <a:pt x="1564" y="324"/>
                  </a:lnTo>
                  <a:lnTo>
                    <a:pt x="1616" y="399"/>
                  </a:lnTo>
                  <a:lnTo>
                    <a:pt x="1656" y="481"/>
                  </a:lnTo>
                  <a:lnTo>
                    <a:pt x="1690" y="566"/>
                  </a:lnTo>
                  <a:lnTo>
                    <a:pt x="1711" y="654"/>
                  </a:lnTo>
                  <a:lnTo>
                    <a:pt x="1724" y="742"/>
                  </a:lnTo>
                  <a:lnTo>
                    <a:pt x="1728" y="835"/>
                  </a:lnTo>
                  <a:lnTo>
                    <a:pt x="1719" y="925"/>
                  </a:lnTo>
                  <a:lnTo>
                    <a:pt x="1703" y="1014"/>
                  </a:lnTo>
                  <a:lnTo>
                    <a:pt x="1675" y="1102"/>
                  </a:lnTo>
                  <a:lnTo>
                    <a:pt x="1637" y="1188"/>
                  </a:lnTo>
                  <a:lnTo>
                    <a:pt x="1591" y="1272"/>
                  </a:lnTo>
                  <a:lnTo>
                    <a:pt x="1532" y="1350"/>
                  </a:lnTo>
                  <a:lnTo>
                    <a:pt x="1471" y="1415"/>
                  </a:lnTo>
                  <a:lnTo>
                    <a:pt x="1400" y="1476"/>
                  </a:lnTo>
                  <a:lnTo>
                    <a:pt x="1324" y="1531"/>
                  </a:lnTo>
                  <a:lnTo>
                    <a:pt x="1240" y="1582"/>
                  </a:lnTo>
                  <a:lnTo>
                    <a:pt x="1151" y="1626"/>
                  </a:lnTo>
                  <a:lnTo>
                    <a:pt x="1059" y="1666"/>
                  </a:lnTo>
                  <a:lnTo>
                    <a:pt x="964" y="1702"/>
                  </a:lnTo>
                  <a:lnTo>
                    <a:pt x="867" y="1733"/>
                  </a:lnTo>
                  <a:lnTo>
                    <a:pt x="770" y="1763"/>
                  </a:lnTo>
                  <a:lnTo>
                    <a:pt x="676" y="1786"/>
                  </a:lnTo>
                  <a:lnTo>
                    <a:pt x="583" y="1807"/>
                  </a:lnTo>
                  <a:lnTo>
                    <a:pt x="493" y="1826"/>
                  </a:lnTo>
                  <a:lnTo>
                    <a:pt x="406" y="1840"/>
                  </a:lnTo>
                  <a:lnTo>
                    <a:pt x="326" y="1851"/>
                  </a:lnTo>
                  <a:lnTo>
                    <a:pt x="255" y="1861"/>
                  </a:lnTo>
                  <a:lnTo>
                    <a:pt x="190" y="1868"/>
                  </a:lnTo>
                  <a:lnTo>
                    <a:pt x="133" y="1874"/>
                  </a:lnTo>
                  <a:lnTo>
                    <a:pt x="89" y="1878"/>
                  </a:lnTo>
                  <a:lnTo>
                    <a:pt x="55" y="1880"/>
                  </a:lnTo>
                  <a:lnTo>
                    <a:pt x="32" y="1882"/>
                  </a:lnTo>
                  <a:lnTo>
                    <a:pt x="26" y="1882"/>
                  </a:lnTo>
                  <a:lnTo>
                    <a:pt x="26" y="1876"/>
                  </a:lnTo>
                  <a:lnTo>
                    <a:pt x="23" y="1857"/>
                  </a:lnTo>
                  <a:lnTo>
                    <a:pt x="19" y="1826"/>
                  </a:lnTo>
                  <a:lnTo>
                    <a:pt x="15" y="1784"/>
                  </a:lnTo>
                  <a:lnTo>
                    <a:pt x="11" y="1731"/>
                  </a:lnTo>
                  <a:lnTo>
                    <a:pt x="7" y="1670"/>
                  </a:lnTo>
                  <a:lnTo>
                    <a:pt x="5" y="1603"/>
                  </a:lnTo>
                  <a:lnTo>
                    <a:pt x="0" y="1527"/>
                  </a:lnTo>
                  <a:lnTo>
                    <a:pt x="0" y="1359"/>
                  </a:lnTo>
                  <a:lnTo>
                    <a:pt x="2" y="1270"/>
                  </a:lnTo>
                  <a:lnTo>
                    <a:pt x="7" y="1176"/>
                  </a:lnTo>
                  <a:lnTo>
                    <a:pt x="15" y="1081"/>
                  </a:lnTo>
                  <a:lnTo>
                    <a:pt x="26" y="986"/>
                  </a:lnTo>
                  <a:lnTo>
                    <a:pt x="40" y="890"/>
                  </a:lnTo>
                  <a:lnTo>
                    <a:pt x="59" y="795"/>
                  </a:lnTo>
                  <a:lnTo>
                    <a:pt x="80" y="702"/>
                  </a:lnTo>
                  <a:lnTo>
                    <a:pt x="108" y="614"/>
                  </a:lnTo>
                  <a:lnTo>
                    <a:pt x="141" y="528"/>
                  </a:lnTo>
                  <a:lnTo>
                    <a:pt x="179" y="448"/>
                  </a:lnTo>
                  <a:lnTo>
                    <a:pt x="221" y="372"/>
                  </a:lnTo>
                  <a:lnTo>
                    <a:pt x="272" y="305"/>
                  </a:lnTo>
                  <a:lnTo>
                    <a:pt x="337" y="233"/>
                  </a:lnTo>
                  <a:lnTo>
                    <a:pt x="411" y="170"/>
                  </a:lnTo>
                  <a:lnTo>
                    <a:pt x="486" y="117"/>
                  </a:lnTo>
                  <a:lnTo>
                    <a:pt x="568" y="75"/>
                  </a:lnTo>
                  <a:lnTo>
                    <a:pt x="655" y="42"/>
                  </a:lnTo>
                  <a:lnTo>
                    <a:pt x="743" y="19"/>
                  </a:lnTo>
                  <a:lnTo>
                    <a:pt x="831" y="4"/>
                  </a:lnTo>
                  <a:lnTo>
                    <a:pt x="922" y="0"/>
                  </a:lnTo>
                  <a:close/>
                </a:path>
              </a:pathLst>
            </a:custGeom>
            <a:solidFill>
              <a:srgbClr val="E56206"/>
            </a:solidFill>
            <a:ln w="9525" cap="flat" cmpd="sng" algn="ctr">
              <a:noFill/>
              <a:prstDash val="solid"/>
            </a:ln>
            <a:effectLst/>
          </p:spPr>
          <p:txBody>
            <a:bodyPr anchor="ctr"/>
            <a:lstStyle/>
            <a:p>
              <a:pPr algn="ctr">
                <a:defRPr/>
              </a:pPr>
              <a:r>
                <a:rPr lang="en-US" sz="3735" kern="0" dirty="0">
                  <a:solidFill>
                    <a:schemeClr val="bg1"/>
                  </a:solidFill>
                  <a:latin typeface="+mn-lt"/>
                  <a:ea typeface="+mn-ea"/>
                  <a:cs typeface="+mn-ea"/>
                  <a:sym typeface="+mn-lt"/>
                </a:rPr>
                <a:t>4</a:t>
              </a:r>
            </a:p>
          </p:txBody>
        </p:sp>
        <p:sp>
          <p:nvSpPr>
            <p:cNvPr id="121" name="任意多边形 120"/>
            <p:cNvSpPr/>
            <p:nvPr/>
          </p:nvSpPr>
          <p:spPr>
            <a:xfrm rot="1173429" flipH="1">
              <a:off x="5045075" y="1030233"/>
              <a:ext cx="193675" cy="520700"/>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38100" cap="flat" cmpd="sng" algn="ctr">
              <a:solidFill>
                <a:srgbClr val="AD84C6">
                  <a:lumMod val="40000"/>
                  <a:lumOff val="6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122" name="等腰三角形 121"/>
            <p:cNvSpPr/>
            <p:nvPr/>
          </p:nvSpPr>
          <p:spPr>
            <a:xfrm rot="2162262">
              <a:off x="4837113" y="2011308"/>
              <a:ext cx="82550" cy="65087"/>
            </a:xfrm>
            <a:prstGeom prst="triangle">
              <a:avLst/>
            </a:prstGeom>
            <a:solidFill>
              <a:srgbClr val="AD84C6">
                <a:lumMod val="60000"/>
                <a:lumOff val="40000"/>
              </a:srgbClr>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49" name="组合 48"/>
          <p:cNvGrpSpPr/>
          <p:nvPr/>
        </p:nvGrpSpPr>
        <p:grpSpPr>
          <a:xfrm rot="369562">
            <a:off x="6284657" y="5217657"/>
            <a:ext cx="1071987" cy="1731540"/>
            <a:chOff x="4462463" y="2206570"/>
            <a:chExt cx="1300162" cy="2433638"/>
          </a:xfrm>
        </p:grpSpPr>
        <p:sp>
          <p:nvSpPr>
            <p:cNvPr id="50" name="Freeform 24"/>
            <p:cNvSpPr/>
            <p:nvPr/>
          </p:nvSpPr>
          <p:spPr bwMode="auto">
            <a:xfrm>
              <a:off x="4462463" y="3498795"/>
              <a:ext cx="381000" cy="1141413"/>
            </a:xfrm>
            <a:custGeom>
              <a:avLst/>
              <a:gdLst/>
              <a:ahLst/>
              <a:cxnLst>
                <a:cxn ang="0">
                  <a:pos x="660" y="0"/>
                </a:cxn>
                <a:cxn ang="0">
                  <a:pos x="667" y="2"/>
                </a:cxn>
                <a:cxn ang="0">
                  <a:pos x="652" y="40"/>
                </a:cxn>
                <a:cxn ang="0">
                  <a:pos x="635" y="88"/>
                </a:cxn>
                <a:cxn ang="0">
                  <a:pos x="612" y="147"/>
                </a:cxn>
                <a:cxn ang="0">
                  <a:pos x="589" y="216"/>
                </a:cxn>
                <a:cxn ang="0">
                  <a:pos x="561" y="296"/>
                </a:cxn>
                <a:cxn ang="0">
                  <a:pos x="532" y="385"/>
                </a:cxn>
                <a:cxn ang="0">
                  <a:pos x="500" y="482"/>
                </a:cxn>
                <a:cxn ang="0">
                  <a:pos x="467" y="587"/>
                </a:cxn>
                <a:cxn ang="0">
                  <a:pos x="433" y="698"/>
                </a:cxn>
                <a:cxn ang="0">
                  <a:pos x="399" y="816"/>
                </a:cxn>
                <a:cxn ang="0">
                  <a:pos x="364" y="938"/>
                </a:cxn>
                <a:cxn ang="0">
                  <a:pos x="328" y="1066"/>
                </a:cxn>
                <a:cxn ang="0">
                  <a:pos x="290" y="1197"/>
                </a:cxn>
                <a:cxn ang="0">
                  <a:pos x="256" y="1333"/>
                </a:cxn>
                <a:cxn ang="0">
                  <a:pos x="221" y="1470"/>
                </a:cxn>
                <a:cxn ang="0">
                  <a:pos x="189" y="1611"/>
                </a:cxn>
                <a:cxn ang="0">
                  <a:pos x="155" y="1752"/>
                </a:cxn>
                <a:cxn ang="0">
                  <a:pos x="126" y="1895"/>
                </a:cxn>
                <a:cxn ang="0">
                  <a:pos x="99" y="2036"/>
                </a:cxn>
                <a:cxn ang="0">
                  <a:pos x="73" y="2177"/>
                </a:cxn>
                <a:cxn ang="0">
                  <a:pos x="52" y="2318"/>
                </a:cxn>
                <a:cxn ang="0">
                  <a:pos x="33" y="2457"/>
                </a:cxn>
                <a:cxn ang="0">
                  <a:pos x="16" y="2591"/>
                </a:cxn>
                <a:cxn ang="0">
                  <a:pos x="6" y="2724"/>
                </a:cxn>
                <a:cxn ang="0">
                  <a:pos x="0" y="2724"/>
                </a:cxn>
                <a:cxn ang="0">
                  <a:pos x="10" y="2591"/>
                </a:cxn>
                <a:cxn ang="0">
                  <a:pos x="27" y="2457"/>
                </a:cxn>
                <a:cxn ang="0">
                  <a:pos x="46" y="2318"/>
                </a:cxn>
                <a:cxn ang="0">
                  <a:pos x="67" y="2177"/>
                </a:cxn>
                <a:cxn ang="0">
                  <a:pos x="92" y="2036"/>
                </a:cxn>
                <a:cxn ang="0">
                  <a:pos x="151" y="1750"/>
                </a:cxn>
                <a:cxn ang="0">
                  <a:pos x="183" y="1609"/>
                </a:cxn>
                <a:cxn ang="0">
                  <a:pos x="216" y="1468"/>
                </a:cxn>
                <a:cxn ang="0">
                  <a:pos x="250" y="1331"/>
                </a:cxn>
                <a:cxn ang="0">
                  <a:pos x="286" y="1195"/>
                </a:cxn>
                <a:cxn ang="0">
                  <a:pos x="322" y="1064"/>
                </a:cxn>
                <a:cxn ang="0">
                  <a:pos x="357" y="936"/>
                </a:cxn>
                <a:cxn ang="0">
                  <a:pos x="393" y="814"/>
                </a:cxn>
                <a:cxn ang="0">
                  <a:pos x="427" y="696"/>
                </a:cxn>
                <a:cxn ang="0">
                  <a:pos x="463" y="585"/>
                </a:cxn>
                <a:cxn ang="0">
                  <a:pos x="494" y="479"/>
                </a:cxn>
                <a:cxn ang="0">
                  <a:pos x="526" y="383"/>
                </a:cxn>
                <a:cxn ang="0">
                  <a:pos x="555" y="294"/>
                </a:cxn>
                <a:cxn ang="0">
                  <a:pos x="582" y="214"/>
                </a:cxn>
                <a:cxn ang="0">
                  <a:pos x="606" y="145"/>
                </a:cxn>
                <a:cxn ang="0">
                  <a:pos x="629" y="86"/>
                </a:cxn>
                <a:cxn ang="0">
                  <a:pos x="646" y="38"/>
                </a:cxn>
                <a:cxn ang="0">
                  <a:pos x="660" y="0"/>
                </a:cxn>
              </a:cxnLst>
              <a:rect l="0" t="0" r="r" b="b"/>
              <a:pathLst>
                <a:path w="667" h="2724">
                  <a:moveTo>
                    <a:pt x="660" y="0"/>
                  </a:moveTo>
                  <a:lnTo>
                    <a:pt x="667" y="2"/>
                  </a:lnTo>
                  <a:lnTo>
                    <a:pt x="652" y="40"/>
                  </a:lnTo>
                  <a:lnTo>
                    <a:pt x="635" y="88"/>
                  </a:lnTo>
                  <a:lnTo>
                    <a:pt x="612" y="147"/>
                  </a:lnTo>
                  <a:lnTo>
                    <a:pt x="589" y="216"/>
                  </a:lnTo>
                  <a:lnTo>
                    <a:pt x="561" y="296"/>
                  </a:lnTo>
                  <a:lnTo>
                    <a:pt x="532" y="385"/>
                  </a:lnTo>
                  <a:lnTo>
                    <a:pt x="500" y="482"/>
                  </a:lnTo>
                  <a:lnTo>
                    <a:pt x="467" y="587"/>
                  </a:lnTo>
                  <a:lnTo>
                    <a:pt x="433" y="698"/>
                  </a:lnTo>
                  <a:lnTo>
                    <a:pt x="399" y="816"/>
                  </a:lnTo>
                  <a:lnTo>
                    <a:pt x="364" y="938"/>
                  </a:lnTo>
                  <a:lnTo>
                    <a:pt x="328" y="1066"/>
                  </a:lnTo>
                  <a:lnTo>
                    <a:pt x="290" y="1197"/>
                  </a:lnTo>
                  <a:lnTo>
                    <a:pt x="256" y="1333"/>
                  </a:lnTo>
                  <a:lnTo>
                    <a:pt x="221" y="1470"/>
                  </a:lnTo>
                  <a:lnTo>
                    <a:pt x="189" y="1611"/>
                  </a:lnTo>
                  <a:lnTo>
                    <a:pt x="155" y="1752"/>
                  </a:lnTo>
                  <a:lnTo>
                    <a:pt x="126" y="1895"/>
                  </a:lnTo>
                  <a:lnTo>
                    <a:pt x="99" y="2036"/>
                  </a:lnTo>
                  <a:lnTo>
                    <a:pt x="73" y="2177"/>
                  </a:lnTo>
                  <a:lnTo>
                    <a:pt x="52" y="2318"/>
                  </a:lnTo>
                  <a:lnTo>
                    <a:pt x="33" y="2457"/>
                  </a:lnTo>
                  <a:lnTo>
                    <a:pt x="16" y="2591"/>
                  </a:lnTo>
                  <a:lnTo>
                    <a:pt x="6" y="2724"/>
                  </a:lnTo>
                  <a:lnTo>
                    <a:pt x="0" y="2724"/>
                  </a:lnTo>
                  <a:lnTo>
                    <a:pt x="10" y="2591"/>
                  </a:lnTo>
                  <a:lnTo>
                    <a:pt x="27" y="2457"/>
                  </a:lnTo>
                  <a:lnTo>
                    <a:pt x="46" y="2318"/>
                  </a:lnTo>
                  <a:lnTo>
                    <a:pt x="67" y="2177"/>
                  </a:lnTo>
                  <a:lnTo>
                    <a:pt x="92" y="2036"/>
                  </a:lnTo>
                  <a:lnTo>
                    <a:pt x="151" y="1750"/>
                  </a:lnTo>
                  <a:lnTo>
                    <a:pt x="183" y="1609"/>
                  </a:lnTo>
                  <a:lnTo>
                    <a:pt x="216" y="1468"/>
                  </a:lnTo>
                  <a:lnTo>
                    <a:pt x="250" y="1331"/>
                  </a:lnTo>
                  <a:lnTo>
                    <a:pt x="286" y="1195"/>
                  </a:lnTo>
                  <a:lnTo>
                    <a:pt x="322" y="1064"/>
                  </a:lnTo>
                  <a:lnTo>
                    <a:pt x="357" y="936"/>
                  </a:lnTo>
                  <a:lnTo>
                    <a:pt x="393" y="814"/>
                  </a:lnTo>
                  <a:lnTo>
                    <a:pt x="427" y="696"/>
                  </a:lnTo>
                  <a:lnTo>
                    <a:pt x="463" y="585"/>
                  </a:lnTo>
                  <a:lnTo>
                    <a:pt x="494" y="479"/>
                  </a:lnTo>
                  <a:lnTo>
                    <a:pt x="526" y="383"/>
                  </a:lnTo>
                  <a:lnTo>
                    <a:pt x="555" y="294"/>
                  </a:lnTo>
                  <a:lnTo>
                    <a:pt x="582" y="214"/>
                  </a:lnTo>
                  <a:lnTo>
                    <a:pt x="606" y="145"/>
                  </a:lnTo>
                  <a:lnTo>
                    <a:pt x="629" y="86"/>
                  </a:lnTo>
                  <a:lnTo>
                    <a:pt x="646" y="38"/>
                  </a:lnTo>
                  <a:lnTo>
                    <a:pt x="660" y="0"/>
                  </a:lnTo>
                  <a:close/>
                </a:path>
              </a:pathLst>
            </a:custGeom>
            <a:solidFill>
              <a:srgbClr val="000000"/>
            </a:solidFill>
            <a:ln w="0">
              <a:solidFill>
                <a:sysClr val="windowText" lastClr="000000">
                  <a:lumMod val="65000"/>
                  <a:lumOff val="35000"/>
                </a:sysClr>
              </a:solidFill>
              <a:prstDash val="solid"/>
              <a:round/>
            </a:ln>
          </p:spPr>
          <p:txBody>
            <a:bodyPr/>
            <a:lstStyle/>
            <a:p>
              <a:pPr>
                <a:defRPr/>
              </a:pPr>
              <a:endParaRPr lang="en-US" sz="3200" kern="0">
                <a:solidFill>
                  <a:prstClr val="black"/>
                </a:solidFill>
                <a:latin typeface="+mn-lt"/>
                <a:ea typeface="+mn-ea"/>
                <a:cs typeface="+mn-ea"/>
                <a:sym typeface="+mn-lt"/>
              </a:endParaRPr>
            </a:p>
          </p:txBody>
        </p:sp>
        <p:sp>
          <p:nvSpPr>
            <p:cNvPr id="51" name="Freeform 29"/>
            <p:cNvSpPr/>
            <p:nvPr/>
          </p:nvSpPr>
          <p:spPr bwMode="auto">
            <a:xfrm flipH="1">
              <a:off x="4719638" y="2206570"/>
              <a:ext cx="1042987" cy="1295400"/>
            </a:xfrm>
            <a:custGeom>
              <a:avLst/>
              <a:gdLst/>
              <a:ahLst/>
              <a:cxnLst>
                <a:cxn ang="0">
                  <a:pos x="955" y="0"/>
                </a:cxn>
                <a:cxn ang="0">
                  <a:pos x="1138" y="32"/>
                </a:cxn>
                <a:cxn ang="0">
                  <a:pos x="1313" y="101"/>
                </a:cxn>
                <a:cxn ang="0">
                  <a:pos x="1471" y="205"/>
                </a:cxn>
                <a:cxn ang="0">
                  <a:pos x="1608" y="341"/>
                </a:cxn>
                <a:cxn ang="0">
                  <a:pos x="1715" y="507"/>
                </a:cxn>
                <a:cxn ang="0">
                  <a:pos x="1778" y="672"/>
                </a:cxn>
                <a:cxn ang="0">
                  <a:pos x="1814" y="852"/>
                </a:cxn>
                <a:cxn ang="0">
                  <a:pos x="1829" y="1044"/>
                </a:cxn>
                <a:cxn ang="0">
                  <a:pos x="1822" y="1240"/>
                </a:cxn>
                <a:cxn ang="0">
                  <a:pos x="1803" y="1433"/>
                </a:cxn>
                <a:cxn ang="0">
                  <a:pos x="1772" y="1620"/>
                </a:cxn>
                <a:cxn ang="0">
                  <a:pos x="1734" y="1795"/>
                </a:cxn>
                <a:cxn ang="0">
                  <a:pos x="1694" y="1951"/>
                </a:cxn>
                <a:cxn ang="0">
                  <a:pos x="1656" y="2081"/>
                </a:cxn>
                <a:cxn ang="0">
                  <a:pos x="1624" y="2182"/>
                </a:cxn>
                <a:cxn ang="0">
                  <a:pos x="1601" y="2247"/>
                </a:cxn>
                <a:cxn ang="0">
                  <a:pos x="1593" y="2270"/>
                </a:cxn>
                <a:cxn ang="0">
                  <a:pos x="1570" y="2264"/>
                </a:cxn>
                <a:cxn ang="0">
                  <a:pos x="1502" y="2243"/>
                </a:cxn>
                <a:cxn ang="0">
                  <a:pos x="1401" y="2207"/>
                </a:cxn>
                <a:cxn ang="0">
                  <a:pos x="1273" y="2159"/>
                </a:cxn>
                <a:cxn ang="0">
                  <a:pos x="1124" y="2098"/>
                </a:cxn>
                <a:cxn ang="0">
                  <a:pos x="960" y="2024"/>
                </a:cxn>
                <a:cxn ang="0">
                  <a:pos x="791" y="1938"/>
                </a:cxn>
                <a:cxn ang="0">
                  <a:pos x="623" y="1839"/>
                </a:cxn>
                <a:cxn ang="0">
                  <a:pos x="461" y="1728"/>
                </a:cxn>
                <a:cxn ang="0">
                  <a:pos x="316" y="1606"/>
                </a:cxn>
                <a:cxn ang="0">
                  <a:pos x="192" y="1473"/>
                </a:cxn>
                <a:cxn ang="0">
                  <a:pos x="99" y="1328"/>
                </a:cxn>
                <a:cxn ang="0">
                  <a:pos x="27" y="1143"/>
                </a:cxn>
                <a:cxn ang="0">
                  <a:pos x="0" y="951"/>
                </a:cxn>
                <a:cxn ang="0">
                  <a:pos x="9" y="764"/>
                </a:cxn>
                <a:cxn ang="0">
                  <a:pos x="57" y="581"/>
                </a:cxn>
                <a:cxn ang="0">
                  <a:pos x="139" y="415"/>
                </a:cxn>
                <a:cxn ang="0">
                  <a:pos x="257" y="268"/>
                </a:cxn>
                <a:cxn ang="0">
                  <a:pos x="404" y="146"/>
                </a:cxn>
                <a:cxn ang="0">
                  <a:pos x="581" y="55"/>
                </a:cxn>
                <a:cxn ang="0">
                  <a:pos x="766" y="9"/>
                </a:cxn>
              </a:cxnLst>
              <a:rect l="0" t="0" r="r" b="b"/>
              <a:pathLst>
                <a:path w="1829" h="2270">
                  <a:moveTo>
                    <a:pt x="861" y="0"/>
                  </a:moveTo>
                  <a:lnTo>
                    <a:pt x="955" y="0"/>
                  </a:lnTo>
                  <a:lnTo>
                    <a:pt x="1048" y="13"/>
                  </a:lnTo>
                  <a:lnTo>
                    <a:pt x="1138" y="32"/>
                  </a:lnTo>
                  <a:lnTo>
                    <a:pt x="1229" y="61"/>
                  </a:lnTo>
                  <a:lnTo>
                    <a:pt x="1313" y="101"/>
                  </a:lnTo>
                  <a:lnTo>
                    <a:pt x="1395" y="148"/>
                  </a:lnTo>
                  <a:lnTo>
                    <a:pt x="1471" y="205"/>
                  </a:lnTo>
                  <a:lnTo>
                    <a:pt x="1542" y="268"/>
                  </a:lnTo>
                  <a:lnTo>
                    <a:pt x="1608" y="341"/>
                  </a:lnTo>
                  <a:lnTo>
                    <a:pt x="1664" y="421"/>
                  </a:lnTo>
                  <a:lnTo>
                    <a:pt x="1715" y="507"/>
                  </a:lnTo>
                  <a:lnTo>
                    <a:pt x="1751" y="587"/>
                  </a:lnTo>
                  <a:lnTo>
                    <a:pt x="1778" y="672"/>
                  </a:lnTo>
                  <a:lnTo>
                    <a:pt x="1799" y="760"/>
                  </a:lnTo>
                  <a:lnTo>
                    <a:pt x="1814" y="852"/>
                  </a:lnTo>
                  <a:lnTo>
                    <a:pt x="1824" y="947"/>
                  </a:lnTo>
                  <a:lnTo>
                    <a:pt x="1829" y="1044"/>
                  </a:lnTo>
                  <a:lnTo>
                    <a:pt x="1826" y="1141"/>
                  </a:lnTo>
                  <a:lnTo>
                    <a:pt x="1822" y="1240"/>
                  </a:lnTo>
                  <a:lnTo>
                    <a:pt x="1814" y="1336"/>
                  </a:lnTo>
                  <a:lnTo>
                    <a:pt x="1803" y="1433"/>
                  </a:lnTo>
                  <a:lnTo>
                    <a:pt x="1789" y="1528"/>
                  </a:lnTo>
                  <a:lnTo>
                    <a:pt x="1772" y="1620"/>
                  </a:lnTo>
                  <a:lnTo>
                    <a:pt x="1753" y="1711"/>
                  </a:lnTo>
                  <a:lnTo>
                    <a:pt x="1734" y="1795"/>
                  </a:lnTo>
                  <a:lnTo>
                    <a:pt x="1715" y="1875"/>
                  </a:lnTo>
                  <a:lnTo>
                    <a:pt x="1694" y="1951"/>
                  </a:lnTo>
                  <a:lnTo>
                    <a:pt x="1675" y="2020"/>
                  </a:lnTo>
                  <a:lnTo>
                    <a:pt x="1656" y="2081"/>
                  </a:lnTo>
                  <a:lnTo>
                    <a:pt x="1639" y="2136"/>
                  </a:lnTo>
                  <a:lnTo>
                    <a:pt x="1624" y="2182"/>
                  </a:lnTo>
                  <a:lnTo>
                    <a:pt x="1612" y="2220"/>
                  </a:lnTo>
                  <a:lnTo>
                    <a:pt x="1601" y="2247"/>
                  </a:lnTo>
                  <a:lnTo>
                    <a:pt x="1595" y="2264"/>
                  </a:lnTo>
                  <a:lnTo>
                    <a:pt x="1593" y="2270"/>
                  </a:lnTo>
                  <a:lnTo>
                    <a:pt x="1587" y="2268"/>
                  </a:lnTo>
                  <a:lnTo>
                    <a:pt x="1570" y="2264"/>
                  </a:lnTo>
                  <a:lnTo>
                    <a:pt x="1540" y="2253"/>
                  </a:lnTo>
                  <a:lnTo>
                    <a:pt x="1502" y="2243"/>
                  </a:lnTo>
                  <a:lnTo>
                    <a:pt x="1456" y="2226"/>
                  </a:lnTo>
                  <a:lnTo>
                    <a:pt x="1401" y="2207"/>
                  </a:lnTo>
                  <a:lnTo>
                    <a:pt x="1340" y="2184"/>
                  </a:lnTo>
                  <a:lnTo>
                    <a:pt x="1273" y="2159"/>
                  </a:lnTo>
                  <a:lnTo>
                    <a:pt x="1202" y="2129"/>
                  </a:lnTo>
                  <a:lnTo>
                    <a:pt x="1124" y="2098"/>
                  </a:lnTo>
                  <a:lnTo>
                    <a:pt x="1044" y="2062"/>
                  </a:lnTo>
                  <a:lnTo>
                    <a:pt x="960" y="2024"/>
                  </a:lnTo>
                  <a:lnTo>
                    <a:pt x="875" y="1982"/>
                  </a:lnTo>
                  <a:lnTo>
                    <a:pt x="791" y="1938"/>
                  </a:lnTo>
                  <a:lnTo>
                    <a:pt x="705" y="1890"/>
                  </a:lnTo>
                  <a:lnTo>
                    <a:pt x="623" y="1839"/>
                  </a:lnTo>
                  <a:lnTo>
                    <a:pt x="541" y="1784"/>
                  </a:lnTo>
                  <a:lnTo>
                    <a:pt x="461" y="1728"/>
                  </a:lnTo>
                  <a:lnTo>
                    <a:pt x="385" y="1669"/>
                  </a:lnTo>
                  <a:lnTo>
                    <a:pt x="316" y="1606"/>
                  </a:lnTo>
                  <a:lnTo>
                    <a:pt x="250" y="1540"/>
                  </a:lnTo>
                  <a:lnTo>
                    <a:pt x="192" y="1473"/>
                  </a:lnTo>
                  <a:lnTo>
                    <a:pt x="141" y="1401"/>
                  </a:lnTo>
                  <a:lnTo>
                    <a:pt x="99" y="1328"/>
                  </a:lnTo>
                  <a:lnTo>
                    <a:pt x="59" y="1235"/>
                  </a:lnTo>
                  <a:lnTo>
                    <a:pt x="27" y="1143"/>
                  </a:lnTo>
                  <a:lnTo>
                    <a:pt x="9" y="1046"/>
                  </a:lnTo>
                  <a:lnTo>
                    <a:pt x="0" y="951"/>
                  </a:lnTo>
                  <a:lnTo>
                    <a:pt x="0" y="857"/>
                  </a:lnTo>
                  <a:lnTo>
                    <a:pt x="9" y="764"/>
                  </a:lnTo>
                  <a:lnTo>
                    <a:pt x="27" y="672"/>
                  </a:lnTo>
                  <a:lnTo>
                    <a:pt x="57" y="581"/>
                  </a:lnTo>
                  <a:lnTo>
                    <a:pt x="95" y="497"/>
                  </a:lnTo>
                  <a:lnTo>
                    <a:pt x="139" y="415"/>
                  </a:lnTo>
                  <a:lnTo>
                    <a:pt x="194" y="337"/>
                  </a:lnTo>
                  <a:lnTo>
                    <a:pt x="257" y="268"/>
                  </a:lnTo>
                  <a:lnTo>
                    <a:pt x="326" y="202"/>
                  </a:lnTo>
                  <a:lnTo>
                    <a:pt x="404" y="146"/>
                  </a:lnTo>
                  <a:lnTo>
                    <a:pt x="490" y="95"/>
                  </a:lnTo>
                  <a:lnTo>
                    <a:pt x="581" y="55"/>
                  </a:lnTo>
                  <a:lnTo>
                    <a:pt x="673" y="26"/>
                  </a:lnTo>
                  <a:lnTo>
                    <a:pt x="766" y="9"/>
                  </a:lnTo>
                  <a:lnTo>
                    <a:pt x="861" y="0"/>
                  </a:lnTo>
                  <a:close/>
                </a:path>
              </a:pathLst>
            </a:custGeom>
            <a:solidFill>
              <a:srgbClr val="C00000"/>
            </a:solidFill>
            <a:ln w="9525" cap="flat" cmpd="sng" algn="ctr">
              <a:noFill/>
              <a:prstDash val="solid"/>
            </a:ln>
            <a:effectLst/>
          </p:spPr>
          <p:txBody>
            <a:bodyPr anchor="ctr"/>
            <a:lstStyle/>
            <a:p>
              <a:pPr algn="ctr">
                <a:defRPr/>
              </a:pPr>
              <a:r>
                <a:rPr lang="en-US" sz="3735" kern="0" dirty="0">
                  <a:solidFill>
                    <a:schemeClr val="bg1"/>
                  </a:solidFill>
                  <a:latin typeface="+mn-lt"/>
                  <a:ea typeface="+mn-ea"/>
                  <a:cs typeface="+mn-ea"/>
                  <a:sym typeface="+mn-lt"/>
                </a:rPr>
                <a:t>6</a:t>
              </a:r>
            </a:p>
          </p:txBody>
        </p:sp>
        <p:sp>
          <p:nvSpPr>
            <p:cNvPr id="52" name="任意多边形 51"/>
            <p:cNvSpPr/>
            <p:nvPr/>
          </p:nvSpPr>
          <p:spPr>
            <a:xfrm rot="1173429" flipH="1">
              <a:off x="4906963" y="2273245"/>
              <a:ext cx="215900" cy="585788"/>
            </a:xfrm>
            <a:custGeom>
              <a:avLst/>
              <a:gdLst>
                <a:gd name="connsiteX0" fmla="*/ 0 w 315318"/>
                <a:gd name="connsiteY0" fmla="*/ 0 h 561975"/>
                <a:gd name="connsiteX1" fmla="*/ 266700 w 315318"/>
                <a:gd name="connsiteY1" fmla="*/ 228600 h 561975"/>
                <a:gd name="connsiteX2" fmla="*/ 314325 w 315318"/>
                <a:gd name="connsiteY2" fmla="*/ 561975 h 561975"/>
                <a:gd name="connsiteX0-1" fmla="*/ 0 w 315318"/>
                <a:gd name="connsiteY0-2" fmla="*/ 0 h 561975"/>
                <a:gd name="connsiteX1-3" fmla="*/ 266700 w 315318"/>
                <a:gd name="connsiteY1-4" fmla="*/ 228600 h 561975"/>
                <a:gd name="connsiteX2-5" fmla="*/ 314325 w 315318"/>
                <a:gd name="connsiteY2-6" fmla="*/ 561975 h 561975"/>
                <a:gd name="connsiteX0-7" fmla="*/ 0 w 319289"/>
                <a:gd name="connsiteY0-8" fmla="*/ 0 h 561975"/>
                <a:gd name="connsiteX1-9" fmla="*/ 266700 w 319289"/>
                <a:gd name="connsiteY1-10" fmla="*/ 228600 h 561975"/>
                <a:gd name="connsiteX2-11" fmla="*/ 314325 w 319289"/>
                <a:gd name="connsiteY2-12" fmla="*/ 561975 h 561975"/>
                <a:gd name="connsiteX0-13" fmla="*/ 0 w 244780"/>
                <a:gd name="connsiteY0-14" fmla="*/ 0 h 504825"/>
                <a:gd name="connsiteX1-15" fmla="*/ 193675 w 244780"/>
                <a:gd name="connsiteY1-16" fmla="*/ 171450 h 504825"/>
                <a:gd name="connsiteX2-17" fmla="*/ 241300 w 244780"/>
                <a:gd name="connsiteY2-18" fmla="*/ 504825 h 504825"/>
                <a:gd name="connsiteX0-19" fmla="*/ 0 w 244780"/>
                <a:gd name="connsiteY0-20" fmla="*/ 0 h 504825"/>
                <a:gd name="connsiteX1-21" fmla="*/ 193675 w 244780"/>
                <a:gd name="connsiteY1-22" fmla="*/ 171450 h 504825"/>
                <a:gd name="connsiteX2-23" fmla="*/ 241300 w 244780"/>
                <a:gd name="connsiteY2-24" fmla="*/ 504825 h 504825"/>
                <a:gd name="connsiteX0-25" fmla="*/ 0 w 241300"/>
                <a:gd name="connsiteY0-26" fmla="*/ 0 h 504825"/>
                <a:gd name="connsiteX1-27" fmla="*/ 241300 w 241300"/>
                <a:gd name="connsiteY1-28" fmla="*/ 504825 h 504825"/>
                <a:gd name="connsiteX0-29" fmla="*/ 0 w 241300"/>
                <a:gd name="connsiteY0-30" fmla="*/ 0 h 504825"/>
                <a:gd name="connsiteX1-31" fmla="*/ 241300 w 241300"/>
                <a:gd name="connsiteY1-32" fmla="*/ 504825 h 504825"/>
                <a:gd name="connsiteX0-33" fmla="*/ 0 w 244088"/>
                <a:gd name="connsiteY0-34" fmla="*/ 0 h 504825"/>
                <a:gd name="connsiteX1-35" fmla="*/ 241300 w 244088"/>
                <a:gd name="connsiteY1-36" fmla="*/ 504825 h 504825"/>
                <a:gd name="connsiteX0-37" fmla="*/ 0 w 241300"/>
                <a:gd name="connsiteY0-38" fmla="*/ 0 h 504825"/>
                <a:gd name="connsiteX1-39" fmla="*/ 241300 w 241300"/>
                <a:gd name="connsiteY1-40" fmla="*/ 504825 h 504825"/>
                <a:gd name="connsiteX0-41" fmla="*/ 0 w 241300"/>
                <a:gd name="connsiteY0-42" fmla="*/ 0 h 504825"/>
                <a:gd name="connsiteX1-43" fmla="*/ 241300 w 241300"/>
                <a:gd name="connsiteY1-44" fmla="*/ 504825 h 504825"/>
                <a:gd name="connsiteX0-45" fmla="*/ 0 w 241300"/>
                <a:gd name="connsiteY0-46" fmla="*/ 0 h 504825"/>
                <a:gd name="connsiteX1-47" fmla="*/ 241300 w 241300"/>
                <a:gd name="connsiteY1-48" fmla="*/ 504825 h 504825"/>
                <a:gd name="connsiteX0-49" fmla="*/ 0 w 241300"/>
                <a:gd name="connsiteY0-50" fmla="*/ 0 h 504825"/>
                <a:gd name="connsiteX1-51" fmla="*/ 241300 w 241300"/>
                <a:gd name="connsiteY1-52" fmla="*/ 504825 h 504825"/>
                <a:gd name="connsiteX0-53" fmla="*/ 0 w 241300"/>
                <a:gd name="connsiteY0-54" fmla="*/ 0 h 495300"/>
                <a:gd name="connsiteX1-55" fmla="*/ 241300 w 241300"/>
                <a:gd name="connsiteY1-56" fmla="*/ 495300 h 495300"/>
                <a:gd name="connsiteX0-57" fmla="*/ 0 w 219075"/>
                <a:gd name="connsiteY0-58" fmla="*/ 0 h 698500"/>
                <a:gd name="connsiteX1-59" fmla="*/ 219075 w 219075"/>
                <a:gd name="connsiteY1-60" fmla="*/ 698500 h 698500"/>
                <a:gd name="connsiteX0-61" fmla="*/ 0 w 258218"/>
                <a:gd name="connsiteY0-62" fmla="*/ 0 h 698500"/>
                <a:gd name="connsiteX1-63" fmla="*/ 219075 w 258218"/>
                <a:gd name="connsiteY1-64" fmla="*/ 698500 h 698500"/>
              </a:gdLst>
              <a:ahLst/>
              <a:cxnLst>
                <a:cxn ang="0">
                  <a:pos x="connsiteX0-1" y="connsiteY0-2"/>
                </a:cxn>
                <a:cxn ang="0">
                  <a:pos x="connsiteX1-3" y="connsiteY1-4"/>
                </a:cxn>
              </a:cxnLst>
              <a:rect l="l" t="t" r="r" b="b"/>
              <a:pathLst>
                <a:path w="258218" h="698500">
                  <a:moveTo>
                    <a:pt x="0" y="0"/>
                  </a:moveTo>
                  <a:cubicBezTo>
                    <a:pt x="201083" y="88900"/>
                    <a:pt x="325967" y="304800"/>
                    <a:pt x="219075" y="698500"/>
                  </a:cubicBezTo>
                </a:path>
              </a:pathLst>
            </a:custGeom>
            <a:noFill/>
            <a:ln w="57150" cap="flat" cmpd="sng" algn="ctr">
              <a:solidFill>
                <a:srgbClr val="AD84C6">
                  <a:lumMod val="60000"/>
                  <a:lumOff val="40000"/>
                </a:srgbClr>
              </a:solid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sp>
          <p:nvSpPr>
            <p:cNvPr id="53" name="等腰三角形 52"/>
            <p:cNvSpPr/>
            <p:nvPr/>
          </p:nvSpPr>
          <p:spPr>
            <a:xfrm rot="1502139">
              <a:off x="4797425" y="3476570"/>
              <a:ext cx="95250" cy="76200"/>
            </a:xfrm>
            <a:prstGeom prst="triangle">
              <a:avLst/>
            </a:prstGeom>
            <a:solidFill>
              <a:srgbClr val="AD84C6"/>
            </a:solidFill>
            <a:ln w="12700" cap="flat" cmpd="sng" algn="ctr">
              <a:noFill/>
              <a:prstDash val="solid"/>
              <a:miter lim="800000"/>
            </a:ln>
            <a:effectLst/>
          </p:spPr>
          <p:txBody>
            <a:bodyPr anchor="ctr"/>
            <a:lstStyle/>
            <a:p>
              <a:pPr algn="ctr">
                <a:defRPr/>
              </a:pPr>
              <a:endParaRPr lang="zh-CN" altLang="en-US" sz="3200" kern="0">
                <a:solidFill>
                  <a:schemeClr val="bg1"/>
                </a:solidFill>
                <a:latin typeface="+mn-lt"/>
                <a:ea typeface="+mn-ea"/>
                <a:cs typeface="+mn-ea"/>
                <a:sym typeface="+mn-lt"/>
              </a:endParaRPr>
            </a:p>
          </p:txBody>
        </p:sp>
      </p:grpSp>
      <p:grpSp>
        <p:nvGrpSpPr>
          <p:cNvPr id="59" name="组合 58"/>
          <p:cNvGrpSpPr/>
          <p:nvPr/>
        </p:nvGrpSpPr>
        <p:grpSpPr>
          <a:xfrm>
            <a:off x="7338348" y="4957426"/>
            <a:ext cx="3823734" cy="1200329"/>
            <a:chOff x="5668963" y="2628845"/>
            <a:chExt cx="2026629" cy="900246"/>
          </a:xfrm>
        </p:grpSpPr>
        <p:cxnSp>
          <p:nvCxnSpPr>
            <p:cNvPr id="60" name="Straight Connector 52"/>
            <p:cNvCxnSpPr>
              <a:cxnSpLocks noChangeShapeType="1"/>
            </p:cNvCxnSpPr>
            <p:nvPr/>
          </p:nvCxnSpPr>
          <p:spPr bwMode="auto">
            <a:xfrm>
              <a:off x="5668963" y="2935233"/>
              <a:ext cx="395287" cy="1587"/>
            </a:xfrm>
            <a:prstGeom prst="line">
              <a:avLst/>
            </a:prstGeom>
            <a:noFill/>
            <a:ln w="19050" algn="ctr">
              <a:solidFill>
                <a:srgbClr val="BFBFBF"/>
              </a:solidFill>
              <a:prstDash val="sysDash"/>
              <a:round/>
            </a:ln>
            <a:extLst>
              <a:ext uri="{909E8E84-426E-40DD-AFC4-6F175D3DCCD1}">
                <a14:hiddenFill xmlns:a14="http://schemas.microsoft.com/office/drawing/2010/main">
                  <a:noFill/>
                </a14:hiddenFill>
              </a:ext>
            </a:extLst>
          </p:spPr>
        </p:cxnSp>
        <p:sp>
          <p:nvSpPr>
            <p:cNvPr id="61" name="TextBox 44"/>
            <p:cNvSpPr txBox="1">
              <a:spLocks noChangeArrowheads="1"/>
            </p:cNvSpPr>
            <p:nvPr/>
          </p:nvSpPr>
          <p:spPr bwMode="auto">
            <a:xfrm>
              <a:off x="6089650" y="2628845"/>
              <a:ext cx="1605942" cy="900246"/>
            </a:xfrm>
            <a:prstGeom prst="rect">
              <a:avLst/>
            </a:prstGeom>
            <a:noFill/>
            <a:ln w="9525">
              <a:noFill/>
              <a:miter lim="800000"/>
            </a:ln>
          </p:spPr>
          <p:txBody>
            <a:bodyPr wrap="square">
              <a:spAutoFit/>
            </a:bodyPr>
            <a:lstStyle/>
            <a:p>
              <a:pPr algn="l">
                <a:lnSpc>
                  <a:spcPct val="150000"/>
                </a:lnSpc>
              </a:pPr>
              <a:r>
                <a:rPr lang="zh-CN" altLang="en-US" sz="1600" b="0" dirty="0"/>
                <a:t>不遵守公共道德，吃完东西，把包装盒等垃圾随手乱扔等等</a:t>
              </a:r>
            </a:p>
            <a:p>
              <a:pPr algn="l">
                <a:lnSpc>
                  <a:spcPct val="150000"/>
                </a:lnSpc>
              </a:pPr>
              <a:endParaRPr lang="zh-CN" altLang="en-US" sz="1600" b="0" dirty="0"/>
            </a:p>
          </p:txBody>
        </p:sp>
      </p:grpSp>
      <p:sp>
        <p:nvSpPr>
          <p:cNvPr id="2" name="矩形 1"/>
          <p:cNvSpPr/>
          <p:nvPr/>
        </p:nvSpPr>
        <p:spPr>
          <a:xfrm>
            <a:off x="1600200" y="324026"/>
            <a:ext cx="3070071" cy="523220"/>
          </a:xfrm>
          <a:prstGeom prst="rect">
            <a:avLst/>
          </a:prstGeom>
        </p:spPr>
        <p:txBody>
          <a:bodyPr wrap="none">
            <a:spAutoFit/>
          </a:bodyPr>
          <a:lstStyle/>
          <a:p>
            <a:r>
              <a:rPr lang="zh-CN" altLang="en-US" sz="2800" b="0" dirty="0">
                <a:solidFill>
                  <a:schemeClr val="bg1"/>
                </a:solidFill>
              </a:rPr>
              <a:t>不拘小节的坏习惯</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42" presetClass="entr" presetSubtype="0" fill="hold" nodeType="withEffect">
                                  <p:stCondLst>
                                    <p:cond delay="0"/>
                                  </p:stCondLst>
                                  <p:childTnLst>
                                    <p:set>
                                      <p:cBhvr>
                                        <p:cTn id="9" dur="1" fill="hold">
                                          <p:stCondLst>
                                            <p:cond delay="0"/>
                                          </p:stCondLst>
                                        </p:cTn>
                                        <p:tgtEl>
                                          <p:spTgt spid="108"/>
                                        </p:tgtEl>
                                        <p:attrNameLst>
                                          <p:attrName>style.visibility</p:attrName>
                                        </p:attrNameLst>
                                      </p:cBhvr>
                                      <p:to>
                                        <p:strVal val="visible"/>
                                      </p:to>
                                    </p:set>
                                    <p:animEffect transition="in" filter="fade">
                                      <p:cBhvr>
                                        <p:cTn id="10" dur="500"/>
                                        <p:tgtEl>
                                          <p:spTgt spid="108"/>
                                        </p:tgtEl>
                                      </p:cBhvr>
                                    </p:animEffect>
                                    <p:anim calcmode="lin" valueType="num">
                                      <p:cBhvr>
                                        <p:cTn id="11" dur="500" fill="hold"/>
                                        <p:tgtEl>
                                          <p:spTgt spid="108"/>
                                        </p:tgtEl>
                                        <p:attrNameLst>
                                          <p:attrName>ppt_x</p:attrName>
                                        </p:attrNameLst>
                                      </p:cBhvr>
                                      <p:tavLst>
                                        <p:tav tm="0">
                                          <p:val>
                                            <p:strVal val="#ppt_x"/>
                                          </p:val>
                                        </p:tav>
                                        <p:tav tm="100000">
                                          <p:val>
                                            <p:strVal val="#ppt_x"/>
                                          </p:val>
                                        </p:tav>
                                      </p:tavLst>
                                    </p:anim>
                                    <p:anim calcmode="lin" valueType="num">
                                      <p:cBhvr>
                                        <p:cTn id="12" dur="500" fill="hold"/>
                                        <p:tgtEl>
                                          <p:spTgt spid="108"/>
                                        </p:tgtEl>
                                        <p:attrNameLst>
                                          <p:attrName>ppt_y</p:attrName>
                                        </p:attrNameLst>
                                      </p:cBhvr>
                                      <p:tavLst>
                                        <p:tav tm="0">
                                          <p:val>
                                            <p:strVal val="#ppt_y+.1"/>
                                          </p:val>
                                        </p:tav>
                                        <p:tav tm="100000">
                                          <p:val>
                                            <p:strVal val="#ppt_y"/>
                                          </p:val>
                                        </p:tav>
                                      </p:tavLst>
                                    </p:anim>
                                  </p:childTnLst>
                                </p:cTn>
                              </p:par>
                            </p:childTnLst>
                          </p:cTn>
                        </p:par>
                        <p:par>
                          <p:cTn id="13" fill="hold">
                            <p:stCondLst>
                              <p:cond delay="500"/>
                            </p:stCondLst>
                            <p:childTnLst>
                              <p:par>
                                <p:cTn id="14" presetID="22" presetClass="entr" presetSubtype="2" fill="hold" nodeType="afterEffect">
                                  <p:stCondLst>
                                    <p:cond delay="0"/>
                                  </p:stCondLst>
                                  <p:childTnLst>
                                    <p:set>
                                      <p:cBhvr>
                                        <p:cTn id="15" dur="1" fill="hold">
                                          <p:stCondLst>
                                            <p:cond delay="0"/>
                                          </p:stCondLst>
                                        </p:cTn>
                                        <p:tgtEl>
                                          <p:spTgt spid="88"/>
                                        </p:tgtEl>
                                        <p:attrNameLst>
                                          <p:attrName>style.visibility</p:attrName>
                                        </p:attrNameLst>
                                      </p:cBhvr>
                                      <p:to>
                                        <p:strVal val="visible"/>
                                      </p:to>
                                    </p:set>
                                    <p:animEffect transition="in" filter="wipe(right)">
                                      <p:cBhvr>
                                        <p:cTn id="16" dur="500"/>
                                        <p:tgtEl>
                                          <p:spTgt spid="88"/>
                                        </p:tgtEl>
                                      </p:cBhvr>
                                    </p:animEffect>
                                  </p:childTnLst>
                                </p:cTn>
                              </p:par>
                            </p:childTnLst>
                          </p:cTn>
                        </p:par>
                        <p:par>
                          <p:cTn id="17" fill="hold">
                            <p:stCondLst>
                              <p:cond delay="1000"/>
                            </p:stCondLst>
                            <p:childTnLst>
                              <p:par>
                                <p:cTn id="18" presetID="42" presetClass="entr" presetSubtype="0" fill="hold" nodeType="afterEffect">
                                  <p:stCondLst>
                                    <p:cond delay="0"/>
                                  </p:stCondLst>
                                  <p:childTnLst>
                                    <p:set>
                                      <p:cBhvr>
                                        <p:cTn id="19" dur="1" fill="hold">
                                          <p:stCondLst>
                                            <p:cond delay="0"/>
                                          </p:stCondLst>
                                        </p:cTn>
                                        <p:tgtEl>
                                          <p:spTgt spid="113"/>
                                        </p:tgtEl>
                                        <p:attrNameLst>
                                          <p:attrName>style.visibility</p:attrName>
                                        </p:attrNameLst>
                                      </p:cBhvr>
                                      <p:to>
                                        <p:strVal val="visible"/>
                                      </p:to>
                                    </p:set>
                                    <p:animEffect transition="in" filter="fade">
                                      <p:cBhvr>
                                        <p:cTn id="20" dur="500"/>
                                        <p:tgtEl>
                                          <p:spTgt spid="113"/>
                                        </p:tgtEl>
                                      </p:cBhvr>
                                    </p:animEffect>
                                    <p:anim calcmode="lin" valueType="num">
                                      <p:cBhvr>
                                        <p:cTn id="21" dur="500" fill="hold"/>
                                        <p:tgtEl>
                                          <p:spTgt spid="113"/>
                                        </p:tgtEl>
                                        <p:attrNameLst>
                                          <p:attrName>ppt_x</p:attrName>
                                        </p:attrNameLst>
                                      </p:cBhvr>
                                      <p:tavLst>
                                        <p:tav tm="0">
                                          <p:val>
                                            <p:strVal val="#ppt_x"/>
                                          </p:val>
                                        </p:tav>
                                        <p:tav tm="100000">
                                          <p:val>
                                            <p:strVal val="#ppt_x"/>
                                          </p:val>
                                        </p:tav>
                                      </p:tavLst>
                                    </p:anim>
                                    <p:anim calcmode="lin" valueType="num">
                                      <p:cBhvr>
                                        <p:cTn id="22" dur="500" fill="hold"/>
                                        <p:tgtEl>
                                          <p:spTgt spid="113"/>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95"/>
                                        </p:tgtEl>
                                        <p:attrNameLst>
                                          <p:attrName>style.visibility</p:attrName>
                                        </p:attrNameLst>
                                      </p:cBhvr>
                                      <p:to>
                                        <p:strVal val="visible"/>
                                      </p:to>
                                    </p:set>
                                    <p:animEffect transition="in" filter="wipe(left)">
                                      <p:cBhvr>
                                        <p:cTn id="26" dur="500"/>
                                        <p:tgtEl>
                                          <p:spTgt spid="95"/>
                                        </p:tgtEl>
                                      </p:cBhvr>
                                    </p:animEffect>
                                  </p:childTnLst>
                                </p:cTn>
                              </p:par>
                            </p:childTnLst>
                          </p:cTn>
                        </p:par>
                        <p:par>
                          <p:cTn id="27" fill="hold">
                            <p:stCondLst>
                              <p:cond delay="2000"/>
                            </p:stCondLst>
                            <p:childTnLst>
                              <p:par>
                                <p:cTn id="28" presetID="42" presetClass="entr" presetSubtype="0" fill="hold"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500"/>
                                        <p:tgtEl>
                                          <p:spTgt spid="103"/>
                                        </p:tgtEl>
                                      </p:cBhvr>
                                    </p:animEffect>
                                    <p:anim calcmode="lin" valueType="num">
                                      <p:cBhvr>
                                        <p:cTn id="31" dur="500" fill="hold"/>
                                        <p:tgtEl>
                                          <p:spTgt spid="103"/>
                                        </p:tgtEl>
                                        <p:attrNameLst>
                                          <p:attrName>ppt_x</p:attrName>
                                        </p:attrNameLst>
                                      </p:cBhvr>
                                      <p:tavLst>
                                        <p:tav tm="0">
                                          <p:val>
                                            <p:strVal val="#ppt_x"/>
                                          </p:val>
                                        </p:tav>
                                        <p:tav tm="100000">
                                          <p:val>
                                            <p:strVal val="#ppt_x"/>
                                          </p:val>
                                        </p:tav>
                                      </p:tavLst>
                                    </p:anim>
                                    <p:anim calcmode="lin" valueType="num">
                                      <p:cBhvr>
                                        <p:cTn id="32" dur="5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22" presetClass="entr" presetSubtype="2" fill="hold" nodeType="afterEffect">
                                  <p:stCondLst>
                                    <p:cond delay="0"/>
                                  </p:stCondLst>
                                  <p:childTnLst>
                                    <p:set>
                                      <p:cBhvr>
                                        <p:cTn id="35" dur="1" fill="hold">
                                          <p:stCondLst>
                                            <p:cond delay="0"/>
                                          </p:stCondLst>
                                        </p:cTn>
                                        <p:tgtEl>
                                          <p:spTgt spid="81"/>
                                        </p:tgtEl>
                                        <p:attrNameLst>
                                          <p:attrName>style.visibility</p:attrName>
                                        </p:attrNameLst>
                                      </p:cBhvr>
                                      <p:to>
                                        <p:strVal val="visible"/>
                                      </p:to>
                                    </p:set>
                                    <p:animEffect transition="in" filter="wipe(right)">
                                      <p:cBhvr>
                                        <p:cTn id="36" dur="500"/>
                                        <p:tgtEl>
                                          <p:spTgt spid="81"/>
                                        </p:tgtEl>
                                      </p:cBhvr>
                                    </p:animEffect>
                                  </p:childTnLst>
                                </p:cTn>
                              </p:par>
                            </p:childTnLst>
                          </p:cTn>
                        </p:par>
                        <p:par>
                          <p:cTn id="37" fill="hold">
                            <p:stCondLst>
                              <p:cond delay="3000"/>
                            </p:stCondLst>
                            <p:childTnLst>
                              <p:par>
                                <p:cTn id="38" presetID="42" presetClass="entr" presetSubtype="0" fill="hold" nodeType="afterEffect">
                                  <p:stCondLst>
                                    <p:cond delay="0"/>
                                  </p:stCondLst>
                                  <p:childTnLst>
                                    <p:set>
                                      <p:cBhvr>
                                        <p:cTn id="39" dur="1" fill="hold">
                                          <p:stCondLst>
                                            <p:cond delay="0"/>
                                          </p:stCondLst>
                                        </p:cTn>
                                        <p:tgtEl>
                                          <p:spTgt spid="118"/>
                                        </p:tgtEl>
                                        <p:attrNameLst>
                                          <p:attrName>style.visibility</p:attrName>
                                        </p:attrNameLst>
                                      </p:cBhvr>
                                      <p:to>
                                        <p:strVal val="visible"/>
                                      </p:to>
                                    </p:set>
                                    <p:animEffect transition="in" filter="fade">
                                      <p:cBhvr>
                                        <p:cTn id="40" dur="500"/>
                                        <p:tgtEl>
                                          <p:spTgt spid="118"/>
                                        </p:tgtEl>
                                      </p:cBhvr>
                                    </p:animEffect>
                                    <p:anim calcmode="lin" valueType="num">
                                      <p:cBhvr>
                                        <p:cTn id="41" dur="500" fill="hold"/>
                                        <p:tgtEl>
                                          <p:spTgt spid="118"/>
                                        </p:tgtEl>
                                        <p:attrNameLst>
                                          <p:attrName>ppt_x</p:attrName>
                                        </p:attrNameLst>
                                      </p:cBhvr>
                                      <p:tavLst>
                                        <p:tav tm="0">
                                          <p:val>
                                            <p:strVal val="#ppt_x"/>
                                          </p:val>
                                        </p:tav>
                                        <p:tav tm="100000">
                                          <p:val>
                                            <p:strVal val="#ppt_x"/>
                                          </p:val>
                                        </p:tav>
                                      </p:tavLst>
                                    </p:anim>
                                    <p:anim calcmode="lin" valueType="num">
                                      <p:cBhvr>
                                        <p:cTn id="42" dur="500" fill="hold"/>
                                        <p:tgtEl>
                                          <p:spTgt spid="118"/>
                                        </p:tgtEl>
                                        <p:attrNameLst>
                                          <p:attrName>ppt_y</p:attrName>
                                        </p:attrNameLst>
                                      </p:cBhvr>
                                      <p:tavLst>
                                        <p:tav tm="0">
                                          <p:val>
                                            <p:strVal val="#ppt_y+.1"/>
                                          </p:val>
                                        </p:tav>
                                        <p:tav tm="100000">
                                          <p:val>
                                            <p:strVal val="#ppt_y"/>
                                          </p:val>
                                        </p:tav>
                                      </p:tavLst>
                                    </p:anim>
                                  </p:childTnLst>
                                </p:cTn>
                              </p:par>
                            </p:childTnLst>
                          </p:cTn>
                        </p:par>
                        <p:par>
                          <p:cTn id="43" fill="hold">
                            <p:stCondLst>
                              <p:cond delay="3500"/>
                            </p:stCondLst>
                            <p:childTnLst>
                              <p:par>
                                <p:cTn id="44" presetID="22" presetClass="entr" presetSubtype="8" fill="hold" nodeType="afterEffect">
                                  <p:stCondLst>
                                    <p:cond delay="0"/>
                                  </p:stCondLst>
                                  <p:childTnLst>
                                    <p:set>
                                      <p:cBhvr>
                                        <p:cTn id="45" dur="1" fill="hold">
                                          <p:stCondLst>
                                            <p:cond delay="0"/>
                                          </p:stCondLst>
                                        </p:cTn>
                                        <p:tgtEl>
                                          <p:spTgt spid="91"/>
                                        </p:tgtEl>
                                        <p:attrNameLst>
                                          <p:attrName>style.visibility</p:attrName>
                                        </p:attrNameLst>
                                      </p:cBhvr>
                                      <p:to>
                                        <p:strVal val="visible"/>
                                      </p:to>
                                    </p:set>
                                    <p:animEffect transition="in" filter="wipe(left)">
                                      <p:cBhvr>
                                        <p:cTn id="46" dur="500"/>
                                        <p:tgtEl>
                                          <p:spTgt spid="91"/>
                                        </p:tgtEl>
                                      </p:cBhvr>
                                    </p:animEffect>
                                  </p:childTnLst>
                                </p:cTn>
                              </p:par>
                            </p:childTnLst>
                          </p:cTn>
                        </p:par>
                        <p:par>
                          <p:cTn id="47" fill="hold">
                            <p:stCondLst>
                              <p:cond delay="4000"/>
                            </p:stCondLst>
                            <p:childTnLst>
                              <p:par>
                                <p:cTn id="48" presetID="42" presetClass="entr" presetSubtype="0" fill="hold" nodeType="afterEffect">
                                  <p:stCondLst>
                                    <p:cond delay="0"/>
                                  </p:stCondLst>
                                  <p:childTnLst>
                                    <p:set>
                                      <p:cBhvr>
                                        <p:cTn id="49" dur="1" fill="hold">
                                          <p:stCondLst>
                                            <p:cond delay="0"/>
                                          </p:stCondLst>
                                        </p:cTn>
                                        <p:tgtEl>
                                          <p:spTgt spid="98"/>
                                        </p:tgtEl>
                                        <p:attrNameLst>
                                          <p:attrName>style.visibility</p:attrName>
                                        </p:attrNameLst>
                                      </p:cBhvr>
                                      <p:to>
                                        <p:strVal val="visible"/>
                                      </p:to>
                                    </p:set>
                                    <p:animEffect transition="in" filter="fade">
                                      <p:cBhvr>
                                        <p:cTn id="50" dur="500"/>
                                        <p:tgtEl>
                                          <p:spTgt spid="98"/>
                                        </p:tgtEl>
                                      </p:cBhvr>
                                    </p:animEffect>
                                    <p:anim calcmode="lin" valueType="num">
                                      <p:cBhvr>
                                        <p:cTn id="51" dur="500" fill="hold"/>
                                        <p:tgtEl>
                                          <p:spTgt spid="98"/>
                                        </p:tgtEl>
                                        <p:attrNameLst>
                                          <p:attrName>ppt_x</p:attrName>
                                        </p:attrNameLst>
                                      </p:cBhvr>
                                      <p:tavLst>
                                        <p:tav tm="0">
                                          <p:val>
                                            <p:strVal val="#ppt_x"/>
                                          </p:val>
                                        </p:tav>
                                        <p:tav tm="100000">
                                          <p:val>
                                            <p:strVal val="#ppt_x"/>
                                          </p:val>
                                        </p:tav>
                                      </p:tavLst>
                                    </p:anim>
                                    <p:anim calcmode="lin" valueType="num">
                                      <p:cBhvr>
                                        <p:cTn id="52" dur="500" fill="hold"/>
                                        <p:tgtEl>
                                          <p:spTgt spid="9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22" presetClass="entr" presetSubtype="2" fill="hold" nodeType="afterEffect">
                                  <p:stCondLst>
                                    <p:cond delay="0"/>
                                  </p:stCondLst>
                                  <p:childTnLst>
                                    <p:set>
                                      <p:cBhvr>
                                        <p:cTn id="55" dur="1" fill="hold">
                                          <p:stCondLst>
                                            <p:cond delay="0"/>
                                          </p:stCondLst>
                                        </p:cTn>
                                        <p:tgtEl>
                                          <p:spTgt spid="63"/>
                                        </p:tgtEl>
                                        <p:attrNameLst>
                                          <p:attrName>style.visibility</p:attrName>
                                        </p:attrNameLst>
                                      </p:cBhvr>
                                      <p:to>
                                        <p:strVal val="visible"/>
                                      </p:to>
                                    </p:set>
                                    <p:animEffect transition="in" filter="wipe(right)">
                                      <p:cBhvr>
                                        <p:cTn id="56" dur="500"/>
                                        <p:tgtEl>
                                          <p:spTgt spid="63"/>
                                        </p:tgtEl>
                                      </p:cBhvr>
                                    </p:animEffect>
                                  </p:childTnLst>
                                </p:cTn>
                              </p:par>
                            </p:childTnLst>
                          </p:cTn>
                        </p:par>
                        <p:par>
                          <p:cTn id="57" fill="hold">
                            <p:stCondLst>
                              <p:cond delay="5000"/>
                            </p:stCondLst>
                            <p:childTnLst>
                              <p:par>
                                <p:cTn id="58" presetID="42" presetClass="entr" presetSubtype="0" fill="hold" nodeType="afterEffect">
                                  <p:stCondLst>
                                    <p:cond delay="0"/>
                                  </p:stCondLst>
                                  <p:childTnLst>
                                    <p:set>
                                      <p:cBhvr>
                                        <p:cTn id="59" dur="1" fill="hold">
                                          <p:stCondLst>
                                            <p:cond delay="0"/>
                                          </p:stCondLst>
                                        </p:cTn>
                                        <p:tgtEl>
                                          <p:spTgt spid="49"/>
                                        </p:tgtEl>
                                        <p:attrNameLst>
                                          <p:attrName>style.visibility</p:attrName>
                                        </p:attrNameLst>
                                      </p:cBhvr>
                                      <p:to>
                                        <p:strVal val="visible"/>
                                      </p:to>
                                    </p:set>
                                    <p:animEffect transition="in" filter="fade">
                                      <p:cBhvr>
                                        <p:cTn id="60" dur="500"/>
                                        <p:tgtEl>
                                          <p:spTgt spid="49"/>
                                        </p:tgtEl>
                                      </p:cBhvr>
                                    </p:animEffect>
                                    <p:anim calcmode="lin" valueType="num">
                                      <p:cBhvr>
                                        <p:cTn id="61" dur="500" fill="hold"/>
                                        <p:tgtEl>
                                          <p:spTgt spid="49"/>
                                        </p:tgtEl>
                                        <p:attrNameLst>
                                          <p:attrName>ppt_x</p:attrName>
                                        </p:attrNameLst>
                                      </p:cBhvr>
                                      <p:tavLst>
                                        <p:tav tm="0">
                                          <p:val>
                                            <p:strVal val="#ppt_x"/>
                                          </p:val>
                                        </p:tav>
                                        <p:tav tm="100000">
                                          <p:val>
                                            <p:strVal val="#ppt_x"/>
                                          </p:val>
                                        </p:tav>
                                      </p:tavLst>
                                    </p:anim>
                                    <p:anim calcmode="lin" valueType="num">
                                      <p:cBhvr>
                                        <p:cTn id="62" dur="500" fill="hold"/>
                                        <p:tgtEl>
                                          <p:spTgt spid="49"/>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22" presetClass="entr" presetSubtype="8" fill="hold"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wipe(left)">
                                      <p:cBhvr>
                                        <p:cTn id="66"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TextBox 51"/>
          <p:cNvSpPr txBox="1">
            <a:spLocks noChangeArrowheads="1"/>
          </p:cNvSpPr>
          <p:nvPr/>
        </p:nvSpPr>
        <p:spPr bwMode="auto">
          <a:xfrm flipH="1">
            <a:off x="5411001" y="854979"/>
            <a:ext cx="3970869" cy="3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endParaRPr lang="zh-CN" altLang="en-US" sz="1600" dirty="0">
              <a:solidFill>
                <a:schemeClr val="bg1"/>
              </a:solidFill>
              <a:latin typeface="+mn-ea"/>
              <a:ea typeface="+mn-ea"/>
            </a:endParaRPr>
          </a:p>
        </p:txBody>
      </p:sp>
      <p:sp>
        <p:nvSpPr>
          <p:cNvPr id="3" name="矩形 2"/>
          <p:cNvSpPr/>
          <p:nvPr/>
        </p:nvSpPr>
        <p:spPr>
          <a:xfrm>
            <a:off x="3411258" y="1705451"/>
            <a:ext cx="2159567" cy="338554"/>
          </a:xfrm>
          <a:prstGeom prst="rect">
            <a:avLst/>
          </a:prstGeom>
        </p:spPr>
        <p:txBody>
          <a:bodyPr wrap="none">
            <a:spAutoFit/>
          </a:bodyPr>
          <a:lstStyle/>
          <a:p>
            <a:pPr lvl="0"/>
            <a:r>
              <a:rPr lang="en-US" altLang="zh-CN" sz="1600" dirty="0">
                <a:latin typeface="+mn-ea"/>
                <a:ea typeface="+mn-ea"/>
              </a:rPr>
              <a:t>1</a:t>
            </a:r>
            <a:r>
              <a:rPr lang="zh-CN" altLang="en-US" sz="1600" dirty="0">
                <a:latin typeface="+mn-ea"/>
                <a:ea typeface="+mn-ea"/>
              </a:rPr>
              <a:t>、纠集他人结伙滋事</a:t>
            </a:r>
          </a:p>
        </p:txBody>
      </p:sp>
      <p:sp>
        <p:nvSpPr>
          <p:cNvPr id="4" name="矩形 3"/>
          <p:cNvSpPr/>
          <p:nvPr/>
        </p:nvSpPr>
        <p:spPr>
          <a:xfrm>
            <a:off x="3553627" y="3425770"/>
            <a:ext cx="1332417" cy="338554"/>
          </a:xfrm>
          <a:prstGeom prst="rect">
            <a:avLst/>
          </a:prstGeom>
        </p:spPr>
        <p:txBody>
          <a:bodyPr wrap="none">
            <a:spAutoFit/>
          </a:bodyPr>
          <a:lstStyle/>
          <a:p>
            <a:pPr lvl="0"/>
            <a:r>
              <a:rPr lang="en-US" altLang="zh-CN" sz="1600" dirty="0">
                <a:latin typeface="+mn-ea"/>
                <a:ea typeface="+mn-ea"/>
              </a:rPr>
              <a:t>2</a:t>
            </a:r>
            <a:r>
              <a:rPr lang="zh-CN" altLang="en-US" sz="1600" dirty="0">
                <a:latin typeface="+mn-ea"/>
                <a:ea typeface="+mn-ea"/>
              </a:rPr>
              <a:t>、扰乱治安</a:t>
            </a:r>
          </a:p>
        </p:txBody>
      </p:sp>
      <p:sp>
        <p:nvSpPr>
          <p:cNvPr id="70" name="文本框 13316"/>
          <p:cNvSpPr txBox="1"/>
          <p:nvPr/>
        </p:nvSpPr>
        <p:spPr>
          <a:xfrm>
            <a:off x="3553627" y="4986211"/>
            <a:ext cx="2203877"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en-US" altLang="zh-CN" sz="1600" b="1" dirty="0">
                <a:latin typeface="+mn-ea"/>
              </a:rPr>
              <a:t>3</a:t>
            </a:r>
            <a:r>
              <a:rPr lang="zh-CN" altLang="en-US" sz="1600" b="1" dirty="0">
                <a:latin typeface="+mn-ea"/>
              </a:rPr>
              <a:t>、携带管制刀具</a:t>
            </a:r>
          </a:p>
        </p:txBody>
      </p:sp>
      <p:sp>
        <p:nvSpPr>
          <p:cNvPr id="72" name="文本框 13318"/>
          <p:cNvSpPr txBox="1"/>
          <p:nvPr/>
        </p:nvSpPr>
        <p:spPr>
          <a:xfrm>
            <a:off x="7856278" y="1676769"/>
            <a:ext cx="2489004"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en-US" altLang="zh-CN" sz="1600" b="1" dirty="0">
                <a:latin typeface="+mn-ea"/>
              </a:rPr>
              <a:t>4</a:t>
            </a:r>
            <a:r>
              <a:rPr lang="zh-CN" altLang="en-US" sz="1600" b="1" dirty="0">
                <a:latin typeface="+mn-ea"/>
              </a:rPr>
              <a:t>、强行索要他人财物</a:t>
            </a:r>
          </a:p>
        </p:txBody>
      </p:sp>
      <p:sp>
        <p:nvSpPr>
          <p:cNvPr id="73" name="文本框 13319"/>
          <p:cNvSpPr txBox="1"/>
          <p:nvPr/>
        </p:nvSpPr>
        <p:spPr>
          <a:xfrm>
            <a:off x="8008678" y="3387738"/>
            <a:ext cx="2184204"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en-US" altLang="zh-CN" sz="1600" b="1" dirty="0">
                <a:latin typeface="+mn-ea"/>
              </a:rPr>
              <a:t>5</a:t>
            </a:r>
            <a:r>
              <a:rPr lang="zh-CN" altLang="en-US" sz="1600" b="1" dirty="0">
                <a:latin typeface="+mn-ea"/>
              </a:rPr>
              <a:t>、多次偷窃</a:t>
            </a:r>
          </a:p>
        </p:txBody>
      </p:sp>
      <p:sp>
        <p:nvSpPr>
          <p:cNvPr id="74" name="文本框 13320"/>
          <p:cNvSpPr txBox="1"/>
          <p:nvPr/>
        </p:nvSpPr>
        <p:spPr>
          <a:xfrm>
            <a:off x="8008678" y="5169809"/>
            <a:ext cx="2027583"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en-US" altLang="zh-CN" sz="1600" b="1" dirty="0">
                <a:latin typeface="+mn-ea"/>
              </a:rPr>
              <a:t>6</a:t>
            </a:r>
            <a:r>
              <a:rPr lang="zh-CN" altLang="en-US" sz="1600" b="1" dirty="0">
                <a:latin typeface="+mn-ea"/>
              </a:rPr>
              <a:t>、吸食、注射毒品</a:t>
            </a:r>
          </a:p>
        </p:txBody>
      </p:sp>
      <p:sp>
        <p:nvSpPr>
          <p:cNvPr id="2" name="矩形 1"/>
          <p:cNvSpPr/>
          <p:nvPr/>
        </p:nvSpPr>
        <p:spPr>
          <a:xfrm>
            <a:off x="1509823" y="331759"/>
            <a:ext cx="4493538" cy="523220"/>
          </a:xfrm>
          <a:prstGeom prst="rect">
            <a:avLst/>
          </a:prstGeom>
        </p:spPr>
        <p:txBody>
          <a:bodyPr wrap="none">
            <a:spAutoFit/>
          </a:bodyPr>
          <a:lstStyle/>
          <a:p>
            <a:r>
              <a:rPr lang="zh-CN" altLang="en-US" sz="2800" dirty="0">
                <a:solidFill>
                  <a:schemeClr val="bg1"/>
                </a:solidFill>
                <a:latin typeface="+mn-ea"/>
                <a:ea typeface="+mn-ea"/>
              </a:rPr>
              <a:t>总的来说主要有以下几点：</a:t>
            </a:r>
          </a:p>
        </p:txBody>
      </p:sp>
      <p:pic>
        <p:nvPicPr>
          <p:cNvPr id="6" name="图片 5"/>
          <p:cNvPicPr>
            <a:picLocks noChangeAspect="1"/>
          </p:cNvPicPr>
          <p:nvPr/>
        </p:nvPicPr>
        <p:blipFill>
          <a:blip r:embed="rId3" cstate="screen"/>
          <a:stretch>
            <a:fillRect/>
          </a:stretch>
        </p:blipFill>
        <p:spPr>
          <a:xfrm>
            <a:off x="0" y="1084044"/>
            <a:ext cx="3199604" cy="5478059"/>
          </a:xfrm>
          <a:prstGeom prst="rect">
            <a:avLst/>
          </a:prstGeom>
        </p:spPr>
      </p:pic>
      <p:pic>
        <p:nvPicPr>
          <p:cNvPr id="19" name="图片 18"/>
          <p:cNvPicPr>
            <a:picLocks noChangeAspect="1"/>
          </p:cNvPicPr>
          <p:nvPr/>
        </p:nvPicPr>
        <p:blipFill>
          <a:blip r:embed="rId4" cstate="screen"/>
          <a:stretch>
            <a:fillRect/>
          </a:stretch>
        </p:blipFill>
        <p:spPr>
          <a:xfrm>
            <a:off x="2362200" y="854979"/>
            <a:ext cx="4333461" cy="2083820"/>
          </a:xfrm>
          <a:prstGeom prst="rect">
            <a:avLst/>
          </a:prstGeom>
        </p:spPr>
      </p:pic>
      <p:pic>
        <p:nvPicPr>
          <p:cNvPr id="20" name="图片 19"/>
          <p:cNvPicPr>
            <a:picLocks noChangeAspect="1"/>
          </p:cNvPicPr>
          <p:nvPr/>
        </p:nvPicPr>
        <p:blipFill>
          <a:blip r:embed="rId4" cstate="screen"/>
          <a:stretch>
            <a:fillRect/>
          </a:stretch>
        </p:blipFill>
        <p:spPr>
          <a:xfrm>
            <a:off x="6855738" y="854979"/>
            <a:ext cx="4333461" cy="2083820"/>
          </a:xfrm>
          <a:prstGeom prst="rect">
            <a:avLst/>
          </a:prstGeom>
        </p:spPr>
      </p:pic>
      <p:pic>
        <p:nvPicPr>
          <p:cNvPr id="21" name="图片 20"/>
          <p:cNvPicPr>
            <a:picLocks noChangeAspect="1"/>
          </p:cNvPicPr>
          <p:nvPr/>
        </p:nvPicPr>
        <p:blipFill>
          <a:blip r:embed="rId4" cstate="screen"/>
          <a:stretch>
            <a:fillRect/>
          </a:stretch>
        </p:blipFill>
        <p:spPr>
          <a:xfrm>
            <a:off x="2324310" y="2623528"/>
            <a:ext cx="4333461" cy="2083820"/>
          </a:xfrm>
          <a:prstGeom prst="rect">
            <a:avLst/>
          </a:prstGeom>
        </p:spPr>
      </p:pic>
      <p:pic>
        <p:nvPicPr>
          <p:cNvPr id="22" name="图片 21"/>
          <p:cNvPicPr>
            <a:picLocks noChangeAspect="1"/>
          </p:cNvPicPr>
          <p:nvPr/>
        </p:nvPicPr>
        <p:blipFill>
          <a:blip r:embed="rId4" cstate="screen"/>
          <a:stretch>
            <a:fillRect/>
          </a:stretch>
        </p:blipFill>
        <p:spPr>
          <a:xfrm>
            <a:off x="2328653" y="4113578"/>
            <a:ext cx="4333461" cy="2083820"/>
          </a:xfrm>
          <a:prstGeom prst="rect">
            <a:avLst/>
          </a:prstGeom>
        </p:spPr>
      </p:pic>
      <p:pic>
        <p:nvPicPr>
          <p:cNvPr id="23" name="图片 22"/>
          <p:cNvPicPr>
            <a:picLocks noChangeAspect="1"/>
          </p:cNvPicPr>
          <p:nvPr/>
        </p:nvPicPr>
        <p:blipFill>
          <a:blip r:embed="rId4" cstate="screen"/>
          <a:stretch>
            <a:fillRect/>
          </a:stretch>
        </p:blipFill>
        <p:spPr>
          <a:xfrm>
            <a:off x="6934049" y="4305016"/>
            <a:ext cx="4333461" cy="2083820"/>
          </a:xfrm>
          <a:prstGeom prst="rect">
            <a:avLst/>
          </a:prstGeom>
        </p:spPr>
      </p:pic>
      <p:pic>
        <p:nvPicPr>
          <p:cNvPr id="24" name="图片 23"/>
          <p:cNvPicPr>
            <a:picLocks noChangeAspect="1"/>
          </p:cNvPicPr>
          <p:nvPr/>
        </p:nvPicPr>
        <p:blipFill>
          <a:blip r:embed="rId4" cstate="screen"/>
          <a:stretch>
            <a:fillRect/>
          </a:stretch>
        </p:blipFill>
        <p:spPr>
          <a:xfrm>
            <a:off x="6855738" y="2515105"/>
            <a:ext cx="4333461" cy="208382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70"/>
                                        </p:tgtEl>
                                        <p:attrNameLst>
                                          <p:attrName>style.visibility</p:attrName>
                                        </p:attrNameLst>
                                      </p:cBhvr>
                                      <p:to>
                                        <p:strVal val="visible"/>
                                      </p:to>
                                    </p:set>
                                    <p:animEffect transition="in" filter="fade">
                                      <p:cBhvr>
                                        <p:cTn id="23" dur="500"/>
                                        <p:tgtEl>
                                          <p:spTgt spid="70"/>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74"/>
                                        </p:tgtEl>
                                        <p:attrNameLst>
                                          <p:attrName>style.visibility</p:attrName>
                                        </p:attrNameLst>
                                      </p:cBhvr>
                                      <p:to>
                                        <p:strVal val="visible"/>
                                      </p:to>
                                    </p:set>
                                    <p:animEffect transition="in" filter="fade">
                                      <p:cBhvr>
                                        <p:cTn id="26" dur="500"/>
                                        <p:tgtEl>
                                          <p:spTgt spid="74"/>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fade">
                                      <p:cBhvr>
                                        <p:cTn id="32" dur="500"/>
                                        <p:tgtEl>
                                          <p:spTgt spid="72"/>
                                        </p:tgtEl>
                                      </p:cBhvr>
                                    </p:animEffect>
                                  </p:childTnLst>
                                </p:cTn>
                              </p:par>
                            </p:childTnLst>
                          </p:cTn>
                        </p:par>
                        <p:par>
                          <p:cTn id="33" fill="hold">
                            <p:stCondLst>
                              <p:cond delay="2000"/>
                            </p:stCondLst>
                            <p:childTnLst>
                              <p:par>
                                <p:cTn id="34" presetID="22" presetClass="entr" presetSubtype="8" fill="hold"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left)">
                                      <p:cBhvr>
                                        <p:cTn id="36" dur="500"/>
                                        <p:tgtEl>
                                          <p:spTgt spid="19"/>
                                        </p:tgtEl>
                                      </p:cBhvr>
                                    </p:animEffect>
                                  </p:childTnLst>
                                </p:cTn>
                              </p:par>
                            </p:childTnLst>
                          </p:cTn>
                        </p:par>
                        <p:par>
                          <p:cTn id="37" fill="hold">
                            <p:stCondLst>
                              <p:cond delay="2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childTnLst>
                          </p:cTn>
                        </p:par>
                        <p:par>
                          <p:cTn id="41" fill="hold">
                            <p:stCondLst>
                              <p:cond delay="3000"/>
                            </p:stCondLst>
                            <p:childTnLst>
                              <p:par>
                                <p:cTn id="42" presetID="22" presetClass="entr" presetSubtype="8" fill="hold" nodeType="afterEffect">
                                  <p:stCondLst>
                                    <p:cond delay="0"/>
                                  </p:stCondLst>
                                  <p:childTnLst>
                                    <p:set>
                                      <p:cBhvr>
                                        <p:cTn id="43" dur="1" fill="hold">
                                          <p:stCondLst>
                                            <p:cond delay="0"/>
                                          </p:stCondLst>
                                        </p:cTn>
                                        <p:tgtEl>
                                          <p:spTgt spid="22"/>
                                        </p:tgtEl>
                                        <p:attrNameLst>
                                          <p:attrName>style.visibility</p:attrName>
                                        </p:attrNameLst>
                                      </p:cBhvr>
                                      <p:to>
                                        <p:strVal val="visible"/>
                                      </p:to>
                                    </p:set>
                                    <p:animEffect transition="in" filter="wipe(left)">
                                      <p:cBhvr>
                                        <p:cTn id="44" dur="500"/>
                                        <p:tgtEl>
                                          <p:spTgt spid="22"/>
                                        </p:tgtEl>
                                      </p:cBhvr>
                                    </p:animEffect>
                                  </p:childTnLst>
                                </p:cTn>
                              </p:par>
                            </p:childTnLst>
                          </p:cTn>
                        </p:par>
                        <p:par>
                          <p:cTn id="45" fill="hold">
                            <p:stCondLst>
                              <p:cond delay="3500"/>
                            </p:stCondLst>
                            <p:childTnLst>
                              <p:par>
                                <p:cTn id="46" presetID="22" presetClass="entr" presetSubtype="8" fill="hold" nodeType="afterEffect">
                                  <p:stCondLst>
                                    <p:cond delay="0"/>
                                  </p:stCondLst>
                                  <p:childTnLst>
                                    <p:set>
                                      <p:cBhvr>
                                        <p:cTn id="47" dur="1" fill="hold">
                                          <p:stCondLst>
                                            <p:cond delay="0"/>
                                          </p:stCondLst>
                                        </p:cTn>
                                        <p:tgtEl>
                                          <p:spTgt spid="20"/>
                                        </p:tgtEl>
                                        <p:attrNameLst>
                                          <p:attrName>style.visibility</p:attrName>
                                        </p:attrNameLst>
                                      </p:cBhvr>
                                      <p:to>
                                        <p:strVal val="visible"/>
                                      </p:to>
                                    </p:set>
                                    <p:animEffect transition="in" filter="wipe(left)">
                                      <p:cBhvr>
                                        <p:cTn id="48" dur="500"/>
                                        <p:tgtEl>
                                          <p:spTgt spid="20"/>
                                        </p:tgtEl>
                                      </p:cBhvr>
                                    </p:animEffect>
                                  </p:childTnLst>
                                </p:cTn>
                              </p:par>
                            </p:childTnLst>
                          </p:cTn>
                        </p:par>
                        <p:par>
                          <p:cTn id="49" fill="hold">
                            <p:stCondLst>
                              <p:cond delay="4000"/>
                            </p:stCondLst>
                            <p:childTnLst>
                              <p:par>
                                <p:cTn id="50" presetID="22" presetClass="entr" presetSubtype="8" fill="hold" nodeType="afterEffect">
                                  <p:stCondLst>
                                    <p:cond delay="0"/>
                                  </p:stCondLst>
                                  <p:childTnLst>
                                    <p:set>
                                      <p:cBhvr>
                                        <p:cTn id="51" dur="1" fill="hold">
                                          <p:stCondLst>
                                            <p:cond delay="0"/>
                                          </p:stCondLst>
                                        </p:cTn>
                                        <p:tgtEl>
                                          <p:spTgt spid="24"/>
                                        </p:tgtEl>
                                        <p:attrNameLst>
                                          <p:attrName>style.visibility</p:attrName>
                                        </p:attrNameLst>
                                      </p:cBhvr>
                                      <p:to>
                                        <p:strVal val="visible"/>
                                      </p:to>
                                    </p:set>
                                    <p:animEffect transition="in" filter="wipe(left)">
                                      <p:cBhvr>
                                        <p:cTn id="52" dur="500"/>
                                        <p:tgtEl>
                                          <p:spTgt spid="24"/>
                                        </p:tgtEl>
                                      </p:cBhvr>
                                    </p:animEffect>
                                  </p:childTnLst>
                                </p:cTn>
                              </p:par>
                            </p:childTnLst>
                          </p:cTn>
                        </p:par>
                        <p:par>
                          <p:cTn id="53" fill="hold">
                            <p:stCondLst>
                              <p:cond delay="4500"/>
                            </p:stCondLst>
                            <p:childTnLst>
                              <p:par>
                                <p:cTn id="54" presetID="22" presetClass="entr" presetSubtype="8" fill="hold"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wipe(left)">
                                      <p:cBhvr>
                                        <p:cTn id="56"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70" grpId="0"/>
      <p:bldP spid="72" grpId="0"/>
      <p:bldP spid="73" grpId="0"/>
      <p:bldP spid="74" grpId="0"/>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0" y="983649"/>
            <a:ext cx="5543097" cy="2665494"/>
          </a:xfrm>
          <a:prstGeom prst="rect">
            <a:avLst/>
          </a:prstGeom>
        </p:spPr>
      </p:pic>
      <p:sp>
        <p:nvSpPr>
          <p:cNvPr id="82" name="文本框 13317"/>
          <p:cNvSpPr txBox="1"/>
          <p:nvPr/>
        </p:nvSpPr>
        <p:spPr>
          <a:xfrm>
            <a:off x="1578685" y="2124165"/>
            <a:ext cx="2543792"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en-US" altLang="zh-CN" sz="1600" b="1" dirty="0">
                <a:latin typeface="+mn-ea"/>
              </a:rPr>
              <a:t>7</a:t>
            </a:r>
            <a:r>
              <a:rPr lang="zh-CN" altLang="en-US" sz="1600" b="1" dirty="0">
                <a:latin typeface="+mn-ea"/>
              </a:rPr>
              <a:t>、多次拦截殴打他人</a:t>
            </a:r>
          </a:p>
        </p:txBody>
      </p:sp>
      <p:sp>
        <p:nvSpPr>
          <p:cNvPr id="76" name="文本框 13322"/>
          <p:cNvSpPr txBox="1"/>
          <p:nvPr/>
        </p:nvSpPr>
        <p:spPr>
          <a:xfrm>
            <a:off x="1015684" y="4319188"/>
            <a:ext cx="4035380" cy="584775"/>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zh-CN" altLang="en-US" sz="1600" b="1" dirty="0">
                <a:latin typeface="+mn-ea"/>
              </a:rPr>
              <a:t>9、损害他人的荣誉，如对获得光荣称号的模范人物进行挖苦、讽刺、打击等等）</a:t>
            </a:r>
          </a:p>
        </p:txBody>
      </p:sp>
      <p:sp>
        <p:nvSpPr>
          <p:cNvPr id="75" name="文本框 13321"/>
          <p:cNvSpPr txBox="1"/>
          <p:nvPr/>
        </p:nvSpPr>
        <p:spPr>
          <a:xfrm>
            <a:off x="7333016" y="2095752"/>
            <a:ext cx="3218216" cy="338554"/>
          </a:xfrm>
          <a:prstGeom prst="rect">
            <a:avLst/>
          </a:prstGeom>
          <a:noFill/>
          <a:ln w="9525">
            <a:noFill/>
          </a:ln>
        </p:spPr>
        <p:txBody>
          <a:bodyPr wrap="square">
            <a:spAutoFit/>
          </a:bodyPr>
          <a:lstStyle>
            <a:lvl1pPr marL="0" lvl="0"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1pPr>
            <a:lvl2pPr marL="457200" lvl="1"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2pPr>
            <a:lvl3pPr marL="914400" lvl="2"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3pPr>
            <a:lvl4pPr marL="1371600" lvl="3"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4pPr>
            <a:lvl5pPr marL="1828800" lvl="4"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5pPr>
            <a:lvl6pPr marL="2286000" lvl="5"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6pPr>
            <a:lvl7pPr marL="2743200" lvl="6"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7pPr>
            <a:lvl8pPr marL="3200400" lvl="7"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8pPr>
            <a:lvl9pPr marL="3657600" lvl="8" indent="0" algn="l" defTabSz="914400" eaLnBrk="1" fontAlgn="base" latinLnBrk="0" hangingPunct="1">
              <a:lnSpc>
                <a:spcPct val="100000"/>
              </a:lnSpc>
              <a:spcBef>
                <a:spcPct val="0"/>
              </a:spcBef>
              <a:spcAft>
                <a:spcPct val="0"/>
              </a:spcAft>
              <a:buNone/>
              <a:defRPr sz="1800" b="0" i="0" u="none" kern="1200" baseline="0">
                <a:solidFill>
                  <a:schemeClr val="tx1"/>
                </a:solidFill>
                <a:latin typeface="+mn-lt"/>
                <a:ea typeface="+mn-ea"/>
                <a:cs typeface="+mn-cs"/>
              </a:defRPr>
            </a:lvl9pPr>
          </a:lstStyle>
          <a:p>
            <a:pPr lvl="0"/>
            <a:r>
              <a:rPr lang="zh-CN" altLang="en-US" sz="1600" b="1" dirty="0">
                <a:latin typeface="+mn-ea"/>
              </a:rPr>
              <a:t>8、参与赌博，屡教不改</a:t>
            </a:r>
          </a:p>
        </p:txBody>
      </p:sp>
      <p:sp>
        <p:nvSpPr>
          <p:cNvPr id="15" name="TextBox 51"/>
          <p:cNvSpPr txBox="1">
            <a:spLocks noChangeArrowheads="1"/>
          </p:cNvSpPr>
          <p:nvPr/>
        </p:nvSpPr>
        <p:spPr bwMode="auto">
          <a:xfrm flipH="1">
            <a:off x="5027670" y="755744"/>
            <a:ext cx="3970869" cy="3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endParaRPr lang="zh-CN" altLang="en-US" sz="1600" dirty="0">
              <a:solidFill>
                <a:schemeClr val="bg1"/>
              </a:solidFill>
              <a:latin typeface="+mn-ea"/>
              <a:ea typeface="+mn-ea"/>
            </a:endParaRPr>
          </a:p>
        </p:txBody>
      </p:sp>
      <p:sp>
        <p:nvSpPr>
          <p:cNvPr id="18" name="矩形 17"/>
          <p:cNvSpPr/>
          <p:nvPr/>
        </p:nvSpPr>
        <p:spPr>
          <a:xfrm>
            <a:off x="1524000" y="344600"/>
            <a:ext cx="4493538" cy="523220"/>
          </a:xfrm>
          <a:prstGeom prst="rect">
            <a:avLst/>
          </a:prstGeom>
        </p:spPr>
        <p:txBody>
          <a:bodyPr wrap="none">
            <a:spAutoFit/>
          </a:bodyPr>
          <a:lstStyle/>
          <a:p>
            <a:r>
              <a:rPr lang="zh-CN" altLang="en-US" sz="2800" dirty="0">
                <a:solidFill>
                  <a:schemeClr val="bg1"/>
                </a:solidFill>
                <a:latin typeface="+mn-ea"/>
                <a:ea typeface="+mn-ea"/>
              </a:rPr>
              <a:t>总的来说主要有以下几点：</a:t>
            </a:r>
          </a:p>
        </p:txBody>
      </p:sp>
      <p:pic>
        <p:nvPicPr>
          <p:cNvPr id="3" name="图片 2"/>
          <p:cNvPicPr>
            <a:picLocks noChangeAspect="1"/>
          </p:cNvPicPr>
          <p:nvPr/>
        </p:nvPicPr>
        <p:blipFill>
          <a:blip r:embed="rId4" cstate="screen"/>
          <a:stretch>
            <a:fillRect/>
          </a:stretch>
        </p:blipFill>
        <p:spPr>
          <a:xfrm>
            <a:off x="6504290" y="3446057"/>
            <a:ext cx="3373657" cy="3469257"/>
          </a:xfrm>
          <a:prstGeom prst="rect">
            <a:avLst/>
          </a:prstGeom>
        </p:spPr>
      </p:pic>
      <p:pic>
        <p:nvPicPr>
          <p:cNvPr id="14" name="图片 13"/>
          <p:cNvPicPr>
            <a:picLocks noChangeAspect="1"/>
          </p:cNvPicPr>
          <p:nvPr/>
        </p:nvPicPr>
        <p:blipFill>
          <a:blip r:embed="rId3" cstate="screen"/>
          <a:stretch>
            <a:fillRect/>
          </a:stretch>
        </p:blipFill>
        <p:spPr>
          <a:xfrm>
            <a:off x="5988863" y="979832"/>
            <a:ext cx="5543097" cy="2665494"/>
          </a:xfrm>
          <a:prstGeom prst="rect">
            <a:avLst/>
          </a:prstGeom>
        </p:spPr>
      </p:pic>
      <p:pic>
        <p:nvPicPr>
          <p:cNvPr id="16" name="图片 15"/>
          <p:cNvPicPr>
            <a:picLocks noChangeAspect="1"/>
          </p:cNvPicPr>
          <p:nvPr/>
        </p:nvPicPr>
        <p:blipFill>
          <a:blip r:embed="rId5" cstate="screen"/>
          <a:stretch>
            <a:fillRect/>
          </a:stretch>
        </p:blipFill>
        <p:spPr>
          <a:xfrm>
            <a:off x="-316376" y="3134976"/>
            <a:ext cx="6333914" cy="304577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500"/>
                                        <p:tgtEl>
                                          <p:spTgt spid="1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left)">
                                      <p:cBhvr>
                                        <p:cTn id="11" dur="500"/>
                                        <p:tgtEl>
                                          <p:spTgt spid="13"/>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82"/>
                                        </p:tgtEl>
                                        <p:attrNameLst>
                                          <p:attrName>style.visibility</p:attrName>
                                        </p:attrNameLst>
                                      </p:cBhvr>
                                      <p:to>
                                        <p:strVal val="visible"/>
                                      </p:to>
                                    </p:set>
                                    <p:animEffect transition="in" filter="fade">
                                      <p:cBhvr>
                                        <p:cTn id="15" dur="500"/>
                                        <p:tgtEl>
                                          <p:spTgt spid="82"/>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left)">
                                      <p:cBhvr>
                                        <p:cTn id="19" dur="500"/>
                                        <p:tgtEl>
                                          <p:spTgt spid="14"/>
                                        </p:tgtEl>
                                      </p:cBhvr>
                                    </p:animEffect>
                                  </p:childTnLst>
                                </p:cTn>
                              </p:par>
                            </p:childTnLst>
                          </p:cTn>
                        </p:par>
                        <p:par>
                          <p:cTn id="20" fill="hold">
                            <p:stCondLst>
                              <p:cond delay="2000"/>
                            </p:stCondLst>
                            <p:childTnLst>
                              <p:par>
                                <p:cTn id="21" presetID="10" presetClass="entr" presetSubtype="0" fill="hold" grpId="0" nodeType="afterEffect">
                                  <p:stCondLst>
                                    <p:cond delay="0"/>
                                  </p:stCondLst>
                                  <p:childTnLst>
                                    <p:set>
                                      <p:cBhvr>
                                        <p:cTn id="22" dur="1" fill="hold">
                                          <p:stCondLst>
                                            <p:cond delay="0"/>
                                          </p:stCondLst>
                                        </p:cTn>
                                        <p:tgtEl>
                                          <p:spTgt spid="75"/>
                                        </p:tgtEl>
                                        <p:attrNameLst>
                                          <p:attrName>style.visibility</p:attrName>
                                        </p:attrNameLst>
                                      </p:cBhvr>
                                      <p:to>
                                        <p:strVal val="visible"/>
                                      </p:to>
                                    </p:set>
                                    <p:animEffect transition="in" filter="fade">
                                      <p:cBhvr>
                                        <p:cTn id="23" dur="500"/>
                                        <p:tgtEl>
                                          <p:spTgt spid="75"/>
                                        </p:tgtEl>
                                      </p:cBhvr>
                                    </p:animEffect>
                                  </p:childTnLst>
                                </p:cTn>
                              </p:par>
                            </p:childTnLst>
                          </p:cTn>
                        </p:par>
                        <p:par>
                          <p:cTn id="24" fill="hold">
                            <p:stCondLst>
                              <p:cond delay="2500"/>
                            </p:stCondLst>
                            <p:childTnLst>
                              <p:par>
                                <p:cTn id="25" presetID="22" presetClass="entr" presetSubtype="8"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fade">
                                      <p:cBhvr>
                                        <p:cTn id="31" dur="500"/>
                                        <p:tgtEl>
                                          <p:spTgt spid="76"/>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fade">
                                      <p:cBhvr>
                                        <p:cTn id="35" dur="1000"/>
                                        <p:tgtEl>
                                          <p:spTgt spid="3"/>
                                        </p:tgtEl>
                                      </p:cBhvr>
                                    </p:animEffect>
                                    <p:anim calcmode="lin" valueType="num">
                                      <p:cBhvr>
                                        <p:cTn id="36" dur="1000" fill="hold"/>
                                        <p:tgtEl>
                                          <p:spTgt spid="3"/>
                                        </p:tgtEl>
                                        <p:attrNameLst>
                                          <p:attrName>ppt_x</p:attrName>
                                        </p:attrNameLst>
                                      </p:cBhvr>
                                      <p:tavLst>
                                        <p:tav tm="0">
                                          <p:val>
                                            <p:strVal val="#ppt_x"/>
                                          </p:val>
                                        </p:tav>
                                        <p:tav tm="100000">
                                          <p:val>
                                            <p:strVal val="#ppt_x"/>
                                          </p:val>
                                        </p:tav>
                                      </p:tavLst>
                                    </p:anim>
                                    <p:anim calcmode="lin" valueType="num">
                                      <p:cBhvr>
                                        <p:cTn id="37"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p:bldP spid="76" grpId="0"/>
      <p:bldP spid="75"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7" name="图片 496"/>
          <p:cNvPicPr>
            <a:picLocks noChangeAspect="1"/>
          </p:cNvPicPr>
          <p:nvPr/>
        </p:nvPicPr>
        <p:blipFill>
          <a:blip r:embed="rId3" cstate="screen"/>
          <a:stretch>
            <a:fillRect/>
          </a:stretch>
        </p:blipFill>
        <p:spPr>
          <a:xfrm>
            <a:off x="9806448" y="3977391"/>
            <a:ext cx="1523871" cy="1523871"/>
          </a:xfrm>
          <a:prstGeom prst="rect">
            <a:avLst/>
          </a:prstGeom>
        </p:spPr>
      </p:pic>
      <p:pic>
        <p:nvPicPr>
          <p:cNvPr id="496" name="图片 495"/>
          <p:cNvPicPr>
            <a:picLocks noChangeAspect="1"/>
          </p:cNvPicPr>
          <p:nvPr/>
        </p:nvPicPr>
        <p:blipFill>
          <a:blip r:embed="rId3" cstate="screen"/>
          <a:stretch>
            <a:fillRect/>
          </a:stretch>
        </p:blipFill>
        <p:spPr>
          <a:xfrm>
            <a:off x="7217524" y="2514381"/>
            <a:ext cx="1523871" cy="1523871"/>
          </a:xfrm>
          <a:prstGeom prst="rect">
            <a:avLst/>
          </a:prstGeom>
        </p:spPr>
      </p:pic>
      <p:pic>
        <p:nvPicPr>
          <p:cNvPr id="495" name="图片 494"/>
          <p:cNvPicPr>
            <a:picLocks noChangeAspect="1"/>
          </p:cNvPicPr>
          <p:nvPr/>
        </p:nvPicPr>
        <p:blipFill>
          <a:blip r:embed="rId3" cstate="screen"/>
          <a:stretch>
            <a:fillRect/>
          </a:stretch>
        </p:blipFill>
        <p:spPr>
          <a:xfrm>
            <a:off x="5282984" y="3933432"/>
            <a:ext cx="1523871" cy="1523871"/>
          </a:xfrm>
          <a:prstGeom prst="rect">
            <a:avLst/>
          </a:prstGeom>
        </p:spPr>
      </p:pic>
      <p:pic>
        <p:nvPicPr>
          <p:cNvPr id="494" name="图片 493"/>
          <p:cNvPicPr>
            <a:picLocks noChangeAspect="1"/>
          </p:cNvPicPr>
          <p:nvPr/>
        </p:nvPicPr>
        <p:blipFill>
          <a:blip r:embed="rId3" cstate="screen"/>
          <a:stretch>
            <a:fillRect/>
          </a:stretch>
        </p:blipFill>
        <p:spPr>
          <a:xfrm>
            <a:off x="635692" y="4009006"/>
            <a:ext cx="1523871" cy="1523871"/>
          </a:xfrm>
          <a:prstGeom prst="rect">
            <a:avLst/>
          </a:prstGeom>
        </p:spPr>
      </p:pic>
      <p:pic>
        <p:nvPicPr>
          <p:cNvPr id="5" name="图片 4"/>
          <p:cNvPicPr>
            <a:picLocks noChangeAspect="1"/>
          </p:cNvPicPr>
          <p:nvPr/>
        </p:nvPicPr>
        <p:blipFill>
          <a:blip r:embed="rId3" cstate="screen"/>
          <a:stretch>
            <a:fillRect/>
          </a:stretch>
        </p:blipFill>
        <p:spPr>
          <a:xfrm>
            <a:off x="2863984" y="2586592"/>
            <a:ext cx="1523871" cy="1523871"/>
          </a:xfrm>
          <a:prstGeom prst="rect">
            <a:avLst/>
          </a:prstGeom>
        </p:spPr>
      </p:pic>
      <p:pic>
        <p:nvPicPr>
          <p:cNvPr id="501" name="图片 500"/>
          <p:cNvPicPr>
            <a:picLocks noChangeAspect="1"/>
          </p:cNvPicPr>
          <p:nvPr/>
        </p:nvPicPr>
        <p:blipFill>
          <a:blip r:embed="rId4" cstate="screen"/>
          <a:stretch>
            <a:fillRect/>
          </a:stretch>
        </p:blipFill>
        <p:spPr>
          <a:xfrm>
            <a:off x="9188985" y="2161481"/>
            <a:ext cx="2443069" cy="2273767"/>
          </a:xfrm>
          <a:prstGeom prst="rect">
            <a:avLst/>
          </a:prstGeom>
        </p:spPr>
      </p:pic>
      <p:pic>
        <p:nvPicPr>
          <p:cNvPr id="500" name="图片 499"/>
          <p:cNvPicPr>
            <a:picLocks noChangeAspect="1"/>
          </p:cNvPicPr>
          <p:nvPr/>
        </p:nvPicPr>
        <p:blipFill>
          <a:blip r:embed="rId4" cstate="screen"/>
          <a:stretch>
            <a:fillRect/>
          </a:stretch>
        </p:blipFill>
        <p:spPr>
          <a:xfrm>
            <a:off x="6889214" y="3872434"/>
            <a:ext cx="2443069" cy="2273767"/>
          </a:xfrm>
          <a:prstGeom prst="rect">
            <a:avLst/>
          </a:prstGeom>
        </p:spPr>
      </p:pic>
      <p:pic>
        <p:nvPicPr>
          <p:cNvPr id="499" name="图片 498"/>
          <p:cNvPicPr>
            <a:picLocks noChangeAspect="1"/>
          </p:cNvPicPr>
          <p:nvPr/>
        </p:nvPicPr>
        <p:blipFill>
          <a:blip r:embed="rId4" cstate="screen"/>
          <a:stretch>
            <a:fillRect/>
          </a:stretch>
        </p:blipFill>
        <p:spPr>
          <a:xfrm>
            <a:off x="4728794" y="2032475"/>
            <a:ext cx="2443069" cy="2273767"/>
          </a:xfrm>
          <a:prstGeom prst="rect">
            <a:avLst/>
          </a:prstGeom>
        </p:spPr>
      </p:pic>
      <p:pic>
        <p:nvPicPr>
          <p:cNvPr id="498" name="图片 497"/>
          <p:cNvPicPr>
            <a:picLocks noChangeAspect="1"/>
          </p:cNvPicPr>
          <p:nvPr/>
        </p:nvPicPr>
        <p:blipFill>
          <a:blip r:embed="rId4" cstate="screen"/>
          <a:stretch>
            <a:fillRect/>
          </a:stretch>
        </p:blipFill>
        <p:spPr>
          <a:xfrm>
            <a:off x="2414829" y="3786427"/>
            <a:ext cx="2443069" cy="2273767"/>
          </a:xfrm>
          <a:prstGeom prst="rect">
            <a:avLst/>
          </a:prstGeom>
        </p:spPr>
      </p:pic>
      <p:pic>
        <p:nvPicPr>
          <p:cNvPr id="7" name="图片 6"/>
          <p:cNvPicPr>
            <a:picLocks noChangeAspect="1"/>
          </p:cNvPicPr>
          <p:nvPr/>
        </p:nvPicPr>
        <p:blipFill>
          <a:blip r:embed="rId4" cstate="screen"/>
          <a:stretch>
            <a:fillRect/>
          </a:stretch>
        </p:blipFill>
        <p:spPr>
          <a:xfrm>
            <a:off x="107837" y="2194821"/>
            <a:ext cx="2443069" cy="2273767"/>
          </a:xfrm>
          <a:prstGeom prst="rect">
            <a:avLst/>
          </a:prstGeom>
        </p:spPr>
      </p:pic>
      <p:sp>
        <p:nvSpPr>
          <p:cNvPr id="27" name="TextBox 26"/>
          <p:cNvSpPr txBox="1"/>
          <p:nvPr/>
        </p:nvSpPr>
        <p:spPr>
          <a:xfrm flipH="1">
            <a:off x="1068022" y="4364950"/>
            <a:ext cx="803456" cy="9048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l" fontAlgn="auto">
              <a:spcBef>
                <a:spcPts val="0"/>
              </a:spcBef>
              <a:spcAft>
                <a:spcPts val="0"/>
              </a:spcAft>
              <a:defRPr/>
            </a:pPr>
            <a:r>
              <a:rPr lang="en-US" altLang="zh-CN" sz="6600" dirty="0">
                <a:gradFill>
                  <a:gsLst>
                    <a:gs pos="0">
                      <a:srgbClr val="C00000"/>
                    </a:gs>
                    <a:gs pos="9000">
                      <a:srgbClr val="A32B6A"/>
                    </a:gs>
                    <a:gs pos="55000">
                      <a:srgbClr val="F98007"/>
                    </a:gs>
                  </a:gsLst>
                  <a:lin ang="16200000" scaled="1"/>
                </a:gradFill>
                <a:latin typeface="+mn-lt"/>
                <a:ea typeface="+mn-ea"/>
                <a:cs typeface="+mn-ea"/>
                <a:sym typeface="+mn-lt"/>
              </a:rPr>
              <a:t>1</a:t>
            </a:r>
            <a:endParaRPr lang="zh-CN" altLang="en-US" sz="6600" dirty="0">
              <a:gradFill>
                <a:gsLst>
                  <a:gs pos="0">
                    <a:srgbClr val="C00000"/>
                  </a:gs>
                  <a:gs pos="9000">
                    <a:srgbClr val="A32B6A"/>
                  </a:gs>
                  <a:gs pos="55000">
                    <a:srgbClr val="F98007"/>
                  </a:gs>
                </a:gsLst>
                <a:lin ang="16200000" scaled="1"/>
              </a:gradFill>
              <a:latin typeface="+mn-lt"/>
              <a:ea typeface="+mn-ea"/>
              <a:cs typeface="+mn-ea"/>
              <a:sym typeface="+mn-lt"/>
            </a:endParaRPr>
          </a:p>
        </p:txBody>
      </p:sp>
      <p:sp>
        <p:nvSpPr>
          <p:cNvPr id="28" name="TextBox 27"/>
          <p:cNvSpPr txBox="1"/>
          <p:nvPr/>
        </p:nvSpPr>
        <p:spPr>
          <a:xfrm flipH="1">
            <a:off x="3342208" y="2967571"/>
            <a:ext cx="804500" cy="9048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l" fontAlgn="auto">
              <a:spcBef>
                <a:spcPts val="0"/>
              </a:spcBef>
              <a:spcAft>
                <a:spcPts val="0"/>
              </a:spcAft>
              <a:defRPr/>
            </a:pPr>
            <a:r>
              <a:rPr lang="en-US" altLang="zh-CN" sz="6600" dirty="0">
                <a:gradFill>
                  <a:gsLst>
                    <a:gs pos="0">
                      <a:srgbClr val="C00000"/>
                    </a:gs>
                    <a:gs pos="9000">
                      <a:srgbClr val="A32B6A"/>
                    </a:gs>
                    <a:gs pos="55000">
                      <a:srgbClr val="F98007"/>
                    </a:gs>
                  </a:gsLst>
                  <a:lin ang="16200000" scaled="1"/>
                </a:gradFill>
                <a:latin typeface="+mn-lt"/>
                <a:ea typeface="+mn-ea"/>
                <a:cs typeface="+mn-ea"/>
                <a:sym typeface="+mn-lt"/>
              </a:rPr>
              <a:t>2</a:t>
            </a:r>
            <a:endParaRPr lang="zh-CN" altLang="en-US" sz="6600" dirty="0">
              <a:gradFill>
                <a:gsLst>
                  <a:gs pos="0">
                    <a:srgbClr val="C00000"/>
                  </a:gs>
                  <a:gs pos="9000">
                    <a:srgbClr val="A32B6A"/>
                  </a:gs>
                  <a:gs pos="55000">
                    <a:srgbClr val="F98007"/>
                  </a:gs>
                </a:gsLst>
                <a:lin ang="16200000" scaled="1"/>
              </a:gradFill>
              <a:latin typeface="+mn-lt"/>
              <a:ea typeface="+mn-ea"/>
              <a:cs typeface="+mn-ea"/>
              <a:sym typeface="+mn-lt"/>
            </a:endParaRPr>
          </a:p>
        </p:txBody>
      </p:sp>
      <p:sp>
        <p:nvSpPr>
          <p:cNvPr id="29" name="TextBox 28"/>
          <p:cNvSpPr txBox="1"/>
          <p:nvPr/>
        </p:nvSpPr>
        <p:spPr>
          <a:xfrm flipH="1">
            <a:off x="5752586" y="4306242"/>
            <a:ext cx="804152" cy="9048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l" fontAlgn="auto">
              <a:spcBef>
                <a:spcPts val="0"/>
              </a:spcBef>
              <a:spcAft>
                <a:spcPts val="0"/>
              </a:spcAft>
              <a:defRPr/>
            </a:pPr>
            <a:r>
              <a:rPr lang="en-US" altLang="zh-CN" sz="6600" dirty="0">
                <a:gradFill>
                  <a:gsLst>
                    <a:gs pos="0">
                      <a:srgbClr val="C00000"/>
                    </a:gs>
                    <a:gs pos="9000">
                      <a:srgbClr val="A32B6A"/>
                    </a:gs>
                    <a:gs pos="55000">
                      <a:srgbClr val="F98007"/>
                    </a:gs>
                  </a:gsLst>
                  <a:lin ang="16200000" scaled="1"/>
                </a:gradFill>
                <a:latin typeface="+mn-lt"/>
                <a:ea typeface="+mn-ea"/>
                <a:cs typeface="+mn-ea"/>
                <a:sym typeface="+mn-lt"/>
              </a:rPr>
              <a:t>3</a:t>
            </a:r>
            <a:endParaRPr lang="zh-CN" altLang="en-US" sz="6600" dirty="0">
              <a:gradFill>
                <a:gsLst>
                  <a:gs pos="0">
                    <a:srgbClr val="C00000"/>
                  </a:gs>
                  <a:gs pos="9000">
                    <a:srgbClr val="A32B6A"/>
                  </a:gs>
                  <a:gs pos="55000">
                    <a:srgbClr val="F98007"/>
                  </a:gs>
                </a:gsLst>
                <a:lin ang="16200000" scaled="1"/>
              </a:gradFill>
              <a:latin typeface="+mn-lt"/>
              <a:ea typeface="+mn-ea"/>
              <a:cs typeface="+mn-ea"/>
              <a:sym typeface="+mn-lt"/>
            </a:endParaRPr>
          </a:p>
        </p:txBody>
      </p:sp>
      <p:sp>
        <p:nvSpPr>
          <p:cNvPr id="30" name="TextBox 29"/>
          <p:cNvSpPr txBox="1"/>
          <p:nvPr/>
        </p:nvSpPr>
        <p:spPr>
          <a:xfrm flipH="1">
            <a:off x="7665114" y="2894316"/>
            <a:ext cx="804501" cy="9048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l" fontAlgn="auto">
              <a:spcBef>
                <a:spcPts val="0"/>
              </a:spcBef>
              <a:spcAft>
                <a:spcPts val="0"/>
              </a:spcAft>
              <a:defRPr/>
            </a:pPr>
            <a:r>
              <a:rPr lang="en-US" altLang="zh-CN" sz="6600" dirty="0">
                <a:gradFill>
                  <a:gsLst>
                    <a:gs pos="0">
                      <a:srgbClr val="C00000"/>
                    </a:gs>
                    <a:gs pos="9000">
                      <a:srgbClr val="A32B6A"/>
                    </a:gs>
                    <a:gs pos="55000">
                      <a:srgbClr val="F98007"/>
                    </a:gs>
                  </a:gsLst>
                  <a:lin ang="16200000" scaled="1"/>
                </a:gradFill>
                <a:latin typeface="+mn-lt"/>
                <a:ea typeface="+mn-ea"/>
                <a:cs typeface="+mn-ea"/>
                <a:sym typeface="+mn-lt"/>
              </a:rPr>
              <a:t>4</a:t>
            </a:r>
            <a:endParaRPr lang="zh-CN" altLang="en-US" sz="6600" dirty="0">
              <a:gradFill>
                <a:gsLst>
                  <a:gs pos="0">
                    <a:srgbClr val="C00000"/>
                  </a:gs>
                  <a:gs pos="9000">
                    <a:srgbClr val="A32B6A"/>
                  </a:gs>
                  <a:gs pos="55000">
                    <a:srgbClr val="F98007"/>
                  </a:gs>
                </a:gsLst>
                <a:lin ang="16200000" scaled="1"/>
              </a:gradFill>
              <a:latin typeface="+mn-lt"/>
              <a:ea typeface="+mn-ea"/>
              <a:cs typeface="+mn-ea"/>
              <a:sym typeface="+mn-lt"/>
            </a:endParaRPr>
          </a:p>
        </p:txBody>
      </p:sp>
      <p:sp>
        <p:nvSpPr>
          <p:cNvPr id="31" name="TextBox 30"/>
          <p:cNvSpPr txBox="1"/>
          <p:nvPr/>
        </p:nvSpPr>
        <p:spPr>
          <a:xfrm flipH="1">
            <a:off x="10263000" y="4328520"/>
            <a:ext cx="804153" cy="904863"/>
          </a:xfrm>
          <a:prstGeom prst="rect">
            <a:avLst/>
          </a:prstGeom>
          <a:noFill/>
        </p:spPr>
        <p:txBody>
          <a:bodyPr>
            <a:spAutoFit/>
          </a:bodyPr>
          <a:lstStyle>
            <a:defPPr>
              <a:defRPr lang="en-US"/>
            </a:defPPr>
            <a:lvl1pPr lvl="0">
              <a:lnSpc>
                <a:spcPct val="80000"/>
              </a:lnSpc>
              <a:defRPr sz="4400" b="1" kern="0">
                <a:ln w="18415" cmpd="sng">
                  <a:noFill/>
                  <a:prstDash val="solid"/>
                </a:ln>
                <a:solidFill>
                  <a:srgbClr val="FFC000"/>
                </a:solidFill>
                <a:latin typeface="Agency FB" panose="020B0503020202020204" pitchFamily="34" charset="0"/>
                <a:ea typeface="微软雅黑" panose="020B0503020204020204" pitchFamily="34" charset="-122"/>
              </a:defRPr>
            </a:lvl1pPr>
          </a:lstStyle>
          <a:p>
            <a:pPr algn="l" fontAlgn="auto">
              <a:spcBef>
                <a:spcPts val="0"/>
              </a:spcBef>
              <a:spcAft>
                <a:spcPts val="0"/>
              </a:spcAft>
              <a:defRPr/>
            </a:pPr>
            <a:r>
              <a:rPr lang="en-US" altLang="zh-CN" sz="6600" dirty="0">
                <a:gradFill>
                  <a:gsLst>
                    <a:gs pos="0">
                      <a:srgbClr val="C00000"/>
                    </a:gs>
                    <a:gs pos="9000">
                      <a:srgbClr val="A32B6A"/>
                    </a:gs>
                    <a:gs pos="55000">
                      <a:srgbClr val="F98007"/>
                    </a:gs>
                  </a:gsLst>
                  <a:lin ang="16200000" scaled="1"/>
                </a:gradFill>
                <a:latin typeface="+mn-lt"/>
                <a:ea typeface="+mn-ea"/>
                <a:cs typeface="+mn-ea"/>
                <a:sym typeface="+mn-lt"/>
              </a:rPr>
              <a:t>5</a:t>
            </a:r>
            <a:endParaRPr lang="zh-CN" altLang="en-US" sz="6600" dirty="0">
              <a:gradFill>
                <a:gsLst>
                  <a:gs pos="0">
                    <a:srgbClr val="C00000"/>
                  </a:gs>
                  <a:gs pos="9000">
                    <a:srgbClr val="A32B6A"/>
                  </a:gs>
                  <a:gs pos="55000">
                    <a:srgbClr val="F98007"/>
                  </a:gs>
                </a:gsLst>
                <a:lin ang="16200000" scaled="1"/>
              </a:gradFill>
              <a:latin typeface="+mn-lt"/>
              <a:ea typeface="+mn-ea"/>
              <a:cs typeface="+mn-ea"/>
              <a:sym typeface="+mn-lt"/>
            </a:endParaRPr>
          </a:p>
        </p:txBody>
      </p:sp>
      <p:sp>
        <p:nvSpPr>
          <p:cNvPr id="32" name="TextBox 31"/>
          <p:cNvSpPr txBox="1">
            <a:spLocks noChangeArrowheads="1"/>
          </p:cNvSpPr>
          <p:nvPr/>
        </p:nvSpPr>
        <p:spPr bwMode="auto">
          <a:xfrm>
            <a:off x="832313" y="2996888"/>
            <a:ext cx="1346009" cy="63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dirty="0">
                <a:latin typeface="+mn-ea"/>
                <a:ea typeface="+mn-ea"/>
              </a:rPr>
              <a:t>贪图享受，</a:t>
            </a:r>
            <a:endParaRPr lang="en-US" altLang="zh-CN" sz="1800" dirty="0">
              <a:latin typeface="+mn-ea"/>
              <a:ea typeface="+mn-ea"/>
            </a:endParaRPr>
          </a:p>
          <a:p>
            <a:r>
              <a:rPr lang="zh-CN" altLang="en-US" sz="1800" dirty="0">
                <a:latin typeface="+mn-ea"/>
                <a:ea typeface="+mn-ea"/>
              </a:rPr>
              <a:t>不思进取</a:t>
            </a:r>
          </a:p>
        </p:txBody>
      </p:sp>
      <p:sp>
        <p:nvSpPr>
          <p:cNvPr id="33" name="TextBox 32"/>
          <p:cNvSpPr txBox="1">
            <a:spLocks noChangeArrowheads="1"/>
          </p:cNvSpPr>
          <p:nvPr/>
        </p:nvSpPr>
        <p:spPr bwMode="auto">
          <a:xfrm>
            <a:off x="3144996" y="4739326"/>
            <a:ext cx="1302109" cy="3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dirty="0">
                <a:latin typeface="+mn-ea"/>
                <a:ea typeface="+mn-ea"/>
              </a:rPr>
              <a:t>逞强好胜</a:t>
            </a:r>
          </a:p>
        </p:txBody>
      </p:sp>
      <p:sp>
        <p:nvSpPr>
          <p:cNvPr id="34" name="TextBox 33"/>
          <p:cNvSpPr txBox="1">
            <a:spLocks noChangeArrowheads="1"/>
          </p:cNvSpPr>
          <p:nvPr/>
        </p:nvSpPr>
        <p:spPr bwMode="auto">
          <a:xfrm>
            <a:off x="5436596" y="2963108"/>
            <a:ext cx="1429844" cy="3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dirty="0">
                <a:latin typeface="+mn-ea"/>
                <a:ea typeface="+mn-ea"/>
              </a:rPr>
              <a:t>从众心理</a:t>
            </a:r>
          </a:p>
        </p:txBody>
      </p:sp>
      <p:sp>
        <p:nvSpPr>
          <p:cNvPr id="35" name="TextBox 34"/>
          <p:cNvSpPr txBox="1">
            <a:spLocks noChangeArrowheads="1"/>
          </p:cNvSpPr>
          <p:nvPr/>
        </p:nvSpPr>
        <p:spPr bwMode="auto">
          <a:xfrm>
            <a:off x="9966190" y="2970981"/>
            <a:ext cx="1364129" cy="6360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dirty="0">
                <a:latin typeface="+mn-ea"/>
                <a:ea typeface="+mn-ea"/>
              </a:rPr>
              <a:t>缺乏关爱</a:t>
            </a:r>
            <a:endParaRPr lang="en-US" altLang="zh-CN" sz="1800" dirty="0">
              <a:latin typeface="+mn-ea"/>
              <a:ea typeface="+mn-ea"/>
            </a:endParaRPr>
          </a:p>
          <a:p>
            <a:r>
              <a:rPr lang="zh-CN" altLang="en-US" sz="1800" dirty="0">
                <a:latin typeface="+mn-ea"/>
                <a:ea typeface="+mn-ea"/>
              </a:rPr>
              <a:t>逆反心理。</a:t>
            </a:r>
          </a:p>
        </p:txBody>
      </p:sp>
      <p:sp>
        <p:nvSpPr>
          <p:cNvPr id="36" name="TextBox 35"/>
          <p:cNvSpPr txBox="1">
            <a:spLocks noChangeArrowheads="1"/>
          </p:cNvSpPr>
          <p:nvPr/>
        </p:nvSpPr>
        <p:spPr bwMode="auto">
          <a:xfrm>
            <a:off x="7600505" y="4818524"/>
            <a:ext cx="1257752" cy="359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1800" dirty="0">
                <a:latin typeface="+mn-ea"/>
                <a:ea typeface="+mn-ea"/>
              </a:rPr>
              <a:t>嫉妒心理</a:t>
            </a:r>
          </a:p>
        </p:txBody>
      </p:sp>
      <p:sp>
        <p:nvSpPr>
          <p:cNvPr id="37" name="TextBox 51"/>
          <p:cNvSpPr txBox="1">
            <a:spLocks noChangeArrowheads="1"/>
          </p:cNvSpPr>
          <p:nvPr/>
        </p:nvSpPr>
        <p:spPr bwMode="auto">
          <a:xfrm flipH="1">
            <a:off x="4939751" y="618117"/>
            <a:ext cx="3970869" cy="3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endParaRPr lang="zh-CN" altLang="en-US" sz="1600" dirty="0">
              <a:solidFill>
                <a:schemeClr val="bg1"/>
              </a:solidFill>
            </a:endParaRPr>
          </a:p>
        </p:txBody>
      </p:sp>
      <p:sp>
        <p:nvSpPr>
          <p:cNvPr id="3" name="矩形 2"/>
          <p:cNvSpPr/>
          <p:nvPr/>
        </p:nvSpPr>
        <p:spPr>
          <a:xfrm>
            <a:off x="3267058" y="1671424"/>
            <a:ext cx="5862502" cy="400110"/>
          </a:xfrm>
          <a:prstGeom prst="rect">
            <a:avLst/>
          </a:prstGeom>
        </p:spPr>
        <p:txBody>
          <a:bodyPr wrap="none">
            <a:spAutoFit/>
          </a:bodyPr>
          <a:lstStyle/>
          <a:p>
            <a:r>
              <a:rPr lang="zh-CN" altLang="en-US" dirty="0"/>
              <a:t>未成年犯罪主要集中在两个方面：盗窃、故意伤害</a:t>
            </a:r>
            <a:endParaRPr lang="en-US" altLang="zh-CN" dirty="0"/>
          </a:p>
        </p:txBody>
      </p:sp>
      <p:sp>
        <p:nvSpPr>
          <p:cNvPr id="493" name="TextBox 51"/>
          <p:cNvSpPr txBox="1">
            <a:spLocks noChangeArrowheads="1"/>
          </p:cNvSpPr>
          <p:nvPr/>
        </p:nvSpPr>
        <p:spPr bwMode="auto">
          <a:xfrm flipH="1">
            <a:off x="5027670" y="685302"/>
            <a:ext cx="3970869" cy="3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endParaRPr lang="zh-CN" altLang="en-US" sz="1600" dirty="0">
              <a:solidFill>
                <a:schemeClr val="bg1"/>
              </a:solidFill>
              <a:latin typeface="+mn-ea"/>
              <a:ea typeface="+mn-ea"/>
            </a:endParaRPr>
          </a:p>
        </p:txBody>
      </p:sp>
      <p:sp>
        <p:nvSpPr>
          <p:cNvPr id="2" name="矩形 1"/>
          <p:cNvSpPr/>
          <p:nvPr/>
        </p:nvSpPr>
        <p:spPr>
          <a:xfrm>
            <a:off x="1544327" y="348479"/>
            <a:ext cx="3791423" cy="523220"/>
          </a:xfrm>
          <a:prstGeom prst="rect">
            <a:avLst/>
          </a:prstGeom>
        </p:spPr>
        <p:txBody>
          <a:bodyPr wrap="none">
            <a:spAutoFit/>
          </a:bodyPr>
          <a:lstStyle/>
          <a:p>
            <a:r>
              <a:rPr lang="zh-CN" altLang="en-US" sz="2800" dirty="0">
                <a:solidFill>
                  <a:schemeClr val="bg1"/>
                </a:solidFill>
              </a:rPr>
              <a:t>未成年人犯罪的原因：</a:t>
            </a: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500"/>
                                        <p:tgtEl>
                                          <p:spTgt spid="3"/>
                                        </p:tgtEl>
                                      </p:cBhvr>
                                    </p:animEffect>
                                  </p:childTnLst>
                                </p:cTn>
                              </p:par>
                            </p:childTnLst>
                          </p:cTn>
                        </p:par>
                        <p:par>
                          <p:cTn id="13" fill="hold">
                            <p:stCondLst>
                              <p:cond delay="500"/>
                            </p:stCondLst>
                            <p:childTnLst>
                              <p:par>
                                <p:cTn id="14" presetID="53" presetClass="entr" presetSubtype="16" fill="hold" nodeType="afterEffect">
                                  <p:stCondLst>
                                    <p:cond delay="0"/>
                                  </p:stCondLst>
                                  <p:childTnLst>
                                    <p:set>
                                      <p:cBhvr>
                                        <p:cTn id="15" dur="1" fill="hold">
                                          <p:stCondLst>
                                            <p:cond delay="0"/>
                                          </p:stCondLst>
                                        </p:cTn>
                                        <p:tgtEl>
                                          <p:spTgt spid="494"/>
                                        </p:tgtEl>
                                        <p:attrNameLst>
                                          <p:attrName>style.visibility</p:attrName>
                                        </p:attrNameLst>
                                      </p:cBhvr>
                                      <p:to>
                                        <p:strVal val="visible"/>
                                      </p:to>
                                    </p:set>
                                    <p:anim calcmode="lin" valueType="num">
                                      <p:cBhvr>
                                        <p:cTn id="16" dur="500" fill="hold"/>
                                        <p:tgtEl>
                                          <p:spTgt spid="494"/>
                                        </p:tgtEl>
                                        <p:attrNameLst>
                                          <p:attrName>ppt_w</p:attrName>
                                        </p:attrNameLst>
                                      </p:cBhvr>
                                      <p:tavLst>
                                        <p:tav tm="0">
                                          <p:val>
                                            <p:fltVal val="0"/>
                                          </p:val>
                                        </p:tav>
                                        <p:tav tm="100000">
                                          <p:val>
                                            <p:strVal val="#ppt_w"/>
                                          </p:val>
                                        </p:tav>
                                      </p:tavLst>
                                    </p:anim>
                                    <p:anim calcmode="lin" valueType="num">
                                      <p:cBhvr>
                                        <p:cTn id="17" dur="500" fill="hold"/>
                                        <p:tgtEl>
                                          <p:spTgt spid="494"/>
                                        </p:tgtEl>
                                        <p:attrNameLst>
                                          <p:attrName>ppt_h</p:attrName>
                                        </p:attrNameLst>
                                      </p:cBhvr>
                                      <p:tavLst>
                                        <p:tav tm="0">
                                          <p:val>
                                            <p:fltVal val="0"/>
                                          </p:val>
                                        </p:tav>
                                        <p:tav tm="100000">
                                          <p:val>
                                            <p:strVal val="#ppt_h"/>
                                          </p:val>
                                        </p:tav>
                                      </p:tavLst>
                                    </p:anim>
                                    <p:animEffect transition="in" filter="fade">
                                      <p:cBhvr>
                                        <p:cTn id="18" dur="500"/>
                                        <p:tgtEl>
                                          <p:spTgt spid="494"/>
                                        </p:tgtEl>
                                      </p:cBhvr>
                                    </p:animEffect>
                                  </p:childTnLst>
                                </p:cTn>
                              </p:par>
                            </p:childTnLst>
                          </p:cTn>
                        </p:par>
                        <p:par>
                          <p:cTn id="19" fill="hold">
                            <p:stCondLst>
                              <p:cond delay="1000"/>
                            </p:stCondLst>
                            <p:childTnLst>
                              <p:par>
                                <p:cTn id="20" presetID="22" presetClass="entr" presetSubtype="1"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up)">
                                      <p:cBhvr>
                                        <p:cTn id="22" dur="500"/>
                                        <p:tgtEl>
                                          <p:spTgt spid="27"/>
                                        </p:tgtEl>
                                      </p:cBhvr>
                                    </p:animEffect>
                                  </p:childTnLst>
                                </p:cTn>
                              </p:par>
                            </p:childTnLst>
                          </p:cTn>
                        </p:par>
                        <p:par>
                          <p:cTn id="23" fill="hold">
                            <p:stCondLst>
                              <p:cond delay="1500"/>
                            </p:stCondLst>
                            <p:childTnLst>
                              <p:par>
                                <p:cTn id="24" presetID="22" presetClass="entr" presetSubtype="8" fill="hold" nodeType="after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wipe(left)">
                                      <p:cBhvr>
                                        <p:cTn id="26" dur="500"/>
                                        <p:tgtEl>
                                          <p:spTgt spid="7"/>
                                        </p:tgtEl>
                                      </p:cBhvr>
                                    </p:animEffect>
                                  </p:childTnLst>
                                </p:cTn>
                              </p:par>
                              <p:par>
                                <p:cTn id="27" presetID="22" presetClass="entr" presetSubtype="8" fill="hold" grpId="0"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2000"/>
                            </p:stCondLst>
                            <p:childTnLst>
                              <p:par>
                                <p:cTn id="31" presetID="53" presetClass="entr" presetSubtype="16" fill="hold" nodeType="afterEffect">
                                  <p:stCondLst>
                                    <p:cond delay="0"/>
                                  </p:stCondLst>
                                  <p:childTnLst>
                                    <p:set>
                                      <p:cBhvr>
                                        <p:cTn id="32" dur="1" fill="hold">
                                          <p:stCondLst>
                                            <p:cond delay="0"/>
                                          </p:stCondLst>
                                        </p:cTn>
                                        <p:tgtEl>
                                          <p:spTgt spid="5"/>
                                        </p:tgtEl>
                                        <p:attrNameLst>
                                          <p:attrName>style.visibility</p:attrName>
                                        </p:attrNameLst>
                                      </p:cBhvr>
                                      <p:to>
                                        <p:strVal val="visible"/>
                                      </p:to>
                                    </p:set>
                                    <p:anim calcmode="lin" valueType="num">
                                      <p:cBhvr>
                                        <p:cTn id="33" dur="500" fill="hold"/>
                                        <p:tgtEl>
                                          <p:spTgt spid="5"/>
                                        </p:tgtEl>
                                        <p:attrNameLst>
                                          <p:attrName>ppt_w</p:attrName>
                                        </p:attrNameLst>
                                      </p:cBhvr>
                                      <p:tavLst>
                                        <p:tav tm="0">
                                          <p:val>
                                            <p:fltVal val="0"/>
                                          </p:val>
                                        </p:tav>
                                        <p:tav tm="100000">
                                          <p:val>
                                            <p:strVal val="#ppt_w"/>
                                          </p:val>
                                        </p:tav>
                                      </p:tavLst>
                                    </p:anim>
                                    <p:anim calcmode="lin" valueType="num">
                                      <p:cBhvr>
                                        <p:cTn id="34" dur="500" fill="hold"/>
                                        <p:tgtEl>
                                          <p:spTgt spid="5"/>
                                        </p:tgtEl>
                                        <p:attrNameLst>
                                          <p:attrName>ppt_h</p:attrName>
                                        </p:attrNameLst>
                                      </p:cBhvr>
                                      <p:tavLst>
                                        <p:tav tm="0">
                                          <p:val>
                                            <p:fltVal val="0"/>
                                          </p:val>
                                        </p:tav>
                                        <p:tav tm="100000">
                                          <p:val>
                                            <p:strVal val="#ppt_h"/>
                                          </p:val>
                                        </p:tav>
                                      </p:tavLst>
                                    </p:anim>
                                    <p:animEffect transition="in" filter="fade">
                                      <p:cBhvr>
                                        <p:cTn id="35" dur="500"/>
                                        <p:tgtEl>
                                          <p:spTgt spid="5"/>
                                        </p:tgtEl>
                                      </p:cBhvr>
                                    </p:animEffect>
                                  </p:childTnLst>
                                </p:cTn>
                              </p:par>
                              <p:par>
                                <p:cTn id="36" presetID="22" presetClass="entr" presetSubtype="8" fill="hold" nodeType="withEffect">
                                  <p:stCondLst>
                                    <p:cond delay="0"/>
                                  </p:stCondLst>
                                  <p:childTnLst>
                                    <p:set>
                                      <p:cBhvr>
                                        <p:cTn id="37" dur="1" fill="hold">
                                          <p:stCondLst>
                                            <p:cond delay="0"/>
                                          </p:stCondLst>
                                        </p:cTn>
                                        <p:tgtEl>
                                          <p:spTgt spid="28"/>
                                        </p:tgtEl>
                                        <p:attrNameLst>
                                          <p:attrName>style.visibility</p:attrName>
                                        </p:attrNameLst>
                                      </p:cBhvr>
                                      <p:to>
                                        <p:strVal val="visible"/>
                                      </p:to>
                                    </p:set>
                                    <p:animEffect transition="in" filter="wipe(left)">
                                      <p:cBhvr>
                                        <p:cTn id="38" dur="500"/>
                                        <p:tgtEl>
                                          <p:spTgt spid="28"/>
                                        </p:tgtEl>
                                      </p:cBhvr>
                                    </p:animEffect>
                                  </p:childTnLst>
                                </p:cTn>
                              </p:par>
                            </p:childTnLst>
                          </p:cTn>
                        </p:par>
                        <p:par>
                          <p:cTn id="39" fill="hold">
                            <p:stCondLst>
                              <p:cond delay="2500"/>
                            </p:stCondLst>
                            <p:childTnLst>
                              <p:par>
                                <p:cTn id="40" presetID="22" presetClass="entr" presetSubtype="8" fill="hold" nodeType="afterEffect">
                                  <p:stCondLst>
                                    <p:cond delay="0"/>
                                  </p:stCondLst>
                                  <p:childTnLst>
                                    <p:set>
                                      <p:cBhvr>
                                        <p:cTn id="41" dur="1" fill="hold">
                                          <p:stCondLst>
                                            <p:cond delay="0"/>
                                          </p:stCondLst>
                                        </p:cTn>
                                        <p:tgtEl>
                                          <p:spTgt spid="498"/>
                                        </p:tgtEl>
                                        <p:attrNameLst>
                                          <p:attrName>style.visibility</p:attrName>
                                        </p:attrNameLst>
                                      </p:cBhvr>
                                      <p:to>
                                        <p:strVal val="visible"/>
                                      </p:to>
                                    </p:set>
                                    <p:animEffect transition="in" filter="wipe(left)">
                                      <p:cBhvr>
                                        <p:cTn id="42" dur="500"/>
                                        <p:tgtEl>
                                          <p:spTgt spid="49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33"/>
                                        </p:tgtEl>
                                        <p:attrNameLst>
                                          <p:attrName>style.visibility</p:attrName>
                                        </p:attrNameLst>
                                      </p:cBhvr>
                                      <p:to>
                                        <p:strVal val="visible"/>
                                      </p:to>
                                    </p:set>
                                    <p:animEffect transition="in" filter="wipe(left)">
                                      <p:cBhvr>
                                        <p:cTn id="45" dur="500"/>
                                        <p:tgtEl>
                                          <p:spTgt spid="33"/>
                                        </p:tgtEl>
                                      </p:cBhvr>
                                    </p:animEffect>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95"/>
                                        </p:tgtEl>
                                        <p:attrNameLst>
                                          <p:attrName>style.visibility</p:attrName>
                                        </p:attrNameLst>
                                      </p:cBhvr>
                                      <p:to>
                                        <p:strVal val="visible"/>
                                      </p:to>
                                    </p:set>
                                    <p:anim calcmode="lin" valueType="num">
                                      <p:cBhvr>
                                        <p:cTn id="49" dur="500" fill="hold"/>
                                        <p:tgtEl>
                                          <p:spTgt spid="495"/>
                                        </p:tgtEl>
                                        <p:attrNameLst>
                                          <p:attrName>ppt_w</p:attrName>
                                        </p:attrNameLst>
                                      </p:cBhvr>
                                      <p:tavLst>
                                        <p:tav tm="0">
                                          <p:val>
                                            <p:fltVal val="0"/>
                                          </p:val>
                                        </p:tav>
                                        <p:tav tm="100000">
                                          <p:val>
                                            <p:strVal val="#ppt_w"/>
                                          </p:val>
                                        </p:tav>
                                      </p:tavLst>
                                    </p:anim>
                                    <p:anim calcmode="lin" valueType="num">
                                      <p:cBhvr>
                                        <p:cTn id="50" dur="500" fill="hold"/>
                                        <p:tgtEl>
                                          <p:spTgt spid="495"/>
                                        </p:tgtEl>
                                        <p:attrNameLst>
                                          <p:attrName>ppt_h</p:attrName>
                                        </p:attrNameLst>
                                      </p:cBhvr>
                                      <p:tavLst>
                                        <p:tav tm="0">
                                          <p:val>
                                            <p:fltVal val="0"/>
                                          </p:val>
                                        </p:tav>
                                        <p:tav tm="100000">
                                          <p:val>
                                            <p:strVal val="#ppt_h"/>
                                          </p:val>
                                        </p:tav>
                                      </p:tavLst>
                                    </p:anim>
                                    <p:animEffect transition="in" filter="fade">
                                      <p:cBhvr>
                                        <p:cTn id="51" dur="500"/>
                                        <p:tgtEl>
                                          <p:spTgt spid="495"/>
                                        </p:tgtEl>
                                      </p:cBhvr>
                                    </p:animEffect>
                                  </p:childTnLst>
                                </p:cTn>
                              </p:par>
                            </p:childTnLst>
                          </p:cTn>
                        </p:par>
                        <p:par>
                          <p:cTn id="52" fill="hold">
                            <p:stCondLst>
                              <p:cond delay="3500"/>
                            </p:stCondLst>
                            <p:childTnLst>
                              <p:par>
                                <p:cTn id="53" presetID="22" presetClass="entr" presetSubtype="8" fill="hold" nodeType="afterEffect">
                                  <p:stCondLst>
                                    <p:cond delay="0"/>
                                  </p:stCondLst>
                                  <p:childTnLst>
                                    <p:set>
                                      <p:cBhvr>
                                        <p:cTn id="54" dur="1" fill="hold">
                                          <p:stCondLst>
                                            <p:cond delay="0"/>
                                          </p:stCondLst>
                                        </p:cTn>
                                        <p:tgtEl>
                                          <p:spTgt spid="499"/>
                                        </p:tgtEl>
                                        <p:attrNameLst>
                                          <p:attrName>style.visibility</p:attrName>
                                        </p:attrNameLst>
                                      </p:cBhvr>
                                      <p:to>
                                        <p:strVal val="visible"/>
                                      </p:to>
                                    </p:set>
                                    <p:animEffect transition="in" filter="wipe(left)">
                                      <p:cBhvr>
                                        <p:cTn id="55" dur="500"/>
                                        <p:tgtEl>
                                          <p:spTgt spid="499"/>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left)">
                                      <p:cBhvr>
                                        <p:cTn id="58" dur="500"/>
                                        <p:tgtEl>
                                          <p:spTgt spid="34"/>
                                        </p:tgtEl>
                                      </p:cBhvr>
                                    </p:animEffect>
                                  </p:childTnLst>
                                </p:cTn>
                              </p:par>
                              <p:par>
                                <p:cTn id="59" presetID="22" presetClass="entr" presetSubtype="8" fill="hold" nodeType="withEffect">
                                  <p:stCondLst>
                                    <p:cond delay="0"/>
                                  </p:stCondLst>
                                  <p:childTnLst>
                                    <p:set>
                                      <p:cBhvr>
                                        <p:cTn id="60" dur="1" fill="hold">
                                          <p:stCondLst>
                                            <p:cond delay="0"/>
                                          </p:stCondLst>
                                        </p:cTn>
                                        <p:tgtEl>
                                          <p:spTgt spid="29"/>
                                        </p:tgtEl>
                                        <p:attrNameLst>
                                          <p:attrName>style.visibility</p:attrName>
                                        </p:attrNameLst>
                                      </p:cBhvr>
                                      <p:to>
                                        <p:strVal val="visible"/>
                                      </p:to>
                                    </p:set>
                                    <p:animEffect transition="in" filter="wipe(left)">
                                      <p:cBhvr>
                                        <p:cTn id="61" dur="500"/>
                                        <p:tgtEl>
                                          <p:spTgt spid="29"/>
                                        </p:tgtEl>
                                      </p:cBhvr>
                                    </p:animEffect>
                                  </p:childTnLst>
                                </p:cTn>
                              </p:par>
                            </p:childTnLst>
                          </p:cTn>
                        </p:par>
                        <p:par>
                          <p:cTn id="62" fill="hold">
                            <p:stCondLst>
                              <p:cond delay="4000"/>
                            </p:stCondLst>
                            <p:childTnLst>
                              <p:par>
                                <p:cTn id="63" presetID="53" presetClass="entr" presetSubtype="16" fill="hold" nodeType="afterEffect">
                                  <p:stCondLst>
                                    <p:cond delay="0"/>
                                  </p:stCondLst>
                                  <p:childTnLst>
                                    <p:set>
                                      <p:cBhvr>
                                        <p:cTn id="64" dur="1" fill="hold">
                                          <p:stCondLst>
                                            <p:cond delay="0"/>
                                          </p:stCondLst>
                                        </p:cTn>
                                        <p:tgtEl>
                                          <p:spTgt spid="496"/>
                                        </p:tgtEl>
                                        <p:attrNameLst>
                                          <p:attrName>style.visibility</p:attrName>
                                        </p:attrNameLst>
                                      </p:cBhvr>
                                      <p:to>
                                        <p:strVal val="visible"/>
                                      </p:to>
                                    </p:set>
                                    <p:anim calcmode="lin" valueType="num">
                                      <p:cBhvr>
                                        <p:cTn id="65" dur="500" fill="hold"/>
                                        <p:tgtEl>
                                          <p:spTgt spid="496"/>
                                        </p:tgtEl>
                                        <p:attrNameLst>
                                          <p:attrName>ppt_w</p:attrName>
                                        </p:attrNameLst>
                                      </p:cBhvr>
                                      <p:tavLst>
                                        <p:tav tm="0">
                                          <p:val>
                                            <p:fltVal val="0"/>
                                          </p:val>
                                        </p:tav>
                                        <p:tav tm="100000">
                                          <p:val>
                                            <p:strVal val="#ppt_w"/>
                                          </p:val>
                                        </p:tav>
                                      </p:tavLst>
                                    </p:anim>
                                    <p:anim calcmode="lin" valueType="num">
                                      <p:cBhvr>
                                        <p:cTn id="66" dur="500" fill="hold"/>
                                        <p:tgtEl>
                                          <p:spTgt spid="496"/>
                                        </p:tgtEl>
                                        <p:attrNameLst>
                                          <p:attrName>ppt_h</p:attrName>
                                        </p:attrNameLst>
                                      </p:cBhvr>
                                      <p:tavLst>
                                        <p:tav tm="0">
                                          <p:val>
                                            <p:fltVal val="0"/>
                                          </p:val>
                                        </p:tav>
                                        <p:tav tm="100000">
                                          <p:val>
                                            <p:strVal val="#ppt_h"/>
                                          </p:val>
                                        </p:tav>
                                      </p:tavLst>
                                    </p:anim>
                                    <p:animEffect transition="in" filter="fade">
                                      <p:cBhvr>
                                        <p:cTn id="67" dur="500"/>
                                        <p:tgtEl>
                                          <p:spTgt spid="496"/>
                                        </p:tgtEl>
                                      </p:cBhvr>
                                    </p:animEffect>
                                  </p:childTnLst>
                                </p:cTn>
                              </p:par>
                              <p:par>
                                <p:cTn id="68" presetID="22" presetClass="entr" presetSubtype="8" fill="hold" nodeType="withEffect">
                                  <p:stCondLst>
                                    <p:cond delay="0"/>
                                  </p:stCondLst>
                                  <p:childTnLst>
                                    <p:set>
                                      <p:cBhvr>
                                        <p:cTn id="69" dur="1" fill="hold">
                                          <p:stCondLst>
                                            <p:cond delay="0"/>
                                          </p:stCondLst>
                                        </p:cTn>
                                        <p:tgtEl>
                                          <p:spTgt spid="30"/>
                                        </p:tgtEl>
                                        <p:attrNameLst>
                                          <p:attrName>style.visibility</p:attrName>
                                        </p:attrNameLst>
                                      </p:cBhvr>
                                      <p:to>
                                        <p:strVal val="visible"/>
                                      </p:to>
                                    </p:set>
                                    <p:animEffect transition="in" filter="wipe(left)">
                                      <p:cBhvr>
                                        <p:cTn id="70" dur="500"/>
                                        <p:tgtEl>
                                          <p:spTgt spid="30"/>
                                        </p:tgtEl>
                                      </p:cBhvr>
                                    </p:animEffect>
                                  </p:childTnLst>
                                </p:cTn>
                              </p:par>
                            </p:childTnLst>
                          </p:cTn>
                        </p:par>
                        <p:par>
                          <p:cTn id="71" fill="hold">
                            <p:stCondLst>
                              <p:cond delay="4500"/>
                            </p:stCondLst>
                            <p:childTnLst>
                              <p:par>
                                <p:cTn id="72" presetID="22" presetClass="entr" presetSubtype="8" fill="hold" nodeType="afterEffect">
                                  <p:stCondLst>
                                    <p:cond delay="0"/>
                                  </p:stCondLst>
                                  <p:childTnLst>
                                    <p:set>
                                      <p:cBhvr>
                                        <p:cTn id="73" dur="1" fill="hold">
                                          <p:stCondLst>
                                            <p:cond delay="0"/>
                                          </p:stCondLst>
                                        </p:cTn>
                                        <p:tgtEl>
                                          <p:spTgt spid="500"/>
                                        </p:tgtEl>
                                        <p:attrNameLst>
                                          <p:attrName>style.visibility</p:attrName>
                                        </p:attrNameLst>
                                      </p:cBhvr>
                                      <p:to>
                                        <p:strVal val="visible"/>
                                      </p:to>
                                    </p:set>
                                    <p:animEffect transition="in" filter="wipe(left)">
                                      <p:cBhvr>
                                        <p:cTn id="74" dur="500"/>
                                        <p:tgtEl>
                                          <p:spTgt spid="500"/>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wipe(left)">
                                      <p:cBhvr>
                                        <p:cTn id="77" dur="500"/>
                                        <p:tgtEl>
                                          <p:spTgt spid="36"/>
                                        </p:tgtEl>
                                      </p:cBhvr>
                                    </p:animEffect>
                                  </p:childTnLst>
                                </p:cTn>
                              </p:par>
                            </p:childTnLst>
                          </p:cTn>
                        </p:par>
                        <p:par>
                          <p:cTn id="78" fill="hold">
                            <p:stCondLst>
                              <p:cond delay="5000"/>
                            </p:stCondLst>
                            <p:childTnLst>
                              <p:par>
                                <p:cTn id="79" presetID="53" presetClass="entr" presetSubtype="16" fill="hold" nodeType="afterEffect">
                                  <p:stCondLst>
                                    <p:cond delay="0"/>
                                  </p:stCondLst>
                                  <p:childTnLst>
                                    <p:set>
                                      <p:cBhvr>
                                        <p:cTn id="80" dur="1" fill="hold">
                                          <p:stCondLst>
                                            <p:cond delay="0"/>
                                          </p:stCondLst>
                                        </p:cTn>
                                        <p:tgtEl>
                                          <p:spTgt spid="497"/>
                                        </p:tgtEl>
                                        <p:attrNameLst>
                                          <p:attrName>style.visibility</p:attrName>
                                        </p:attrNameLst>
                                      </p:cBhvr>
                                      <p:to>
                                        <p:strVal val="visible"/>
                                      </p:to>
                                    </p:set>
                                    <p:anim calcmode="lin" valueType="num">
                                      <p:cBhvr>
                                        <p:cTn id="81" dur="500" fill="hold"/>
                                        <p:tgtEl>
                                          <p:spTgt spid="497"/>
                                        </p:tgtEl>
                                        <p:attrNameLst>
                                          <p:attrName>ppt_w</p:attrName>
                                        </p:attrNameLst>
                                      </p:cBhvr>
                                      <p:tavLst>
                                        <p:tav tm="0">
                                          <p:val>
                                            <p:fltVal val="0"/>
                                          </p:val>
                                        </p:tav>
                                        <p:tav tm="100000">
                                          <p:val>
                                            <p:strVal val="#ppt_w"/>
                                          </p:val>
                                        </p:tav>
                                      </p:tavLst>
                                    </p:anim>
                                    <p:anim calcmode="lin" valueType="num">
                                      <p:cBhvr>
                                        <p:cTn id="82" dur="500" fill="hold"/>
                                        <p:tgtEl>
                                          <p:spTgt spid="497"/>
                                        </p:tgtEl>
                                        <p:attrNameLst>
                                          <p:attrName>ppt_h</p:attrName>
                                        </p:attrNameLst>
                                      </p:cBhvr>
                                      <p:tavLst>
                                        <p:tav tm="0">
                                          <p:val>
                                            <p:fltVal val="0"/>
                                          </p:val>
                                        </p:tav>
                                        <p:tav tm="100000">
                                          <p:val>
                                            <p:strVal val="#ppt_h"/>
                                          </p:val>
                                        </p:tav>
                                      </p:tavLst>
                                    </p:anim>
                                    <p:animEffect transition="in" filter="fade">
                                      <p:cBhvr>
                                        <p:cTn id="83" dur="500"/>
                                        <p:tgtEl>
                                          <p:spTgt spid="497"/>
                                        </p:tgtEl>
                                      </p:cBhvr>
                                    </p:animEffect>
                                  </p:childTnLst>
                                </p:cTn>
                              </p:par>
                              <p:par>
                                <p:cTn id="84" presetID="22" presetClass="entr" presetSubtype="8" fill="hold" nodeType="withEffect">
                                  <p:stCondLst>
                                    <p:cond delay="0"/>
                                  </p:stCondLst>
                                  <p:childTnLst>
                                    <p:set>
                                      <p:cBhvr>
                                        <p:cTn id="85" dur="1" fill="hold">
                                          <p:stCondLst>
                                            <p:cond delay="0"/>
                                          </p:stCondLst>
                                        </p:cTn>
                                        <p:tgtEl>
                                          <p:spTgt spid="31"/>
                                        </p:tgtEl>
                                        <p:attrNameLst>
                                          <p:attrName>style.visibility</p:attrName>
                                        </p:attrNameLst>
                                      </p:cBhvr>
                                      <p:to>
                                        <p:strVal val="visible"/>
                                      </p:to>
                                    </p:set>
                                    <p:animEffect transition="in" filter="wipe(left)">
                                      <p:cBhvr>
                                        <p:cTn id="86" dur="500"/>
                                        <p:tgtEl>
                                          <p:spTgt spid="31"/>
                                        </p:tgtEl>
                                      </p:cBhvr>
                                    </p:animEffect>
                                  </p:childTnLst>
                                </p:cTn>
                              </p:par>
                            </p:childTnLst>
                          </p:cTn>
                        </p:par>
                        <p:par>
                          <p:cTn id="87" fill="hold">
                            <p:stCondLst>
                              <p:cond delay="5500"/>
                            </p:stCondLst>
                            <p:childTnLst>
                              <p:par>
                                <p:cTn id="88" presetID="22" presetClass="entr" presetSubtype="8" fill="hold" nodeType="afterEffect">
                                  <p:stCondLst>
                                    <p:cond delay="0"/>
                                  </p:stCondLst>
                                  <p:childTnLst>
                                    <p:set>
                                      <p:cBhvr>
                                        <p:cTn id="89" dur="1" fill="hold">
                                          <p:stCondLst>
                                            <p:cond delay="0"/>
                                          </p:stCondLst>
                                        </p:cTn>
                                        <p:tgtEl>
                                          <p:spTgt spid="501"/>
                                        </p:tgtEl>
                                        <p:attrNameLst>
                                          <p:attrName>style.visibility</p:attrName>
                                        </p:attrNameLst>
                                      </p:cBhvr>
                                      <p:to>
                                        <p:strVal val="visible"/>
                                      </p:to>
                                    </p:set>
                                    <p:animEffect transition="in" filter="wipe(left)">
                                      <p:cBhvr>
                                        <p:cTn id="90" dur="500"/>
                                        <p:tgtEl>
                                          <p:spTgt spid="501"/>
                                        </p:tgtEl>
                                      </p:cBhvr>
                                    </p:animEffect>
                                  </p:childTnLst>
                                </p:cTn>
                              </p:par>
                              <p:par>
                                <p:cTn id="91" presetID="22" presetClass="entr" presetSubtype="8" fill="hold" grpId="0" nodeType="withEffect">
                                  <p:stCondLst>
                                    <p:cond delay="0"/>
                                  </p:stCondLst>
                                  <p:childTnLst>
                                    <p:set>
                                      <p:cBhvr>
                                        <p:cTn id="92" dur="1" fill="hold">
                                          <p:stCondLst>
                                            <p:cond delay="0"/>
                                          </p:stCondLst>
                                        </p:cTn>
                                        <p:tgtEl>
                                          <p:spTgt spid="35"/>
                                        </p:tgtEl>
                                        <p:attrNameLst>
                                          <p:attrName>style.visibility</p:attrName>
                                        </p:attrNameLst>
                                      </p:cBhvr>
                                      <p:to>
                                        <p:strVal val="visible"/>
                                      </p:to>
                                    </p:set>
                                    <p:animEffect transition="in" filter="wipe(left)">
                                      <p:cBhvr>
                                        <p:cTn id="93"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p:bldP spid="36" grpId="0"/>
      <p:bldP spid="3" grpId="0"/>
      <p:bldP spid="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a:blip r:embed="rId3" cstate="screen"/>
          <a:stretch>
            <a:fillRect/>
          </a:stretch>
        </p:blipFill>
        <p:spPr>
          <a:xfrm>
            <a:off x="5478683" y="1893863"/>
            <a:ext cx="4234214" cy="1906297"/>
          </a:xfrm>
          <a:prstGeom prst="rect">
            <a:avLst/>
          </a:prstGeom>
        </p:spPr>
      </p:pic>
      <p:pic>
        <p:nvPicPr>
          <p:cNvPr id="7" name="图片 6"/>
          <p:cNvPicPr>
            <a:picLocks noChangeAspect="1"/>
          </p:cNvPicPr>
          <p:nvPr/>
        </p:nvPicPr>
        <p:blipFill>
          <a:blip r:embed="rId3" cstate="screen"/>
          <a:stretch>
            <a:fillRect/>
          </a:stretch>
        </p:blipFill>
        <p:spPr>
          <a:xfrm>
            <a:off x="320712" y="1892869"/>
            <a:ext cx="4234214" cy="1906297"/>
          </a:xfrm>
          <a:prstGeom prst="rect">
            <a:avLst/>
          </a:prstGeom>
        </p:spPr>
      </p:pic>
      <p:pic>
        <p:nvPicPr>
          <p:cNvPr id="5" name="图片 4"/>
          <p:cNvPicPr>
            <a:picLocks noChangeAspect="1"/>
          </p:cNvPicPr>
          <p:nvPr/>
        </p:nvPicPr>
        <p:blipFill>
          <a:blip r:embed="rId4" cstate="screen"/>
          <a:stretch>
            <a:fillRect/>
          </a:stretch>
        </p:blipFill>
        <p:spPr>
          <a:xfrm>
            <a:off x="2836422" y="3475034"/>
            <a:ext cx="2895288" cy="2895288"/>
          </a:xfrm>
          <a:prstGeom prst="rect">
            <a:avLst/>
          </a:prstGeom>
        </p:spPr>
      </p:pic>
      <p:sp>
        <p:nvSpPr>
          <p:cNvPr id="2" name="矩形 1"/>
          <p:cNvSpPr/>
          <p:nvPr/>
        </p:nvSpPr>
        <p:spPr>
          <a:xfrm>
            <a:off x="1447800" y="326210"/>
            <a:ext cx="5234125" cy="523220"/>
          </a:xfrm>
          <a:prstGeom prst="rect">
            <a:avLst/>
          </a:prstGeom>
        </p:spPr>
        <p:txBody>
          <a:bodyPr wrap="none">
            <a:spAutoFit/>
          </a:bodyPr>
          <a:lstStyle/>
          <a:p>
            <a:r>
              <a:rPr lang="zh-CN" altLang="en-US" sz="2800" dirty="0">
                <a:solidFill>
                  <a:schemeClr val="bg1"/>
                </a:solidFill>
              </a:rPr>
              <a:t>未成年犯罪主要集中在二个方面</a:t>
            </a:r>
          </a:p>
        </p:txBody>
      </p:sp>
      <p:sp>
        <p:nvSpPr>
          <p:cNvPr id="494" name="文本占位符 15362"/>
          <p:cNvSpPr>
            <a:spLocks noGrp="1"/>
          </p:cNvSpPr>
          <p:nvPr/>
        </p:nvSpPr>
        <p:spPr>
          <a:xfrm>
            <a:off x="596136" y="2251245"/>
            <a:ext cx="3908585" cy="1547921"/>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buNone/>
            </a:pPr>
            <a:r>
              <a:rPr lang="en-US" altLang="zh-CN" sz="1800" b="1" dirty="0"/>
              <a:t>1</a:t>
            </a:r>
            <a:r>
              <a:rPr lang="zh-CN" altLang="en-US" sz="1800" b="1" dirty="0"/>
              <a:t>、盗窃</a:t>
            </a:r>
            <a:r>
              <a:rPr lang="en-US" altLang="zh-CN" sz="1800" b="1" dirty="0"/>
              <a:t>:</a:t>
            </a:r>
          </a:p>
          <a:p>
            <a:pPr>
              <a:buNone/>
            </a:pPr>
            <a:r>
              <a:rPr lang="zh-CN" altLang="en-US" sz="1600" dirty="0"/>
              <a:t>就是指偷东西，没有经过主人的同意随便拿走他人的财物，包括钱与物品</a:t>
            </a:r>
            <a:r>
              <a:rPr lang="zh-CN" altLang="en-US" sz="1600" b="1" dirty="0"/>
              <a:t>。</a:t>
            </a:r>
            <a:r>
              <a:rPr lang="zh-CN" altLang="en-US" sz="1600" dirty="0"/>
              <a:t> </a:t>
            </a:r>
          </a:p>
          <a:p>
            <a:pPr>
              <a:buNone/>
            </a:pPr>
            <a:endParaRPr lang="zh-CN" altLang="en-US" sz="2000" dirty="0"/>
          </a:p>
        </p:txBody>
      </p:sp>
      <p:sp>
        <p:nvSpPr>
          <p:cNvPr id="495" name="标题 19457"/>
          <p:cNvSpPr>
            <a:spLocks noGrp="1"/>
          </p:cNvSpPr>
          <p:nvPr/>
        </p:nvSpPr>
        <p:spPr>
          <a:xfrm>
            <a:off x="5867400" y="2073052"/>
            <a:ext cx="3693915" cy="1196181"/>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lnSpc>
                <a:spcPct val="150000"/>
              </a:lnSpc>
            </a:pPr>
            <a:r>
              <a:rPr lang="en-US" altLang="zh-CN" sz="1800" b="1" dirty="0">
                <a:solidFill>
                  <a:schemeClr val="tx1"/>
                </a:solidFill>
              </a:rPr>
              <a:t>2</a:t>
            </a:r>
            <a:r>
              <a:rPr lang="zh-CN" altLang="en-US" sz="1800" b="1" dirty="0">
                <a:solidFill>
                  <a:schemeClr val="tx1"/>
                </a:solidFill>
              </a:rPr>
              <a:t>、故意伤害：</a:t>
            </a:r>
            <a:endParaRPr lang="en-US" altLang="zh-CN" sz="1800" b="1" dirty="0">
              <a:solidFill>
                <a:schemeClr val="tx1"/>
              </a:solidFill>
            </a:endParaRPr>
          </a:p>
          <a:p>
            <a:pPr algn="l">
              <a:lnSpc>
                <a:spcPct val="150000"/>
              </a:lnSpc>
            </a:pPr>
            <a:r>
              <a:rPr lang="zh-CN" altLang="en-US" sz="1600" dirty="0">
                <a:solidFill>
                  <a:schemeClr val="tx1"/>
                </a:solidFill>
              </a:rPr>
              <a:t>是指是指故意非法损害他人身体健康的行为 （简单来说就是打架）</a:t>
            </a:r>
          </a:p>
        </p:txBody>
      </p:sp>
      <p:pic>
        <p:nvPicPr>
          <p:cNvPr id="6" name="图片 5"/>
          <p:cNvPicPr>
            <a:picLocks noChangeAspect="1"/>
          </p:cNvPicPr>
          <p:nvPr/>
        </p:nvPicPr>
        <p:blipFill>
          <a:blip r:embed="rId5" cstate="screen"/>
          <a:stretch>
            <a:fillRect/>
          </a:stretch>
        </p:blipFill>
        <p:spPr>
          <a:xfrm>
            <a:off x="7579224" y="3386871"/>
            <a:ext cx="3071615" cy="3071615"/>
          </a:xfrm>
          <a:prstGeom prst="rect">
            <a:avLst/>
          </a:prstGeom>
        </p:spPr>
      </p:pic>
      <p:sp>
        <p:nvSpPr>
          <p:cNvPr id="14" name="TextBox 51"/>
          <p:cNvSpPr txBox="1">
            <a:spLocks noChangeArrowheads="1"/>
          </p:cNvSpPr>
          <p:nvPr/>
        </p:nvSpPr>
        <p:spPr bwMode="auto">
          <a:xfrm flipH="1">
            <a:off x="5027670" y="685302"/>
            <a:ext cx="3970869" cy="3282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endParaRPr lang="zh-CN" altLang="en-US" sz="1600" dirty="0">
              <a:solidFill>
                <a:schemeClr val="bg1"/>
              </a:solidFill>
              <a:latin typeface="+mn-ea"/>
              <a:ea typeface="+mn-ea"/>
            </a:endParaRPr>
          </a:p>
        </p:txBody>
      </p:sp>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par>
                                <p:cTn id="12" presetID="53" presetClass="entr" presetSubtype="16" fill="hold" grpId="0" nodeType="withEffect">
                                  <p:stCondLst>
                                    <p:cond delay="0"/>
                                  </p:stCondLst>
                                  <p:childTnLst>
                                    <p:set>
                                      <p:cBhvr>
                                        <p:cTn id="13" dur="1" fill="hold">
                                          <p:stCondLst>
                                            <p:cond delay="0"/>
                                          </p:stCondLst>
                                        </p:cTn>
                                        <p:tgtEl>
                                          <p:spTgt spid="494"/>
                                        </p:tgtEl>
                                        <p:attrNameLst>
                                          <p:attrName>style.visibility</p:attrName>
                                        </p:attrNameLst>
                                      </p:cBhvr>
                                      <p:to>
                                        <p:strVal val="visible"/>
                                      </p:to>
                                    </p:set>
                                    <p:anim calcmode="lin" valueType="num">
                                      <p:cBhvr>
                                        <p:cTn id="14" dur="500" fill="hold"/>
                                        <p:tgtEl>
                                          <p:spTgt spid="494"/>
                                        </p:tgtEl>
                                        <p:attrNameLst>
                                          <p:attrName>ppt_w</p:attrName>
                                        </p:attrNameLst>
                                      </p:cBhvr>
                                      <p:tavLst>
                                        <p:tav tm="0">
                                          <p:val>
                                            <p:fltVal val="0"/>
                                          </p:val>
                                        </p:tav>
                                        <p:tav tm="100000">
                                          <p:val>
                                            <p:strVal val="#ppt_w"/>
                                          </p:val>
                                        </p:tav>
                                      </p:tavLst>
                                    </p:anim>
                                    <p:anim calcmode="lin" valueType="num">
                                      <p:cBhvr>
                                        <p:cTn id="15" dur="500" fill="hold"/>
                                        <p:tgtEl>
                                          <p:spTgt spid="494"/>
                                        </p:tgtEl>
                                        <p:attrNameLst>
                                          <p:attrName>ppt_h</p:attrName>
                                        </p:attrNameLst>
                                      </p:cBhvr>
                                      <p:tavLst>
                                        <p:tav tm="0">
                                          <p:val>
                                            <p:fltVal val="0"/>
                                          </p:val>
                                        </p:tav>
                                        <p:tav tm="100000">
                                          <p:val>
                                            <p:strVal val="#ppt_h"/>
                                          </p:val>
                                        </p:tav>
                                      </p:tavLst>
                                    </p:anim>
                                    <p:animEffect transition="in" filter="fade">
                                      <p:cBhvr>
                                        <p:cTn id="16" dur="500"/>
                                        <p:tgtEl>
                                          <p:spTgt spid="494"/>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500"/>
                                        <p:tgtEl>
                                          <p:spTgt spid="5"/>
                                        </p:tgtEl>
                                      </p:cBhvr>
                                    </p:animEffect>
                                  </p:childTnLst>
                                </p:cTn>
                              </p:par>
                            </p:childTnLst>
                          </p:cTn>
                        </p:par>
                        <p:par>
                          <p:cTn id="22" fill="hold">
                            <p:stCondLst>
                              <p:cond delay="500"/>
                            </p:stCondLst>
                            <p:childTnLst>
                              <p:par>
                                <p:cTn id="23" presetID="22" presetClass="entr" presetSubtype="8" fill="hold" nodeType="after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wipe(left)">
                                      <p:cBhvr>
                                        <p:cTn id="25" dur="500"/>
                                        <p:tgtEl>
                                          <p:spTgt spid="12"/>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495"/>
                                        </p:tgtEl>
                                        <p:attrNameLst>
                                          <p:attrName>style.visibility</p:attrName>
                                        </p:attrNameLst>
                                      </p:cBhvr>
                                      <p:to>
                                        <p:strVal val="visible"/>
                                      </p:to>
                                    </p:set>
                                    <p:anim calcmode="lin" valueType="num">
                                      <p:cBhvr>
                                        <p:cTn id="28" dur="500" fill="hold"/>
                                        <p:tgtEl>
                                          <p:spTgt spid="495"/>
                                        </p:tgtEl>
                                        <p:attrNameLst>
                                          <p:attrName>ppt_w</p:attrName>
                                        </p:attrNameLst>
                                      </p:cBhvr>
                                      <p:tavLst>
                                        <p:tav tm="0">
                                          <p:val>
                                            <p:fltVal val="0"/>
                                          </p:val>
                                        </p:tav>
                                        <p:tav tm="100000">
                                          <p:val>
                                            <p:strVal val="#ppt_w"/>
                                          </p:val>
                                        </p:tav>
                                      </p:tavLst>
                                    </p:anim>
                                    <p:anim calcmode="lin" valueType="num">
                                      <p:cBhvr>
                                        <p:cTn id="29" dur="500" fill="hold"/>
                                        <p:tgtEl>
                                          <p:spTgt spid="495"/>
                                        </p:tgtEl>
                                        <p:attrNameLst>
                                          <p:attrName>ppt_h</p:attrName>
                                        </p:attrNameLst>
                                      </p:cBhvr>
                                      <p:tavLst>
                                        <p:tav tm="0">
                                          <p:val>
                                            <p:fltVal val="0"/>
                                          </p:val>
                                        </p:tav>
                                        <p:tav tm="100000">
                                          <p:val>
                                            <p:strVal val="#ppt_h"/>
                                          </p:val>
                                        </p:tav>
                                      </p:tavLst>
                                    </p:anim>
                                    <p:animEffect transition="in" filter="fade">
                                      <p:cBhvr>
                                        <p:cTn id="30" dur="500"/>
                                        <p:tgtEl>
                                          <p:spTgt spid="495"/>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fade">
                                      <p:cBhvr>
                                        <p:cTn id="3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94" grpId="0"/>
      <p:bldP spid="49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990600" y="398177"/>
            <a:ext cx="10439400" cy="6858000"/>
          </a:xfrm>
          <a:prstGeom prst="rect">
            <a:avLst/>
          </a:prstGeom>
        </p:spPr>
      </p:pic>
      <p:sp>
        <p:nvSpPr>
          <p:cNvPr id="2" name="矩形 1"/>
          <p:cNvSpPr/>
          <p:nvPr/>
        </p:nvSpPr>
        <p:spPr>
          <a:xfrm>
            <a:off x="1600200" y="283220"/>
            <a:ext cx="1627369" cy="523220"/>
          </a:xfrm>
          <a:prstGeom prst="rect">
            <a:avLst/>
          </a:prstGeom>
        </p:spPr>
        <p:txBody>
          <a:bodyPr wrap="none">
            <a:spAutoFit/>
          </a:bodyPr>
          <a:lstStyle/>
          <a:p>
            <a:r>
              <a:rPr lang="zh-CN" altLang="en-US" sz="2800" dirty="0">
                <a:solidFill>
                  <a:schemeClr val="bg1"/>
                </a:solidFill>
              </a:rPr>
              <a:t>寓言故事</a:t>
            </a:r>
          </a:p>
        </p:txBody>
      </p:sp>
      <p:sp>
        <p:nvSpPr>
          <p:cNvPr id="20" name="文本占位符 40962"/>
          <p:cNvSpPr>
            <a:spLocks noGrp="1"/>
          </p:cNvSpPr>
          <p:nvPr/>
        </p:nvSpPr>
        <p:spPr>
          <a:xfrm>
            <a:off x="2588699" y="1600200"/>
            <a:ext cx="3507301" cy="3048001"/>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50000"/>
              </a:lnSpc>
              <a:buNone/>
            </a:pPr>
            <a:r>
              <a:rPr lang="zh-CN" altLang="en-US" sz="1400" dirty="0"/>
              <a:t>一个人偷拿邻居家的一根针被告到法庭，法官在审判完这件案子时，在最终的量刑上却定了与一位偷牛贼一样的罪，小偷很不服气，问法官，为什么我只偷了一根针却判得与偷牛一样重，没等法官回答，偷牛贼说：我当初就是从拿别人一根针开始的。</a:t>
            </a:r>
          </a:p>
        </p:txBody>
      </p:sp>
      <p:sp>
        <p:nvSpPr>
          <p:cNvPr id="8" name="矩形 7"/>
          <p:cNvSpPr/>
          <p:nvPr/>
        </p:nvSpPr>
        <p:spPr>
          <a:xfrm>
            <a:off x="2696422" y="4022893"/>
            <a:ext cx="3247178" cy="1708160"/>
          </a:xfrm>
          <a:prstGeom prst="rect">
            <a:avLst/>
          </a:prstGeom>
        </p:spPr>
        <p:txBody>
          <a:bodyPr wrap="square">
            <a:spAutoFit/>
          </a:bodyPr>
          <a:lstStyle/>
          <a:p>
            <a:pPr>
              <a:lnSpc>
                <a:spcPct val="150000"/>
              </a:lnSpc>
            </a:pPr>
            <a:r>
              <a:rPr lang="zh-CN" altLang="en-US" sz="1400" b="0" dirty="0"/>
              <a:t>这个故事告诉我们勿以恶小而为之，一根针确实不算什么，但是同学们也许有听过这么一句话，小时偷针，大时偷金。因此，我们从小就要养成好的习惯，千万不可以随便拿别人东西。</a:t>
            </a:r>
            <a:endParaRPr lang="en-US" altLang="zh-CN" sz="1400" b="0" dirty="0"/>
          </a:p>
        </p:txBody>
      </p:sp>
      <p:sp>
        <p:nvSpPr>
          <p:cNvPr id="12" name="文本占位符 20482"/>
          <p:cNvSpPr>
            <a:spLocks noGrp="1"/>
          </p:cNvSpPr>
          <p:nvPr/>
        </p:nvSpPr>
        <p:spPr>
          <a:xfrm>
            <a:off x="5638800" y="1630017"/>
            <a:ext cx="4648500" cy="417382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812800" indent="-812800">
              <a:lnSpc>
                <a:spcPct val="150000"/>
              </a:lnSpc>
              <a:buNone/>
            </a:pPr>
            <a:r>
              <a:rPr lang="en-US" altLang="zh-CN" sz="1200" dirty="0"/>
              <a:t>                  2004</a:t>
            </a:r>
            <a:r>
              <a:rPr lang="zh-CN" altLang="en-US" sz="1200" dirty="0"/>
              <a:t>年</a:t>
            </a:r>
            <a:r>
              <a:rPr lang="en-US" altLang="zh-CN" sz="1200" dirty="0"/>
              <a:t>6</a:t>
            </a:r>
            <a:r>
              <a:rPr lang="zh-CN" altLang="en-US" sz="1200" dirty="0"/>
              <a:t>月</a:t>
            </a:r>
            <a:r>
              <a:rPr lang="en-US" altLang="zh-CN" sz="1200" dirty="0"/>
              <a:t>23</a:t>
            </a:r>
            <a:r>
              <a:rPr lang="zh-CN" altLang="en-US" sz="1200" dirty="0"/>
              <a:t>日上午，某县发生一起故意伤害致死案件，受害人、犯罪嫌疑人均是小学生。</a:t>
            </a:r>
            <a:r>
              <a:rPr lang="en-US" altLang="zh-CN" sz="1200" dirty="0"/>
              <a:t>2004</a:t>
            </a:r>
            <a:r>
              <a:rPr lang="zh-CN" altLang="en-US" sz="1200" dirty="0"/>
              <a:t>年</a:t>
            </a:r>
            <a:r>
              <a:rPr lang="en-US" altLang="zh-CN" sz="1200" dirty="0"/>
              <a:t>6</a:t>
            </a:r>
            <a:r>
              <a:rPr lang="zh-CN" altLang="en-US" sz="1200" dirty="0"/>
              <a:t>月</a:t>
            </a:r>
            <a:r>
              <a:rPr lang="en-US" altLang="zh-CN" sz="1200" dirty="0"/>
              <a:t>23</a:t>
            </a:r>
            <a:r>
              <a:rPr lang="zh-CN" altLang="en-US" sz="1200" dirty="0"/>
              <a:t>日上午</a:t>
            </a:r>
            <a:r>
              <a:rPr lang="en-US" altLang="zh-CN" sz="1200" dirty="0"/>
              <a:t>8</a:t>
            </a:r>
            <a:r>
              <a:rPr lang="zh-CN" altLang="en-US" sz="1200" dirty="0"/>
              <a:t>时</a:t>
            </a:r>
            <a:r>
              <a:rPr lang="en-US" altLang="zh-CN" sz="1200" dirty="0"/>
              <a:t>20</a:t>
            </a:r>
            <a:r>
              <a:rPr lang="zh-CN" altLang="en-US" sz="1200" dirty="0"/>
              <a:t>分左右，被害人石某在某台球室发现了与自己有过节的杨某，就叫了四名对杨某后殴打他。这时，杨某的同学李某用自己随身携带的尖刀，朝被害人石某的左侧前胸刺了一刀，石某失去了抵抗能力，手按着伤口逃跑，但杨某还是追上前对其进行殴打，而后犯罪嫌疑人李某、杨某感到事态严重逃离现场。被害人石某受伤后被同去的同学送进了当地卫生院抢救，但由于伤势过重，当日抢救无效死亡。犯罪嫌疑人李某，为了威风才买来尖刀，想不到闯下了大祸；犯罪嫌疑人李某、杨某及被害人石某三人均是未成年人，三人又是同学，竟然为了一点所谓的“过节”，打架斗殴，拔刀相加，酿成悲剧。</a:t>
            </a:r>
          </a:p>
        </p:txBody>
      </p:sp>
      <p:pic>
        <p:nvPicPr>
          <p:cNvPr id="6" name="图片 5"/>
          <p:cNvPicPr>
            <a:picLocks noChangeAspect="1"/>
          </p:cNvPicPr>
          <p:nvPr/>
        </p:nvPicPr>
        <p:blipFill>
          <a:blip r:embed="rId4" cstate="screen"/>
          <a:stretch>
            <a:fillRect/>
          </a:stretch>
        </p:blipFill>
        <p:spPr>
          <a:xfrm>
            <a:off x="370209" y="2778904"/>
            <a:ext cx="2410949" cy="396850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up)">
                                      <p:cBhvr>
                                        <p:cTn id="18" dur="500"/>
                                        <p:tgtEl>
                                          <p:spTgt spid="20"/>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up)">
                                      <p:cBhvr>
                                        <p:cTn id="21" dur="500"/>
                                        <p:tgtEl>
                                          <p:spTgt spid="8"/>
                                        </p:tgtEl>
                                      </p:cBhvr>
                                    </p:animEffect>
                                  </p:childTnLst>
                                </p:cTn>
                              </p:par>
                              <p:par>
                                <p:cTn id="22" presetID="22" presetClass="entr" presetSubtype="1" fill="hold" grpId="0"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wipe(up)">
                                      <p:cBhvr>
                                        <p:cTn id="24" dur="500"/>
                                        <p:tgtEl>
                                          <p:spTgt spid="12"/>
                                        </p:tgtEl>
                                      </p:cBhvr>
                                    </p:animEffect>
                                  </p:childTnLst>
                                </p:cTn>
                              </p:par>
                            </p:childTnLst>
                          </p:cTn>
                        </p:par>
                        <p:par>
                          <p:cTn id="25" fill="hold">
                            <p:stCondLst>
                              <p:cond delay="2000"/>
                            </p:stCondLst>
                            <p:childTnLst>
                              <p:par>
                                <p:cTn id="26" presetID="42" presetClass="entr" presetSubtype="0" fill="hold"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0" grpId="0"/>
      <p:bldP spid="8" grpId="0"/>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 name="组合 33"/>
          <p:cNvGrpSpPr/>
          <p:nvPr/>
        </p:nvGrpSpPr>
        <p:grpSpPr>
          <a:xfrm>
            <a:off x="274249" y="2905539"/>
            <a:ext cx="1594042" cy="2438400"/>
            <a:chOff x="1899384" y="834958"/>
            <a:chExt cx="1640141" cy="3398642"/>
          </a:xfrm>
        </p:grpSpPr>
        <p:sp>
          <p:nvSpPr>
            <p:cNvPr id="35" name="任意多边形 34"/>
            <p:cNvSpPr/>
            <p:nvPr/>
          </p:nvSpPr>
          <p:spPr>
            <a:xfrm rot="20803053">
              <a:off x="1899384" y="1367581"/>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7380E"/>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nSpc>
                  <a:spcPct val="130000"/>
                </a:lnSpc>
                <a:spcAft>
                  <a:spcPts val="800"/>
                </a:spcAft>
                <a:defRPr/>
              </a:pPr>
              <a:endParaRPr lang="zh-CN" altLang="en-US" sz="2135" b="0" dirty="0">
                <a:solidFill>
                  <a:srgbClr val="FFFFFF"/>
                </a:solidFill>
                <a:cs typeface="+mn-ea"/>
                <a:sym typeface="+mn-lt"/>
              </a:endParaRPr>
            </a:p>
          </p:txBody>
        </p:sp>
        <p:sp>
          <p:nvSpPr>
            <p:cNvPr id="36" name="圆角矩形 35"/>
            <p:cNvSpPr/>
            <p:nvPr/>
          </p:nvSpPr>
          <p:spPr>
            <a:xfrm rot="4573185">
              <a:off x="1333649" y="2024905"/>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zh-CN" altLang="en-US" sz="3200" b="0" dirty="0">
                <a:solidFill>
                  <a:srgbClr val="FFFFFF"/>
                </a:solidFill>
                <a:cs typeface="+mn-ea"/>
                <a:sym typeface="+mn-lt"/>
              </a:endParaRPr>
            </a:p>
          </p:txBody>
        </p:sp>
        <p:sp>
          <p:nvSpPr>
            <p:cNvPr id="37" name="椭圆 36"/>
            <p:cNvSpPr/>
            <p:nvPr/>
          </p:nvSpPr>
          <p:spPr>
            <a:xfrm>
              <a:off x="2942085" y="1415489"/>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38" name="椭圆 37"/>
            <p:cNvSpPr/>
            <p:nvPr/>
          </p:nvSpPr>
          <p:spPr>
            <a:xfrm rot="5441149">
              <a:off x="2960403" y="1428171"/>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39" name="矩形 38"/>
            <p:cNvSpPr/>
            <p:nvPr/>
          </p:nvSpPr>
          <p:spPr>
            <a:xfrm rot="5441149">
              <a:off x="2744113" y="1197790"/>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40" name="椭圆 39"/>
            <p:cNvSpPr/>
            <p:nvPr/>
          </p:nvSpPr>
          <p:spPr>
            <a:xfrm>
              <a:off x="2887132" y="834958"/>
              <a:ext cx="243767" cy="243766"/>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41" name="椭圆 40"/>
            <p:cNvSpPr/>
            <p:nvPr/>
          </p:nvSpPr>
          <p:spPr bwMode="auto">
            <a:xfrm>
              <a:off x="2919540" y="867366"/>
              <a:ext cx="178950" cy="180359"/>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grpSp>
      <p:grpSp>
        <p:nvGrpSpPr>
          <p:cNvPr id="42" name="组合 41"/>
          <p:cNvGrpSpPr/>
          <p:nvPr/>
        </p:nvGrpSpPr>
        <p:grpSpPr>
          <a:xfrm>
            <a:off x="2088886" y="1350091"/>
            <a:ext cx="1594041" cy="2390886"/>
            <a:chOff x="3597296" y="771550"/>
            <a:chExt cx="1640141" cy="3332417"/>
          </a:xfrm>
        </p:grpSpPr>
        <p:sp>
          <p:nvSpPr>
            <p:cNvPr id="43" name="任意多边形 42"/>
            <p:cNvSpPr/>
            <p:nvPr/>
          </p:nvSpPr>
          <p:spPr>
            <a:xfrm>
              <a:off x="3597296" y="1237948"/>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56206"/>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nSpc>
                  <a:spcPct val="150000"/>
                </a:lnSpc>
                <a:buNone/>
              </a:pPr>
              <a:endParaRPr lang="zh-CN" altLang="en-US" dirty="0"/>
            </a:p>
          </p:txBody>
        </p:sp>
        <p:sp>
          <p:nvSpPr>
            <p:cNvPr id="44" name="圆角矩形 43"/>
            <p:cNvSpPr/>
            <p:nvPr/>
          </p:nvSpPr>
          <p:spPr>
            <a:xfrm rot="5370132">
              <a:off x="3032970" y="1896680"/>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zh-CN" altLang="en-US" sz="3200" b="0" dirty="0">
                <a:solidFill>
                  <a:schemeClr val="bg1"/>
                </a:solidFill>
                <a:cs typeface="+mn-ea"/>
                <a:sym typeface="+mn-lt"/>
              </a:endParaRPr>
            </a:p>
          </p:txBody>
        </p:sp>
        <p:sp>
          <p:nvSpPr>
            <p:cNvPr id="45" name="椭圆 44"/>
            <p:cNvSpPr/>
            <p:nvPr/>
          </p:nvSpPr>
          <p:spPr>
            <a:xfrm>
              <a:off x="4369458" y="1350672"/>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46" name="椭圆 45"/>
            <p:cNvSpPr/>
            <p:nvPr/>
          </p:nvSpPr>
          <p:spPr>
            <a:xfrm rot="5441149">
              <a:off x="4387776" y="1363354"/>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47" name="矩形 46"/>
            <p:cNvSpPr/>
            <p:nvPr/>
          </p:nvSpPr>
          <p:spPr>
            <a:xfrm rot="5441149">
              <a:off x="4172895" y="1134382"/>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48" name="椭圆 47"/>
            <p:cNvSpPr/>
            <p:nvPr/>
          </p:nvSpPr>
          <p:spPr>
            <a:xfrm>
              <a:off x="4315914" y="771550"/>
              <a:ext cx="243767" cy="243767"/>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49" name="椭圆 48"/>
            <p:cNvSpPr/>
            <p:nvPr/>
          </p:nvSpPr>
          <p:spPr bwMode="auto">
            <a:xfrm>
              <a:off x="4348323" y="803959"/>
              <a:ext cx="178950" cy="178950"/>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grpSp>
      <p:grpSp>
        <p:nvGrpSpPr>
          <p:cNvPr id="50" name="组合 49"/>
          <p:cNvGrpSpPr/>
          <p:nvPr/>
        </p:nvGrpSpPr>
        <p:grpSpPr>
          <a:xfrm>
            <a:off x="3966576" y="2872348"/>
            <a:ext cx="1594042" cy="2438399"/>
            <a:chOff x="5350161" y="809595"/>
            <a:chExt cx="1640141" cy="3398641"/>
          </a:xfrm>
        </p:grpSpPr>
        <p:sp>
          <p:nvSpPr>
            <p:cNvPr id="51" name="任意多边形 50"/>
            <p:cNvSpPr/>
            <p:nvPr/>
          </p:nvSpPr>
          <p:spPr>
            <a:xfrm rot="805494">
              <a:off x="5350161" y="1342218"/>
              <a:ext cx="1640141" cy="2866018"/>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7380E"/>
            </a:solidFill>
            <a:ln>
              <a:solidFill>
                <a:srgbClr val="E7380E"/>
              </a:solid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buNone/>
              </a:pPr>
              <a:endParaRPr lang="zh-CN" altLang="en-US" sz="2400" dirty="0"/>
            </a:p>
          </p:txBody>
        </p:sp>
        <p:sp>
          <p:nvSpPr>
            <p:cNvPr id="52" name="圆角矩形 51"/>
            <p:cNvSpPr/>
            <p:nvPr/>
          </p:nvSpPr>
          <p:spPr>
            <a:xfrm rot="6175626">
              <a:off x="4785835" y="2000950"/>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zh-CN" altLang="en-US" sz="3200" b="0" dirty="0">
                <a:solidFill>
                  <a:srgbClr val="FFFFFF"/>
                </a:solidFill>
                <a:cs typeface="+mn-ea"/>
                <a:sym typeface="+mn-lt"/>
              </a:endParaRPr>
            </a:p>
          </p:txBody>
        </p:sp>
        <p:sp>
          <p:nvSpPr>
            <p:cNvPr id="53" name="椭圆 52"/>
            <p:cNvSpPr/>
            <p:nvPr/>
          </p:nvSpPr>
          <p:spPr>
            <a:xfrm>
              <a:off x="5789786" y="1388716"/>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54" name="椭圆 53"/>
            <p:cNvSpPr/>
            <p:nvPr/>
          </p:nvSpPr>
          <p:spPr>
            <a:xfrm rot="5441149">
              <a:off x="5808104" y="1401398"/>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55" name="矩形 54"/>
            <p:cNvSpPr/>
            <p:nvPr/>
          </p:nvSpPr>
          <p:spPr>
            <a:xfrm rot="5441149">
              <a:off x="5593223" y="1172427"/>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56" name="椭圆 55"/>
            <p:cNvSpPr/>
            <p:nvPr/>
          </p:nvSpPr>
          <p:spPr>
            <a:xfrm>
              <a:off x="5736242" y="809595"/>
              <a:ext cx="243767" cy="243766"/>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57" name="椭圆 56"/>
            <p:cNvSpPr/>
            <p:nvPr/>
          </p:nvSpPr>
          <p:spPr bwMode="auto">
            <a:xfrm>
              <a:off x="5768651" y="842003"/>
              <a:ext cx="178950" cy="178951"/>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grpSp>
      <p:grpSp>
        <p:nvGrpSpPr>
          <p:cNvPr id="27" name="组合 26"/>
          <p:cNvGrpSpPr/>
          <p:nvPr/>
        </p:nvGrpSpPr>
        <p:grpSpPr>
          <a:xfrm>
            <a:off x="6098105" y="1373343"/>
            <a:ext cx="1594041" cy="2390886"/>
            <a:chOff x="3597296" y="771550"/>
            <a:chExt cx="1640141" cy="3332417"/>
          </a:xfrm>
        </p:grpSpPr>
        <p:sp>
          <p:nvSpPr>
            <p:cNvPr id="28" name="任意多边形 27"/>
            <p:cNvSpPr/>
            <p:nvPr/>
          </p:nvSpPr>
          <p:spPr>
            <a:xfrm>
              <a:off x="3597296" y="1237948"/>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56206"/>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lnSpc>
                  <a:spcPct val="150000"/>
                </a:lnSpc>
                <a:buNone/>
              </a:pPr>
              <a:endParaRPr lang="zh-CN" altLang="en-US" dirty="0"/>
            </a:p>
          </p:txBody>
        </p:sp>
        <p:sp>
          <p:nvSpPr>
            <p:cNvPr id="29" name="圆角矩形 28"/>
            <p:cNvSpPr/>
            <p:nvPr/>
          </p:nvSpPr>
          <p:spPr>
            <a:xfrm rot="5370132">
              <a:off x="3032970" y="1896680"/>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zh-CN" altLang="en-US" sz="3200" b="0" dirty="0">
                <a:solidFill>
                  <a:schemeClr val="bg1"/>
                </a:solidFill>
                <a:cs typeface="+mn-ea"/>
                <a:sym typeface="+mn-lt"/>
              </a:endParaRPr>
            </a:p>
          </p:txBody>
        </p:sp>
        <p:sp>
          <p:nvSpPr>
            <p:cNvPr id="30" name="椭圆 29"/>
            <p:cNvSpPr/>
            <p:nvPr/>
          </p:nvSpPr>
          <p:spPr>
            <a:xfrm>
              <a:off x="4369458" y="1350672"/>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31" name="椭圆 30"/>
            <p:cNvSpPr/>
            <p:nvPr/>
          </p:nvSpPr>
          <p:spPr>
            <a:xfrm rot="5441149">
              <a:off x="4387776" y="1363354"/>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33" name="矩形 32"/>
            <p:cNvSpPr/>
            <p:nvPr/>
          </p:nvSpPr>
          <p:spPr>
            <a:xfrm rot="5441149">
              <a:off x="4172895" y="1134382"/>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58" name="椭圆 57"/>
            <p:cNvSpPr/>
            <p:nvPr/>
          </p:nvSpPr>
          <p:spPr>
            <a:xfrm>
              <a:off x="4315914" y="771550"/>
              <a:ext cx="243767" cy="243767"/>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sp>
          <p:nvSpPr>
            <p:cNvPr id="59" name="椭圆 58"/>
            <p:cNvSpPr/>
            <p:nvPr/>
          </p:nvSpPr>
          <p:spPr bwMode="auto">
            <a:xfrm>
              <a:off x="4348323" y="803959"/>
              <a:ext cx="178950" cy="178950"/>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chemeClr val="bg1"/>
                </a:solidFill>
                <a:cs typeface="+mn-ea"/>
                <a:sym typeface="+mn-lt"/>
              </a:endParaRPr>
            </a:p>
          </p:txBody>
        </p:sp>
      </p:grpSp>
      <p:grpSp>
        <p:nvGrpSpPr>
          <p:cNvPr id="60" name="组合 59"/>
          <p:cNvGrpSpPr/>
          <p:nvPr/>
        </p:nvGrpSpPr>
        <p:grpSpPr>
          <a:xfrm>
            <a:off x="7786682" y="3188067"/>
            <a:ext cx="1594042" cy="2438400"/>
            <a:chOff x="5350161" y="809595"/>
            <a:chExt cx="1640141" cy="3398642"/>
          </a:xfrm>
        </p:grpSpPr>
        <p:sp>
          <p:nvSpPr>
            <p:cNvPr id="61" name="任意多边形 60"/>
            <p:cNvSpPr/>
            <p:nvPr/>
          </p:nvSpPr>
          <p:spPr>
            <a:xfrm rot="805494">
              <a:off x="5350161" y="1342218"/>
              <a:ext cx="1640141" cy="2866019"/>
            </a:xfrm>
            <a:custGeom>
              <a:avLst/>
              <a:gdLst>
                <a:gd name="connsiteX0" fmla="*/ 1756590 w 1847347"/>
                <a:gd name="connsiteY0" fmla="*/ 7860 h 3228679"/>
                <a:gd name="connsiteX1" fmla="*/ 1821228 w 1847347"/>
                <a:gd name="connsiteY1" fmla="*/ 103561 h 3228679"/>
                <a:gd name="connsiteX2" fmla="*/ 1847343 w 1847347"/>
                <a:gd name="connsiteY2" fmla="*/ 3109294 h 3228679"/>
                <a:gd name="connsiteX3" fmla="*/ 1743786 w 1847347"/>
                <a:gd name="connsiteY3" fmla="*/ 3214666 h 3228679"/>
                <a:gd name="connsiteX4" fmla="*/ 131493 w 1847347"/>
                <a:gd name="connsiteY4" fmla="*/ 3228675 h 3228679"/>
                <a:gd name="connsiteX5" fmla="*/ 26120 w 1847347"/>
                <a:gd name="connsiteY5" fmla="*/ 3125117 h 3228679"/>
                <a:gd name="connsiteX6" fmla="*/ 5 w 1847347"/>
                <a:gd name="connsiteY6" fmla="*/ 119385 h 3228679"/>
                <a:gd name="connsiteX7" fmla="*/ 103562 w 1847347"/>
                <a:gd name="connsiteY7" fmla="*/ 14012 h 3228679"/>
                <a:gd name="connsiteX8" fmla="*/ 1715856 w 1847347"/>
                <a:gd name="connsiteY8" fmla="*/ 4 h 3228679"/>
                <a:gd name="connsiteX9" fmla="*/ 1756590 w 1847347"/>
                <a:gd name="connsiteY9" fmla="*/ 7860 h 32286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847347" h="3228679">
                  <a:moveTo>
                    <a:pt x="1756590" y="7860"/>
                  </a:moveTo>
                  <a:cubicBezTo>
                    <a:pt x="1794222" y="23392"/>
                    <a:pt x="1820852" y="60290"/>
                    <a:pt x="1821228" y="103561"/>
                  </a:cubicBezTo>
                  <a:lnTo>
                    <a:pt x="1847343" y="3109294"/>
                  </a:lnTo>
                  <a:cubicBezTo>
                    <a:pt x="1847845" y="3166988"/>
                    <a:pt x="1801481" y="3214165"/>
                    <a:pt x="1743786" y="3214666"/>
                  </a:cubicBezTo>
                  <a:lnTo>
                    <a:pt x="131493" y="3228675"/>
                  </a:lnTo>
                  <a:cubicBezTo>
                    <a:pt x="73798" y="3229176"/>
                    <a:pt x="26621" y="3182812"/>
                    <a:pt x="26120" y="3125117"/>
                  </a:cubicBezTo>
                  <a:lnTo>
                    <a:pt x="5" y="119385"/>
                  </a:lnTo>
                  <a:cubicBezTo>
                    <a:pt x="-496" y="61690"/>
                    <a:pt x="45868" y="14513"/>
                    <a:pt x="103562" y="14012"/>
                  </a:cubicBezTo>
                  <a:lnTo>
                    <a:pt x="1715856" y="4"/>
                  </a:lnTo>
                  <a:cubicBezTo>
                    <a:pt x="1730279" y="-122"/>
                    <a:pt x="1744046" y="2682"/>
                    <a:pt x="1756590" y="7860"/>
                  </a:cubicBezTo>
                  <a:close/>
                </a:path>
              </a:pathLst>
            </a:custGeom>
            <a:solidFill>
              <a:srgbClr val="E7380E"/>
            </a:solidFill>
            <a:ln>
              <a:noFill/>
            </a:ln>
          </p:spPr>
          <p:style>
            <a:lnRef idx="2">
              <a:schemeClr val="accent1">
                <a:shade val="50000"/>
              </a:schemeClr>
            </a:lnRef>
            <a:fillRef idx="1">
              <a:schemeClr val="accent1"/>
            </a:fillRef>
            <a:effectRef idx="0">
              <a:schemeClr val="accent1"/>
            </a:effectRef>
            <a:fontRef idx="minor">
              <a:schemeClr val="lt1"/>
            </a:fontRef>
          </p:style>
          <p:txBody>
            <a:bodyPr lIns="336000" tIns="0" rIns="336000" bIns="0" anchor="ctr"/>
            <a:lstStyle/>
            <a:p>
              <a:pPr>
                <a:buNone/>
              </a:pPr>
              <a:endParaRPr lang="zh-CN" altLang="en-US" sz="2400" dirty="0"/>
            </a:p>
          </p:txBody>
        </p:sp>
        <p:sp>
          <p:nvSpPr>
            <p:cNvPr id="62" name="圆角矩形 61"/>
            <p:cNvSpPr/>
            <p:nvPr/>
          </p:nvSpPr>
          <p:spPr>
            <a:xfrm rot="6175626">
              <a:off x="4785835" y="2000950"/>
              <a:ext cx="2773021" cy="1542916"/>
            </a:xfrm>
            <a:prstGeom prst="roundRect">
              <a:avLst>
                <a:gd name="adj" fmla="val 5736"/>
              </a:avLst>
            </a:prstGeom>
            <a:noFill/>
            <a:ln w="3175">
              <a:solidFill>
                <a:schemeClr val="bg1"/>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tIns="0" rIns="0" bIns="0" anchor="ctr"/>
            <a:lstStyle/>
            <a:p>
              <a:pPr>
                <a:defRPr/>
              </a:pPr>
              <a:endParaRPr lang="zh-CN" altLang="en-US" sz="3200" b="0" dirty="0">
                <a:solidFill>
                  <a:srgbClr val="FFFFFF"/>
                </a:solidFill>
                <a:cs typeface="+mn-ea"/>
                <a:sym typeface="+mn-lt"/>
              </a:endParaRPr>
            </a:p>
          </p:txBody>
        </p:sp>
        <p:sp>
          <p:nvSpPr>
            <p:cNvPr id="63" name="椭圆 62"/>
            <p:cNvSpPr/>
            <p:nvPr/>
          </p:nvSpPr>
          <p:spPr>
            <a:xfrm>
              <a:off x="5789786" y="1388716"/>
              <a:ext cx="135269" cy="135269"/>
            </a:xfrm>
            <a:prstGeom prst="ellipse">
              <a:avLst/>
            </a:prstGeom>
            <a:solidFill>
              <a:schemeClr val="bg1"/>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64" name="椭圆 63"/>
            <p:cNvSpPr/>
            <p:nvPr/>
          </p:nvSpPr>
          <p:spPr>
            <a:xfrm rot="5441149">
              <a:off x="5808104" y="1401398"/>
              <a:ext cx="98634" cy="84543"/>
            </a:xfrm>
            <a:prstGeom prst="ellipse">
              <a:avLst/>
            </a:prstGeom>
            <a:solidFill>
              <a:schemeClr val="tx1">
                <a:lumMod val="50000"/>
                <a:lumOff val="50000"/>
              </a:schemeClr>
            </a:solidFill>
            <a:ln w="12700">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65" name="矩形 64"/>
            <p:cNvSpPr/>
            <p:nvPr/>
          </p:nvSpPr>
          <p:spPr>
            <a:xfrm rot="5441149">
              <a:off x="5593223" y="1172427"/>
              <a:ext cx="535441" cy="49317"/>
            </a:xfrm>
            <a:prstGeom prst="rect">
              <a:avLst/>
            </a:prstGeom>
            <a:gradFill flip="none" rotWithShape="1">
              <a:gsLst>
                <a:gs pos="51000">
                  <a:schemeClr val="bg1">
                    <a:lumMod val="75000"/>
                  </a:schemeClr>
                </a:gs>
                <a:gs pos="2000">
                  <a:schemeClr val="tx1"/>
                </a:gs>
                <a:gs pos="98000">
                  <a:schemeClr val="tx1"/>
                </a:gs>
              </a:gsLst>
              <a:path path="rect">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66" name="椭圆 65"/>
            <p:cNvSpPr/>
            <p:nvPr/>
          </p:nvSpPr>
          <p:spPr>
            <a:xfrm>
              <a:off x="5736242" y="809595"/>
              <a:ext cx="243767" cy="243766"/>
            </a:xfrm>
            <a:prstGeom prst="ellipse">
              <a:avLst/>
            </a:prstGeom>
            <a:solidFill>
              <a:schemeClr val="bg1">
                <a:lumMod val="85000"/>
              </a:schemeClr>
            </a:solidFill>
            <a:ln>
              <a:noFill/>
            </a:ln>
            <a:effectLst>
              <a:outerShdw blurRad="50800" dist="381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sp>
          <p:nvSpPr>
            <p:cNvPr id="67" name="椭圆 66"/>
            <p:cNvSpPr/>
            <p:nvPr/>
          </p:nvSpPr>
          <p:spPr bwMode="auto">
            <a:xfrm>
              <a:off x="5768651" y="842003"/>
              <a:ext cx="178950" cy="178951"/>
            </a:xfrm>
            <a:prstGeom prst="ellipse">
              <a:avLst/>
            </a:prstGeom>
            <a:solidFill>
              <a:schemeClr val="tx1">
                <a:lumMod val="65000"/>
                <a:lumOff val="35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CN" altLang="en-US" sz="3200" b="0">
                <a:solidFill>
                  <a:srgbClr val="FFFFFF"/>
                </a:solidFill>
                <a:cs typeface="+mn-ea"/>
                <a:sym typeface="+mn-lt"/>
              </a:endParaRPr>
            </a:p>
          </p:txBody>
        </p:sp>
      </p:grpSp>
      <p:sp>
        <p:nvSpPr>
          <p:cNvPr id="73" name="矩形 72"/>
          <p:cNvSpPr/>
          <p:nvPr/>
        </p:nvSpPr>
        <p:spPr>
          <a:xfrm>
            <a:off x="1476250" y="362671"/>
            <a:ext cx="5134739" cy="461665"/>
          </a:xfrm>
          <a:prstGeom prst="rect">
            <a:avLst/>
          </a:prstGeom>
        </p:spPr>
        <p:txBody>
          <a:bodyPr wrap="none">
            <a:spAutoFit/>
          </a:bodyPr>
          <a:lstStyle/>
          <a:p>
            <a:r>
              <a:rPr lang="zh-CN" altLang="en-US" sz="2400" dirty="0">
                <a:solidFill>
                  <a:schemeClr val="bg1"/>
                </a:solidFill>
              </a:rPr>
              <a:t>少年儿童受法律保护的合法权益有：</a:t>
            </a:r>
          </a:p>
        </p:txBody>
      </p:sp>
      <p:sp>
        <p:nvSpPr>
          <p:cNvPr id="2" name="矩形 1"/>
          <p:cNvSpPr/>
          <p:nvPr/>
        </p:nvSpPr>
        <p:spPr>
          <a:xfrm rot="20698802">
            <a:off x="466931" y="3691997"/>
            <a:ext cx="1115425" cy="1292662"/>
          </a:xfrm>
          <a:prstGeom prst="rect">
            <a:avLst/>
          </a:prstGeom>
        </p:spPr>
        <p:txBody>
          <a:bodyPr wrap="square">
            <a:spAutoFit/>
          </a:bodyPr>
          <a:lstStyle/>
          <a:p>
            <a:pPr>
              <a:lnSpc>
                <a:spcPct val="130000"/>
              </a:lnSpc>
              <a:spcAft>
                <a:spcPts val="800"/>
              </a:spcAft>
              <a:defRPr/>
            </a:pPr>
            <a:r>
              <a:rPr lang="en-US" altLang="zh-CN" dirty="0">
                <a:solidFill>
                  <a:schemeClr val="bg1"/>
                </a:solidFill>
              </a:rPr>
              <a:t>1</a:t>
            </a:r>
            <a:r>
              <a:rPr lang="zh-CN" altLang="en-US" dirty="0">
                <a:solidFill>
                  <a:schemeClr val="bg1"/>
                </a:solidFill>
              </a:rPr>
              <a:t>、接受义务教育权　</a:t>
            </a:r>
            <a:endParaRPr lang="zh-CN" altLang="en-US" b="0" dirty="0">
              <a:solidFill>
                <a:schemeClr val="bg1"/>
              </a:solidFill>
              <a:cs typeface="+mn-ea"/>
              <a:sym typeface="+mn-lt"/>
            </a:endParaRPr>
          </a:p>
        </p:txBody>
      </p:sp>
      <p:sp>
        <p:nvSpPr>
          <p:cNvPr id="3" name="矩形 2"/>
          <p:cNvSpPr/>
          <p:nvPr/>
        </p:nvSpPr>
        <p:spPr>
          <a:xfrm rot="902187">
            <a:off x="4067018" y="3744241"/>
            <a:ext cx="1411463" cy="1200329"/>
          </a:xfrm>
          <a:prstGeom prst="rect">
            <a:avLst/>
          </a:prstGeom>
        </p:spPr>
        <p:txBody>
          <a:bodyPr wrap="square">
            <a:spAutoFit/>
          </a:bodyPr>
          <a:lstStyle/>
          <a:p>
            <a:pPr>
              <a:buNone/>
            </a:pPr>
            <a:r>
              <a:rPr lang="en-US" altLang="zh-CN" sz="1800" dirty="0">
                <a:solidFill>
                  <a:schemeClr val="bg1"/>
                </a:solidFill>
              </a:rPr>
              <a:t>3</a:t>
            </a:r>
            <a:r>
              <a:rPr lang="zh-CN" altLang="en-US" sz="1800" dirty="0">
                <a:solidFill>
                  <a:schemeClr val="bg1"/>
                </a:solidFill>
              </a:rPr>
              <a:t>、保护个人隐私权、维护人格尊严权　</a:t>
            </a:r>
          </a:p>
        </p:txBody>
      </p:sp>
      <p:sp>
        <p:nvSpPr>
          <p:cNvPr id="4" name="矩形 3"/>
          <p:cNvSpPr/>
          <p:nvPr/>
        </p:nvSpPr>
        <p:spPr>
          <a:xfrm rot="760476">
            <a:off x="7933492" y="3894752"/>
            <a:ext cx="1300421" cy="1477328"/>
          </a:xfrm>
          <a:prstGeom prst="rect">
            <a:avLst/>
          </a:prstGeom>
        </p:spPr>
        <p:txBody>
          <a:bodyPr wrap="square">
            <a:spAutoFit/>
          </a:bodyPr>
          <a:lstStyle/>
          <a:p>
            <a:pPr>
              <a:lnSpc>
                <a:spcPct val="150000"/>
              </a:lnSpc>
              <a:buNone/>
            </a:pPr>
            <a:r>
              <a:rPr lang="en-US" altLang="zh-CN" dirty="0">
                <a:solidFill>
                  <a:schemeClr val="bg1"/>
                </a:solidFill>
              </a:rPr>
              <a:t>5</a:t>
            </a:r>
            <a:r>
              <a:rPr lang="zh-CN" altLang="en-US" dirty="0">
                <a:solidFill>
                  <a:schemeClr val="bg1"/>
                </a:solidFill>
              </a:rPr>
              <a:t>、人身安全、财产继承权</a:t>
            </a:r>
          </a:p>
        </p:txBody>
      </p:sp>
      <p:sp>
        <p:nvSpPr>
          <p:cNvPr id="5" name="矩形 4"/>
          <p:cNvSpPr/>
          <p:nvPr/>
        </p:nvSpPr>
        <p:spPr>
          <a:xfrm>
            <a:off x="6152736" y="2099465"/>
            <a:ext cx="1477442" cy="1323439"/>
          </a:xfrm>
          <a:prstGeom prst="rect">
            <a:avLst/>
          </a:prstGeom>
        </p:spPr>
        <p:txBody>
          <a:bodyPr wrap="square">
            <a:spAutoFit/>
          </a:bodyPr>
          <a:lstStyle/>
          <a:p>
            <a:pPr>
              <a:lnSpc>
                <a:spcPct val="200000"/>
              </a:lnSpc>
              <a:buNone/>
            </a:pPr>
            <a:r>
              <a:rPr lang="en-US" altLang="zh-CN" dirty="0">
                <a:solidFill>
                  <a:schemeClr val="bg1"/>
                </a:solidFill>
              </a:rPr>
              <a:t>4</a:t>
            </a:r>
            <a:r>
              <a:rPr lang="zh-CN" altLang="en-US" dirty="0">
                <a:solidFill>
                  <a:schemeClr val="bg1"/>
                </a:solidFill>
              </a:rPr>
              <a:t>、享受劳动保护权　</a:t>
            </a:r>
          </a:p>
        </p:txBody>
      </p:sp>
      <p:sp>
        <p:nvSpPr>
          <p:cNvPr id="6" name="矩形 5"/>
          <p:cNvSpPr/>
          <p:nvPr/>
        </p:nvSpPr>
        <p:spPr>
          <a:xfrm>
            <a:off x="2352399" y="1946328"/>
            <a:ext cx="1032670" cy="1569660"/>
          </a:xfrm>
          <a:prstGeom prst="rect">
            <a:avLst/>
          </a:prstGeom>
        </p:spPr>
        <p:txBody>
          <a:bodyPr wrap="square">
            <a:spAutoFit/>
          </a:bodyPr>
          <a:lstStyle/>
          <a:p>
            <a:pPr>
              <a:lnSpc>
                <a:spcPct val="150000"/>
              </a:lnSpc>
              <a:buNone/>
            </a:pPr>
            <a:r>
              <a:rPr lang="en-US" altLang="zh-CN" sz="2400" dirty="0">
                <a:solidFill>
                  <a:schemeClr val="bg1"/>
                </a:solidFill>
              </a:rPr>
              <a:t>2</a:t>
            </a:r>
            <a:r>
              <a:rPr lang="zh-CN" altLang="en-US" dirty="0">
                <a:solidFill>
                  <a:schemeClr val="bg1"/>
                </a:solidFill>
              </a:rPr>
              <a:t>、接受父母抚养权　</a:t>
            </a:r>
          </a:p>
        </p:txBody>
      </p:sp>
      <p:pic>
        <p:nvPicPr>
          <p:cNvPr id="8" name="图片 7"/>
          <p:cNvPicPr>
            <a:picLocks noChangeAspect="1"/>
          </p:cNvPicPr>
          <p:nvPr/>
        </p:nvPicPr>
        <p:blipFill>
          <a:blip r:embed="rId3" cstate="screen"/>
          <a:stretch>
            <a:fillRect/>
          </a:stretch>
        </p:blipFill>
        <p:spPr>
          <a:xfrm>
            <a:off x="9734234" y="951644"/>
            <a:ext cx="2025926" cy="44327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42"/>
                                        </p:tgtEl>
                                        <p:attrNameLst>
                                          <p:attrName>style.visibility</p:attrName>
                                        </p:attrNameLst>
                                      </p:cBhvr>
                                      <p:to>
                                        <p:strVal val="visible"/>
                                      </p:to>
                                    </p:set>
                                    <p:animEffect transition="in" filter="fade">
                                      <p:cBhvr>
                                        <p:cTn id="16" dur="1000"/>
                                        <p:tgtEl>
                                          <p:spTgt spid="42"/>
                                        </p:tgtEl>
                                      </p:cBhvr>
                                    </p:animEffect>
                                    <p:anim calcmode="lin" valueType="num">
                                      <p:cBhvr>
                                        <p:cTn id="17" dur="1000" fill="hold"/>
                                        <p:tgtEl>
                                          <p:spTgt spid="42"/>
                                        </p:tgtEl>
                                        <p:attrNameLst>
                                          <p:attrName>ppt_x</p:attrName>
                                        </p:attrNameLst>
                                      </p:cBhvr>
                                      <p:tavLst>
                                        <p:tav tm="0">
                                          <p:val>
                                            <p:strVal val="#ppt_x"/>
                                          </p:val>
                                        </p:tav>
                                        <p:tav tm="100000">
                                          <p:val>
                                            <p:strVal val="#ppt_x"/>
                                          </p:val>
                                        </p:tav>
                                      </p:tavLst>
                                    </p:anim>
                                    <p:anim calcmode="lin" valueType="num">
                                      <p:cBhvr>
                                        <p:cTn id="18" dur="1000" fill="hold"/>
                                        <p:tgtEl>
                                          <p:spTgt spid="42"/>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50"/>
                                        </p:tgtEl>
                                        <p:attrNameLst>
                                          <p:attrName>style.visibility</p:attrName>
                                        </p:attrNameLst>
                                      </p:cBhvr>
                                      <p:to>
                                        <p:strVal val="visible"/>
                                      </p:to>
                                    </p:set>
                                    <p:animEffect transition="in" filter="fade">
                                      <p:cBhvr>
                                        <p:cTn id="21" dur="1000"/>
                                        <p:tgtEl>
                                          <p:spTgt spid="50"/>
                                        </p:tgtEl>
                                      </p:cBhvr>
                                    </p:animEffect>
                                    <p:anim calcmode="lin" valueType="num">
                                      <p:cBhvr>
                                        <p:cTn id="22" dur="1000" fill="hold"/>
                                        <p:tgtEl>
                                          <p:spTgt spid="50"/>
                                        </p:tgtEl>
                                        <p:attrNameLst>
                                          <p:attrName>ppt_x</p:attrName>
                                        </p:attrNameLst>
                                      </p:cBhvr>
                                      <p:tavLst>
                                        <p:tav tm="0">
                                          <p:val>
                                            <p:strVal val="#ppt_x"/>
                                          </p:val>
                                        </p:tav>
                                        <p:tav tm="100000">
                                          <p:val>
                                            <p:strVal val="#ppt_x"/>
                                          </p:val>
                                        </p:tav>
                                      </p:tavLst>
                                    </p:anim>
                                    <p:anim calcmode="lin" valueType="num">
                                      <p:cBhvr>
                                        <p:cTn id="23" dur="1000" fill="hold"/>
                                        <p:tgtEl>
                                          <p:spTgt spid="50"/>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7"/>
                                        </p:tgtEl>
                                        <p:attrNameLst>
                                          <p:attrName>style.visibility</p:attrName>
                                        </p:attrNameLst>
                                      </p:cBhvr>
                                      <p:to>
                                        <p:strVal val="visible"/>
                                      </p:to>
                                    </p:set>
                                    <p:animEffect transition="in" filter="fade">
                                      <p:cBhvr>
                                        <p:cTn id="26" dur="1000"/>
                                        <p:tgtEl>
                                          <p:spTgt spid="27"/>
                                        </p:tgtEl>
                                      </p:cBhvr>
                                    </p:animEffect>
                                    <p:anim calcmode="lin" valueType="num">
                                      <p:cBhvr>
                                        <p:cTn id="27" dur="1000" fill="hold"/>
                                        <p:tgtEl>
                                          <p:spTgt spid="27"/>
                                        </p:tgtEl>
                                        <p:attrNameLst>
                                          <p:attrName>ppt_x</p:attrName>
                                        </p:attrNameLst>
                                      </p:cBhvr>
                                      <p:tavLst>
                                        <p:tav tm="0">
                                          <p:val>
                                            <p:strVal val="#ppt_x"/>
                                          </p:val>
                                        </p:tav>
                                        <p:tav tm="100000">
                                          <p:val>
                                            <p:strVal val="#ppt_x"/>
                                          </p:val>
                                        </p:tav>
                                      </p:tavLst>
                                    </p:anim>
                                    <p:anim calcmode="lin" valueType="num">
                                      <p:cBhvr>
                                        <p:cTn id="28" dur="1000" fill="hold"/>
                                        <p:tgtEl>
                                          <p:spTgt spid="27"/>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4"/>
                                        </p:tgtEl>
                                        <p:attrNameLst>
                                          <p:attrName>style.visibility</p:attrName>
                                        </p:attrNameLst>
                                      </p:cBhvr>
                                      <p:to>
                                        <p:strVal val="visible"/>
                                      </p:to>
                                    </p:set>
                                    <p:animEffect transition="in" filter="fade">
                                      <p:cBhvr>
                                        <p:cTn id="31" dur="1000"/>
                                        <p:tgtEl>
                                          <p:spTgt spid="4"/>
                                        </p:tgtEl>
                                      </p:cBhvr>
                                    </p:animEffect>
                                    <p:anim calcmode="lin" valueType="num">
                                      <p:cBhvr>
                                        <p:cTn id="32" dur="1000" fill="hold"/>
                                        <p:tgtEl>
                                          <p:spTgt spid="4"/>
                                        </p:tgtEl>
                                        <p:attrNameLst>
                                          <p:attrName>ppt_x</p:attrName>
                                        </p:attrNameLst>
                                      </p:cBhvr>
                                      <p:tavLst>
                                        <p:tav tm="0">
                                          <p:val>
                                            <p:strVal val="#ppt_x"/>
                                          </p:val>
                                        </p:tav>
                                        <p:tav tm="100000">
                                          <p:val>
                                            <p:strVal val="#ppt_x"/>
                                          </p:val>
                                        </p:tav>
                                      </p:tavLst>
                                    </p:anim>
                                    <p:anim calcmode="lin" valueType="num">
                                      <p:cBhvr>
                                        <p:cTn id="33" dur="1000" fill="hold"/>
                                        <p:tgtEl>
                                          <p:spTgt spid="4"/>
                                        </p:tgtEl>
                                        <p:attrNameLst>
                                          <p:attrName>ppt_y</p:attrName>
                                        </p:attrNameLst>
                                      </p:cBhvr>
                                      <p:tavLst>
                                        <p:tav tm="0">
                                          <p:val>
                                            <p:strVal val="#ppt_y+.1"/>
                                          </p:val>
                                        </p:tav>
                                        <p:tav tm="100000">
                                          <p:val>
                                            <p:strVal val="#ppt_y"/>
                                          </p:val>
                                        </p:tav>
                                      </p:tavLst>
                                    </p:anim>
                                  </p:childTnLst>
                                </p:cTn>
                              </p:par>
                              <p:par>
                                <p:cTn id="34" presetID="42" presetClass="entr" presetSubtype="0" fill="hold" nodeType="withEffect">
                                  <p:stCondLst>
                                    <p:cond delay="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1000"/>
                                        <p:tgtEl>
                                          <p:spTgt spid="60"/>
                                        </p:tgtEl>
                                      </p:cBhvr>
                                    </p:animEffect>
                                    <p:anim calcmode="lin" valueType="num">
                                      <p:cBhvr>
                                        <p:cTn id="37" dur="1000" fill="hold"/>
                                        <p:tgtEl>
                                          <p:spTgt spid="60"/>
                                        </p:tgtEl>
                                        <p:attrNameLst>
                                          <p:attrName>ppt_x</p:attrName>
                                        </p:attrNameLst>
                                      </p:cBhvr>
                                      <p:tavLst>
                                        <p:tav tm="0">
                                          <p:val>
                                            <p:strVal val="#ppt_x"/>
                                          </p:val>
                                        </p:tav>
                                        <p:tav tm="100000">
                                          <p:val>
                                            <p:strVal val="#ppt_x"/>
                                          </p:val>
                                        </p:tav>
                                      </p:tavLst>
                                    </p:anim>
                                    <p:anim calcmode="lin" valueType="num">
                                      <p:cBhvr>
                                        <p:cTn id="38" dur="1000" fill="hold"/>
                                        <p:tgtEl>
                                          <p:spTgt spid="60"/>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1000"/>
                                        <p:tgtEl>
                                          <p:spTgt spid="5"/>
                                        </p:tgtEl>
                                      </p:cBhvr>
                                    </p:animEffect>
                                    <p:anim calcmode="lin" valueType="num">
                                      <p:cBhvr>
                                        <p:cTn id="42" dur="1000" fill="hold"/>
                                        <p:tgtEl>
                                          <p:spTgt spid="5"/>
                                        </p:tgtEl>
                                        <p:attrNameLst>
                                          <p:attrName>ppt_x</p:attrName>
                                        </p:attrNameLst>
                                      </p:cBhvr>
                                      <p:tavLst>
                                        <p:tav tm="0">
                                          <p:val>
                                            <p:strVal val="#ppt_x"/>
                                          </p:val>
                                        </p:tav>
                                        <p:tav tm="100000">
                                          <p:val>
                                            <p:strVal val="#ppt_x"/>
                                          </p:val>
                                        </p:tav>
                                      </p:tavLst>
                                    </p:anim>
                                    <p:anim calcmode="lin" valueType="num">
                                      <p:cBhvr>
                                        <p:cTn id="43" dur="1000" fill="hold"/>
                                        <p:tgtEl>
                                          <p:spTgt spid="5"/>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
                                        </p:tgtEl>
                                        <p:attrNameLst>
                                          <p:attrName>style.visibility</p:attrName>
                                        </p:attrNameLst>
                                      </p:cBhvr>
                                      <p:to>
                                        <p:strVal val="visible"/>
                                      </p:to>
                                    </p:set>
                                    <p:animEffect transition="in" filter="fade">
                                      <p:cBhvr>
                                        <p:cTn id="46" dur="1000"/>
                                        <p:tgtEl>
                                          <p:spTgt spid="6"/>
                                        </p:tgtEl>
                                      </p:cBhvr>
                                    </p:animEffect>
                                    <p:anim calcmode="lin" valueType="num">
                                      <p:cBhvr>
                                        <p:cTn id="47" dur="1000" fill="hold"/>
                                        <p:tgtEl>
                                          <p:spTgt spid="6"/>
                                        </p:tgtEl>
                                        <p:attrNameLst>
                                          <p:attrName>ppt_x</p:attrName>
                                        </p:attrNameLst>
                                      </p:cBhvr>
                                      <p:tavLst>
                                        <p:tav tm="0">
                                          <p:val>
                                            <p:strVal val="#ppt_x"/>
                                          </p:val>
                                        </p:tav>
                                        <p:tav tm="100000">
                                          <p:val>
                                            <p:strVal val="#ppt_x"/>
                                          </p:val>
                                        </p:tav>
                                      </p:tavLst>
                                    </p:anim>
                                    <p:anim calcmode="lin" valueType="num">
                                      <p:cBhvr>
                                        <p:cTn id="48" dur="1000" fill="hold"/>
                                        <p:tgtEl>
                                          <p:spTgt spid="6"/>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3"/>
                                        </p:tgtEl>
                                        <p:attrNameLst>
                                          <p:attrName>style.visibility</p:attrName>
                                        </p:attrNameLst>
                                      </p:cBhvr>
                                      <p:to>
                                        <p:strVal val="visible"/>
                                      </p:to>
                                    </p:set>
                                    <p:animEffect transition="in" filter="fade">
                                      <p:cBhvr>
                                        <p:cTn id="51" dur="1000"/>
                                        <p:tgtEl>
                                          <p:spTgt spid="3"/>
                                        </p:tgtEl>
                                      </p:cBhvr>
                                    </p:animEffect>
                                    <p:anim calcmode="lin" valueType="num">
                                      <p:cBhvr>
                                        <p:cTn id="52" dur="1000" fill="hold"/>
                                        <p:tgtEl>
                                          <p:spTgt spid="3"/>
                                        </p:tgtEl>
                                        <p:attrNameLst>
                                          <p:attrName>ppt_x</p:attrName>
                                        </p:attrNameLst>
                                      </p:cBhvr>
                                      <p:tavLst>
                                        <p:tav tm="0">
                                          <p:val>
                                            <p:strVal val="#ppt_x"/>
                                          </p:val>
                                        </p:tav>
                                        <p:tav tm="100000">
                                          <p:val>
                                            <p:strVal val="#ppt_x"/>
                                          </p:val>
                                        </p:tav>
                                      </p:tavLst>
                                    </p:anim>
                                    <p:anim calcmode="lin" valueType="num">
                                      <p:cBhvr>
                                        <p:cTn id="53" dur="1000" fill="hold"/>
                                        <p:tgtEl>
                                          <p:spTgt spid="3"/>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fade">
                                      <p:cBhvr>
                                        <p:cTn id="56" dur="1000"/>
                                        <p:tgtEl>
                                          <p:spTgt spid="2"/>
                                        </p:tgtEl>
                                      </p:cBhvr>
                                    </p:animEffect>
                                    <p:anim calcmode="lin" valueType="num">
                                      <p:cBhvr>
                                        <p:cTn id="57" dur="1000" fill="hold"/>
                                        <p:tgtEl>
                                          <p:spTgt spid="2"/>
                                        </p:tgtEl>
                                        <p:attrNameLst>
                                          <p:attrName>ppt_x</p:attrName>
                                        </p:attrNameLst>
                                      </p:cBhvr>
                                      <p:tavLst>
                                        <p:tav tm="0">
                                          <p:val>
                                            <p:strVal val="#ppt_x"/>
                                          </p:val>
                                        </p:tav>
                                        <p:tav tm="100000">
                                          <p:val>
                                            <p:strVal val="#ppt_x"/>
                                          </p:val>
                                        </p:tav>
                                      </p:tavLst>
                                    </p:anim>
                                    <p:anim calcmode="lin" valueType="num">
                                      <p:cBhvr>
                                        <p:cTn id="5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nodeType="clickEffect">
                                  <p:stCondLst>
                                    <p:cond delay="0"/>
                                  </p:stCondLst>
                                  <p:childTnLst>
                                    <p:set>
                                      <p:cBhvr>
                                        <p:cTn id="62" dur="1" fill="hold">
                                          <p:stCondLst>
                                            <p:cond delay="0"/>
                                          </p:stCondLst>
                                        </p:cTn>
                                        <p:tgtEl>
                                          <p:spTgt spid="8"/>
                                        </p:tgtEl>
                                        <p:attrNameLst>
                                          <p:attrName>style.visibility</p:attrName>
                                        </p:attrNameLst>
                                      </p:cBhvr>
                                      <p:to>
                                        <p:strVal val="visible"/>
                                      </p:to>
                                    </p:set>
                                    <p:animEffect transition="in" filter="wipe(down)">
                                      <p:cBhvr>
                                        <p:cTn id="6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P spid="3" grpId="0"/>
      <p:bldP spid="4" grpId="0"/>
      <p:bldP spid="5" grpId="0"/>
      <p:bldP spid="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cstate="screen"/>
          <a:srcRect t="29118" b="16776"/>
          <a:stretch>
            <a:fillRect/>
          </a:stretch>
        </p:blipFill>
        <p:spPr>
          <a:xfrm>
            <a:off x="1658985" y="1756106"/>
            <a:ext cx="2820544" cy="3038324"/>
          </a:xfrm>
          <a:prstGeom prst="rect">
            <a:avLst/>
          </a:prstGeom>
        </p:spPr>
      </p:pic>
      <p:pic>
        <p:nvPicPr>
          <p:cNvPr id="17" name="图片 16"/>
          <p:cNvPicPr>
            <a:picLocks noChangeAspect="1"/>
          </p:cNvPicPr>
          <p:nvPr/>
        </p:nvPicPr>
        <p:blipFill rotWithShape="1">
          <a:blip r:embed="rId4" cstate="screen"/>
          <a:srcRect t="29118" b="16776"/>
          <a:stretch>
            <a:fillRect/>
          </a:stretch>
        </p:blipFill>
        <p:spPr>
          <a:xfrm>
            <a:off x="3880491" y="1703774"/>
            <a:ext cx="4347852" cy="3038325"/>
          </a:xfrm>
          <a:prstGeom prst="rect">
            <a:avLst/>
          </a:prstGeom>
        </p:spPr>
      </p:pic>
      <p:pic>
        <p:nvPicPr>
          <p:cNvPr id="5" name="图片 4"/>
          <p:cNvPicPr>
            <a:picLocks noChangeAspect="1"/>
          </p:cNvPicPr>
          <p:nvPr/>
        </p:nvPicPr>
        <p:blipFill rotWithShape="1">
          <a:blip r:embed="rId4" cstate="screen"/>
          <a:srcRect t="29118" b="16776"/>
          <a:stretch>
            <a:fillRect/>
          </a:stretch>
        </p:blipFill>
        <p:spPr>
          <a:xfrm>
            <a:off x="7327857" y="1117607"/>
            <a:ext cx="4864143" cy="4113233"/>
          </a:xfrm>
          <a:prstGeom prst="rect">
            <a:avLst/>
          </a:prstGeom>
        </p:spPr>
      </p:pic>
      <p:sp>
        <p:nvSpPr>
          <p:cNvPr id="73" name="矩形 72"/>
          <p:cNvSpPr/>
          <p:nvPr/>
        </p:nvSpPr>
        <p:spPr>
          <a:xfrm>
            <a:off x="1658985" y="375363"/>
            <a:ext cx="5753499" cy="461665"/>
          </a:xfrm>
          <a:prstGeom prst="rect">
            <a:avLst/>
          </a:prstGeom>
        </p:spPr>
        <p:txBody>
          <a:bodyPr wrap="none">
            <a:spAutoFit/>
          </a:bodyPr>
          <a:lstStyle/>
          <a:p>
            <a:r>
              <a:rPr lang="zh-CN" altLang="en-US" sz="2400" dirty="0">
                <a:solidFill>
                  <a:schemeClr val="bg1"/>
                </a:solidFill>
              </a:rPr>
              <a:t>增强自我防范意识，避免受到不法侵害：</a:t>
            </a:r>
            <a:endParaRPr lang="zh-CN" altLang="en-US" sz="2800" dirty="0">
              <a:solidFill>
                <a:schemeClr val="bg1"/>
              </a:solidFill>
            </a:endParaRPr>
          </a:p>
        </p:txBody>
      </p:sp>
      <p:sp>
        <p:nvSpPr>
          <p:cNvPr id="9" name="矩形 8"/>
          <p:cNvSpPr/>
          <p:nvPr/>
        </p:nvSpPr>
        <p:spPr>
          <a:xfrm>
            <a:off x="2104811" y="2290588"/>
            <a:ext cx="1980799" cy="1442703"/>
          </a:xfrm>
          <a:prstGeom prst="rect">
            <a:avLst/>
          </a:prstGeom>
        </p:spPr>
        <p:txBody>
          <a:bodyPr wrap="square">
            <a:spAutoFit/>
          </a:bodyPr>
          <a:lstStyle/>
          <a:p>
            <a:pPr algn="just">
              <a:lnSpc>
                <a:spcPct val="150000"/>
              </a:lnSpc>
            </a:pPr>
            <a:r>
              <a:rPr lang="en-US" altLang="zh-CN" sz="1200" b="0" dirty="0">
                <a:latin typeface="+mn-ea"/>
              </a:rPr>
              <a:t>1</a:t>
            </a:r>
            <a:r>
              <a:rPr lang="zh-CN" altLang="en-US" sz="1200" b="0" dirty="0">
                <a:latin typeface="+mn-ea"/>
              </a:rPr>
              <a:t>、如果只是被歹徒盯上，应迅速向附近的商店、繁华热闹的街道转移；还可以就近进入居民区，以求得帮助。</a:t>
            </a:r>
          </a:p>
        </p:txBody>
      </p:sp>
      <p:sp>
        <p:nvSpPr>
          <p:cNvPr id="10" name="矩形 9"/>
          <p:cNvSpPr/>
          <p:nvPr/>
        </p:nvSpPr>
        <p:spPr>
          <a:xfrm>
            <a:off x="4603049" y="2107801"/>
            <a:ext cx="3037801" cy="1442703"/>
          </a:xfrm>
          <a:prstGeom prst="rect">
            <a:avLst/>
          </a:prstGeom>
        </p:spPr>
        <p:txBody>
          <a:bodyPr wrap="square">
            <a:spAutoFit/>
          </a:bodyPr>
          <a:lstStyle/>
          <a:p>
            <a:pPr algn="just">
              <a:lnSpc>
                <a:spcPct val="150000"/>
              </a:lnSpc>
            </a:pPr>
            <a:r>
              <a:rPr lang="en-US" altLang="zh-CN" sz="1200" b="0" dirty="0">
                <a:latin typeface="+mn-ea"/>
              </a:rPr>
              <a:t>2</a:t>
            </a:r>
            <a:r>
              <a:rPr lang="zh-CN" altLang="en-US" sz="1200" b="0" dirty="0">
                <a:latin typeface="+mn-ea"/>
              </a:rPr>
              <a:t>、遇到拦路抢劫的歹徒，可以将身上少量的财物交给歹徒，与应付周旋，同时仔细记下歹徒的相貌、身高、口音、衣着、逃离的方向等情况，事后立即向民警或公安部门报告，或告知家长老师</a:t>
            </a:r>
          </a:p>
        </p:txBody>
      </p:sp>
      <p:sp>
        <p:nvSpPr>
          <p:cNvPr id="74" name="文本占位符 44034"/>
          <p:cNvSpPr>
            <a:spLocks noGrp="1"/>
          </p:cNvSpPr>
          <p:nvPr/>
        </p:nvSpPr>
        <p:spPr>
          <a:xfrm>
            <a:off x="8172905" y="1454769"/>
            <a:ext cx="3366263" cy="2667000"/>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lnSpc>
                <a:spcPct val="150000"/>
              </a:lnSpc>
              <a:spcBef>
                <a:spcPct val="0"/>
              </a:spcBef>
              <a:buNone/>
            </a:pPr>
            <a:r>
              <a:rPr lang="en-US" altLang="zh-CN" sz="1200" dirty="0">
                <a:latin typeface="+mn-ea"/>
              </a:rPr>
              <a:t>3</a:t>
            </a:r>
            <a:r>
              <a:rPr lang="zh-CN" altLang="en-US" sz="1200" dirty="0">
                <a:latin typeface="+mn-ea"/>
              </a:rPr>
              <a:t>、万一遭到了殴打，要做的第一件事情就是设法和老师或家长取得联系。如果头晕或是骨折、流血，一定要向路人求助，请他帮你通知学校，以及告帮忙联系家长，看病治疗的医药单据和诊断书一定要收存妥当。公安部门抓到坏人后，要根据这些来确定事件的性质，然后报案，要报清出事的时间、地点、打人凶手的特征。</a:t>
            </a:r>
          </a:p>
          <a:p>
            <a:pPr algn="just">
              <a:lnSpc>
                <a:spcPct val="150000"/>
              </a:lnSpc>
              <a:spcBef>
                <a:spcPct val="0"/>
              </a:spcBef>
              <a:buNone/>
            </a:pPr>
            <a:endParaRPr lang="zh-CN" altLang="en-US" sz="1200" dirty="0">
              <a:latin typeface="+mn-ea"/>
            </a:endParaRPr>
          </a:p>
          <a:p>
            <a:pPr algn="just">
              <a:lnSpc>
                <a:spcPct val="150000"/>
              </a:lnSpc>
            </a:pPr>
            <a:endParaRPr lang="zh-CN" altLang="en-US" sz="1200" dirty="0">
              <a:latin typeface="+mn-ea"/>
            </a:endParaRPr>
          </a:p>
        </p:txBody>
      </p:sp>
      <p:pic>
        <p:nvPicPr>
          <p:cNvPr id="11" name="图片 10"/>
          <p:cNvPicPr>
            <a:picLocks noChangeAspect="1"/>
          </p:cNvPicPr>
          <p:nvPr/>
        </p:nvPicPr>
        <p:blipFill>
          <a:blip r:embed="rId5" cstate="screen"/>
          <a:stretch>
            <a:fillRect/>
          </a:stretch>
        </p:blipFill>
        <p:spPr>
          <a:xfrm>
            <a:off x="4389512" y="4675996"/>
            <a:ext cx="1865697" cy="1865697"/>
          </a:xfrm>
          <a:prstGeom prst="rect">
            <a:avLst/>
          </a:prstGeom>
        </p:spPr>
      </p:pic>
      <p:pic>
        <p:nvPicPr>
          <p:cNvPr id="12" name="图片 11"/>
          <p:cNvPicPr>
            <a:picLocks noChangeAspect="1"/>
          </p:cNvPicPr>
          <p:nvPr/>
        </p:nvPicPr>
        <p:blipFill>
          <a:blip r:embed="rId6" cstate="screen"/>
          <a:stretch>
            <a:fillRect/>
          </a:stretch>
        </p:blipFill>
        <p:spPr>
          <a:xfrm>
            <a:off x="8350576" y="4684772"/>
            <a:ext cx="1233104" cy="1981200"/>
          </a:xfrm>
          <a:prstGeom prst="rect">
            <a:avLst/>
          </a:prstGeom>
        </p:spPr>
      </p:pic>
      <p:pic>
        <p:nvPicPr>
          <p:cNvPr id="13" name="图片 12"/>
          <p:cNvPicPr>
            <a:picLocks noChangeAspect="1"/>
          </p:cNvPicPr>
          <p:nvPr/>
        </p:nvPicPr>
        <p:blipFill>
          <a:blip r:embed="rId7" cstate="screen"/>
          <a:stretch>
            <a:fillRect/>
          </a:stretch>
        </p:blipFill>
        <p:spPr>
          <a:xfrm>
            <a:off x="1942692" y="4684772"/>
            <a:ext cx="2253129" cy="1981200"/>
          </a:xfrm>
          <a:prstGeom prst="rect">
            <a:avLst/>
          </a:prstGeom>
        </p:spPr>
      </p:pic>
      <p:pic>
        <p:nvPicPr>
          <p:cNvPr id="7" name="图片 6"/>
          <p:cNvPicPr>
            <a:picLocks noChangeAspect="1"/>
          </p:cNvPicPr>
          <p:nvPr/>
        </p:nvPicPr>
        <p:blipFill>
          <a:blip r:embed="rId8" cstate="screen"/>
          <a:stretch>
            <a:fillRect/>
          </a:stretch>
        </p:blipFill>
        <p:spPr>
          <a:xfrm flipH="1">
            <a:off x="282997" y="2708155"/>
            <a:ext cx="1760054" cy="39532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down)">
                                      <p:cBhvr>
                                        <p:cTn id="11" dur="500"/>
                                        <p:tgtEl>
                                          <p:spTgt spid="7"/>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500"/>
                                        <p:tgtEl>
                                          <p:spTgt spid="18"/>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par>
                          <p:cTn id="21" fill="hold">
                            <p:stCondLst>
                              <p:cond delay="1500"/>
                            </p:stCondLst>
                            <p:childTnLst>
                              <p:par>
                                <p:cTn id="22" presetID="10" presetClass="entr" presetSubtype="0" fill="hold" nodeType="after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childTnLst>
                          </p:cTn>
                        </p:par>
                        <p:par>
                          <p:cTn id="25" fill="hold">
                            <p:stCondLst>
                              <p:cond delay="2000"/>
                            </p:stCondLst>
                            <p:childTnLst>
                              <p:par>
                                <p:cTn id="26" presetID="10"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500"/>
                                        <p:tgtEl>
                                          <p:spTgt spid="17"/>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p:cTn id="31" dur="500" fill="hold"/>
                                        <p:tgtEl>
                                          <p:spTgt spid="10"/>
                                        </p:tgtEl>
                                        <p:attrNameLst>
                                          <p:attrName>ppt_w</p:attrName>
                                        </p:attrNameLst>
                                      </p:cBhvr>
                                      <p:tavLst>
                                        <p:tav tm="0">
                                          <p:val>
                                            <p:fltVal val="0"/>
                                          </p:val>
                                        </p:tav>
                                        <p:tav tm="100000">
                                          <p:val>
                                            <p:strVal val="#ppt_w"/>
                                          </p:val>
                                        </p:tav>
                                      </p:tavLst>
                                    </p:anim>
                                    <p:anim calcmode="lin" valueType="num">
                                      <p:cBhvr>
                                        <p:cTn id="32" dur="500" fill="hold"/>
                                        <p:tgtEl>
                                          <p:spTgt spid="10"/>
                                        </p:tgtEl>
                                        <p:attrNameLst>
                                          <p:attrName>ppt_h</p:attrName>
                                        </p:attrNameLst>
                                      </p:cBhvr>
                                      <p:tavLst>
                                        <p:tav tm="0">
                                          <p:val>
                                            <p:fltVal val="0"/>
                                          </p:val>
                                        </p:tav>
                                        <p:tav tm="100000">
                                          <p:val>
                                            <p:strVal val="#ppt_h"/>
                                          </p:val>
                                        </p:tav>
                                      </p:tavLst>
                                    </p:anim>
                                    <p:animEffect transition="in" filter="fade">
                                      <p:cBhvr>
                                        <p:cTn id="33" dur="500"/>
                                        <p:tgtEl>
                                          <p:spTgt spid="10"/>
                                        </p:tgtEl>
                                      </p:cBhvr>
                                    </p:animEffect>
                                  </p:childTnLst>
                                </p:cTn>
                              </p:par>
                            </p:childTnLst>
                          </p:cTn>
                        </p:par>
                        <p:par>
                          <p:cTn id="34" fill="hold">
                            <p:stCondLst>
                              <p:cond delay="2500"/>
                            </p:stCondLst>
                            <p:childTnLst>
                              <p:par>
                                <p:cTn id="35" presetID="10"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par>
                          <p:cTn id="38" fill="hold">
                            <p:stCondLst>
                              <p:cond delay="3000"/>
                            </p:stCondLst>
                            <p:childTnLst>
                              <p:par>
                                <p:cTn id="39" presetID="10" presetClass="entr" presetSubtype="0" fill="hold" nodeType="afterEffect">
                                  <p:stCondLst>
                                    <p:cond delay="0"/>
                                  </p:stCondLst>
                                  <p:childTnLst>
                                    <p:set>
                                      <p:cBhvr>
                                        <p:cTn id="40" dur="1" fill="hold">
                                          <p:stCondLst>
                                            <p:cond delay="0"/>
                                          </p:stCondLst>
                                        </p:cTn>
                                        <p:tgtEl>
                                          <p:spTgt spid="5"/>
                                        </p:tgtEl>
                                        <p:attrNameLst>
                                          <p:attrName>style.visibility</p:attrName>
                                        </p:attrNameLst>
                                      </p:cBhvr>
                                      <p:to>
                                        <p:strVal val="visible"/>
                                      </p:to>
                                    </p:set>
                                    <p:animEffect transition="in" filter="fade">
                                      <p:cBhvr>
                                        <p:cTn id="41" dur="500"/>
                                        <p:tgtEl>
                                          <p:spTgt spid="5"/>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74"/>
                                        </p:tgtEl>
                                        <p:attrNameLst>
                                          <p:attrName>style.visibility</p:attrName>
                                        </p:attrNameLst>
                                      </p:cBhvr>
                                      <p:to>
                                        <p:strVal val="visible"/>
                                      </p:to>
                                    </p:set>
                                    <p:anim calcmode="lin" valueType="num">
                                      <p:cBhvr>
                                        <p:cTn id="44" dur="500" fill="hold"/>
                                        <p:tgtEl>
                                          <p:spTgt spid="74"/>
                                        </p:tgtEl>
                                        <p:attrNameLst>
                                          <p:attrName>ppt_w</p:attrName>
                                        </p:attrNameLst>
                                      </p:cBhvr>
                                      <p:tavLst>
                                        <p:tav tm="0">
                                          <p:val>
                                            <p:fltVal val="0"/>
                                          </p:val>
                                        </p:tav>
                                        <p:tav tm="100000">
                                          <p:val>
                                            <p:strVal val="#ppt_w"/>
                                          </p:val>
                                        </p:tav>
                                      </p:tavLst>
                                    </p:anim>
                                    <p:anim calcmode="lin" valueType="num">
                                      <p:cBhvr>
                                        <p:cTn id="45" dur="500" fill="hold"/>
                                        <p:tgtEl>
                                          <p:spTgt spid="74"/>
                                        </p:tgtEl>
                                        <p:attrNameLst>
                                          <p:attrName>ppt_h</p:attrName>
                                        </p:attrNameLst>
                                      </p:cBhvr>
                                      <p:tavLst>
                                        <p:tav tm="0">
                                          <p:val>
                                            <p:fltVal val="0"/>
                                          </p:val>
                                        </p:tav>
                                        <p:tav tm="100000">
                                          <p:val>
                                            <p:strVal val="#ppt_h"/>
                                          </p:val>
                                        </p:tav>
                                      </p:tavLst>
                                    </p:anim>
                                    <p:animEffect transition="in" filter="fade">
                                      <p:cBhvr>
                                        <p:cTn id="46" dur="500"/>
                                        <p:tgtEl>
                                          <p:spTgt spid="74"/>
                                        </p:tgtEl>
                                      </p:cBhvr>
                                    </p:animEffect>
                                  </p:childTnLst>
                                </p:cTn>
                              </p:par>
                            </p:childTnLst>
                          </p:cTn>
                        </p:par>
                        <p:par>
                          <p:cTn id="47" fill="hold">
                            <p:stCondLst>
                              <p:cond delay="3500"/>
                            </p:stCondLst>
                            <p:childTnLst>
                              <p:par>
                                <p:cTn id="48" presetID="10" presetClass="entr" presetSubtype="0" fill="hold" nodeType="after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9" grpId="0"/>
      <p:bldP spid="10" grpId="0"/>
      <p:bldP spid="7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1676400" y="299654"/>
            <a:ext cx="4572000" cy="830997"/>
          </a:xfrm>
          <a:prstGeom prst="rect">
            <a:avLst/>
          </a:prstGeom>
        </p:spPr>
        <p:txBody>
          <a:bodyPr wrap="square">
            <a:spAutoFit/>
          </a:bodyPr>
          <a:lstStyle/>
          <a:p>
            <a:r>
              <a:rPr lang="zh-CN" altLang="en-US" sz="2400" dirty="0">
                <a:solidFill>
                  <a:schemeClr val="bg1"/>
                </a:solidFill>
              </a:rPr>
              <a:t>争做合格小学生，我们该怎么做？</a:t>
            </a:r>
            <a:endParaRPr lang="en-US" altLang="zh-CN" sz="2400" dirty="0">
              <a:solidFill>
                <a:schemeClr val="bg1"/>
              </a:solidFill>
            </a:endParaRPr>
          </a:p>
          <a:p>
            <a:endParaRPr lang="zh-CN" altLang="en-US" sz="2400" dirty="0">
              <a:solidFill>
                <a:schemeClr val="bg1"/>
              </a:solidFill>
            </a:endParaRPr>
          </a:p>
        </p:txBody>
      </p:sp>
      <p:sp>
        <p:nvSpPr>
          <p:cNvPr id="18" name="标题 26625"/>
          <p:cNvSpPr>
            <a:spLocks noGrp="1"/>
          </p:cNvSpPr>
          <p:nvPr/>
        </p:nvSpPr>
        <p:spPr>
          <a:xfrm>
            <a:off x="1676400" y="19812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19" name="文本占位符 26626"/>
          <p:cNvSpPr>
            <a:spLocks noGrp="1"/>
          </p:cNvSpPr>
          <p:nvPr/>
        </p:nvSpPr>
        <p:spPr>
          <a:xfrm>
            <a:off x="3451074" y="1828800"/>
            <a:ext cx="7620000"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200000"/>
              </a:lnSpc>
              <a:buNone/>
            </a:pPr>
            <a:r>
              <a:rPr lang="en-US" altLang="zh-CN" sz="1600" dirty="0">
                <a:latin typeface="+mn-ea"/>
              </a:rPr>
              <a:t>1</a:t>
            </a:r>
            <a:r>
              <a:rPr lang="zh-CN" altLang="en-US" sz="1600" dirty="0">
                <a:latin typeface="+mn-ea"/>
              </a:rPr>
              <a:t>、我们自己积极学习</a:t>
            </a:r>
            <a:r>
              <a:rPr lang="en-US" altLang="zh-CN" sz="1600" dirty="0">
                <a:latin typeface="+mn-ea"/>
              </a:rPr>
              <a:t>《</a:t>
            </a:r>
            <a:r>
              <a:rPr lang="zh-CN" altLang="en-US" sz="1600" dirty="0">
                <a:latin typeface="+mn-ea"/>
              </a:rPr>
              <a:t>小学生日常行为规范</a:t>
            </a:r>
            <a:r>
              <a:rPr lang="en-US" altLang="zh-CN" sz="1600" dirty="0">
                <a:latin typeface="+mn-ea"/>
              </a:rPr>
              <a:t>》</a:t>
            </a:r>
            <a:r>
              <a:rPr lang="zh-CN" altLang="en-US" sz="1600" dirty="0">
                <a:latin typeface="+mn-ea"/>
              </a:rPr>
              <a:t>、</a:t>
            </a:r>
            <a:r>
              <a:rPr lang="en-US" altLang="zh-CN" sz="1600" dirty="0">
                <a:latin typeface="+mn-ea"/>
              </a:rPr>
              <a:t>《</a:t>
            </a:r>
            <a:r>
              <a:rPr lang="zh-CN" altLang="en-US" sz="1600" dirty="0">
                <a:latin typeface="+mn-ea"/>
              </a:rPr>
              <a:t>小学生守则</a:t>
            </a:r>
            <a:r>
              <a:rPr lang="en-US" altLang="zh-CN" sz="1600" dirty="0">
                <a:latin typeface="+mn-ea"/>
              </a:rPr>
              <a:t>》</a:t>
            </a:r>
            <a:r>
              <a:rPr lang="zh-CN" altLang="en-US" sz="1600" dirty="0">
                <a:latin typeface="+mn-ea"/>
              </a:rPr>
              <a:t>，警惕学习生活中的不良行为，要从小做起，加强自身修养，用科学知识武装自己的头脑，做到明事理、辩是非，“勿以善小而不为，勿以恶小而为之。 </a:t>
            </a:r>
            <a:endParaRPr lang="en-US" altLang="zh-CN" sz="1600" dirty="0">
              <a:latin typeface="+mn-ea"/>
            </a:endParaRPr>
          </a:p>
          <a:p>
            <a:pPr>
              <a:lnSpc>
                <a:spcPct val="200000"/>
              </a:lnSpc>
              <a:buNone/>
            </a:pPr>
            <a:r>
              <a:rPr lang="en-US" altLang="zh-CN" sz="1600" dirty="0">
                <a:latin typeface="+mn-ea"/>
              </a:rPr>
              <a:t>2</a:t>
            </a:r>
            <a:r>
              <a:rPr lang="zh-CN" altLang="en-US" sz="1600" dirty="0">
                <a:latin typeface="+mn-ea"/>
              </a:rPr>
              <a:t>、要依法自律，自觉抵制各种诱惑：不沉迷于网络游戏，不浏览内容不健康的网页，慎重会见网友。不吸烟、不喝酒、珍爱生命，远离毒品。</a:t>
            </a:r>
          </a:p>
          <a:p>
            <a:pPr>
              <a:lnSpc>
                <a:spcPct val="200000"/>
              </a:lnSpc>
              <a:buNone/>
            </a:pPr>
            <a:r>
              <a:rPr lang="en-US" altLang="zh-CN" sz="1600" dirty="0">
                <a:latin typeface="+mn-ea"/>
              </a:rPr>
              <a:t>3</a:t>
            </a:r>
            <a:r>
              <a:rPr lang="zh-CN" altLang="en-US" sz="1600" dirty="0">
                <a:latin typeface="+mn-ea"/>
              </a:rPr>
              <a:t>、提高鉴别能力。不要学习和模仿电视、电影、音像制品和文学作品中的犯罪行为。</a:t>
            </a:r>
          </a:p>
          <a:p>
            <a:pPr>
              <a:lnSpc>
                <a:spcPct val="200000"/>
              </a:lnSpc>
              <a:buNone/>
            </a:pPr>
            <a:r>
              <a:rPr lang="en-US" altLang="zh-CN" sz="1600" dirty="0">
                <a:latin typeface="+mn-ea"/>
              </a:rPr>
              <a:t>4</a:t>
            </a:r>
            <a:r>
              <a:rPr lang="zh-CN" altLang="en-US" sz="1600" dirty="0">
                <a:latin typeface="+mn-ea"/>
              </a:rPr>
              <a:t>、谨慎交朋友。未成年人要做到尊师敬长，团结爱护同学，谨慎交往朋友，不要和社会上品性不端的闲散人员交往，特别是那些有前科劣迹的人。</a:t>
            </a:r>
          </a:p>
        </p:txBody>
      </p:sp>
      <p:pic>
        <p:nvPicPr>
          <p:cNvPr id="4" name="图片 3"/>
          <p:cNvPicPr>
            <a:picLocks noChangeAspect="1"/>
          </p:cNvPicPr>
          <p:nvPr/>
        </p:nvPicPr>
        <p:blipFill rotWithShape="1">
          <a:blip r:embed="rId3" cstate="screen"/>
          <a:srcRect t="27297" r="26565"/>
          <a:stretch>
            <a:fillRect/>
          </a:stretch>
        </p:blipFill>
        <p:spPr>
          <a:xfrm>
            <a:off x="251791" y="1981200"/>
            <a:ext cx="3222474" cy="416164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标题 36865"/>
          <p:cNvSpPr>
            <a:spLocks noGrp="1"/>
          </p:cNvSpPr>
          <p:nvPr/>
        </p:nvSpPr>
        <p:spPr>
          <a:xfrm>
            <a:off x="609600" y="3313"/>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dirty="0">
                <a:solidFill>
                  <a:schemeClr val="bg1"/>
                </a:solidFill>
              </a:rPr>
              <a:t>什么是法？与未成年人相关的法律有哪些？</a:t>
            </a:r>
          </a:p>
        </p:txBody>
      </p:sp>
      <p:sp>
        <p:nvSpPr>
          <p:cNvPr id="63" name="文本占位符 36866"/>
          <p:cNvSpPr>
            <a:spLocks noGrp="1"/>
          </p:cNvSpPr>
          <p:nvPr/>
        </p:nvSpPr>
        <p:spPr>
          <a:xfrm>
            <a:off x="5562600" y="1447800"/>
            <a:ext cx="6629400"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gn="just">
              <a:lnSpc>
                <a:spcPct val="200000"/>
              </a:lnSpc>
              <a:spcBef>
                <a:spcPct val="0"/>
              </a:spcBef>
              <a:buNone/>
            </a:pPr>
            <a:r>
              <a:rPr lang="zh-CN" altLang="en-US" sz="2400" b="1" dirty="0">
                <a:latin typeface="微软雅黑" panose="020B0503020204020204" pitchFamily="34" charset="-122"/>
                <a:ea typeface="微软雅黑" panose="020B0503020204020204" pitchFamily="34" charset="-122"/>
              </a:rPr>
              <a:t>定义</a:t>
            </a:r>
            <a:r>
              <a:rPr lang="zh-CN" altLang="en-US" sz="2400" dirty="0">
                <a:latin typeface="微软雅黑" panose="020B0503020204020204" pitchFamily="34" charset="-122"/>
                <a:ea typeface="微软雅黑" panose="020B0503020204020204" pitchFamily="34" charset="-122"/>
              </a:rPr>
              <a:t>：法是反映统治阶级意志，由国家制定或</a:t>
            </a:r>
            <a:endParaRPr lang="en-US" altLang="zh-CN" sz="2400" dirty="0">
              <a:latin typeface="微软雅黑" panose="020B0503020204020204" pitchFamily="34" charset="-122"/>
              <a:ea typeface="微软雅黑" panose="020B0503020204020204" pitchFamily="34" charset="-122"/>
            </a:endParaRPr>
          </a:p>
          <a:p>
            <a:pPr algn="just">
              <a:lnSpc>
                <a:spcPct val="200000"/>
              </a:lnSpc>
              <a:spcBef>
                <a:spcPct val="0"/>
              </a:spcBef>
              <a:buNone/>
            </a:pPr>
            <a:r>
              <a:rPr lang="zh-CN" altLang="en-US" sz="2400" dirty="0">
                <a:latin typeface="微软雅黑" panose="020B0503020204020204" pitchFamily="34" charset="-122"/>
                <a:ea typeface="微软雅黑" panose="020B0503020204020204" pitchFamily="34" charset="-122"/>
              </a:rPr>
              <a:t>认可并以国家强制力保证实施的行为规范体系。 </a:t>
            </a:r>
          </a:p>
          <a:p>
            <a:pPr algn="just">
              <a:lnSpc>
                <a:spcPct val="200000"/>
              </a:lnSpc>
              <a:buNone/>
            </a:pPr>
            <a:r>
              <a:rPr lang="zh-CN" altLang="en-US" sz="2400" b="1" dirty="0">
                <a:latin typeface="微软雅黑" panose="020B0503020204020204" pitchFamily="34" charset="-122"/>
                <a:ea typeface="微软雅黑" panose="020B0503020204020204" pitchFamily="34" charset="-122"/>
              </a:rPr>
              <a:t>简单来说</a:t>
            </a:r>
            <a:r>
              <a:rPr lang="zh-CN" altLang="en-US" sz="2400" dirty="0">
                <a:latin typeface="微软雅黑" panose="020B0503020204020204" pitchFamily="34" charset="-122"/>
                <a:ea typeface="微软雅黑" panose="020B0503020204020204" pitchFamily="34" charset="-122"/>
              </a:rPr>
              <a:t>：法就是告诉人们：</a:t>
            </a:r>
          </a:p>
          <a:p>
            <a:pPr marL="0" indent="0" algn="just">
              <a:lnSpc>
                <a:spcPct val="200000"/>
              </a:lnSpc>
              <a:buNone/>
            </a:pPr>
            <a:r>
              <a:rPr lang="zh-CN" altLang="en-US" sz="2400" b="1" dirty="0">
                <a:latin typeface="微软雅黑" panose="020B0503020204020204" pitchFamily="34" charset="-122"/>
                <a:ea typeface="微软雅黑" panose="020B0503020204020204" pitchFamily="34" charset="-122"/>
              </a:rPr>
              <a:t>哪些可以做、哪些必须做、哪些禁止做</a:t>
            </a:r>
          </a:p>
          <a:p>
            <a:pPr algn="just">
              <a:lnSpc>
                <a:spcPct val="200000"/>
              </a:lnSpc>
              <a:buNone/>
            </a:pPr>
            <a:r>
              <a:rPr lang="zh-CN" altLang="en-US" sz="2400" dirty="0">
                <a:latin typeface="微软雅黑" panose="020B0503020204020204" pitchFamily="34" charset="-122"/>
                <a:ea typeface="微软雅黑" panose="020B0503020204020204" pitchFamily="34" charset="-122"/>
              </a:rPr>
              <a:t>法具有惩罚性 </a:t>
            </a:r>
          </a:p>
          <a:p>
            <a:pPr>
              <a:lnSpc>
                <a:spcPct val="200000"/>
              </a:lnSpc>
              <a:spcBef>
                <a:spcPct val="0"/>
              </a:spcBef>
              <a:buNone/>
            </a:pPr>
            <a:endParaRPr lang="zh-CN" altLang="en-US" sz="2400" dirty="0"/>
          </a:p>
          <a:p>
            <a:pPr>
              <a:lnSpc>
                <a:spcPct val="200000"/>
              </a:lnSpc>
            </a:pPr>
            <a:endParaRPr lang="zh-CN" altLang="en-US" sz="2400" dirty="0"/>
          </a:p>
        </p:txBody>
      </p:sp>
      <p:pic>
        <p:nvPicPr>
          <p:cNvPr id="4" name="图片 3"/>
          <p:cNvPicPr>
            <a:picLocks noChangeAspect="1"/>
          </p:cNvPicPr>
          <p:nvPr/>
        </p:nvPicPr>
        <p:blipFill>
          <a:blip r:embed="rId3"/>
          <a:stretch>
            <a:fillRect/>
          </a:stretch>
        </p:blipFill>
        <p:spPr>
          <a:xfrm>
            <a:off x="-228600" y="1172817"/>
            <a:ext cx="6629400" cy="59629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 calcmode="lin" valueType="num">
                                      <p:cBhvr additive="base">
                                        <p:cTn id="7" dur="500" fill="hold"/>
                                        <p:tgtEl>
                                          <p:spTgt spid="62"/>
                                        </p:tgtEl>
                                        <p:attrNameLst>
                                          <p:attrName>ppt_x</p:attrName>
                                        </p:attrNameLst>
                                      </p:cBhvr>
                                      <p:tavLst>
                                        <p:tav tm="0">
                                          <p:val>
                                            <p:strVal val="0-#ppt_w/2"/>
                                          </p:val>
                                        </p:tav>
                                        <p:tav tm="100000">
                                          <p:val>
                                            <p:strVal val="#ppt_x"/>
                                          </p:val>
                                        </p:tav>
                                      </p:tavLst>
                                    </p:anim>
                                    <p:anim calcmode="lin" valueType="num">
                                      <p:cBhvr additive="base">
                                        <p:cTn id="8" dur="500" fill="hold"/>
                                        <p:tgtEl>
                                          <p:spTgt spid="6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42" presetClass="entr" presetSubtype="0" fill="hold" nodeType="after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63"/>
                                        </p:tgtEl>
                                        <p:attrNameLst>
                                          <p:attrName>style.visibility</p:attrName>
                                        </p:attrNameLst>
                                      </p:cBhvr>
                                      <p:to>
                                        <p:strVal val="visible"/>
                                      </p:to>
                                    </p:set>
                                    <p:animEffect transition="in" filter="wipe(up)">
                                      <p:cBhvr>
                                        <p:cTn id="18"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p:bldP spid="6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 name="矩形 72"/>
          <p:cNvSpPr/>
          <p:nvPr/>
        </p:nvSpPr>
        <p:spPr>
          <a:xfrm>
            <a:off x="914400" y="304800"/>
            <a:ext cx="5933863" cy="830997"/>
          </a:xfrm>
          <a:prstGeom prst="rect">
            <a:avLst/>
          </a:prstGeom>
        </p:spPr>
        <p:txBody>
          <a:bodyPr wrap="square">
            <a:spAutoFit/>
          </a:bodyPr>
          <a:lstStyle/>
          <a:p>
            <a:r>
              <a:rPr lang="zh-CN" altLang="en-US" sz="2400" dirty="0">
                <a:solidFill>
                  <a:schemeClr val="bg1"/>
                </a:solidFill>
              </a:rPr>
              <a:t>争做合格小学生，我们该怎么做？</a:t>
            </a:r>
            <a:br>
              <a:rPr lang="zh-CN" altLang="en-US" sz="2400" dirty="0">
                <a:solidFill>
                  <a:schemeClr val="bg1"/>
                </a:solidFill>
              </a:rPr>
            </a:br>
            <a:endParaRPr lang="zh-CN" altLang="en-US" sz="2400" dirty="0">
              <a:solidFill>
                <a:schemeClr val="bg1"/>
              </a:solidFill>
            </a:endParaRPr>
          </a:p>
        </p:txBody>
      </p:sp>
      <p:sp>
        <p:nvSpPr>
          <p:cNvPr id="18" name="标题 26625"/>
          <p:cNvSpPr>
            <a:spLocks noGrp="1"/>
          </p:cNvSpPr>
          <p:nvPr/>
        </p:nvSpPr>
        <p:spPr>
          <a:xfrm>
            <a:off x="1676400" y="19812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11" name="文本占位符 45058"/>
          <p:cNvSpPr>
            <a:spLocks noGrp="1"/>
          </p:cNvSpPr>
          <p:nvPr/>
        </p:nvSpPr>
        <p:spPr>
          <a:xfrm>
            <a:off x="4052674" y="1660533"/>
            <a:ext cx="7391400" cy="50593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200000"/>
              </a:lnSpc>
              <a:buNone/>
            </a:pPr>
            <a:r>
              <a:rPr lang="en-US" altLang="zh-CN" sz="1600" dirty="0">
                <a:latin typeface="+mn-ea"/>
              </a:rPr>
              <a:t>5</a:t>
            </a:r>
            <a:r>
              <a:rPr lang="zh-CN" altLang="en-US" sz="1600" dirty="0">
                <a:latin typeface="+mn-ea"/>
              </a:rPr>
              <a:t>、切莫虚荣攀比。未成年人要克服虚荣、攀比心理，说话要谨慎，不要随意向外人透露和炫耀自己家庭的情况，以免给自己带来不必要的伤害。</a:t>
            </a:r>
          </a:p>
          <a:p>
            <a:pPr>
              <a:lnSpc>
                <a:spcPct val="200000"/>
              </a:lnSpc>
              <a:buNone/>
            </a:pPr>
            <a:r>
              <a:rPr lang="en-US" altLang="zh-CN" sz="1600" dirty="0">
                <a:latin typeface="+mn-ea"/>
              </a:rPr>
              <a:t>6</a:t>
            </a:r>
            <a:r>
              <a:rPr lang="zh-CN" altLang="en-US" sz="1600" dirty="0">
                <a:latin typeface="+mn-ea"/>
              </a:rPr>
              <a:t>、增强防范意识。要保持必要的警惕性。单独回家的孩子，在进家门前要注意观察，不给坏人以可乘之机；独自在家的孩子，不要随便打开家门；在放学路上，不要跟陌生人说话。不要轻易相信他人的哄骗，遇事多留个心眼，警惕各种不良诱惑，对陌生人给的玩具和食品等不要轻易接受。</a:t>
            </a:r>
          </a:p>
          <a:p>
            <a:pPr>
              <a:lnSpc>
                <a:spcPct val="200000"/>
              </a:lnSpc>
              <a:buNone/>
            </a:pPr>
            <a:r>
              <a:rPr lang="en-US" altLang="zh-CN" sz="1600" dirty="0">
                <a:latin typeface="+mn-ea"/>
              </a:rPr>
              <a:t>7</a:t>
            </a:r>
            <a:r>
              <a:rPr lang="zh-CN" altLang="en-US" sz="1600" dirty="0">
                <a:latin typeface="+mn-ea"/>
              </a:rPr>
              <a:t>、掌握自救本领。首先要保护好自己，然后学会善于求助求救成年人，不蛮干，要学会用报警、呼救、反抗等方法抵制不法侵害。</a:t>
            </a:r>
          </a:p>
          <a:p>
            <a:pPr>
              <a:lnSpc>
                <a:spcPct val="200000"/>
              </a:lnSpc>
              <a:buNone/>
            </a:pPr>
            <a:endParaRPr lang="zh-CN" altLang="en-US" sz="1600" dirty="0">
              <a:latin typeface="+mn-ea"/>
            </a:endParaRPr>
          </a:p>
          <a:p>
            <a:pPr>
              <a:lnSpc>
                <a:spcPct val="200000"/>
              </a:lnSpc>
            </a:pPr>
            <a:endParaRPr lang="zh-CN" altLang="en-US" sz="1800" dirty="0">
              <a:latin typeface="+mn-ea"/>
            </a:endParaRPr>
          </a:p>
        </p:txBody>
      </p:sp>
      <p:pic>
        <p:nvPicPr>
          <p:cNvPr id="4" name="图片 3"/>
          <p:cNvPicPr>
            <a:picLocks noChangeAspect="1"/>
          </p:cNvPicPr>
          <p:nvPr/>
        </p:nvPicPr>
        <p:blipFill>
          <a:blip r:embed="rId3" cstate="screen"/>
          <a:stretch>
            <a:fillRect/>
          </a:stretch>
        </p:blipFill>
        <p:spPr>
          <a:xfrm>
            <a:off x="381000" y="1617334"/>
            <a:ext cx="4232934" cy="423293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up)">
                                      <p:cBhvr>
                                        <p:cTn id="11" dur="500"/>
                                        <p:tgtEl>
                                          <p:spTgt spid="11"/>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fade">
                                      <p:cBhvr>
                                        <p:cTn id="15" dur="1000"/>
                                        <p:tgtEl>
                                          <p:spTgt spid="4"/>
                                        </p:tgtEl>
                                      </p:cBhvr>
                                    </p:animEffect>
                                    <p:anim calcmode="lin" valueType="num">
                                      <p:cBhvr>
                                        <p:cTn id="16" dur="1000" fill="hold"/>
                                        <p:tgtEl>
                                          <p:spTgt spid="4"/>
                                        </p:tgtEl>
                                        <p:attrNameLst>
                                          <p:attrName>ppt_x</p:attrName>
                                        </p:attrNameLst>
                                      </p:cBhvr>
                                      <p:tavLst>
                                        <p:tav tm="0">
                                          <p:val>
                                            <p:strVal val="#ppt_x"/>
                                          </p:val>
                                        </p:tav>
                                        <p:tav tm="100000">
                                          <p:val>
                                            <p:strVal val="#ppt_x"/>
                                          </p:val>
                                        </p:tav>
                                      </p:tavLst>
                                    </p:anim>
                                    <p:anim calcmode="lin" valueType="num">
                                      <p:cBhvr>
                                        <p:cTn id="1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1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screen"/>
          <a:stretch>
            <a:fillRect/>
          </a:stretch>
        </p:blipFill>
        <p:spPr>
          <a:xfrm>
            <a:off x="2647436" y="768935"/>
            <a:ext cx="6665328" cy="5320130"/>
          </a:xfrm>
          <a:prstGeom prst="rect">
            <a:avLst/>
          </a:prstGeom>
        </p:spPr>
      </p:pic>
      <p:sp>
        <p:nvSpPr>
          <p:cNvPr id="73" name="矩形 72"/>
          <p:cNvSpPr/>
          <p:nvPr/>
        </p:nvSpPr>
        <p:spPr>
          <a:xfrm>
            <a:off x="1143000" y="319860"/>
            <a:ext cx="5933863" cy="461665"/>
          </a:xfrm>
          <a:prstGeom prst="rect">
            <a:avLst/>
          </a:prstGeom>
        </p:spPr>
        <p:txBody>
          <a:bodyPr wrap="square">
            <a:spAutoFit/>
          </a:bodyPr>
          <a:lstStyle/>
          <a:p>
            <a:r>
              <a:rPr lang="zh-CN" altLang="en-US" sz="2400" dirty="0">
                <a:solidFill>
                  <a:schemeClr val="bg1"/>
                </a:solidFill>
              </a:rPr>
              <a:t>远离毒品的危害，对毒品危害的了解</a:t>
            </a:r>
          </a:p>
        </p:txBody>
      </p:sp>
      <p:sp>
        <p:nvSpPr>
          <p:cNvPr id="18" name="标题 26625"/>
          <p:cNvSpPr>
            <a:spLocks noGrp="1"/>
          </p:cNvSpPr>
          <p:nvPr/>
        </p:nvSpPr>
        <p:spPr>
          <a:xfrm>
            <a:off x="617505" y="22860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2" name="矩形 1"/>
          <p:cNvSpPr/>
          <p:nvPr/>
        </p:nvSpPr>
        <p:spPr>
          <a:xfrm>
            <a:off x="3297643" y="2597981"/>
            <a:ext cx="5364913" cy="3000821"/>
          </a:xfrm>
          <a:prstGeom prst="rect">
            <a:avLst/>
          </a:prstGeom>
        </p:spPr>
        <p:txBody>
          <a:bodyPr wrap="square">
            <a:spAutoFit/>
          </a:bodyPr>
          <a:lstStyle/>
          <a:p>
            <a:pPr>
              <a:lnSpc>
                <a:spcPct val="150000"/>
              </a:lnSpc>
            </a:pPr>
            <a:r>
              <a:rPr lang="zh-CN" altLang="en-US" sz="1400" b="0" dirty="0">
                <a:solidFill>
                  <a:schemeClr val="bg1"/>
                </a:solidFill>
              </a:rPr>
              <a:t>摇头丸的主要成分是冰毒，是冰毒的一种。冰毒的成分是甲基苯丙安，纯品很像冰糖，贩卖者为了便于吸食者使用，制作成各种规格的片剂、丸剂，就是“摇头丸”</a:t>
            </a:r>
            <a:r>
              <a:rPr lang="en-US" altLang="zh-CN" sz="1400" b="0" dirty="0">
                <a:solidFill>
                  <a:schemeClr val="bg1"/>
                </a:solidFill>
              </a:rPr>
              <a:t>———</a:t>
            </a:r>
            <a:r>
              <a:rPr lang="zh-CN" altLang="en-US" sz="1400" b="0" dirty="0">
                <a:solidFill>
                  <a:schemeClr val="bg1"/>
                </a:solidFill>
              </a:rPr>
              <a:t>人服食后为释放能量会不停手舞足蹈，摇头晃脑。冰毒是一种精神类毒品，吸食后透支人体的能量，对内脏器官伤害很大。吸食者有暴力攻击倾向，易引发暴力攻击、性侵害、抢劫等事件，成为社会治安隐患。有人曾诉说吸食冰毒后的感觉：“血液沸腾，敢干平时最不敢干的事。”有报章透露，冰毒吸食一次即可成瘾。冰毒对吸食者和社会的危害性，远甚于海洛因。 </a:t>
            </a:r>
          </a:p>
        </p:txBody>
      </p:sp>
      <p:pic>
        <p:nvPicPr>
          <p:cNvPr id="13" name="内容占位符 30722" descr="1107042212bbb7651daa3cbe3b"/>
          <p:cNvPicPr>
            <a:picLocks noChangeAspect="1"/>
          </p:cNvPicPr>
          <p:nvPr/>
        </p:nvPicPr>
        <p:blipFill rotWithShape="1">
          <a:blip r:embed="rId4" cstate="screen"/>
          <a:srcRect/>
          <a:stretch>
            <a:fillRect/>
          </a:stretch>
        </p:blipFill>
        <p:spPr>
          <a:xfrm>
            <a:off x="9101182" y="2266122"/>
            <a:ext cx="2466687" cy="2091473"/>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6" name="图片 5"/>
          <p:cNvPicPr>
            <a:picLocks noChangeAspect="1"/>
          </p:cNvPicPr>
          <p:nvPr/>
        </p:nvPicPr>
        <p:blipFill>
          <a:blip r:embed="rId5" cstate="screen"/>
          <a:stretch>
            <a:fillRect/>
          </a:stretch>
        </p:blipFill>
        <p:spPr>
          <a:xfrm>
            <a:off x="-609600" y="1712848"/>
            <a:ext cx="4039315"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3" cstate="screen"/>
          <a:stretch>
            <a:fillRect/>
          </a:stretch>
        </p:blipFill>
        <p:spPr>
          <a:xfrm>
            <a:off x="2373087" y="798331"/>
            <a:ext cx="6665328" cy="5320130"/>
          </a:xfrm>
          <a:prstGeom prst="rect">
            <a:avLst/>
          </a:prstGeom>
        </p:spPr>
      </p:pic>
      <p:pic>
        <p:nvPicPr>
          <p:cNvPr id="14" name="图片 13"/>
          <p:cNvPicPr>
            <a:picLocks noChangeAspect="1"/>
          </p:cNvPicPr>
          <p:nvPr/>
        </p:nvPicPr>
        <p:blipFill>
          <a:blip r:embed="rId4" cstate="screen"/>
          <a:stretch>
            <a:fillRect/>
          </a:stretch>
        </p:blipFill>
        <p:spPr>
          <a:xfrm>
            <a:off x="-609600" y="1712848"/>
            <a:ext cx="4039315" cy="5715000"/>
          </a:xfrm>
          <a:prstGeom prst="rect">
            <a:avLst/>
          </a:prstGeom>
        </p:spPr>
      </p:pic>
      <p:sp>
        <p:nvSpPr>
          <p:cNvPr id="73" name="矩形 72"/>
          <p:cNvSpPr/>
          <p:nvPr/>
        </p:nvSpPr>
        <p:spPr>
          <a:xfrm>
            <a:off x="1143000" y="336666"/>
            <a:ext cx="5933863" cy="461665"/>
          </a:xfrm>
          <a:prstGeom prst="rect">
            <a:avLst/>
          </a:prstGeom>
        </p:spPr>
        <p:txBody>
          <a:bodyPr wrap="square">
            <a:spAutoFit/>
          </a:bodyPr>
          <a:lstStyle/>
          <a:p>
            <a:r>
              <a:rPr lang="zh-CN" altLang="en-US" sz="2400" dirty="0">
                <a:solidFill>
                  <a:schemeClr val="bg1"/>
                </a:solidFill>
              </a:rPr>
              <a:t>远离毒品的危害，对毒品危害的了解</a:t>
            </a:r>
          </a:p>
        </p:txBody>
      </p:sp>
      <p:sp>
        <p:nvSpPr>
          <p:cNvPr id="18" name="标题 26625"/>
          <p:cNvSpPr>
            <a:spLocks noGrp="1"/>
          </p:cNvSpPr>
          <p:nvPr/>
        </p:nvSpPr>
        <p:spPr>
          <a:xfrm>
            <a:off x="617505" y="22860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3" name="矩形 2"/>
          <p:cNvSpPr/>
          <p:nvPr/>
        </p:nvSpPr>
        <p:spPr>
          <a:xfrm>
            <a:off x="3116322" y="2582958"/>
            <a:ext cx="5217699" cy="3046988"/>
          </a:xfrm>
          <a:prstGeom prst="rect">
            <a:avLst/>
          </a:prstGeom>
        </p:spPr>
        <p:txBody>
          <a:bodyPr wrap="square">
            <a:spAutoFit/>
          </a:bodyPr>
          <a:lstStyle/>
          <a:p>
            <a:pPr>
              <a:lnSpc>
                <a:spcPct val="200000"/>
              </a:lnSpc>
            </a:pPr>
            <a:r>
              <a:rPr lang="zh-CN" altLang="en-US" sz="1600" b="0" dirty="0">
                <a:solidFill>
                  <a:schemeClr val="bg1"/>
                </a:solidFill>
              </a:rPr>
              <a:t>罂粟为一年生植物，植株高</a:t>
            </a:r>
            <a:r>
              <a:rPr lang="en-US" altLang="zh-CN" sz="1600" b="0" dirty="0">
                <a:solidFill>
                  <a:schemeClr val="bg1"/>
                </a:solidFill>
              </a:rPr>
              <a:t>1</a:t>
            </a:r>
            <a:r>
              <a:rPr lang="zh-CN" altLang="en-US" sz="1600" b="0" dirty="0">
                <a:solidFill>
                  <a:schemeClr val="bg1"/>
                </a:solidFill>
              </a:rPr>
              <a:t>米到</a:t>
            </a:r>
            <a:r>
              <a:rPr lang="en-US" altLang="zh-CN" sz="1600" b="0" dirty="0">
                <a:solidFill>
                  <a:schemeClr val="bg1"/>
                </a:solidFill>
              </a:rPr>
              <a:t>5</a:t>
            </a:r>
            <a:r>
              <a:rPr lang="zh-CN" altLang="en-US" sz="1600" b="0" dirty="0">
                <a:solidFill>
                  <a:schemeClr val="bg1"/>
                </a:solidFill>
              </a:rPr>
              <a:t>米，花为蓝紫色或白色，叶子为银绿色，分裂或有锯齿。罂粟花落后，在顶端结成椭圆型的果实──罂粟果。取罂粟果划破表皮，会流出乳白色的果汁。果汁暴露于空气后干燥凝结，即变成褐色或黑色，这就是生鸦片。生鸦片经过提炼生成吗啡，吗啡再经化学药物提炼即生成海洛因。</a:t>
            </a:r>
          </a:p>
        </p:txBody>
      </p:sp>
      <p:pic>
        <p:nvPicPr>
          <p:cNvPr id="6" name="图片 5"/>
          <p:cNvPicPr>
            <a:picLocks noChangeAspect="1"/>
          </p:cNvPicPr>
          <p:nvPr/>
        </p:nvPicPr>
        <p:blipFill>
          <a:blip r:embed="rId5"/>
          <a:stretch>
            <a:fillRect/>
          </a:stretch>
        </p:blipFill>
        <p:spPr>
          <a:xfrm>
            <a:off x="8821549" y="2286000"/>
            <a:ext cx="2623198" cy="1733044"/>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barn(inVertical)">
                                      <p:cBhvr>
                                        <p:cTn id="17" dur="500"/>
                                        <p:tgtEl>
                                          <p:spTgt spid="13"/>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cstate="screen"/>
          <a:stretch>
            <a:fillRect/>
          </a:stretch>
        </p:blipFill>
        <p:spPr>
          <a:xfrm>
            <a:off x="2373087" y="798331"/>
            <a:ext cx="6665328" cy="5320130"/>
          </a:xfrm>
          <a:prstGeom prst="rect">
            <a:avLst/>
          </a:prstGeom>
        </p:spPr>
      </p:pic>
      <p:sp>
        <p:nvSpPr>
          <p:cNvPr id="73" name="矩形 72"/>
          <p:cNvSpPr/>
          <p:nvPr/>
        </p:nvSpPr>
        <p:spPr>
          <a:xfrm>
            <a:off x="1066800" y="319860"/>
            <a:ext cx="5933863" cy="461665"/>
          </a:xfrm>
          <a:prstGeom prst="rect">
            <a:avLst/>
          </a:prstGeom>
        </p:spPr>
        <p:txBody>
          <a:bodyPr wrap="square">
            <a:spAutoFit/>
          </a:bodyPr>
          <a:lstStyle/>
          <a:p>
            <a:r>
              <a:rPr lang="zh-CN" altLang="en-US" sz="2400" dirty="0">
                <a:solidFill>
                  <a:schemeClr val="bg1"/>
                </a:solidFill>
              </a:rPr>
              <a:t>远离毒品的危害，对毒品危害的了解</a:t>
            </a:r>
          </a:p>
        </p:txBody>
      </p:sp>
      <p:sp>
        <p:nvSpPr>
          <p:cNvPr id="18" name="标题 26625"/>
          <p:cNvSpPr>
            <a:spLocks noGrp="1"/>
          </p:cNvSpPr>
          <p:nvPr/>
        </p:nvSpPr>
        <p:spPr>
          <a:xfrm>
            <a:off x="617505" y="22860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3" name="矩形 2"/>
          <p:cNvSpPr/>
          <p:nvPr/>
        </p:nvSpPr>
        <p:spPr>
          <a:xfrm>
            <a:off x="2821377" y="2587654"/>
            <a:ext cx="5712885" cy="3323987"/>
          </a:xfrm>
          <a:prstGeom prst="rect">
            <a:avLst/>
          </a:prstGeom>
        </p:spPr>
        <p:txBody>
          <a:bodyPr wrap="square">
            <a:spAutoFit/>
          </a:bodyPr>
          <a:lstStyle/>
          <a:p>
            <a:pPr>
              <a:lnSpc>
                <a:spcPct val="150000"/>
              </a:lnSpc>
            </a:pPr>
            <a:r>
              <a:rPr lang="zh-CN" altLang="en-US" sz="1400" dirty="0">
                <a:solidFill>
                  <a:schemeClr val="bg1"/>
                </a:solidFill>
              </a:rPr>
              <a:t>新型毒品“麻果”，比摇头丸毒性更强。</a:t>
            </a:r>
          </a:p>
          <a:p>
            <a:pPr>
              <a:lnSpc>
                <a:spcPct val="150000"/>
              </a:lnSpc>
            </a:pPr>
            <a:r>
              <a:rPr lang="zh-CN" altLang="en-US" sz="1400" b="0" dirty="0">
                <a:solidFill>
                  <a:schemeClr val="bg1"/>
                </a:solidFill>
              </a:rPr>
              <a:t>新型毒品是相对鸦片、海洛因等传统毒品而言的，主要指人工化学合成的致幻剂、兴奋剂类毒品，是国际禁毒公约和中国法律法规所规定管制的、直接作用于人的中枢神经系统，使人兴奋或抑制，连续食用能使人产生依赖性的精神药品（毒品）。鸦片、海洛因等麻醉药品主要是罂粟等毒品原植物再加工得到的半合成类毒品，而新型毒品大部分是通过人工合成的化学合成类毒品，所以新型毒品又名“实验室毒品”“化学合成毒品”。同时，因为新型毒品的滥用多发生在娱乐场所，又被称为“俱乐部毒品”“休闲毒品”“假日毒品”。</a:t>
            </a:r>
          </a:p>
          <a:p>
            <a:pPr>
              <a:lnSpc>
                <a:spcPct val="150000"/>
              </a:lnSpc>
            </a:pPr>
            <a:endParaRPr lang="zh-CN" altLang="en-US" sz="1400" b="0" dirty="0"/>
          </a:p>
        </p:txBody>
      </p:sp>
      <p:pic>
        <p:nvPicPr>
          <p:cNvPr id="13" name="内容占位符 33795" descr="110704220965e77d3c7c3e1438"/>
          <p:cNvPicPr>
            <a:picLocks noChangeAspect="1"/>
          </p:cNvPicPr>
          <p:nvPr/>
        </p:nvPicPr>
        <p:blipFill>
          <a:blip r:embed="rId4" cstate="screen"/>
          <a:stretch>
            <a:fillRect/>
          </a:stretch>
        </p:blipFill>
        <p:spPr>
          <a:xfrm>
            <a:off x="9295395" y="2587654"/>
            <a:ext cx="2035778" cy="2108485"/>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4" name="图片 13"/>
          <p:cNvPicPr>
            <a:picLocks noChangeAspect="1"/>
          </p:cNvPicPr>
          <p:nvPr/>
        </p:nvPicPr>
        <p:blipFill>
          <a:blip r:embed="rId5" cstate="screen"/>
          <a:stretch>
            <a:fillRect/>
          </a:stretch>
        </p:blipFill>
        <p:spPr>
          <a:xfrm>
            <a:off x="-762000" y="1676400"/>
            <a:ext cx="4039315"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Effect transition="in" filter="fade">
                                      <p:cBhvr>
                                        <p:cTn id="11" dur="1000"/>
                                        <p:tgtEl>
                                          <p:spTgt spid="14"/>
                                        </p:tgtEl>
                                      </p:cBhvr>
                                    </p:animEffect>
                                    <p:anim calcmode="lin" valueType="num">
                                      <p:cBhvr>
                                        <p:cTn id="12" dur="1000" fill="hold"/>
                                        <p:tgtEl>
                                          <p:spTgt spid="14"/>
                                        </p:tgtEl>
                                        <p:attrNameLst>
                                          <p:attrName>ppt_x</p:attrName>
                                        </p:attrNameLst>
                                      </p:cBhvr>
                                      <p:tavLst>
                                        <p:tav tm="0">
                                          <p:val>
                                            <p:strVal val="#ppt_x"/>
                                          </p:val>
                                        </p:tav>
                                        <p:tav tm="100000">
                                          <p:val>
                                            <p:strVal val="#ppt_x"/>
                                          </p:val>
                                        </p:tav>
                                      </p:tavLst>
                                    </p:anim>
                                    <p:anim calcmode="lin" valueType="num">
                                      <p:cBhvr>
                                        <p:cTn id="13" dur="1000" fill="hold"/>
                                        <p:tgtEl>
                                          <p:spTgt spid="1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373087" y="798331"/>
            <a:ext cx="6665328" cy="5320130"/>
          </a:xfrm>
          <a:prstGeom prst="rect">
            <a:avLst/>
          </a:prstGeom>
        </p:spPr>
      </p:pic>
      <p:sp>
        <p:nvSpPr>
          <p:cNvPr id="73" name="矩形 72"/>
          <p:cNvSpPr/>
          <p:nvPr/>
        </p:nvSpPr>
        <p:spPr>
          <a:xfrm>
            <a:off x="1220188" y="348206"/>
            <a:ext cx="5933863" cy="461665"/>
          </a:xfrm>
          <a:prstGeom prst="rect">
            <a:avLst/>
          </a:prstGeom>
        </p:spPr>
        <p:txBody>
          <a:bodyPr wrap="square">
            <a:spAutoFit/>
          </a:bodyPr>
          <a:lstStyle/>
          <a:p>
            <a:r>
              <a:rPr lang="zh-CN" altLang="en-US" sz="2400" dirty="0">
                <a:solidFill>
                  <a:schemeClr val="bg1"/>
                </a:solidFill>
              </a:rPr>
              <a:t>远离毒品的危害，对毒品危害的了解</a:t>
            </a:r>
          </a:p>
        </p:txBody>
      </p:sp>
      <p:sp>
        <p:nvSpPr>
          <p:cNvPr id="18" name="标题 26625"/>
          <p:cNvSpPr>
            <a:spLocks noGrp="1"/>
          </p:cNvSpPr>
          <p:nvPr/>
        </p:nvSpPr>
        <p:spPr>
          <a:xfrm>
            <a:off x="617505" y="22860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3" name="矩形 2"/>
          <p:cNvSpPr/>
          <p:nvPr/>
        </p:nvSpPr>
        <p:spPr>
          <a:xfrm>
            <a:off x="2941952" y="2467941"/>
            <a:ext cx="5456178" cy="3647152"/>
          </a:xfrm>
          <a:prstGeom prst="rect">
            <a:avLst/>
          </a:prstGeom>
        </p:spPr>
        <p:txBody>
          <a:bodyPr wrap="square">
            <a:spAutoFit/>
          </a:bodyPr>
          <a:lstStyle/>
          <a:p>
            <a:pPr>
              <a:lnSpc>
                <a:spcPct val="150000"/>
              </a:lnSpc>
            </a:pPr>
            <a:r>
              <a:rPr lang="zh-CN" altLang="en-US" sz="1400" dirty="0">
                <a:solidFill>
                  <a:schemeClr val="bg1"/>
                </a:solidFill>
              </a:rPr>
              <a:t>海洛因</a:t>
            </a:r>
          </a:p>
          <a:p>
            <a:pPr>
              <a:lnSpc>
                <a:spcPct val="150000"/>
              </a:lnSpc>
            </a:pPr>
            <a:r>
              <a:rPr lang="zh-CN" altLang="en-US" sz="1400" b="0" dirty="0">
                <a:solidFill>
                  <a:schemeClr val="bg1"/>
                </a:solidFill>
              </a:rPr>
              <a:t>亦称盐酸二乙酰吗啡，英文名</a:t>
            </a:r>
            <a:r>
              <a:rPr lang="en-US" altLang="zh-CN" sz="1400" b="0" dirty="0">
                <a:solidFill>
                  <a:schemeClr val="bg1"/>
                </a:solidFill>
              </a:rPr>
              <a:t>Heroin</a:t>
            </a:r>
            <a:r>
              <a:rPr lang="zh-CN" altLang="en-US" sz="1400" b="0" dirty="0">
                <a:solidFill>
                  <a:schemeClr val="bg1"/>
                </a:solidFill>
              </a:rPr>
              <a:t>，译为海洛因。其来源于鸦片，是鸦片经特殊化学处理后所得的产物。其主要成分为二乙酰吗啡，属于合成类麻醉品。迄今为止已有一百多年的历史。毒品市场上的海洛因有多种形状，是带有白色、米色、褐色、黑色等色泽的粉末、粒状或凝聚状物品，多数为白色结晶粉末，极纯的海洛因俗称“白粉”。有的可闻到特殊性气味，有的则没有。由于海洛因成瘾最快，毒性最烈，曾被称为“世界毒品之王”，一般持续吸食海洛因的人只能活</a:t>
            </a:r>
            <a:r>
              <a:rPr lang="en-US" altLang="zh-CN" sz="1400" b="0" dirty="0">
                <a:solidFill>
                  <a:schemeClr val="bg1"/>
                </a:solidFill>
              </a:rPr>
              <a:t>7</a:t>
            </a:r>
            <a:r>
              <a:rPr lang="zh-CN" altLang="en-US" sz="1400" b="0" dirty="0">
                <a:solidFill>
                  <a:schemeClr val="bg1"/>
                </a:solidFill>
              </a:rPr>
              <a:t>一</a:t>
            </a:r>
            <a:r>
              <a:rPr lang="en-US" altLang="zh-CN" sz="1400" b="0" dirty="0">
                <a:solidFill>
                  <a:schemeClr val="bg1"/>
                </a:solidFill>
              </a:rPr>
              <a:t>8</a:t>
            </a:r>
            <a:r>
              <a:rPr lang="zh-CN" altLang="en-US" sz="1400" b="0" dirty="0">
                <a:solidFill>
                  <a:schemeClr val="bg1"/>
                </a:solidFill>
              </a:rPr>
              <a:t>年。</a:t>
            </a:r>
          </a:p>
          <a:p>
            <a:pPr>
              <a:lnSpc>
                <a:spcPct val="150000"/>
              </a:lnSpc>
            </a:pPr>
            <a:endParaRPr lang="zh-CN" altLang="en-US" sz="1400" b="0" dirty="0">
              <a:solidFill>
                <a:schemeClr val="bg1"/>
              </a:solidFill>
            </a:endParaRPr>
          </a:p>
          <a:p>
            <a:pPr>
              <a:lnSpc>
                <a:spcPct val="150000"/>
              </a:lnSpc>
            </a:pPr>
            <a:endParaRPr lang="zh-CN" altLang="en-US" sz="1400" b="0" dirty="0"/>
          </a:p>
        </p:txBody>
      </p:sp>
      <p:pic>
        <p:nvPicPr>
          <p:cNvPr id="2" name="图片 1"/>
          <p:cNvPicPr>
            <a:picLocks noChangeAspect="1"/>
          </p:cNvPicPr>
          <p:nvPr/>
        </p:nvPicPr>
        <p:blipFill>
          <a:blip r:embed="rId4"/>
          <a:stretch>
            <a:fillRect/>
          </a:stretch>
        </p:blipFill>
        <p:spPr>
          <a:xfrm>
            <a:off x="9274110" y="2444750"/>
            <a:ext cx="1905000" cy="1358020"/>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3" name="图片 12"/>
          <p:cNvPicPr>
            <a:picLocks noChangeAspect="1"/>
          </p:cNvPicPr>
          <p:nvPr/>
        </p:nvPicPr>
        <p:blipFill>
          <a:blip r:embed="rId5" cstate="screen"/>
          <a:stretch>
            <a:fillRect/>
          </a:stretch>
        </p:blipFill>
        <p:spPr>
          <a:xfrm>
            <a:off x="-762000" y="1676400"/>
            <a:ext cx="4039315"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1000"/>
                                        <p:tgtEl>
                                          <p:spTgt spid="13"/>
                                        </p:tgtEl>
                                      </p:cBhvr>
                                    </p:animEffect>
                                    <p:anim calcmode="lin" valueType="num">
                                      <p:cBhvr>
                                        <p:cTn id="12" dur="1000" fill="hold"/>
                                        <p:tgtEl>
                                          <p:spTgt spid="13"/>
                                        </p:tgtEl>
                                        <p:attrNameLst>
                                          <p:attrName>ppt_x</p:attrName>
                                        </p:attrNameLst>
                                      </p:cBhvr>
                                      <p:tavLst>
                                        <p:tav tm="0">
                                          <p:val>
                                            <p:strVal val="#ppt_x"/>
                                          </p:val>
                                        </p:tav>
                                        <p:tav tm="100000">
                                          <p:val>
                                            <p:strVal val="#ppt_x"/>
                                          </p:val>
                                        </p:tav>
                                      </p:tavLst>
                                    </p:anim>
                                    <p:anim calcmode="lin" valueType="num">
                                      <p:cBhvr>
                                        <p:cTn id="13" dur="1000" fill="hold"/>
                                        <p:tgtEl>
                                          <p:spTgt spid="1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1000" fill="hold"/>
                                        <p:tgtEl>
                                          <p:spTgt spid="2"/>
                                        </p:tgtEl>
                                        <p:attrNameLst>
                                          <p:attrName>ppt_w</p:attrName>
                                        </p:attrNameLst>
                                      </p:cBhvr>
                                      <p:tavLst>
                                        <p:tav tm="0">
                                          <p:val>
                                            <p:fltVal val="0"/>
                                          </p:val>
                                        </p:tav>
                                        <p:tav tm="100000">
                                          <p:val>
                                            <p:strVal val="#ppt_w"/>
                                          </p:val>
                                        </p:tav>
                                      </p:tavLst>
                                    </p:anim>
                                    <p:anim calcmode="lin" valueType="num">
                                      <p:cBhvr>
                                        <p:cTn id="26" dur="1000" fill="hold"/>
                                        <p:tgtEl>
                                          <p:spTgt spid="2"/>
                                        </p:tgtEl>
                                        <p:attrNameLst>
                                          <p:attrName>ppt_h</p:attrName>
                                        </p:attrNameLst>
                                      </p:cBhvr>
                                      <p:tavLst>
                                        <p:tav tm="0">
                                          <p:val>
                                            <p:fltVal val="0"/>
                                          </p:val>
                                        </p:tav>
                                        <p:tav tm="100000">
                                          <p:val>
                                            <p:strVal val="#ppt_h"/>
                                          </p:val>
                                        </p:tav>
                                      </p:tavLst>
                                    </p:anim>
                                    <p:anim calcmode="lin" valueType="num">
                                      <p:cBhvr>
                                        <p:cTn id="27" dur="1000" fill="hold"/>
                                        <p:tgtEl>
                                          <p:spTgt spid="2"/>
                                        </p:tgtEl>
                                        <p:attrNameLst>
                                          <p:attrName>style.rotation</p:attrName>
                                        </p:attrNameLst>
                                      </p:cBhvr>
                                      <p:tavLst>
                                        <p:tav tm="0">
                                          <p:val>
                                            <p:fltVal val="90"/>
                                          </p:val>
                                        </p:tav>
                                        <p:tav tm="100000">
                                          <p:val>
                                            <p:fltVal val="0"/>
                                          </p:val>
                                        </p:tav>
                                      </p:tavLst>
                                    </p:anim>
                                    <p:animEffect transition="in" filter="fade">
                                      <p:cBhvr>
                                        <p:cTn id="28"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图片 13"/>
          <p:cNvPicPr>
            <a:picLocks noChangeAspect="1"/>
          </p:cNvPicPr>
          <p:nvPr/>
        </p:nvPicPr>
        <p:blipFill>
          <a:blip r:embed="rId3" cstate="screen"/>
          <a:stretch>
            <a:fillRect/>
          </a:stretch>
        </p:blipFill>
        <p:spPr>
          <a:xfrm>
            <a:off x="2558216" y="781525"/>
            <a:ext cx="6665328" cy="5320130"/>
          </a:xfrm>
          <a:prstGeom prst="rect">
            <a:avLst/>
          </a:prstGeom>
        </p:spPr>
      </p:pic>
      <p:sp>
        <p:nvSpPr>
          <p:cNvPr id="73" name="矩形 72"/>
          <p:cNvSpPr/>
          <p:nvPr/>
        </p:nvSpPr>
        <p:spPr>
          <a:xfrm>
            <a:off x="1193684" y="319860"/>
            <a:ext cx="5933863" cy="461665"/>
          </a:xfrm>
          <a:prstGeom prst="rect">
            <a:avLst/>
          </a:prstGeom>
        </p:spPr>
        <p:txBody>
          <a:bodyPr wrap="square">
            <a:spAutoFit/>
          </a:bodyPr>
          <a:lstStyle/>
          <a:p>
            <a:r>
              <a:rPr lang="zh-CN" altLang="en-US" sz="2400" dirty="0">
                <a:solidFill>
                  <a:schemeClr val="bg1"/>
                </a:solidFill>
              </a:rPr>
              <a:t>远离毒品的危害，对毒品危害的了解</a:t>
            </a:r>
          </a:p>
        </p:txBody>
      </p:sp>
      <p:sp>
        <p:nvSpPr>
          <p:cNvPr id="18" name="标题 26625"/>
          <p:cNvSpPr>
            <a:spLocks noGrp="1"/>
          </p:cNvSpPr>
          <p:nvPr/>
        </p:nvSpPr>
        <p:spPr>
          <a:xfrm>
            <a:off x="617505" y="22860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3" name="矩形 2"/>
          <p:cNvSpPr/>
          <p:nvPr/>
        </p:nvSpPr>
        <p:spPr>
          <a:xfrm>
            <a:off x="3272127" y="2591544"/>
            <a:ext cx="5385443" cy="2769989"/>
          </a:xfrm>
          <a:prstGeom prst="rect">
            <a:avLst/>
          </a:prstGeom>
        </p:spPr>
        <p:txBody>
          <a:bodyPr wrap="square">
            <a:spAutoFit/>
          </a:bodyPr>
          <a:lstStyle/>
          <a:p>
            <a:pPr>
              <a:lnSpc>
                <a:spcPct val="150000"/>
              </a:lnSpc>
            </a:pPr>
            <a:r>
              <a:rPr lang="en-US" altLang="zh-CN" sz="1800" dirty="0">
                <a:solidFill>
                  <a:schemeClr val="bg1"/>
                </a:solidFill>
              </a:rPr>
              <a:t>k</a:t>
            </a:r>
            <a:r>
              <a:rPr lang="zh-CN" altLang="en-US" sz="1800" dirty="0">
                <a:solidFill>
                  <a:schemeClr val="bg1"/>
                </a:solidFill>
              </a:rPr>
              <a:t>粉</a:t>
            </a:r>
          </a:p>
          <a:p>
            <a:pPr>
              <a:lnSpc>
                <a:spcPct val="150000"/>
              </a:lnSpc>
            </a:pPr>
            <a:r>
              <a:rPr lang="zh-CN" altLang="en-US" sz="1400" b="0" dirty="0">
                <a:solidFill>
                  <a:schemeClr val="bg1"/>
                </a:solidFill>
              </a:rPr>
              <a:t>　　“</a:t>
            </a:r>
            <a:r>
              <a:rPr lang="en-US" altLang="zh-CN" sz="1400" b="0" dirty="0">
                <a:solidFill>
                  <a:schemeClr val="bg1"/>
                </a:solidFill>
              </a:rPr>
              <a:t>K</a:t>
            </a:r>
            <a:r>
              <a:rPr lang="zh-CN" altLang="en-US" sz="1400" b="0" dirty="0">
                <a:solidFill>
                  <a:schemeClr val="bg1"/>
                </a:solidFill>
              </a:rPr>
              <a:t>粉”的化学名称叫“氯胺酮”，其外观为纯白色细结晶体，在医学临床上一般作为麻醉剂使用。</a:t>
            </a:r>
            <a:r>
              <a:rPr lang="en-US" altLang="zh-CN" sz="1400" b="0" dirty="0">
                <a:solidFill>
                  <a:schemeClr val="bg1"/>
                </a:solidFill>
              </a:rPr>
              <a:t>2003</a:t>
            </a:r>
            <a:r>
              <a:rPr lang="zh-CN" altLang="en-US" sz="1400" b="0" dirty="0">
                <a:solidFill>
                  <a:schemeClr val="bg1"/>
                </a:solidFill>
              </a:rPr>
              <a:t>年，公安部将其明确列入毒品范畴。</a:t>
            </a:r>
            <a:r>
              <a:rPr lang="en-US" altLang="zh-CN" sz="1400" b="0" dirty="0">
                <a:solidFill>
                  <a:schemeClr val="bg1"/>
                </a:solidFill>
              </a:rPr>
              <a:t>K</a:t>
            </a:r>
            <a:r>
              <a:rPr lang="zh-CN" altLang="en-US" sz="1400" b="0" dirty="0">
                <a:solidFill>
                  <a:schemeClr val="bg1"/>
                </a:solidFill>
              </a:rPr>
              <a:t>粉的吸食方式为鼻吸或溶于饮料后饮用，能兴奋心血管，吸食过量可致死，具有一定的精神依赖性。</a:t>
            </a:r>
            <a:r>
              <a:rPr lang="en-US" altLang="zh-CN" sz="1400" b="0" dirty="0">
                <a:solidFill>
                  <a:schemeClr val="bg1"/>
                </a:solidFill>
              </a:rPr>
              <a:t>K</a:t>
            </a:r>
            <a:r>
              <a:rPr lang="zh-CN" altLang="en-US" sz="1400" b="0" dirty="0">
                <a:solidFill>
                  <a:schemeClr val="bg1"/>
                </a:solidFill>
              </a:rPr>
              <a:t>粉成瘾后，在毒品作用下，吸食者会疯狂摇头，很容易摇断颈椎；同时，疯狂的摇摆还会造成心力、呼吸衰竭。吸食过量或长期吸食，可以对心、肺、神经都造成致命损伤，对中枢神经的损伤比冰毒还厉害。</a:t>
            </a:r>
          </a:p>
        </p:txBody>
      </p:sp>
      <p:pic>
        <p:nvPicPr>
          <p:cNvPr id="13" name="内容占位符 34818" descr="1107042213e9fb2dbb2b7f1e7c"/>
          <p:cNvPicPr>
            <a:picLocks noChangeAspect="1"/>
          </p:cNvPicPr>
          <p:nvPr/>
        </p:nvPicPr>
        <p:blipFill rotWithShape="1">
          <a:blip r:embed="rId4" cstate="screen"/>
          <a:srcRect/>
          <a:stretch>
            <a:fillRect/>
          </a:stretch>
        </p:blipFill>
        <p:spPr>
          <a:xfrm>
            <a:off x="9415970" y="2610678"/>
            <a:ext cx="1551078" cy="2036348"/>
          </a:xfrm>
          <a:prstGeom prst="rect">
            <a:avLst/>
          </a:prstGeom>
          <a:solidFill>
            <a:srgbClr val="FFFFFF">
              <a:shade val="85000"/>
            </a:srgbClr>
          </a:solidFill>
          <a:ln w="190500" cap="sq">
            <a:solidFill>
              <a:srgbClr val="FFFFFF"/>
            </a:solidFill>
            <a:miter lim="800000"/>
            <a:headEnd/>
            <a:tailEnd/>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5" name="图片 14"/>
          <p:cNvPicPr>
            <a:picLocks noChangeAspect="1"/>
          </p:cNvPicPr>
          <p:nvPr/>
        </p:nvPicPr>
        <p:blipFill>
          <a:blip r:embed="rId5" cstate="screen"/>
          <a:stretch>
            <a:fillRect/>
          </a:stretch>
        </p:blipFill>
        <p:spPr>
          <a:xfrm>
            <a:off x="-762000" y="1676400"/>
            <a:ext cx="4039315"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1000"/>
                                        <p:tgtEl>
                                          <p:spTgt spid="15"/>
                                        </p:tgtEl>
                                      </p:cBhvr>
                                    </p:animEffect>
                                    <p:anim calcmode="lin" valueType="num">
                                      <p:cBhvr>
                                        <p:cTn id="12" dur="1000" fill="hold"/>
                                        <p:tgtEl>
                                          <p:spTgt spid="15"/>
                                        </p:tgtEl>
                                        <p:attrNameLst>
                                          <p:attrName>ppt_x</p:attrName>
                                        </p:attrNameLst>
                                      </p:cBhvr>
                                      <p:tavLst>
                                        <p:tav tm="0">
                                          <p:val>
                                            <p:strVal val="#ppt_x"/>
                                          </p:val>
                                        </p:tav>
                                        <p:tav tm="100000">
                                          <p:val>
                                            <p:strVal val="#ppt_x"/>
                                          </p:val>
                                        </p:tav>
                                      </p:tavLst>
                                    </p:anim>
                                    <p:anim calcmode="lin" valueType="num">
                                      <p:cBhvr>
                                        <p:cTn id="13" dur="100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16" presetClass="entr" presetSubtype="21" fill="hold"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barn(inVertical)">
                                      <p:cBhvr>
                                        <p:cTn id="17" dur="500"/>
                                        <p:tgtEl>
                                          <p:spTgt spid="14"/>
                                        </p:tgtEl>
                                      </p:cBhvr>
                                    </p:animEffect>
                                  </p:childTnLst>
                                </p:cTn>
                              </p:par>
                            </p:childTnLst>
                          </p:cTn>
                        </p:par>
                        <p:par>
                          <p:cTn id="18" fill="hold">
                            <p:stCondLst>
                              <p:cond delay="2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par>
                          <p:cTn id="22" fill="hold">
                            <p:stCondLst>
                              <p:cond delay="2500"/>
                            </p:stCondLst>
                            <p:childTnLst>
                              <p:par>
                                <p:cTn id="23" presetID="31" presetClass="entr" presetSubtype="0" fill="hold" nodeType="afterEffect">
                                  <p:stCondLst>
                                    <p:cond delay="0"/>
                                  </p:stCondLst>
                                  <p:childTnLst>
                                    <p:set>
                                      <p:cBhvr>
                                        <p:cTn id="24" dur="1" fill="hold">
                                          <p:stCondLst>
                                            <p:cond delay="0"/>
                                          </p:stCondLst>
                                        </p:cTn>
                                        <p:tgtEl>
                                          <p:spTgt spid="13"/>
                                        </p:tgtEl>
                                        <p:attrNameLst>
                                          <p:attrName>style.visibility</p:attrName>
                                        </p:attrNameLst>
                                      </p:cBhvr>
                                      <p:to>
                                        <p:strVal val="visible"/>
                                      </p:to>
                                    </p:set>
                                    <p:anim calcmode="lin" valueType="num">
                                      <p:cBhvr>
                                        <p:cTn id="25" dur="1000" fill="hold"/>
                                        <p:tgtEl>
                                          <p:spTgt spid="13"/>
                                        </p:tgtEl>
                                        <p:attrNameLst>
                                          <p:attrName>ppt_w</p:attrName>
                                        </p:attrNameLst>
                                      </p:cBhvr>
                                      <p:tavLst>
                                        <p:tav tm="0">
                                          <p:val>
                                            <p:fltVal val="0"/>
                                          </p:val>
                                        </p:tav>
                                        <p:tav tm="100000">
                                          <p:val>
                                            <p:strVal val="#ppt_w"/>
                                          </p:val>
                                        </p:tav>
                                      </p:tavLst>
                                    </p:anim>
                                    <p:anim calcmode="lin" valueType="num">
                                      <p:cBhvr>
                                        <p:cTn id="26" dur="1000" fill="hold"/>
                                        <p:tgtEl>
                                          <p:spTgt spid="13"/>
                                        </p:tgtEl>
                                        <p:attrNameLst>
                                          <p:attrName>ppt_h</p:attrName>
                                        </p:attrNameLst>
                                      </p:cBhvr>
                                      <p:tavLst>
                                        <p:tav tm="0">
                                          <p:val>
                                            <p:fltVal val="0"/>
                                          </p:val>
                                        </p:tav>
                                        <p:tav tm="100000">
                                          <p:val>
                                            <p:strVal val="#ppt_h"/>
                                          </p:val>
                                        </p:tav>
                                      </p:tavLst>
                                    </p:anim>
                                    <p:anim calcmode="lin" valueType="num">
                                      <p:cBhvr>
                                        <p:cTn id="27" dur="1000" fill="hold"/>
                                        <p:tgtEl>
                                          <p:spTgt spid="13"/>
                                        </p:tgtEl>
                                        <p:attrNameLst>
                                          <p:attrName>style.rotation</p:attrName>
                                        </p:attrNameLst>
                                      </p:cBhvr>
                                      <p:tavLst>
                                        <p:tav tm="0">
                                          <p:val>
                                            <p:fltVal val="90"/>
                                          </p:val>
                                        </p:tav>
                                        <p:tav tm="100000">
                                          <p:val>
                                            <p:fltVal val="0"/>
                                          </p:val>
                                        </p:tav>
                                      </p:tavLst>
                                    </p:anim>
                                    <p:animEffect transition="in" filter="fade">
                                      <p:cBhvr>
                                        <p:cTn id="28"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0"/>
      <p:bldP spid="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p:cNvPicPr>
            <a:picLocks noChangeAspect="1"/>
          </p:cNvPicPr>
          <p:nvPr/>
        </p:nvPicPr>
        <p:blipFill>
          <a:blip r:embed="rId3"/>
          <a:stretch>
            <a:fillRect/>
          </a:stretch>
        </p:blipFill>
        <p:spPr>
          <a:xfrm>
            <a:off x="2382737" y="1067210"/>
            <a:ext cx="7838002" cy="4418780"/>
          </a:xfrm>
          <a:prstGeom prst="rect">
            <a:avLst/>
          </a:prstGeom>
        </p:spPr>
      </p:pic>
      <p:sp>
        <p:nvSpPr>
          <p:cNvPr id="2" name="矩形 1"/>
          <p:cNvSpPr/>
          <p:nvPr/>
        </p:nvSpPr>
        <p:spPr>
          <a:xfrm>
            <a:off x="1447800" y="366583"/>
            <a:ext cx="5158784" cy="400110"/>
          </a:xfrm>
          <a:prstGeom prst="rect">
            <a:avLst/>
          </a:prstGeom>
        </p:spPr>
        <p:txBody>
          <a:bodyPr wrap="none">
            <a:spAutoFit/>
          </a:bodyPr>
          <a:lstStyle/>
          <a:p>
            <a:r>
              <a:rPr lang="zh-CN" altLang="en-US" dirty="0">
                <a:solidFill>
                  <a:schemeClr val="bg1"/>
                </a:solidFill>
              </a:rPr>
              <a:t>“未成年人”以及“未成年人犯罪的概念” </a:t>
            </a:r>
          </a:p>
        </p:txBody>
      </p:sp>
      <p:sp>
        <p:nvSpPr>
          <p:cNvPr id="23" name="标题 28673"/>
          <p:cNvSpPr>
            <a:spLocks noGrp="1"/>
          </p:cNvSpPr>
          <p:nvPr/>
        </p:nvSpPr>
        <p:spPr>
          <a:xfrm>
            <a:off x="1981200" y="285750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endParaRPr lang="zh-CN" altLang="en-US" sz="4000" dirty="0"/>
          </a:p>
        </p:txBody>
      </p:sp>
      <p:sp>
        <p:nvSpPr>
          <p:cNvPr id="27" name="文本占位符 28674"/>
          <p:cNvSpPr>
            <a:spLocks noGrp="1"/>
          </p:cNvSpPr>
          <p:nvPr/>
        </p:nvSpPr>
        <p:spPr>
          <a:xfrm>
            <a:off x="2819400" y="1261646"/>
            <a:ext cx="6776614" cy="3433862"/>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gn="just">
              <a:lnSpc>
                <a:spcPct val="200000"/>
              </a:lnSpc>
              <a:buNone/>
            </a:pPr>
            <a:r>
              <a:rPr lang="zh-CN" altLang="en-US" sz="1400" dirty="0"/>
              <a:t>    </a:t>
            </a:r>
            <a:r>
              <a:rPr lang="zh-CN" altLang="en-US" sz="1400" dirty="0">
                <a:solidFill>
                  <a:schemeClr val="bg1"/>
                </a:solidFill>
              </a:rPr>
              <a:t>“未成年人”根据《未成年人保护法》规定：未成年人是指未满十八周岁的公民；我国《刑法》规定：不满14周岁的人对自己的所有行为不负刑事责任；已满十四周岁不满十六周岁的人犯破处门杀人、故意伤害致人重伤或者死亡</a:t>
            </a:r>
            <a:r>
              <a:rPr lang="en-US" altLang="x-none" sz="1400" dirty="0">
                <a:solidFill>
                  <a:schemeClr val="bg1"/>
                </a:solidFill>
              </a:rPr>
              <a:t>、</a:t>
            </a:r>
            <a:r>
              <a:rPr lang="en-US" altLang="x-none" sz="1400" dirty="0" err="1">
                <a:solidFill>
                  <a:schemeClr val="bg1"/>
                </a:solidFill>
              </a:rPr>
              <a:t>强奸、抢劫、贩卖毒品、放火、爆炸、投毒罪的，应当负刑事责任；对其他行为不负刑事责任；已满十六周岁的人犯罪，应负刑事责任</a:t>
            </a:r>
            <a:r>
              <a:rPr lang="en-US" altLang="x-none" sz="1400" dirty="0">
                <a:solidFill>
                  <a:schemeClr val="bg1"/>
                </a:solidFill>
              </a:rPr>
              <a:t>。</a:t>
            </a:r>
            <a:endParaRPr lang="en-US" altLang="zh-CN" sz="1400" dirty="0">
              <a:solidFill>
                <a:schemeClr val="bg1"/>
              </a:solidFill>
            </a:endParaRPr>
          </a:p>
          <a:p>
            <a:pPr marL="0" indent="0" algn="just">
              <a:lnSpc>
                <a:spcPct val="200000"/>
              </a:lnSpc>
              <a:buNone/>
            </a:pPr>
            <a:r>
              <a:rPr lang="en-US" altLang="zh-CN" sz="1400" dirty="0">
                <a:solidFill>
                  <a:schemeClr val="bg1"/>
                </a:solidFill>
              </a:rPr>
              <a:t>       </a:t>
            </a:r>
            <a:r>
              <a:rPr lang="en-US" altLang="x-none" sz="1400" dirty="0" err="1">
                <a:solidFill>
                  <a:schemeClr val="bg1"/>
                </a:solidFill>
              </a:rPr>
              <a:t>因此，在我国，未成年人犯罪指的是</a:t>
            </a:r>
            <a:r>
              <a:rPr lang="zh-CN" altLang="en-US" sz="1400" dirty="0">
                <a:solidFill>
                  <a:schemeClr val="bg1"/>
                </a:solidFill>
              </a:rPr>
              <a:t>14周岁以上未满18周岁的人犯罪。</a:t>
            </a:r>
          </a:p>
          <a:p>
            <a:pPr marL="0" indent="0" algn="just">
              <a:lnSpc>
                <a:spcPct val="200000"/>
              </a:lnSpc>
              <a:buNone/>
            </a:pPr>
            <a:r>
              <a:rPr lang="zh-CN" altLang="en-US" sz="1400" dirty="0">
                <a:solidFill>
                  <a:schemeClr val="bg1"/>
                </a:solidFill>
              </a:rPr>
              <a:t>    根据《中华人民共和国刑法》第十七条第四款之规定：　因不满十六周岁不予刑事处罚的，责令他的家长或者监护人加以管教；在必要的时候，也可以由政府收容教养。</a:t>
            </a:r>
          </a:p>
        </p:txBody>
      </p:sp>
      <p:pic>
        <p:nvPicPr>
          <p:cNvPr id="6" name="图片 5"/>
          <p:cNvPicPr>
            <a:picLocks noChangeAspect="1"/>
          </p:cNvPicPr>
          <p:nvPr/>
        </p:nvPicPr>
        <p:blipFill>
          <a:blip r:embed="rId4"/>
          <a:stretch>
            <a:fillRect/>
          </a:stretch>
        </p:blipFill>
        <p:spPr>
          <a:xfrm>
            <a:off x="171027" y="3124199"/>
            <a:ext cx="3386238" cy="372724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childTnLst>
                          </p:cTn>
                        </p:par>
                        <p:par>
                          <p:cTn id="12" fill="hold">
                            <p:stCondLst>
                              <p:cond delay="1000"/>
                            </p:stCondLst>
                            <p:childTnLst>
                              <p:par>
                                <p:cTn id="13" presetID="31" presetClass="entr" presetSubtype="0" fill="hold" nodeType="after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1000" fill="hold"/>
                                        <p:tgtEl>
                                          <p:spTgt spid="4"/>
                                        </p:tgtEl>
                                        <p:attrNameLst>
                                          <p:attrName>ppt_w</p:attrName>
                                        </p:attrNameLst>
                                      </p:cBhvr>
                                      <p:tavLst>
                                        <p:tav tm="0">
                                          <p:val>
                                            <p:fltVal val="0"/>
                                          </p:val>
                                        </p:tav>
                                        <p:tav tm="100000">
                                          <p:val>
                                            <p:strVal val="#ppt_w"/>
                                          </p:val>
                                        </p:tav>
                                      </p:tavLst>
                                    </p:anim>
                                    <p:anim calcmode="lin" valueType="num">
                                      <p:cBhvr>
                                        <p:cTn id="16" dur="1000" fill="hold"/>
                                        <p:tgtEl>
                                          <p:spTgt spid="4"/>
                                        </p:tgtEl>
                                        <p:attrNameLst>
                                          <p:attrName>ppt_h</p:attrName>
                                        </p:attrNameLst>
                                      </p:cBhvr>
                                      <p:tavLst>
                                        <p:tav tm="0">
                                          <p:val>
                                            <p:fltVal val="0"/>
                                          </p:val>
                                        </p:tav>
                                        <p:tav tm="100000">
                                          <p:val>
                                            <p:strVal val="#ppt_h"/>
                                          </p:val>
                                        </p:tav>
                                      </p:tavLst>
                                    </p:anim>
                                    <p:anim calcmode="lin" valueType="num">
                                      <p:cBhvr>
                                        <p:cTn id="17" dur="1000" fill="hold"/>
                                        <p:tgtEl>
                                          <p:spTgt spid="4"/>
                                        </p:tgtEl>
                                        <p:attrNameLst>
                                          <p:attrName>style.rotation</p:attrName>
                                        </p:attrNameLst>
                                      </p:cBhvr>
                                      <p:tavLst>
                                        <p:tav tm="0">
                                          <p:val>
                                            <p:fltVal val="90"/>
                                          </p:val>
                                        </p:tav>
                                        <p:tav tm="100000">
                                          <p:val>
                                            <p:fltVal val="0"/>
                                          </p:val>
                                        </p:tav>
                                      </p:tavLst>
                                    </p:anim>
                                    <p:animEffect transition="in" filter="fade">
                                      <p:cBhvr>
                                        <p:cTn id="18" dur="1000"/>
                                        <p:tgtEl>
                                          <p:spTgt spid="4"/>
                                        </p:tgtEl>
                                      </p:cBhvr>
                                    </p:animEffect>
                                  </p:childTnLst>
                                </p:cTn>
                              </p:par>
                            </p:childTnLst>
                          </p:cTn>
                        </p:par>
                        <p:par>
                          <p:cTn id="19" fill="hold">
                            <p:stCondLst>
                              <p:cond delay="20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 name="图片 62"/>
          <p:cNvPicPr>
            <a:picLocks noChangeAspect="1"/>
          </p:cNvPicPr>
          <p:nvPr/>
        </p:nvPicPr>
        <p:blipFill>
          <a:blip r:embed="rId3" cstate="screen"/>
          <a:stretch>
            <a:fillRect/>
          </a:stretch>
        </p:blipFill>
        <p:spPr>
          <a:xfrm flipH="1">
            <a:off x="-33130" y="0"/>
            <a:ext cx="4574574" cy="3494675"/>
          </a:xfrm>
          <a:prstGeom prst="rect">
            <a:avLst/>
          </a:prstGeom>
        </p:spPr>
      </p:pic>
      <p:sp>
        <p:nvSpPr>
          <p:cNvPr id="64" name="文本框 63"/>
          <p:cNvSpPr txBox="1"/>
          <p:nvPr/>
        </p:nvSpPr>
        <p:spPr>
          <a:xfrm>
            <a:off x="1805744" y="1684387"/>
            <a:ext cx="9318366" cy="1107996"/>
          </a:xfrm>
          <a:prstGeom prst="rect">
            <a:avLst/>
          </a:prstGeom>
          <a:noFill/>
        </p:spPr>
        <p:txBody>
          <a:bodyPr wrap="square" rtlCol="0">
            <a:spAutoFit/>
          </a:bodyPr>
          <a:lstStyle/>
          <a:p>
            <a:r>
              <a:rPr lang="zh-CN" altLang="en-US" sz="6600" dirty="0">
                <a:blipFill>
                  <a:blip r:embed="rId4"/>
                  <a:stretch>
                    <a:fillRect/>
                  </a:stretch>
                </a:blipFill>
                <a:latin typeface="+mn-ea"/>
                <a:ea typeface="+mn-ea"/>
              </a:rPr>
              <a:t>谢谢观看</a:t>
            </a:r>
            <a:r>
              <a:rPr lang="en-US" altLang="zh-CN" sz="6600" dirty="0">
                <a:blipFill>
                  <a:blip r:embed="rId4"/>
                  <a:stretch>
                    <a:fillRect/>
                  </a:stretch>
                </a:blipFill>
                <a:latin typeface="+mn-ea"/>
                <a:ea typeface="+mn-ea"/>
              </a:rPr>
              <a:t>~</a:t>
            </a:r>
            <a:endParaRPr lang="zh-CN" altLang="en-US" sz="6600" dirty="0">
              <a:blipFill>
                <a:blip r:embed="rId4"/>
                <a:stretch>
                  <a:fillRect/>
                </a:stretch>
              </a:blipFill>
              <a:latin typeface="+mn-ea"/>
              <a:ea typeface="+mn-ea"/>
            </a:endParaRPr>
          </a:p>
        </p:txBody>
      </p:sp>
      <p:sp>
        <p:nvSpPr>
          <p:cNvPr id="65" name="文本框 64"/>
          <p:cNvSpPr txBox="1"/>
          <p:nvPr/>
        </p:nvSpPr>
        <p:spPr>
          <a:xfrm>
            <a:off x="2514600" y="2928272"/>
            <a:ext cx="8382000" cy="398780"/>
          </a:xfrm>
          <a:prstGeom prst="rect">
            <a:avLst/>
          </a:prstGeom>
          <a:noFill/>
        </p:spPr>
        <p:txBody>
          <a:bodyPr wrap="square" rtlCol="0">
            <a:spAutoFit/>
          </a:bodyPr>
          <a:lstStyle/>
          <a:p>
            <a:r>
              <a:rPr lang="zh-CN" altLang="en-US" smtClean="0">
                <a:solidFill>
                  <a:srgbClr val="CE0D1C"/>
                </a:solidFill>
              </a:rPr>
              <a:t>主讲人：</a:t>
            </a:r>
            <a:r>
              <a:rPr lang="en-US" altLang="zh-CN" smtClean="0">
                <a:solidFill>
                  <a:srgbClr val="CE0D1C"/>
                </a:solidFill>
              </a:rPr>
              <a:t>PPT818        </a:t>
            </a:r>
            <a:r>
              <a:rPr lang="zh-CN" altLang="en-US" smtClean="0">
                <a:solidFill>
                  <a:srgbClr val="CE0D1C"/>
                </a:solidFill>
              </a:rPr>
              <a:t>时间：</a:t>
            </a:r>
            <a:r>
              <a:rPr lang="en-US" altLang="zh-CN" smtClean="0">
                <a:solidFill>
                  <a:srgbClr val="CE0D1C"/>
                </a:solidFill>
              </a:rPr>
              <a:t>2030</a:t>
            </a:r>
            <a:r>
              <a:rPr lang="zh-CN" altLang="en-US" smtClean="0">
                <a:solidFill>
                  <a:srgbClr val="CE0D1C"/>
                </a:solidFill>
              </a:rPr>
              <a:t>年</a:t>
            </a:r>
            <a:r>
              <a:rPr lang="en-US" altLang="zh-CN" smtClean="0">
                <a:solidFill>
                  <a:srgbClr val="CE0D1C"/>
                </a:solidFill>
              </a:rPr>
              <a:t>12</a:t>
            </a:r>
            <a:r>
              <a:rPr lang="zh-CN" altLang="en-US" smtClean="0">
                <a:solidFill>
                  <a:srgbClr val="CE0D1C"/>
                </a:solidFill>
              </a:rPr>
              <a:t>月</a:t>
            </a:r>
            <a:r>
              <a:rPr lang="en-US" altLang="zh-CN" smtClean="0">
                <a:solidFill>
                  <a:srgbClr val="CE0D1C"/>
                </a:solidFill>
              </a:rPr>
              <a:t>12</a:t>
            </a:r>
            <a:r>
              <a:rPr lang="zh-CN" altLang="en-US" smtClean="0">
                <a:solidFill>
                  <a:srgbClr val="CE0D1C"/>
                </a:solidFill>
              </a:rPr>
              <a:t>日</a:t>
            </a:r>
            <a:endParaRPr lang="zh-CN" altLang="en-US" dirty="0">
              <a:solidFill>
                <a:srgbClr val="CE0D1C"/>
              </a:solidFill>
            </a:endParaRPr>
          </a:p>
        </p:txBody>
      </p:sp>
      <p:pic>
        <p:nvPicPr>
          <p:cNvPr id="66" name="图片 65"/>
          <p:cNvPicPr>
            <a:picLocks noChangeAspect="1"/>
          </p:cNvPicPr>
          <p:nvPr/>
        </p:nvPicPr>
        <p:blipFill>
          <a:blip r:embed="rId5" cstate="screen"/>
          <a:stretch>
            <a:fillRect/>
          </a:stretch>
        </p:blipFill>
        <p:spPr>
          <a:xfrm>
            <a:off x="10094196" y="1509048"/>
            <a:ext cx="2059828" cy="1841253"/>
          </a:xfrm>
          <a:prstGeom prst="rect">
            <a:avLst/>
          </a:prstGeom>
        </p:spPr>
      </p:pic>
      <p:pic>
        <p:nvPicPr>
          <p:cNvPr id="67" name="图片 66"/>
          <p:cNvPicPr>
            <a:picLocks noChangeAspect="1"/>
          </p:cNvPicPr>
          <p:nvPr/>
        </p:nvPicPr>
        <p:blipFill>
          <a:blip r:embed="rId6" cstate="screen"/>
          <a:stretch>
            <a:fillRect/>
          </a:stretch>
        </p:blipFill>
        <p:spPr>
          <a:xfrm>
            <a:off x="-33129" y="3089168"/>
            <a:ext cx="3843130" cy="379929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63"/>
                                        </p:tgtEl>
                                        <p:attrNameLst>
                                          <p:attrName>style.visibility</p:attrName>
                                        </p:attrNameLst>
                                      </p:cBhvr>
                                      <p:to>
                                        <p:strVal val="visible"/>
                                      </p:to>
                                    </p:set>
                                    <p:animEffect transition="in" filter="fade">
                                      <p:cBhvr>
                                        <p:cTn id="7" dur="1000"/>
                                        <p:tgtEl>
                                          <p:spTgt spid="63"/>
                                        </p:tgtEl>
                                      </p:cBhvr>
                                    </p:animEffect>
                                    <p:anim calcmode="lin" valueType="num">
                                      <p:cBhvr>
                                        <p:cTn id="8" dur="1000" fill="hold"/>
                                        <p:tgtEl>
                                          <p:spTgt spid="63"/>
                                        </p:tgtEl>
                                        <p:attrNameLst>
                                          <p:attrName>ppt_x</p:attrName>
                                        </p:attrNameLst>
                                      </p:cBhvr>
                                      <p:tavLst>
                                        <p:tav tm="0">
                                          <p:val>
                                            <p:strVal val="#ppt_x"/>
                                          </p:val>
                                        </p:tav>
                                        <p:tav tm="100000">
                                          <p:val>
                                            <p:strVal val="#ppt_x"/>
                                          </p:val>
                                        </p:tav>
                                      </p:tavLst>
                                    </p:anim>
                                    <p:anim calcmode="lin" valueType="num">
                                      <p:cBhvr>
                                        <p:cTn id="9" dur="1000" fill="hold"/>
                                        <p:tgtEl>
                                          <p:spTgt spid="63"/>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2" fill="hold" grpId="0" nodeType="afterEffect">
                                  <p:stCondLst>
                                    <p:cond delay="0"/>
                                  </p:stCondLst>
                                  <p:childTnLst>
                                    <p:set>
                                      <p:cBhvr>
                                        <p:cTn id="12" dur="1" fill="hold">
                                          <p:stCondLst>
                                            <p:cond delay="0"/>
                                          </p:stCondLst>
                                        </p:cTn>
                                        <p:tgtEl>
                                          <p:spTgt spid="64"/>
                                        </p:tgtEl>
                                        <p:attrNameLst>
                                          <p:attrName>style.visibility</p:attrName>
                                        </p:attrNameLst>
                                      </p:cBhvr>
                                      <p:to>
                                        <p:strVal val="visible"/>
                                      </p:to>
                                    </p:set>
                                    <p:animEffect transition="in" filter="wipe(right)">
                                      <p:cBhvr>
                                        <p:cTn id="13" dur="500"/>
                                        <p:tgtEl>
                                          <p:spTgt spid="64"/>
                                        </p:tgtEl>
                                      </p:cBhvr>
                                    </p:animEffect>
                                  </p:childTnLst>
                                </p:cTn>
                              </p:par>
                            </p:childTnLst>
                          </p:cTn>
                        </p:par>
                        <p:par>
                          <p:cTn id="14" fill="hold">
                            <p:stCondLst>
                              <p:cond delay="1500"/>
                            </p:stCondLst>
                            <p:childTnLst>
                              <p:par>
                                <p:cTn id="15" presetID="22" presetClass="entr" presetSubtype="2" fill="hold" grpId="0" nodeType="afterEffect">
                                  <p:stCondLst>
                                    <p:cond delay="0"/>
                                  </p:stCondLst>
                                  <p:childTnLst>
                                    <p:set>
                                      <p:cBhvr>
                                        <p:cTn id="16" dur="1" fill="hold">
                                          <p:stCondLst>
                                            <p:cond delay="0"/>
                                          </p:stCondLst>
                                        </p:cTn>
                                        <p:tgtEl>
                                          <p:spTgt spid="65"/>
                                        </p:tgtEl>
                                        <p:attrNameLst>
                                          <p:attrName>style.visibility</p:attrName>
                                        </p:attrNameLst>
                                      </p:cBhvr>
                                      <p:to>
                                        <p:strVal val="visible"/>
                                      </p:to>
                                    </p:set>
                                    <p:animEffect transition="in" filter="wipe(right)">
                                      <p:cBhvr>
                                        <p:cTn id="17" dur="500"/>
                                        <p:tgtEl>
                                          <p:spTgt spid="65"/>
                                        </p:tgtEl>
                                      </p:cBhvr>
                                    </p:animEffect>
                                  </p:childTnLst>
                                </p:cTn>
                              </p:par>
                            </p:childTnLst>
                          </p:cTn>
                        </p:par>
                        <p:par>
                          <p:cTn id="18" fill="hold">
                            <p:stCondLst>
                              <p:cond delay="2000"/>
                            </p:stCondLst>
                            <p:childTnLst>
                              <p:par>
                                <p:cTn id="19" presetID="42" presetClass="entr" presetSubtype="0" fill="hold" nodeType="after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fade">
                                      <p:cBhvr>
                                        <p:cTn id="21" dur="1000"/>
                                        <p:tgtEl>
                                          <p:spTgt spid="66"/>
                                        </p:tgtEl>
                                      </p:cBhvr>
                                    </p:animEffect>
                                    <p:anim calcmode="lin" valueType="num">
                                      <p:cBhvr>
                                        <p:cTn id="22" dur="1000" fill="hold"/>
                                        <p:tgtEl>
                                          <p:spTgt spid="66"/>
                                        </p:tgtEl>
                                        <p:attrNameLst>
                                          <p:attrName>ppt_x</p:attrName>
                                        </p:attrNameLst>
                                      </p:cBhvr>
                                      <p:tavLst>
                                        <p:tav tm="0">
                                          <p:val>
                                            <p:strVal val="#ppt_x"/>
                                          </p:val>
                                        </p:tav>
                                        <p:tav tm="100000">
                                          <p:val>
                                            <p:strVal val="#ppt_x"/>
                                          </p:val>
                                        </p:tav>
                                      </p:tavLst>
                                    </p:anim>
                                    <p:anim calcmode="lin" valueType="num">
                                      <p:cBhvr>
                                        <p:cTn id="23" dur="1000" fill="hold"/>
                                        <p:tgtEl>
                                          <p:spTgt spid="66"/>
                                        </p:tgtEl>
                                        <p:attrNameLst>
                                          <p:attrName>ppt_y</p:attrName>
                                        </p:attrNameLst>
                                      </p:cBhvr>
                                      <p:tavLst>
                                        <p:tav tm="0">
                                          <p:val>
                                            <p:strVal val="#ppt_y+.1"/>
                                          </p:val>
                                        </p:tav>
                                        <p:tav tm="100000">
                                          <p:val>
                                            <p:strVal val="#ppt_y"/>
                                          </p:val>
                                        </p:tav>
                                      </p:tavLst>
                                    </p:anim>
                                  </p:childTnLst>
                                </p:cTn>
                              </p:par>
                            </p:childTnLst>
                          </p:cTn>
                        </p:par>
                        <p:par>
                          <p:cTn id="24" fill="hold">
                            <p:stCondLst>
                              <p:cond delay="3000"/>
                            </p:stCondLst>
                            <p:childTnLst>
                              <p:par>
                                <p:cTn id="25" presetID="2" presetClass="entr" presetSubtype="8" fill="hold" nodeType="after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0-#ppt_w/2"/>
                                          </p:val>
                                        </p:tav>
                                        <p:tav tm="100000">
                                          <p:val>
                                            <p:strVal val="#ppt_x"/>
                                          </p:val>
                                        </p:tav>
                                      </p:tavLst>
                                    </p:anim>
                                    <p:anim calcmode="lin" valueType="num">
                                      <p:cBhvr additive="base">
                                        <p:cTn id="28" dur="500" fill="hold"/>
                                        <p:tgtEl>
                                          <p:spTgt spid="6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6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占位符 4099"/>
          <p:cNvSpPr>
            <a:spLocks noGrp="1"/>
          </p:cNvSpPr>
          <p:nvPr/>
        </p:nvSpPr>
        <p:spPr>
          <a:xfrm>
            <a:off x="6240337" y="1411295"/>
            <a:ext cx="3331202" cy="5125401"/>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200000"/>
              </a:lnSpc>
              <a:buNone/>
            </a:pPr>
            <a:r>
              <a:rPr lang="en-US" altLang="zh-CN" sz="2000" b="1" dirty="0">
                <a:latin typeface="+mn-ea"/>
              </a:rPr>
              <a:t>《</a:t>
            </a:r>
            <a:r>
              <a:rPr lang="zh-CN" altLang="en-US" sz="2000" b="1" dirty="0">
                <a:latin typeface="+mn-ea"/>
              </a:rPr>
              <a:t>义务教育法</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收养法</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刑法</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民法</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治安管理处罚条例</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预防未成年人犯罪法</a:t>
            </a:r>
            <a:r>
              <a:rPr lang="en-US" altLang="zh-CN" sz="2000" b="1" dirty="0">
                <a:latin typeface="+mn-ea"/>
              </a:rPr>
              <a:t>》</a:t>
            </a:r>
          </a:p>
          <a:p>
            <a:pPr marL="0" indent="0">
              <a:lnSpc>
                <a:spcPct val="200000"/>
              </a:lnSpc>
              <a:buNone/>
            </a:pPr>
            <a:r>
              <a:rPr lang="en-US" altLang="zh-CN" sz="2000" b="1" dirty="0">
                <a:latin typeface="+mn-ea"/>
              </a:rPr>
              <a:t>《</a:t>
            </a:r>
            <a:r>
              <a:rPr lang="zh-CN" altLang="en-US" sz="2000" b="1" dirty="0">
                <a:latin typeface="+mn-ea"/>
              </a:rPr>
              <a:t>未成人保护法</a:t>
            </a:r>
            <a:r>
              <a:rPr lang="en-US" altLang="zh-CN" sz="2000" b="1" dirty="0">
                <a:latin typeface="+mn-ea"/>
              </a:rPr>
              <a:t>》</a:t>
            </a:r>
            <a:r>
              <a:rPr lang="zh-CN" altLang="en-US" sz="2000" b="1" dirty="0">
                <a:latin typeface="+mn-ea"/>
              </a:rPr>
              <a:t>等等！</a:t>
            </a:r>
          </a:p>
        </p:txBody>
      </p:sp>
      <p:sp>
        <p:nvSpPr>
          <p:cNvPr id="8" name="标题 4098"/>
          <p:cNvSpPr>
            <a:spLocks noGrp="1"/>
          </p:cNvSpPr>
          <p:nvPr/>
        </p:nvSpPr>
        <p:spPr>
          <a:xfrm>
            <a:off x="-304800" y="3190"/>
            <a:ext cx="8229600"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r>
              <a:rPr lang="zh-CN" altLang="en-US" sz="2400" b="1" dirty="0">
                <a:solidFill>
                  <a:schemeClr val="bg1"/>
                </a:solidFill>
                <a:latin typeface="+mn-ea"/>
                <a:ea typeface="+mn-ea"/>
              </a:rPr>
              <a:t>与未成年人相关的法律有哪些？</a:t>
            </a:r>
            <a:endParaRPr lang="zh-CN" altLang="en-US" sz="2400" dirty="0">
              <a:solidFill>
                <a:schemeClr val="bg1"/>
              </a:solidFill>
              <a:latin typeface="+mn-ea"/>
              <a:ea typeface="+mn-ea"/>
            </a:endParaRPr>
          </a:p>
        </p:txBody>
      </p:sp>
      <p:pic>
        <p:nvPicPr>
          <p:cNvPr id="3" name="图片 2"/>
          <p:cNvPicPr>
            <a:picLocks noChangeAspect="1"/>
          </p:cNvPicPr>
          <p:nvPr/>
        </p:nvPicPr>
        <p:blipFill>
          <a:blip r:embed="rId3"/>
          <a:stretch>
            <a:fillRect/>
          </a:stretch>
        </p:blipFill>
        <p:spPr>
          <a:xfrm>
            <a:off x="1752600" y="1411295"/>
            <a:ext cx="3716666" cy="493649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up)">
                                      <p:cBhvr>
                                        <p:cTn id="1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9"/>
          <p:cNvPicPr>
            <a:picLocks noChangeAspect="1"/>
          </p:cNvPicPr>
          <p:nvPr/>
        </p:nvPicPr>
        <p:blipFill>
          <a:blip r:embed="rId3"/>
          <a:stretch>
            <a:fillRect/>
          </a:stretch>
        </p:blipFill>
        <p:spPr>
          <a:xfrm>
            <a:off x="2221034" y="381000"/>
            <a:ext cx="7670271" cy="5200699"/>
          </a:xfrm>
          <a:prstGeom prst="rect">
            <a:avLst/>
          </a:prstGeom>
        </p:spPr>
      </p:pic>
      <p:sp>
        <p:nvSpPr>
          <p:cNvPr id="17" name="标题 5121"/>
          <p:cNvSpPr>
            <a:spLocks noGrp="1"/>
          </p:cNvSpPr>
          <p:nvPr/>
        </p:nvSpPr>
        <p:spPr>
          <a:xfrm>
            <a:off x="4593741" y="1981200"/>
            <a:ext cx="2924858" cy="591258"/>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3200" b="1" dirty="0">
                <a:solidFill>
                  <a:schemeClr val="bg1"/>
                </a:solidFill>
              </a:rPr>
              <a:t>大</a:t>
            </a:r>
            <a:endParaRPr lang="en-US" altLang="zh-CN" sz="3200" b="1" dirty="0">
              <a:solidFill>
                <a:schemeClr val="bg1"/>
              </a:solidFill>
            </a:endParaRPr>
          </a:p>
          <a:p>
            <a:pPr algn="l"/>
            <a:r>
              <a:rPr lang="zh-CN" altLang="en-US" sz="3200" b="1" dirty="0">
                <a:solidFill>
                  <a:schemeClr val="bg1"/>
                </a:solidFill>
              </a:rPr>
              <a:t>家</a:t>
            </a:r>
            <a:endParaRPr lang="en-US" altLang="zh-CN" sz="3200" b="1" dirty="0">
              <a:solidFill>
                <a:schemeClr val="bg1"/>
              </a:solidFill>
            </a:endParaRPr>
          </a:p>
          <a:p>
            <a:pPr algn="l"/>
            <a:r>
              <a:rPr lang="zh-CN" altLang="en-US" sz="3200" b="1" dirty="0">
                <a:solidFill>
                  <a:schemeClr val="bg1"/>
                </a:solidFill>
              </a:rPr>
              <a:t>谈：</a:t>
            </a:r>
            <a:endParaRPr lang="zh-CN" altLang="en-US" dirty="0">
              <a:solidFill>
                <a:schemeClr val="bg1"/>
              </a:solidFill>
            </a:endParaRPr>
          </a:p>
        </p:txBody>
      </p:sp>
      <p:sp>
        <p:nvSpPr>
          <p:cNvPr id="2" name="矩形 1"/>
          <p:cNvSpPr/>
          <p:nvPr/>
        </p:nvSpPr>
        <p:spPr>
          <a:xfrm>
            <a:off x="6096000" y="1541986"/>
            <a:ext cx="2845199" cy="1850571"/>
          </a:xfrm>
          <a:prstGeom prst="rect">
            <a:avLst/>
          </a:prstGeom>
        </p:spPr>
        <p:txBody>
          <a:bodyPr wrap="square">
            <a:spAutoFit/>
          </a:bodyPr>
          <a:lstStyle/>
          <a:p>
            <a:pPr algn="l">
              <a:lnSpc>
                <a:spcPct val="200000"/>
              </a:lnSpc>
            </a:pPr>
            <a:r>
              <a:rPr lang="zh-CN" altLang="en-US" sz="2400" dirty="0">
                <a:solidFill>
                  <a:schemeClr val="bg1"/>
                </a:solidFill>
                <a:latin typeface="+mn-ea"/>
                <a:ea typeface="+mn-ea"/>
              </a:rPr>
              <a:t>问题</a:t>
            </a:r>
            <a:r>
              <a:rPr lang="en-US" altLang="zh-CN" sz="2400" dirty="0">
                <a:solidFill>
                  <a:schemeClr val="bg1"/>
                </a:solidFill>
                <a:latin typeface="+mn-ea"/>
                <a:ea typeface="+mn-ea"/>
              </a:rPr>
              <a:t>1.</a:t>
            </a:r>
          </a:p>
          <a:p>
            <a:pPr algn="l">
              <a:lnSpc>
                <a:spcPct val="200000"/>
              </a:lnSpc>
            </a:pPr>
            <a:r>
              <a:rPr lang="zh-CN" altLang="en-US" sz="1800" dirty="0">
                <a:solidFill>
                  <a:schemeClr val="bg1"/>
                </a:solidFill>
              </a:rPr>
              <a:t>哪些行为属于不良行为？自己有没有不良行为？</a:t>
            </a:r>
          </a:p>
        </p:txBody>
      </p:sp>
      <p:pic>
        <p:nvPicPr>
          <p:cNvPr id="4" name="图片 3"/>
          <p:cNvPicPr>
            <a:picLocks noChangeAspect="1"/>
          </p:cNvPicPr>
          <p:nvPr/>
        </p:nvPicPr>
        <p:blipFill>
          <a:blip r:embed="rId4" cstate="screen"/>
          <a:stretch>
            <a:fillRect/>
          </a:stretch>
        </p:blipFill>
        <p:spPr>
          <a:xfrm>
            <a:off x="762000" y="3846124"/>
            <a:ext cx="2258907" cy="301187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文本占位符 6146"/>
          <p:cNvSpPr>
            <a:spLocks noGrp="1"/>
          </p:cNvSpPr>
          <p:nvPr/>
        </p:nvSpPr>
        <p:spPr>
          <a:xfrm>
            <a:off x="4191000" y="990600"/>
            <a:ext cx="8229600"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a:lnSpc>
                <a:spcPct val="200000"/>
              </a:lnSpc>
              <a:buNone/>
            </a:pPr>
            <a:r>
              <a:rPr lang="zh-CN" altLang="en-US" sz="1800" b="1" dirty="0"/>
              <a:t>是指严重危害社会，尚不够刑事处罚的违法行为：</a:t>
            </a:r>
            <a:r>
              <a:rPr lang="zh-CN" altLang="en-US" sz="1800" dirty="0"/>
              <a:t/>
            </a:r>
            <a:br>
              <a:rPr lang="zh-CN" altLang="en-US" sz="1800" dirty="0"/>
            </a:br>
            <a:r>
              <a:rPr lang="zh-CN" altLang="en-US" sz="1600" dirty="0"/>
              <a:t>（一）纠集他人结伙滋事，扰乱治安；</a:t>
            </a:r>
            <a:br>
              <a:rPr lang="zh-CN" altLang="en-US" sz="1600" dirty="0"/>
            </a:br>
            <a:r>
              <a:rPr lang="zh-CN" altLang="en-US" sz="1600" dirty="0"/>
              <a:t>（二）携带自制刀具，屡教不改；</a:t>
            </a:r>
            <a:br>
              <a:rPr lang="zh-CN" altLang="en-US" sz="1600" dirty="0"/>
            </a:br>
            <a:r>
              <a:rPr lang="zh-CN" altLang="en-US" sz="1600" dirty="0"/>
              <a:t>（三）多次拦截殴打他人或者强行索要他人财物；</a:t>
            </a:r>
            <a:br>
              <a:rPr lang="zh-CN" altLang="en-US" sz="1600" dirty="0"/>
            </a:br>
            <a:r>
              <a:rPr lang="zh-CN" altLang="en-US" sz="1600" dirty="0"/>
              <a:t>（四）传播淫秽读物或音像制品等；</a:t>
            </a:r>
            <a:br>
              <a:rPr lang="zh-CN" altLang="en-US" sz="1600" dirty="0"/>
            </a:br>
            <a:r>
              <a:rPr lang="zh-CN" altLang="en-US" sz="1600" dirty="0"/>
              <a:t>（五）进行淫乱或者色情、卖淫活动；</a:t>
            </a:r>
            <a:br>
              <a:rPr lang="zh-CN" altLang="en-US" sz="1600" dirty="0"/>
            </a:br>
            <a:r>
              <a:rPr lang="zh-CN" altLang="en-US" sz="1600" dirty="0"/>
              <a:t>（六）多次偷窃；</a:t>
            </a:r>
            <a:br>
              <a:rPr lang="zh-CN" altLang="en-US" sz="1600" dirty="0"/>
            </a:br>
            <a:r>
              <a:rPr lang="zh-CN" altLang="en-US" sz="1600" dirty="0"/>
              <a:t>（七）参与赌博，屡教不改；</a:t>
            </a:r>
            <a:br>
              <a:rPr lang="zh-CN" altLang="en-US" sz="1600" dirty="0"/>
            </a:br>
            <a:r>
              <a:rPr lang="zh-CN" altLang="en-US" sz="1600" dirty="0"/>
              <a:t>（八）吸毒、注射毒品；</a:t>
            </a:r>
            <a:br>
              <a:rPr lang="zh-CN" altLang="en-US" sz="1600" dirty="0"/>
            </a:br>
            <a:r>
              <a:rPr lang="zh-CN" altLang="en-US" sz="1600" dirty="0"/>
              <a:t>（九）其它危害社会行为。严重不良行为的发展延伸就是犯罪。 </a:t>
            </a:r>
          </a:p>
        </p:txBody>
      </p:sp>
      <p:sp>
        <p:nvSpPr>
          <p:cNvPr id="22" name="TextBox 51"/>
          <p:cNvSpPr txBox="1">
            <a:spLocks noChangeArrowheads="1"/>
          </p:cNvSpPr>
          <p:nvPr/>
        </p:nvSpPr>
        <p:spPr bwMode="auto">
          <a:xfrm flipH="1">
            <a:off x="1524000" y="304800"/>
            <a:ext cx="3970869" cy="51292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2800" dirty="0">
                <a:solidFill>
                  <a:schemeClr val="bg1"/>
                </a:solidFill>
              </a:rPr>
              <a:t>严重不良行为</a:t>
            </a:r>
          </a:p>
        </p:txBody>
      </p:sp>
      <p:pic>
        <p:nvPicPr>
          <p:cNvPr id="3" name="图片 2"/>
          <p:cNvPicPr>
            <a:picLocks noChangeAspect="1"/>
          </p:cNvPicPr>
          <p:nvPr/>
        </p:nvPicPr>
        <p:blipFill>
          <a:blip r:embed="rId3" cstate="screen"/>
          <a:stretch>
            <a:fillRect/>
          </a:stretch>
        </p:blipFill>
        <p:spPr>
          <a:xfrm>
            <a:off x="685800" y="1524000"/>
            <a:ext cx="3288800" cy="4655199"/>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wipe(up)">
                                      <p:cBhvr>
                                        <p:cTn id="17"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标题 7169"/>
          <p:cNvSpPr>
            <a:spLocks noGrp="1"/>
          </p:cNvSpPr>
          <p:nvPr/>
        </p:nvSpPr>
        <p:spPr>
          <a:xfrm>
            <a:off x="1676400" y="1085392"/>
            <a:ext cx="9067800" cy="1476375"/>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2000" b="1" dirty="0">
                <a:solidFill>
                  <a:schemeClr val="tx1"/>
                </a:solidFill>
              </a:rPr>
              <a:t>是指未成年人父母或其监护人和学校应当教育未成年人不得有下列不良行为：</a:t>
            </a:r>
            <a:br>
              <a:rPr lang="zh-CN" altLang="en-US" sz="2000" b="1" dirty="0">
                <a:solidFill>
                  <a:schemeClr val="tx1"/>
                </a:solidFill>
              </a:rPr>
            </a:br>
            <a:endParaRPr lang="zh-CN" altLang="en-US" sz="2000" b="1" dirty="0">
              <a:solidFill>
                <a:schemeClr val="tx1"/>
              </a:solidFill>
            </a:endParaRPr>
          </a:p>
        </p:txBody>
      </p:sp>
      <p:sp>
        <p:nvSpPr>
          <p:cNvPr id="16" name="文本占位符 7170"/>
          <p:cNvSpPr>
            <a:spLocks noGrp="1"/>
          </p:cNvSpPr>
          <p:nvPr/>
        </p:nvSpPr>
        <p:spPr>
          <a:xfrm>
            <a:off x="1683947" y="2033252"/>
            <a:ext cx="8229600" cy="4525963"/>
          </a:xfrm>
          <a:prstGeom prst="rect">
            <a:avLst/>
          </a:prstGeom>
          <a:noFill/>
          <a:ln w="9525">
            <a:noFill/>
          </a:ln>
        </p:spPr>
        <p:txBody>
          <a:bodyPr/>
          <a:lstStyle>
            <a:lvl1pPr marL="342900" lvl="0" indent="-342900" algn="l" defTabSz="914400" eaLnBrk="1" fontAlgn="base" latinLnBrk="0" hangingPunct="1">
              <a:lnSpc>
                <a:spcPct val="100000"/>
              </a:lnSpc>
              <a:spcBef>
                <a:spcPct val="20000"/>
              </a:spcBef>
              <a:spcAft>
                <a:spcPct val="0"/>
              </a:spcAft>
              <a:buChar char="•"/>
              <a:defRPr sz="3200" b="0" i="0" u="none" kern="1200" baseline="0">
                <a:solidFill>
                  <a:schemeClr val="tx1"/>
                </a:solidFill>
                <a:latin typeface="+mn-lt"/>
                <a:ea typeface="+mn-ea"/>
                <a:cs typeface="+mn-cs"/>
              </a:defRPr>
            </a:lvl1pPr>
            <a:lvl2pPr marL="742950" lvl="1" indent="-285750" algn="l" defTabSz="914400" eaLnBrk="1" fontAlgn="base" latinLnBrk="0" hangingPunct="1">
              <a:lnSpc>
                <a:spcPct val="100000"/>
              </a:lnSpc>
              <a:spcBef>
                <a:spcPct val="20000"/>
              </a:spcBef>
              <a:spcAft>
                <a:spcPct val="0"/>
              </a:spcAft>
              <a:buChar char="–"/>
              <a:defRPr sz="2800" b="0" i="0" u="none" kern="1200" baseline="0">
                <a:solidFill>
                  <a:schemeClr val="tx1"/>
                </a:solidFill>
                <a:latin typeface="+mn-lt"/>
                <a:ea typeface="+mn-ea"/>
                <a:cs typeface="+mn-cs"/>
              </a:defRPr>
            </a:lvl2pPr>
            <a:lvl3pPr marL="1143000" lvl="2" indent="-228600" algn="l" defTabSz="914400" eaLnBrk="1" fontAlgn="base" latinLnBrk="0" hangingPunct="1">
              <a:lnSpc>
                <a:spcPct val="100000"/>
              </a:lnSpc>
              <a:spcBef>
                <a:spcPct val="20000"/>
              </a:spcBef>
              <a:spcAft>
                <a:spcPct val="0"/>
              </a:spcAft>
              <a:buChar char="•"/>
              <a:defRPr sz="2400" b="0" i="0" u="none" kern="1200" baseline="0">
                <a:solidFill>
                  <a:schemeClr val="tx1"/>
                </a:solidFill>
                <a:latin typeface="+mn-lt"/>
                <a:ea typeface="+mn-ea"/>
                <a:cs typeface="+mn-cs"/>
              </a:defRPr>
            </a:lvl3pPr>
            <a:lvl4pPr marL="1600200" lvl="3"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4pPr>
            <a:lvl5pPr marL="2057400" lvl="4"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5pPr>
            <a:lvl6pPr marL="2514600" lvl="5"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6pPr>
            <a:lvl7pPr marL="2971800" lvl="6"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7pPr>
            <a:lvl8pPr marL="3429000" lvl="7"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8pPr>
            <a:lvl9pPr marL="3886200" lvl="8" indent="-228600" algn="l" defTabSz="914400" eaLnBrk="1" fontAlgn="base" latinLnBrk="0" hangingPunct="1">
              <a:lnSpc>
                <a:spcPct val="100000"/>
              </a:lnSpc>
              <a:spcBef>
                <a:spcPct val="20000"/>
              </a:spcBef>
              <a:spcAft>
                <a:spcPct val="0"/>
              </a:spcAft>
              <a:buChar char="»"/>
              <a:defRPr sz="2000" b="0" i="0" u="none" kern="1200" baseline="0">
                <a:solidFill>
                  <a:schemeClr val="tx1"/>
                </a:solidFill>
                <a:latin typeface="+mn-lt"/>
                <a:ea typeface="+mn-ea"/>
                <a:cs typeface="+mn-cs"/>
              </a:defRPr>
            </a:lvl9pPr>
          </a:lstStyle>
          <a:p>
            <a:pPr marL="0" indent="0">
              <a:lnSpc>
                <a:spcPct val="150000"/>
              </a:lnSpc>
              <a:buNone/>
            </a:pPr>
            <a:r>
              <a:rPr lang="zh-CN" altLang="en-US" sz="1600" b="1" dirty="0"/>
              <a:t>（一）旷课、夜不归宿；</a:t>
            </a:r>
            <a:br>
              <a:rPr lang="zh-CN" altLang="en-US" sz="1600" b="1" dirty="0"/>
            </a:br>
            <a:r>
              <a:rPr lang="zh-CN" altLang="en-US" sz="1600" b="1" dirty="0"/>
              <a:t>（二）携带管制刀具；</a:t>
            </a:r>
            <a:br>
              <a:rPr lang="zh-CN" altLang="en-US" sz="1600" b="1" dirty="0"/>
            </a:br>
            <a:r>
              <a:rPr lang="zh-CN" altLang="en-US" sz="1600" b="1" dirty="0"/>
              <a:t>（三）打架斗殴，辱骂他人；</a:t>
            </a:r>
            <a:br>
              <a:rPr lang="zh-CN" altLang="en-US" sz="1600" b="1" dirty="0"/>
            </a:br>
            <a:r>
              <a:rPr lang="zh-CN" altLang="en-US" sz="1600" b="1" dirty="0"/>
              <a:t>（四）强行向他人索要财物；</a:t>
            </a:r>
            <a:br>
              <a:rPr lang="zh-CN" altLang="en-US" sz="1600" b="1" dirty="0"/>
            </a:br>
            <a:r>
              <a:rPr lang="zh-CN" altLang="en-US" sz="1600" b="1" dirty="0"/>
              <a:t>（五）偷窃、故意损坏财物；</a:t>
            </a:r>
            <a:br>
              <a:rPr lang="zh-CN" altLang="en-US" sz="1600" b="1" dirty="0"/>
            </a:br>
            <a:r>
              <a:rPr lang="zh-CN" altLang="en-US" sz="1600" b="1" dirty="0"/>
              <a:t>（六）参与赌博或者变相赌博；</a:t>
            </a:r>
            <a:br>
              <a:rPr lang="zh-CN" altLang="en-US" sz="1600" b="1" dirty="0"/>
            </a:br>
            <a:r>
              <a:rPr lang="zh-CN" altLang="en-US" sz="1600" b="1" dirty="0"/>
              <a:t>（七）观看收听色情、淫秽的音像制品读物等；</a:t>
            </a:r>
            <a:br>
              <a:rPr lang="zh-CN" altLang="en-US" sz="1600" b="1" dirty="0"/>
            </a:br>
            <a:r>
              <a:rPr lang="zh-CN" altLang="en-US" sz="1600" b="1" dirty="0"/>
              <a:t>（八）进入法律、法规规定未成年人不适宜进入营业歌舞等场所；</a:t>
            </a:r>
            <a:br>
              <a:rPr lang="zh-CN" altLang="en-US" sz="1600" b="1" dirty="0"/>
            </a:br>
            <a:r>
              <a:rPr lang="zh-CN" altLang="en-US" sz="1600" b="1" dirty="0"/>
              <a:t>（九）其它严重违背社会的不良行为；</a:t>
            </a:r>
            <a:br>
              <a:rPr lang="zh-CN" altLang="en-US" sz="1600" b="1" dirty="0"/>
            </a:br>
            <a:r>
              <a:rPr lang="zh-CN" altLang="en-US" sz="1600" b="1" dirty="0"/>
              <a:t>（十）吸烟、酗酒。</a:t>
            </a:r>
          </a:p>
        </p:txBody>
      </p:sp>
      <p:sp>
        <p:nvSpPr>
          <p:cNvPr id="5" name="TextBox 51"/>
          <p:cNvSpPr txBox="1">
            <a:spLocks noChangeArrowheads="1"/>
          </p:cNvSpPr>
          <p:nvPr/>
        </p:nvSpPr>
        <p:spPr bwMode="auto">
          <a:xfrm flipH="1">
            <a:off x="1676400" y="309229"/>
            <a:ext cx="3970869" cy="51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2800" dirty="0">
                <a:solidFill>
                  <a:schemeClr val="bg1"/>
                </a:solidFill>
              </a:rPr>
              <a:t>中度不良行为</a:t>
            </a:r>
          </a:p>
        </p:txBody>
      </p:sp>
      <p:pic>
        <p:nvPicPr>
          <p:cNvPr id="4" name="图片 3"/>
          <p:cNvPicPr>
            <a:picLocks noChangeAspect="1"/>
          </p:cNvPicPr>
          <p:nvPr/>
        </p:nvPicPr>
        <p:blipFill>
          <a:blip r:embed="rId3" cstate="screen"/>
          <a:stretch>
            <a:fillRect/>
          </a:stretch>
        </p:blipFill>
        <p:spPr>
          <a:xfrm flipH="1">
            <a:off x="7848600" y="2010061"/>
            <a:ext cx="3402998" cy="3991716"/>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wipe(up)">
                                      <p:cBhvr>
                                        <p:cTn id="15" dur="500"/>
                                        <p:tgtEl>
                                          <p:spTgt spid="16"/>
                                        </p:tgtEl>
                                      </p:cBhvr>
                                    </p:animEffect>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6"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标题 8193"/>
          <p:cNvSpPr>
            <a:spLocks noGrp="1"/>
          </p:cNvSpPr>
          <p:nvPr/>
        </p:nvSpPr>
        <p:spPr>
          <a:xfrm>
            <a:off x="1524000" y="1710423"/>
            <a:ext cx="10134600" cy="2910121"/>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lnSpc>
                <a:spcPct val="250000"/>
              </a:lnSpc>
            </a:pPr>
            <a:r>
              <a:rPr lang="zh-CN" altLang="en-US" sz="1800" dirty="0">
                <a:solidFill>
                  <a:schemeClr val="tx1"/>
                </a:solidFill>
              </a:rPr>
              <a:t>是泛指与小学生守则、小学生日常行为规范、公众道德规范相背的一些行为以及心理障碍的总和。</a:t>
            </a:r>
            <a:br>
              <a:rPr lang="zh-CN" altLang="en-US" sz="1800" dirty="0">
                <a:solidFill>
                  <a:schemeClr val="tx1"/>
                </a:solidFill>
              </a:rPr>
            </a:br>
            <a:r>
              <a:rPr lang="zh-CN" altLang="en-US" sz="1800" dirty="0">
                <a:solidFill>
                  <a:schemeClr val="tx1"/>
                </a:solidFill>
              </a:rPr>
              <a:t>轻度不良行为的危害性主要体现在对相其关群体及其个人的危害上。</a:t>
            </a:r>
            <a:br>
              <a:rPr lang="zh-CN" altLang="en-US" sz="1800" dirty="0">
                <a:solidFill>
                  <a:schemeClr val="tx1"/>
                </a:solidFill>
              </a:rPr>
            </a:br>
            <a:r>
              <a:rPr lang="zh-CN" altLang="en-US" sz="1800" dirty="0">
                <a:solidFill>
                  <a:schemeClr val="tx1"/>
                </a:solidFill>
              </a:rPr>
              <a:t>如迟到、早退、讲粗话脏话、穿奇装异服、染发、带首饰、男生留过耳长发、光头、不按时就寝等各种违反学校规章制度的行为。</a:t>
            </a:r>
          </a:p>
        </p:txBody>
      </p:sp>
      <p:sp>
        <p:nvSpPr>
          <p:cNvPr id="5" name="TextBox 51"/>
          <p:cNvSpPr txBox="1">
            <a:spLocks noChangeArrowheads="1"/>
          </p:cNvSpPr>
          <p:nvPr/>
        </p:nvSpPr>
        <p:spPr bwMode="auto">
          <a:xfrm flipH="1">
            <a:off x="1524000" y="304800"/>
            <a:ext cx="3970869" cy="5129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1243" tIns="40621" rIns="81243" bIns="40621">
            <a:spAutoFit/>
          </a:bodyPr>
          <a:lstStyle>
            <a:lvl1pPr algn="l" defTabSz="609600">
              <a:defRPr>
                <a:solidFill>
                  <a:schemeClr val="tx1"/>
                </a:solidFill>
                <a:latin typeface="Arial" panose="020B0604020202020204" pitchFamily="34" charset="0"/>
              </a:defRPr>
            </a:lvl1pPr>
            <a:lvl2pPr marL="495300" indent="-190500" algn="l" defTabSz="609600">
              <a:defRPr>
                <a:solidFill>
                  <a:schemeClr val="tx1"/>
                </a:solidFill>
                <a:latin typeface="Arial" panose="020B0604020202020204" pitchFamily="34" charset="0"/>
              </a:defRPr>
            </a:lvl2pPr>
            <a:lvl3pPr marL="762000" indent="-152400" algn="l" defTabSz="609600">
              <a:defRPr>
                <a:solidFill>
                  <a:schemeClr val="tx1"/>
                </a:solidFill>
                <a:latin typeface="Arial" panose="020B0604020202020204" pitchFamily="34" charset="0"/>
              </a:defRPr>
            </a:lvl3pPr>
            <a:lvl4pPr marL="1066800" indent="-152400" algn="l" defTabSz="609600">
              <a:defRPr>
                <a:solidFill>
                  <a:schemeClr val="tx1"/>
                </a:solidFill>
                <a:latin typeface="Arial" panose="020B0604020202020204" pitchFamily="34" charset="0"/>
              </a:defRPr>
            </a:lvl4pPr>
            <a:lvl5pPr marL="1371600" indent="-152400" algn="l" defTabSz="609600">
              <a:defRPr>
                <a:solidFill>
                  <a:schemeClr val="tx1"/>
                </a:solidFill>
                <a:latin typeface="Arial" panose="020B0604020202020204" pitchFamily="34" charset="0"/>
              </a:defRPr>
            </a:lvl5pPr>
            <a:lvl6pPr marL="1828800" indent="-152400" defTabSz="609600" fontAlgn="base">
              <a:spcBef>
                <a:spcPct val="0"/>
              </a:spcBef>
              <a:spcAft>
                <a:spcPct val="0"/>
              </a:spcAft>
              <a:defRPr>
                <a:solidFill>
                  <a:schemeClr val="tx1"/>
                </a:solidFill>
                <a:latin typeface="Arial" panose="020B0604020202020204" pitchFamily="34" charset="0"/>
              </a:defRPr>
            </a:lvl6pPr>
            <a:lvl7pPr marL="2286000" indent="-152400" defTabSz="609600" fontAlgn="base">
              <a:spcBef>
                <a:spcPct val="0"/>
              </a:spcBef>
              <a:spcAft>
                <a:spcPct val="0"/>
              </a:spcAft>
              <a:defRPr>
                <a:solidFill>
                  <a:schemeClr val="tx1"/>
                </a:solidFill>
                <a:latin typeface="Arial" panose="020B0604020202020204" pitchFamily="34" charset="0"/>
              </a:defRPr>
            </a:lvl7pPr>
            <a:lvl8pPr marL="2743200" indent="-152400" defTabSz="609600" fontAlgn="base">
              <a:spcBef>
                <a:spcPct val="0"/>
              </a:spcBef>
              <a:spcAft>
                <a:spcPct val="0"/>
              </a:spcAft>
              <a:defRPr>
                <a:solidFill>
                  <a:schemeClr val="tx1"/>
                </a:solidFill>
                <a:latin typeface="Arial" panose="020B0604020202020204" pitchFamily="34" charset="0"/>
              </a:defRPr>
            </a:lvl8pPr>
            <a:lvl9pPr marL="3200400" indent="-152400" defTabSz="609600" fontAlgn="base">
              <a:spcBef>
                <a:spcPct val="0"/>
              </a:spcBef>
              <a:spcAft>
                <a:spcPct val="0"/>
              </a:spcAft>
              <a:defRPr>
                <a:solidFill>
                  <a:schemeClr val="tx1"/>
                </a:solidFill>
                <a:latin typeface="Arial" panose="020B0604020202020204" pitchFamily="34" charset="0"/>
              </a:defRPr>
            </a:lvl9pPr>
          </a:lstStyle>
          <a:p>
            <a:r>
              <a:rPr lang="zh-CN" altLang="en-US" sz="2800" dirty="0">
                <a:solidFill>
                  <a:schemeClr val="bg1"/>
                </a:solidFill>
              </a:rPr>
              <a:t>轻度不良行为</a:t>
            </a:r>
          </a:p>
        </p:txBody>
      </p:sp>
      <p:pic>
        <p:nvPicPr>
          <p:cNvPr id="3" name="图片 2"/>
          <p:cNvPicPr>
            <a:picLocks noChangeAspect="1"/>
          </p:cNvPicPr>
          <p:nvPr/>
        </p:nvPicPr>
        <p:blipFill>
          <a:blip r:embed="rId3" cstate="screen"/>
          <a:stretch>
            <a:fillRect/>
          </a:stretch>
        </p:blipFill>
        <p:spPr>
          <a:xfrm>
            <a:off x="6553200" y="4038600"/>
            <a:ext cx="3962400" cy="2729103"/>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fltVal val="0"/>
                                          </p:val>
                                        </p:tav>
                                        <p:tav tm="100000">
                                          <p:val>
                                            <p:strVal val="#ppt_h"/>
                                          </p:val>
                                        </p:tav>
                                      </p:tavLst>
                                    </p:anim>
                                    <p:animEffect transition="in" filter="fade">
                                      <p:cBhvr>
                                        <p:cTn id="19"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4" name="组合 63"/>
          <p:cNvGrpSpPr/>
          <p:nvPr/>
        </p:nvGrpSpPr>
        <p:grpSpPr>
          <a:xfrm>
            <a:off x="4315375" y="1987397"/>
            <a:ext cx="2764985" cy="898735"/>
            <a:chOff x="1470499" y="1595070"/>
            <a:chExt cx="2764985" cy="1569985"/>
          </a:xfrm>
          <a:noFill/>
        </p:grpSpPr>
        <p:sp>
          <p:nvSpPr>
            <p:cNvPr id="65" name="椭圆 31"/>
            <p:cNvSpPr/>
            <p:nvPr/>
          </p:nvSpPr>
          <p:spPr>
            <a:xfrm>
              <a:off x="1470499"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66" name="TextBox 25"/>
            <p:cNvSpPr txBox="1"/>
            <p:nvPr/>
          </p:nvSpPr>
          <p:spPr>
            <a:xfrm>
              <a:off x="1594572" y="2072285"/>
              <a:ext cx="2516836" cy="369332"/>
            </a:xfrm>
            <a:prstGeom prst="rect">
              <a:avLst/>
            </a:prstGeom>
            <a:grpFill/>
          </p:spPr>
          <p:txBody>
            <a:bodyPr wrap="square" rtlCol="0">
              <a:spAutoFit/>
            </a:bodyPr>
            <a:lstStyle/>
            <a:p>
              <a:pPr>
                <a:buNone/>
              </a:pPr>
              <a:r>
                <a:rPr lang="zh-CN" altLang="en-US" sz="1800" dirty="0"/>
                <a:t>上课说话，不爱学习</a:t>
              </a:r>
            </a:p>
          </p:txBody>
        </p:sp>
      </p:grpSp>
      <p:grpSp>
        <p:nvGrpSpPr>
          <p:cNvPr id="68" name="组合 67"/>
          <p:cNvGrpSpPr/>
          <p:nvPr/>
        </p:nvGrpSpPr>
        <p:grpSpPr>
          <a:xfrm>
            <a:off x="7620000" y="1982577"/>
            <a:ext cx="2764985" cy="898735"/>
            <a:chOff x="4635020" y="1595070"/>
            <a:chExt cx="2764985" cy="1569985"/>
          </a:xfrm>
          <a:noFill/>
        </p:grpSpPr>
        <p:sp>
          <p:nvSpPr>
            <p:cNvPr id="69" name="椭圆 31"/>
            <p:cNvSpPr/>
            <p:nvPr/>
          </p:nvSpPr>
          <p:spPr>
            <a:xfrm>
              <a:off x="4635020" y="1595070"/>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dirty="0">
                <a:solidFill>
                  <a:schemeClr val="tx1">
                    <a:lumMod val="75000"/>
                    <a:lumOff val="25000"/>
                  </a:schemeClr>
                </a:solidFill>
                <a:latin typeface="+mj-ea"/>
                <a:ea typeface="+mj-ea"/>
              </a:endParaRPr>
            </a:p>
          </p:txBody>
        </p:sp>
        <p:sp>
          <p:nvSpPr>
            <p:cNvPr id="70" name="TextBox 33"/>
            <p:cNvSpPr txBox="1"/>
            <p:nvPr/>
          </p:nvSpPr>
          <p:spPr>
            <a:xfrm>
              <a:off x="4811619" y="2132166"/>
              <a:ext cx="2516836" cy="369332"/>
            </a:xfrm>
            <a:prstGeom prst="rect">
              <a:avLst/>
            </a:prstGeom>
            <a:grpFill/>
            <a:ln>
              <a:noFill/>
            </a:ln>
          </p:spPr>
          <p:txBody>
            <a:bodyPr wrap="square" rtlCol="0">
              <a:spAutoFit/>
            </a:bodyPr>
            <a:lstStyle/>
            <a:p>
              <a:pPr>
                <a:buNone/>
              </a:pPr>
              <a:r>
                <a:rPr lang="zh-CN" altLang="en-US" sz="1800" dirty="0"/>
                <a:t>不听父母及老师的话</a:t>
              </a:r>
            </a:p>
          </p:txBody>
        </p:sp>
      </p:grpSp>
      <p:grpSp>
        <p:nvGrpSpPr>
          <p:cNvPr id="72" name="组合 71"/>
          <p:cNvGrpSpPr/>
          <p:nvPr/>
        </p:nvGrpSpPr>
        <p:grpSpPr>
          <a:xfrm>
            <a:off x="7620000" y="3377610"/>
            <a:ext cx="2764985" cy="898735"/>
            <a:chOff x="7823247" y="1566042"/>
            <a:chExt cx="2764985" cy="1569985"/>
          </a:xfrm>
          <a:noFill/>
        </p:grpSpPr>
        <p:sp>
          <p:nvSpPr>
            <p:cNvPr id="73" name="椭圆 31"/>
            <p:cNvSpPr/>
            <p:nvPr/>
          </p:nvSpPr>
          <p:spPr>
            <a:xfrm>
              <a:off x="7823247" y="1566042"/>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dirty="0">
                <a:solidFill>
                  <a:schemeClr val="tx1">
                    <a:lumMod val="75000"/>
                    <a:lumOff val="25000"/>
                  </a:schemeClr>
                </a:solidFill>
                <a:latin typeface="+mj-ea"/>
                <a:ea typeface="+mj-ea"/>
              </a:endParaRPr>
            </a:p>
          </p:txBody>
        </p:sp>
        <p:sp>
          <p:nvSpPr>
            <p:cNvPr id="74" name="TextBox 38"/>
            <p:cNvSpPr txBox="1"/>
            <p:nvPr/>
          </p:nvSpPr>
          <p:spPr>
            <a:xfrm>
              <a:off x="7948132" y="2207738"/>
              <a:ext cx="2516836" cy="369332"/>
            </a:xfrm>
            <a:prstGeom prst="rect">
              <a:avLst/>
            </a:prstGeom>
            <a:grpFill/>
          </p:spPr>
          <p:txBody>
            <a:bodyPr wrap="square" rtlCol="0">
              <a:spAutoFit/>
            </a:bodyPr>
            <a:lstStyle/>
            <a:p>
              <a:pPr>
                <a:buNone/>
              </a:pPr>
              <a:r>
                <a:rPr lang="zh-CN" altLang="en-US" sz="1800" dirty="0"/>
                <a:t>欺负小同学</a:t>
              </a:r>
            </a:p>
          </p:txBody>
        </p:sp>
      </p:grpSp>
      <p:grpSp>
        <p:nvGrpSpPr>
          <p:cNvPr id="76" name="组合 75"/>
          <p:cNvGrpSpPr/>
          <p:nvPr/>
        </p:nvGrpSpPr>
        <p:grpSpPr>
          <a:xfrm>
            <a:off x="4307862" y="3404384"/>
            <a:ext cx="2764985" cy="898735"/>
            <a:chOff x="1470498" y="3566573"/>
            <a:chExt cx="2764985" cy="1569985"/>
          </a:xfrm>
          <a:noFill/>
        </p:grpSpPr>
        <p:sp>
          <p:nvSpPr>
            <p:cNvPr id="77" name="椭圆 31"/>
            <p:cNvSpPr/>
            <p:nvPr/>
          </p:nvSpPr>
          <p:spPr>
            <a:xfrm>
              <a:off x="1470498"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79" name="TextBox 41"/>
            <p:cNvSpPr txBox="1"/>
            <p:nvPr/>
          </p:nvSpPr>
          <p:spPr>
            <a:xfrm>
              <a:off x="1605931" y="3855619"/>
              <a:ext cx="2516836" cy="646331"/>
            </a:xfrm>
            <a:prstGeom prst="rect">
              <a:avLst/>
            </a:prstGeom>
            <a:grpFill/>
          </p:spPr>
          <p:txBody>
            <a:bodyPr wrap="square" rtlCol="0">
              <a:spAutoFit/>
            </a:bodyPr>
            <a:lstStyle/>
            <a:p>
              <a:pPr>
                <a:buNone/>
              </a:pPr>
              <a:r>
                <a:rPr lang="zh-CN" altLang="en-US" sz="1800" dirty="0"/>
                <a:t>过马路时不看红绿灯，乱闯红灯</a:t>
              </a:r>
            </a:p>
          </p:txBody>
        </p:sp>
      </p:grpSp>
      <p:grpSp>
        <p:nvGrpSpPr>
          <p:cNvPr id="80" name="组合 79"/>
          <p:cNvGrpSpPr/>
          <p:nvPr/>
        </p:nvGrpSpPr>
        <p:grpSpPr>
          <a:xfrm>
            <a:off x="4322888" y="4804237"/>
            <a:ext cx="2764985" cy="898735"/>
            <a:chOff x="4635019" y="3566573"/>
            <a:chExt cx="2764985" cy="1569985"/>
          </a:xfrm>
          <a:noFill/>
        </p:grpSpPr>
        <p:sp>
          <p:nvSpPr>
            <p:cNvPr id="81" name="椭圆 31"/>
            <p:cNvSpPr/>
            <p:nvPr/>
          </p:nvSpPr>
          <p:spPr>
            <a:xfrm>
              <a:off x="4635019" y="3566573"/>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a:solidFill>
                  <a:schemeClr val="tx1">
                    <a:lumMod val="75000"/>
                    <a:lumOff val="25000"/>
                  </a:schemeClr>
                </a:solidFill>
                <a:latin typeface="+mj-ea"/>
                <a:ea typeface="+mj-ea"/>
              </a:endParaRPr>
            </a:p>
          </p:txBody>
        </p:sp>
        <p:sp>
          <p:nvSpPr>
            <p:cNvPr id="83" name="TextBox 44"/>
            <p:cNvSpPr txBox="1"/>
            <p:nvPr/>
          </p:nvSpPr>
          <p:spPr>
            <a:xfrm>
              <a:off x="4788941" y="4137871"/>
              <a:ext cx="2516836" cy="369332"/>
            </a:xfrm>
            <a:prstGeom prst="rect">
              <a:avLst/>
            </a:prstGeom>
            <a:grpFill/>
          </p:spPr>
          <p:txBody>
            <a:bodyPr wrap="square" rtlCol="0">
              <a:spAutoFit/>
            </a:bodyPr>
            <a:lstStyle/>
            <a:p>
              <a:pPr>
                <a:buNone/>
              </a:pPr>
              <a:r>
                <a:rPr lang="zh-CN" altLang="en-US" sz="1800" dirty="0"/>
                <a:t>乱丢垃圾</a:t>
              </a:r>
            </a:p>
          </p:txBody>
        </p:sp>
      </p:grpSp>
      <p:grpSp>
        <p:nvGrpSpPr>
          <p:cNvPr id="84" name="组合 83"/>
          <p:cNvGrpSpPr/>
          <p:nvPr/>
        </p:nvGrpSpPr>
        <p:grpSpPr>
          <a:xfrm>
            <a:off x="7627512" y="4874970"/>
            <a:ext cx="2764985" cy="898735"/>
            <a:chOff x="7823246" y="3537545"/>
            <a:chExt cx="2764985" cy="1569985"/>
          </a:xfrm>
          <a:noFill/>
        </p:grpSpPr>
        <p:sp>
          <p:nvSpPr>
            <p:cNvPr id="85" name="椭圆 31"/>
            <p:cNvSpPr/>
            <p:nvPr/>
          </p:nvSpPr>
          <p:spPr>
            <a:xfrm>
              <a:off x="7823246" y="3537545"/>
              <a:ext cx="2764985" cy="156998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grpFill/>
            <a:ln w="25400" cap="rnd">
              <a:solidFill>
                <a:srgbClr val="C00000"/>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1800" b="0" dirty="0">
                <a:solidFill>
                  <a:schemeClr val="tx1">
                    <a:lumMod val="75000"/>
                    <a:lumOff val="25000"/>
                  </a:schemeClr>
                </a:solidFill>
                <a:latin typeface="+mj-ea"/>
                <a:ea typeface="+mj-ea"/>
              </a:endParaRPr>
            </a:p>
          </p:txBody>
        </p:sp>
        <p:sp>
          <p:nvSpPr>
            <p:cNvPr id="87" name="TextBox 47"/>
            <p:cNvSpPr txBox="1"/>
            <p:nvPr/>
          </p:nvSpPr>
          <p:spPr>
            <a:xfrm>
              <a:off x="7948132" y="4137871"/>
              <a:ext cx="2516836" cy="369332"/>
            </a:xfrm>
            <a:prstGeom prst="rect">
              <a:avLst/>
            </a:prstGeom>
            <a:grpFill/>
          </p:spPr>
          <p:txBody>
            <a:bodyPr wrap="square" rtlCol="0">
              <a:spAutoFit/>
            </a:bodyPr>
            <a:lstStyle/>
            <a:p>
              <a:pPr>
                <a:buNone/>
              </a:pPr>
              <a:r>
                <a:rPr lang="zh-CN" altLang="en-US" sz="1800" dirty="0"/>
                <a:t>不按时完成作业</a:t>
              </a:r>
            </a:p>
          </p:txBody>
        </p:sp>
      </p:grpSp>
      <p:sp>
        <p:nvSpPr>
          <p:cNvPr id="27" name="标题 52225"/>
          <p:cNvSpPr>
            <a:spLocks noGrp="1"/>
          </p:cNvSpPr>
          <p:nvPr/>
        </p:nvSpPr>
        <p:spPr>
          <a:xfrm>
            <a:off x="1600200" y="-25421"/>
            <a:ext cx="5320618" cy="1143000"/>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algn="l"/>
            <a:r>
              <a:rPr lang="zh-CN" altLang="en-US" sz="2400" b="1" dirty="0">
                <a:solidFill>
                  <a:schemeClr val="bg1"/>
                </a:solidFill>
              </a:rPr>
              <a:t>发生在大家身边的轻度不良行为：</a:t>
            </a:r>
          </a:p>
        </p:txBody>
      </p:sp>
      <p:pic>
        <p:nvPicPr>
          <p:cNvPr id="4" name="图片 3"/>
          <p:cNvPicPr>
            <a:picLocks noChangeAspect="1"/>
          </p:cNvPicPr>
          <p:nvPr/>
        </p:nvPicPr>
        <p:blipFill>
          <a:blip r:embed="rId3"/>
          <a:stretch>
            <a:fillRect/>
          </a:stretch>
        </p:blipFill>
        <p:spPr>
          <a:xfrm flipH="1">
            <a:off x="1575971" y="1367074"/>
            <a:ext cx="2465828" cy="517859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1000"/>
                            </p:stCondLst>
                            <p:childTnLst>
                              <p:par>
                                <p:cTn id="13" presetID="45" presetClass="entr" presetSubtype="0" fill="hold" nodeType="afterEffect">
                                  <p:stCondLst>
                                    <p:cond delay="0"/>
                                  </p:stCondLst>
                                  <p:childTnLst>
                                    <p:set>
                                      <p:cBhvr>
                                        <p:cTn id="14" dur="1" fill="hold">
                                          <p:stCondLst>
                                            <p:cond delay="0"/>
                                          </p:stCondLst>
                                        </p:cTn>
                                        <p:tgtEl>
                                          <p:spTgt spid="64"/>
                                        </p:tgtEl>
                                        <p:attrNameLst>
                                          <p:attrName>style.visibility</p:attrName>
                                        </p:attrNameLst>
                                      </p:cBhvr>
                                      <p:to>
                                        <p:strVal val="visible"/>
                                      </p:to>
                                    </p:set>
                                    <p:animEffect transition="in" filter="fade">
                                      <p:cBhvr>
                                        <p:cTn id="15" dur="2000"/>
                                        <p:tgtEl>
                                          <p:spTgt spid="64"/>
                                        </p:tgtEl>
                                      </p:cBhvr>
                                    </p:animEffect>
                                    <p:anim calcmode="lin" valueType="num">
                                      <p:cBhvr>
                                        <p:cTn id="16" dur="2000" fill="hold"/>
                                        <p:tgtEl>
                                          <p:spTgt spid="64"/>
                                        </p:tgtEl>
                                        <p:attrNameLst>
                                          <p:attrName>ppt_w</p:attrName>
                                        </p:attrNameLst>
                                      </p:cBhvr>
                                      <p:tavLst>
                                        <p:tav tm="0" fmla="#ppt_w*sin(2.5*pi*$)">
                                          <p:val>
                                            <p:fltVal val="0"/>
                                          </p:val>
                                        </p:tav>
                                        <p:tav tm="100000">
                                          <p:val>
                                            <p:fltVal val="1"/>
                                          </p:val>
                                        </p:tav>
                                      </p:tavLst>
                                    </p:anim>
                                    <p:anim calcmode="lin" valueType="num">
                                      <p:cBhvr>
                                        <p:cTn id="17" dur="2000" fill="hold"/>
                                        <p:tgtEl>
                                          <p:spTgt spid="64"/>
                                        </p:tgtEl>
                                        <p:attrNameLst>
                                          <p:attrName>ppt_h</p:attrName>
                                        </p:attrNameLst>
                                      </p:cBhvr>
                                      <p:tavLst>
                                        <p:tav tm="0">
                                          <p:val>
                                            <p:strVal val="#ppt_h"/>
                                          </p:val>
                                        </p:tav>
                                        <p:tav tm="100000">
                                          <p:val>
                                            <p:strVal val="#ppt_h"/>
                                          </p:val>
                                        </p:tav>
                                      </p:tavLst>
                                    </p:anim>
                                  </p:childTnLst>
                                </p:cTn>
                              </p:par>
                              <p:par>
                                <p:cTn id="18" presetID="45" presetClass="entr" presetSubtype="0" fill="hold" nodeType="withEffect">
                                  <p:stCondLst>
                                    <p:cond delay="0"/>
                                  </p:stCondLst>
                                  <p:childTnLst>
                                    <p:set>
                                      <p:cBhvr>
                                        <p:cTn id="19" dur="1" fill="hold">
                                          <p:stCondLst>
                                            <p:cond delay="0"/>
                                          </p:stCondLst>
                                        </p:cTn>
                                        <p:tgtEl>
                                          <p:spTgt spid="68"/>
                                        </p:tgtEl>
                                        <p:attrNameLst>
                                          <p:attrName>style.visibility</p:attrName>
                                        </p:attrNameLst>
                                      </p:cBhvr>
                                      <p:to>
                                        <p:strVal val="visible"/>
                                      </p:to>
                                    </p:set>
                                    <p:animEffect transition="in" filter="fade">
                                      <p:cBhvr>
                                        <p:cTn id="20" dur="2000"/>
                                        <p:tgtEl>
                                          <p:spTgt spid="68"/>
                                        </p:tgtEl>
                                      </p:cBhvr>
                                    </p:animEffect>
                                    <p:anim calcmode="lin" valueType="num">
                                      <p:cBhvr>
                                        <p:cTn id="21" dur="2000" fill="hold"/>
                                        <p:tgtEl>
                                          <p:spTgt spid="68"/>
                                        </p:tgtEl>
                                        <p:attrNameLst>
                                          <p:attrName>ppt_w</p:attrName>
                                        </p:attrNameLst>
                                      </p:cBhvr>
                                      <p:tavLst>
                                        <p:tav tm="0" fmla="#ppt_w*sin(2.5*pi*$)">
                                          <p:val>
                                            <p:fltVal val="0"/>
                                          </p:val>
                                        </p:tav>
                                        <p:tav tm="100000">
                                          <p:val>
                                            <p:fltVal val="1"/>
                                          </p:val>
                                        </p:tav>
                                      </p:tavLst>
                                    </p:anim>
                                    <p:anim calcmode="lin" valueType="num">
                                      <p:cBhvr>
                                        <p:cTn id="22" dur="2000" fill="hold"/>
                                        <p:tgtEl>
                                          <p:spTgt spid="6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72"/>
                                        </p:tgtEl>
                                        <p:attrNameLst>
                                          <p:attrName>style.visibility</p:attrName>
                                        </p:attrNameLst>
                                      </p:cBhvr>
                                      <p:to>
                                        <p:strVal val="visible"/>
                                      </p:to>
                                    </p:set>
                                    <p:animEffect transition="in" filter="fade">
                                      <p:cBhvr>
                                        <p:cTn id="25" dur="2000"/>
                                        <p:tgtEl>
                                          <p:spTgt spid="72"/>
                                        </p:tgtEl>
                                      </p:cBhvr>
                                    </p:animEffect>
                                    <p:anim calcmode="lin" valueType="num">
                                      <p:cBhvr>
                                        <p:cTn id="26" dur="2000" fill="hold"/>
                                        <p:tgtEl>
                                          <p:spTgt spid="72"/>
                                        </p:tgtEl>
                                        <p:attrNameLst>
                                          <p:attrName>ppt_w</p:attrName>
                                        </p:attrNameLst>
                                      </p:cBhvr>
                                      <p:tavLst>
                                        <p:tav tm="0" fmla="#ppt_w*sin(2.5*pi*$)">
                                          <p:val>
                                            <p:fltVal val="0"/>
                                          </p:val>
                                        </p:tav>
                                        <p:tav tm="100000">
                                          <p:val>
                                            <p:fltVal val="1"/>
                                          </p:val>
                                        </p:tav>
                                      </p:tavLst>
                                    </p:anim>
                                    <p:anim calcmode="lin" valueType="num">
                                      <p:cBhvr>
                                        <p:cTn id="27" dur="2000" fill="hold"/>
                                        <p:tgtEl>
                                          <p:spTgt spid="72"/>
                                        </p:tgtEl>
                                        <p:attrNameLst>
                                          <p:attrName>ppt_h</p:attrName>
                                        </p:attrNameLst>
                                      </p:cBhvr>
                                      <p:tavLst>
                                        <p:tav tm="0">
                                          <p:val>
                                            <p:strVal val="#ppt_h"/>
                                          </p:val>
                                        </p:tav>
                                        <p:tav tm="100000">
                                          <p:val>
                                            <p:strVal val="#ppt_h"/>
                                          </p:val>
                                        </p:tav>
                                      </p:tavLst>
                                    </p:anim>
                                  </p:childTnLst>
                                </p:cTn>
                              </p:par>
                              <p:par>
                                <p:cTn id="28" presetID="45" presetClass="entr" presetSubtype="0" fill="hold" nodeType="withEffect">
                                  <p:stCondLst>
                                    <p:cond delay="0"/>
                                  </p:stCondLst>
                                  <p:childTnLst>
                                    <p:set>
                                      <p:cBhvr>
                                        <p:cTn id="29" dur="1" fill="hold">
                                          <p:stCondLst>
                                            <p:cond delay="0"/>
                                          </p:stCondLst>
                                        </p:cTn>
                                        <p:tgtEl>
                                          <p:spTgt spid="76"/>
                                        </p:tgtEl>
                                        <p:attrNameLst>
                                          <p:attrName>style.visibility</p:attrName>
                                        </p:attrNameLst>
                                      </p:cBhvr>
                                      <p:to>
                                        <p:strVal val="visible"/>
                                      </p:to>
                                    </p:set>
                                    <p:animEffect transition="in" filter="fade">
                                      <p:cBhvr>
                                        <p:cTn id="30" dur="2000"/>
                                        <p:tgtEl>
                                          <p:spTgt spid="76"/>
                                        </p:tgtEl>
                                      </p:cBhvr>
                                    </p:animEffect>
                                    <p:anim calcmode="lin" valueType="num">
                                      <p:cBhvr>
                                        <p:cTn id="31" dur="2000" fill="hold"/>
                                        <p:tgtEl>
                                          <p:spTgt spid="76"/>
                                        </p:tgtEl>
                                        <p:attrNameLst>
                                          <p:attrName>ppt_w</p:attrName>
                                        </p:attrNameLst>
                                      </p:cBhvr>
                                      <p:tavLst>
                                        <p:tav tm="0" fmla="#ppt_w*sin(2.5*pi*$)">
                                          <p:val>
                                            <p:fltVal val="0"/>
                                          </p:val>
                                        </p:tav>
                                        <p:tav tm="100000">
                                          <p:val>
                                            <p:fltVal val="1"/>
                                          </p:val>
                                        </p:tav>
                                      </p:tavLst>
                                    </p:anim>
                                    <p:anim calcmode="lin" valueType="num">
                                      <p:cBhvr>
                                        <p:cTn id="32" dur="2000" fill="hold"/>
                                        <p:tgtEl>
                                          <p:spTgt spid="76"/>
                                        </p:tgtEl>
                                        <p:attrNameLst>
                                          <p:attrName>ppt_h</p:attrName>
                                        </p:attrNameLst>
                                      </p:cBhvr>
                                      <p:tavLst>
                                        <p:tav tm="0">
                                          <p:val>
                                            <p:strVal val="#ppt_h"/>
                                          </p:val>
                                        </p:tav>
                                        <p:tav tm="100000">
                                          <p:val>
                                            <p:strVal val="#ppt_h"/>
                                          </p:val>
                                        </p:tav>
                                      </p:tavLst>
                                    </p:anim>
                                  </p:childTnLst>
                                </p:cTn>
                              </p:par>
                              <p:par>
                                <p:cTn id="33" presetID="45" presetClass="entr" presetSubtype="0" fill="hold" nodeType="withEffect">
                                  <p:stCondLst>
                                    <p:cond delay="0"/>
                                  </p:stCondLst>
                                  <p:childTnLst>
                                    <p:set>
                                      <p:cBhvr>
                                        <p:cTn id="34" dur="1" fill="hold">
                                          <p:stCondLst>
                                            <p:cond delay="0"/>
                                          </p:stCondLst>
                                        </p:cTn>
                                        <p:tgtEl>
                                          <p:spTgt spid="80"/>
                                        </p:tgtEl>
                                        <p:attrNameLst>
                                          <p:attrName>style.visibility</p:attrName>
                                        </p:attrNameLst>
                                      </p:cBhvr>
                                      <p:to>
                                        <p:strVal val="visible"/>
                                      </p:to>
                                    </p:set>
                                    <p:animEffect transition="in" filter="fade">
                                      <p:cBhvr>
                                        <p:cTn id="35" dur="2000"/>
                                        <p:tgtEl>
                                          <p:spTgt spid="80"/>
                                        </p:tgtEl>
                                      </p:cBhvr>
                                    </p:animEffect>
                                    <p:anim calcmode="lin" valueType="num">
                                      <p:cBhvr>
                                        <p:cTn id="36" dur="2000" fill="hold"/>
                                        <p:tgtEl>
                                          <p:spTgt spid="80"/>
                                        </p:tgtEl>
                                        <p:attrNameLst>
                                          <p:attrName>ppt_w</p:attrName>
                                        </p:attrNameLst>
                                      </p:cBhvr>
                                      <p:tavLst>
                                        <p:tav tm="0" fmla="#ppt_w*sin(2.5*pi*$)">
                                          <p:val>
                                            <p:fltVal val="0"/>
                                          </p:val>
                                        </p:tav>
                                        <p:tav tm="100000">
                                          <p:val>
                                            <p:fltVal val="1"/>
                                          </p:val>
                                        </p:tav>
                                      </p:tavLst>
                                    </p:anim>
                                    <p:anim calcmode="lin" valueType="num">
                                      <p:cBhvr>
                                        <p:cTn id="37" dur="2000" fill="hold"/>
                                        <p:tgtEl>
                                          <p:spTgt spid="80"/>
                                        </p:tgtEl>
                                        <p:attrNameLst>
                                          <p:attrName>ppt_h</p:attrName>
                                        </p:attrNameLst>
                                      </p:cBhvr>
                                      <p:tavLst>
                                        <p:tav tm="0">
                                          <p:val>
                                            <p:strVal val="#ppt_h"/>
                                          </p:val>
                                        </p:tav>
                                        <p:tav tm="100000">
                                          <p:val>
                                            <p:strVal val="#ppt_h"/>
                                          </p:val>
                                        </p:tav>
                                      </p:tavLst>
                                    </p:anim>
                                  </p:childTnLst>
                                </p:cTn>
                              </p:par>
                              <p:par>
                                <p:cTn id="38" presetID="45" presetClass="entr" presetSubtype="0" fill="hold" nodeType="withEffect">
                                  <p:stCondLst>
                                    <p:cond delay="0"/>
                                  </p:stCondLst>
                                  <p:childTnLst>
                                    <p:set>
                                      <p:cBhvr>
                                        <p:cTn id="39" dur="1" fill="hold">
                                          <p:stCondLst>
                                            <p:cond delay="0"/>
                                          </p:stCondLst>
                                        </p:cTn>
                                        <p:tgtEl>
                                          <p:spTgt spid="84"/>
                                        </p:tgtEl>
                                        <p:attrNameLst>
                                          <p:attrName>style.visibility</p:attrName>
                                        </p:attrNameLst>
                                      </p:cBhvr>
                                      <p:to>
                                        <p:strVal val="visible"/>
                                      </p:to>
                                    </p:set>
                                    <p:animEffect transition="in" filter="fade">
                                      <p:cBhvr>
                                        <p:cTn id="40" dur="2000"/>
                                        <p:tgtEl>
                                          <p:spTgt spid="84"/>
                                        </p:tgtEl>
                                      </p:cBhvr>
                                    </p:animEffect>
                                    <p:anim calcmode="lin" valueType="num">
                                      <p:cBhvr>
                                        <p:cTn id="41" dur="2000" fill="hold"/>
                                        <p:tgtEl>
                                          <p:spTgt spid="84"/>
                                        </p:tgtEl>
                                        <p:attrNameLst>
                                          <p:attrName>ppt_w</p:attrName>
                                        </p:attrNameLst>
                                      </p:cBhvr>
                                      <p:tavLst>
                                        <p:tav tm="0" fmla="#ppt_w*sin(2.5*pi*$)">
                                          <p:val>
                                            <p:fltVal val="0"/>
                                          </p:val>
                                        </p:tav>
                                        <p:tav tm="100000">
                                          <p:val>
                                            <p:fltVal val="1"/>
                                          </p:val>
                                        </p:tav>
                                      </p:tavLst>
                                    </p:anim>
                                    <p:anim calcmode="lin" valueType="num">
                                      <p:cBhvr>
                                        <p:cTn id="42" dur="2000" fill="hold"/>
                                        <p:tgtEl>
                                          <p:spTgt spid="8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图片 8"/>
          <p:cNvPicPr>
            <a:picLocks noChangeAspect="1"/>
          </p:cNvPicPr>
          <p:nvPr/>
        </p:nvPicPr>
        <p:blipFill>
          <a:blip r:embed="rId3" cstate="screen">
            <a:extLst>
              <a:ext uri="{BEBA8EAE-BF5A-486C-A8C5-ECC9F3942E4B}">
                <a14:imgProps xmlns:a14="http://schemas.microsoft.com/office/drawing/2010/main">
                  <a14:imgLayer r:embed="rId4">
                    <a14:imgEffect>
                      <a14:saturation sat="400000"/>
                    </a14:imgEffect>
                  </a14:imgLayer>
                </a14:imgProps>
              </a:ext>
            </a:extLst>
          </a:blip>
          <a:stretch>
            <a:fillRect/>
          </a:stretch>
        </p:blipFill>
        <p:spPr>
          <a:xfrm>
            <a:off x="2331140" y="495300"/>
            <a:ext cx="7529719" cy="5105400"/>
          </a:xfrm>
          <a:prstGeom prst="rect">
            <a:avLst/>
          </a:prstGeom>
        </p:spPr>
      </p:pic>
      <p:sp>
        <p:nvSpPr>
          <p:cNvPr id="17" name="标题 5121"/>
          <p:cNvSpPr>
            <a:spLocks noGrp="1"/>
          </p:cNvSpPr>
          <p:nvPr/>
        </p:nvSpPr>
        <p:spPr>
          <a:xfrm>
            <a:off x="4953000" y="2029354"/>
            <a:ext cx="2924858" cy="591258"/>
          </a:xfrm>
          <a:prstGeom prst="rect">
            <a:avLst/>
          </a:prstGeom>
          <a:noFill/>
          <a:ln w="9525">
            <a:noFill/>
          </a:ln>
        </p:spPr>
        <p:txBody>
          <a:bodyPr anchor="ctr"/>
          <a:lstStyle>
            <a:lvl1pPr marL="0" lvl="0" indent="0" algn="ctr" defTabSz="914400" eaLnBrk="1" fontAlgn="base" latinLnBrk="0" hangingPunct="1">
              <a:lnSpc>
                <a:spcPct val="100000"/>
              </a:lnSpc>
              <a:spcBef>
                <a:spcPct val="0"/>
              </a:spcBef>
              <a:spcAft>
                <a:spcPct val="0"/>
              </a:spcAft>
              <a:buNone/>
              <a:defRPr sz="4400" b="0" i="0" u="none" kern="1200" baseline="0">
                <a:solidFill>
                  <a:schemeClr val="tx2"/>
                </a:solidFill>
                <a:latin typeface="+mj-lt"/>
                <a:ea typeface="+mj-ea"/>
                <a:cs typeface="+mj-cs"/>
              </a:defRPr>
            </a:lvl1pPr>
          </a:lstStyle>
          <a:p>
            <a:pPr lvl="0" algn="l"/>
            <a:r>
              <a:rPr lang="zh-CN" altLang="en-US" sz="3200" b="1" dirty="0">
                <a:solidFill>
                  <a:schemeClr val="bg1"/>
                </a:solidFill>
                <a:latin typeface="Arial" panose="020B0604020202020204" pitchFamily="34" charset="0"/>
                <a:ea typeface="宋体" panose="02010600030101010101" pitchFamily="2" charset="-122"/>
              </a:rPr>
              <a:t>大</a:t>
            </a:r>
            <a:endParaRPr lang="en-US" altLang="zh-CN" sz="3200" b="1" dirty="0">
              <a:solidFill>
                <a:schemeClr val="bg1"/>
              </a:solidFill>
              <a:latin typeface="Arial" panose="020B0604020202020204" pitchFamily="34" charset="0"/>
              <a:ea typeface="宋体" panose="02010600030101010101" pitchFamily="2" charset="-122"/>
            </a:endParaRPr>
          </a:p>
          <a:p>
            <a:pPr lvl="0" algn="l"/>
            <a:r>
              <a:rPr lang="zh-CN" altLang="en-US" sz="3200" b="1" dirty="0">
                <a:solidFill>
                  <a:schemeClr val="bg1"/>
                </a:solidFill>
                <a:latin typeface="Arial" panose="020B0604020202020204" pitchFamily="34" charset="0"/>
                <a:ea typeface="宋体" panose="02010600030101010101" pitchFamily="2" charset="-122"/>
              </a:rPr>
              <a:t>家</a:t>
            </a:r>
            <a:endParaRPr lang="en-US" altLang="zh-CN" sz="3200" b="1" dirty="0">
              <a:solidFill>
                <a:schemeClr val="bg1"/>
              </a:solidFill>
              <a:latin typeface="Arial" panose="020B0604020202020204" pitchFamily="34" charset="0"/>
              <a:ea typeface="宋体" panose="02010600030101010101" pitchFamily="2" charset="-122"/>
            </a:endParaRPr>
          </a:p>
          <a:p>
            <a:pPr lvl="0" algn="l"/>
            <a:r>
              <a:rPr lang="zh-CN" altLang="en-US" sz="3200" b="1" dirty="0">
                <a:solidFill>
                  <a:schemeClr val="bg1"/>
                </a:solidFill>
                <a:latin typeface="Arial" panose="020B0604020202020204" pitchFamily="34" charset="0"/>
                <a:ea typeface="宋体" panose="02010600030101010101" pitchFamily="2" charset="-122"/>
              </a:rPr>
              <a:t>想</a:t>
            </a:r>
            <a:endParaRPr lang="en-US" altLang="zh-CN" sz="3200" b="1" dirty="0">
              <a:solidFill>
                <a:schemeClr val="bg1"/>
              </a:solidFill>
              <a:latin typeface="Arial" panose="020B0604020202020204" pitchFamily="34" charset="0"/>
              <a:ea typeface="宋体" panose="02010600030101010101" pitchFamily="2" charset="-122"/>
            </a:endParaRPr>
          </a:p>
          <a:p>
            <a:pPr lvl="0" algn="l"/>
            <a:r>
              <a:rPr lang="zh-CN" altLang="en-US" sz="3200" b="1" dirty="0">
                <a:solidFill>
                  <a:schemeClr val="bg1"/>
                </a:solidFill>
                <a:latin typeface="Arial" panose="020B0604020202020204" pitchFamily="34" charset="0"/>
                <a:ea typeface="宋体" panose="02010600030101010101" pitchFamily="2" charset="-122"/>
              </a:rPr>
              <a:t>一</a:t>
            </a:r>
            <a:endParaRPr lang="en-US" altLang="zh-CN" sz="3200" b="1" dirty="0">
              <a:solidFill>
                <a:schemeClr val="bg1"/>
              </a:solidFill>
              <a:latin typeface="Arial" panose="020B0604020202020204" pitchFamily="34" charset="0"/>
              <a:ea typeface="宋体" panose="02010600030101010101" pitchFamily="2" charset="-122"/>
            </a:endParaRPr>
          </a:p>
          <a:p>
            <a:pPr lvl="0" algn="l"/>
            <a:r>
              <a:rPr lang="zh-CN" altLang="en-US" sz="3200" b="1" dirty="0">
                <a:solidFill>
                  <a:schemeClr val="bg1"/>
                </a:solidFill>
                <a:latin typeface="Arial" panose="020B0604020202020204" pitchFamily="34" charset="0"/>
                <a:ea typeface="宋体" panose="02010600030101010101" pitchFamily="2" charset="-122"/>
              </a:rPr>
              <a:t>想</a:t>
            </a:r>
            <a:endParaRPr lang="zh-CN" altLang="en-US" dirty="0">
              <a:solidFill>
                <a:schemeClr val="bg1"/>
              </a:solidFill>
            </a:endParaRPr>
          </a:p>
        </p:txBody>
      </p:sp>
      <p:sp>
        <p:nvSpPr>
          <p:cNvPr id="2" name="矩形 1"/>
          <p:cNvSpPr/>
          <p:nvPr/>
        </p:nvSpPr>
        <p:spPr>
          <a:xfrm>
            <a:off x="6495407" y="1578429"/>
            <a:ext cx="2845199" cy="1850571"/>
          </a:xfrm>
          <a:prstGeom prst="rect">
            <a:avLst/>
          </a:prstGeom>
        </p:spPr>
        <p:txBody>
          <a:bodyPr wrap="square">
            <a:spAutoFit/>
          </a:bodyPr>
          <a:lstStyle/>
          <a:p>
            <a:pPr algn="l">
              <a:lnSpc>
                <a:spcPct val="200000"/>
              </a:lnSpc>
            </a:pPr>
            <a:r>
              <a:rPr lang="zh-CN" altLang="en-US" sz="2400" dirty="0">
                <a:solidFill>
                  <a:schemeClr val="bg1"/>
                </a:solidFill>
                <a:latin typeface="+mn-ea"/>
                <a:ea typeface="+mn-ea"/>
              </a:rPr>
              <a:t>问题</a:t>
            </a:r>
            <a:r>
              <a:rPr lang="en-US" altLang="zh-CN" sz="2400" dirty="0">
                <a:solidFill>
                  <a:schemeClr val="bg1"/>
                </a:solidFill>
                <a:latin typeface="+mn-ea"/>
                <a:ea typeface="+mn-ea"/>
              </a:rPr>
              <a:t>2.</a:t>
            </a:r>
          </a:p>
          <a:p>
            <a:pPr algn="l">
              <a:lnSpc>
                <a:spcPct val="200000"/>
              </a:lnSpc>
            </a:pPr>
            <a:r>
              <a:rPr lang="zh-CN" altLang="en-US" sz="1800" dirty="0">
                <a:solidFill>
                  <a:schemeClr val="bg1"/>
                </a:solidFill>
              </a:rPr>
              <a:t>哪些行为是</a:t>
            </a:r>
            <a:endParaRPr lang="en-US" altLang="zh-CN" sz="1800" dirty="0">
              <a:solidFill>
                <a:schemeClr val="bg1"/>
              </a:solidFill>
            </a:endParaRPr>
          </a:p>
          <a:p>
            <a:pPr algn="l">
              <a:lnSpc>
                <a:spcPct val="200000"/>
              </a:lnSpc>
            </a:pPr>
            <a:r>
              <a:rPr lang="zh-CN" altLang="en-US" sz="1800" dirty="0">
                <a:solidFill>
                  <a:schemeClr val="bg1"/>
                </a:solidFill>
              </a:rPr>
              <a:t>我们不能做的？</a:t>
            </a:r>
          </a:p>
        </p:txBody>
      </p:sp>
      <p:pic>
        <p:nvPicPr>
          <p:cNvPr id="6" name="图片 5"/>
          <p:cNvPicPr>
            <a:picLocks noChangeAspect="1"/>
          </p:cNvPicPr>
          <p:nvPr/>
        </p:nvPicPr>
        <p:blipFill>
          <a:blip r:embed="rId5" cstate="screen"/>
          <a:stretch>
            <a:fillRect/>
          </a:stretch>
        </p:blipFill>
        <p:spPr>
          <a:xfrm>
            <a:off x="914400" y="3810000"/>
            <a:ext cx="2286000" cy="3048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0">
        <p:random/>
      </p:transition>
    </mc:Choice>
    <mc:Fallback xmlns="">
      <p:transition spd="slow" advTm="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1000" fill="hold"/>
                                        <p:tgtEl>
                                          <p:spTgt spid="9"/>
                                        </p:tgtEl>
                                        <p:attrNameLst>
                                          <p:attrName>ppt_w</p:attrName>
                                        </p:attrNameLst>
                                      </p:cBhvr>
                                      <p:tavLst>
                                        <p:tav tm="0">
                                          <p:val>
                                            <p:fltVal val="0"/>
                                          </p:val>
                                        </p:tav>
                                        <p:tav tm="100000">
                                          <p:val>
                                            <p:strVal val="#ppt_w"/>
                                          </p:val>
                                        </p:tav>
                                      </p:tavLst>
                                    </p:anim>
                                    <p:anim calcmode="lin" valueType="num">
                                      <p:cBhvr>
                                        <p:cTn id="8" dur="1000" fill="hold"/>
                                        <p:tgtEl>
                                          <p:spTgt spid="9"/>
                                        </p:tgtEl>
                                        <p:attrNameLst>
                                          <p:attrName>ppt_h</p:attrName>
                                        </p:attrNameLst>
                                      </p:cBhvr>
                                      <p:tavLst>
                                        <p:tav tm="0">
                                          <p:val>
                                            <p:fltVal val="0"/>
                                          </p:val>
                                        </p:tav>
                                        <p:tav tm="100000">
                                          <p:val>
                                            <p:strVal val="#ppt_h"/>
                                          </p:val>
                                        </p:tav>
                                      </p:tavLst>
                                    </p:anim>
                                    <p:anim calcmode="lin" valueType="num">
                                      <p:cBhvr>
                                        <p:cTn id="9" dur="1000" fill="hold"/>
                                        <p:tgtEl>
                                          <p:spTgt spid="9"/>
                                        </p:tgtEl>
                                        <p:attrNameLst>
                                          <p:attrName>style.rotation</p:attrName>
                                        </p:attrNameLst>
                                      </p:cBhvr>
                                      <p:tavLst>
                                        <p:tav tm="0">
                                          <p:val>
                                            <p:fltVal val="90"/>
                                          </p:val>
                                        </p:tav>
                                        <p:tav tm="100000">
                                          <p:val>
                                            <p:fltVal val="0"/>
                                          </p:val>
                                        </p:tav>
                                      </p:tavLst>
                                    </p:anim>
                                    <p:animEffect transition="in" filter="fade">
                                      <p:cBhvr>
                                        <p:cTn id="10" dur="1000"/>
                                        <p:tgtEl>
                                          <p:spTgt spid="9"/>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500"/>
                                        <p:tgtEl>
                                          <p:spTgt spid="2"/>
                                        </p:tgtEl>
                                      </p:cBhvr>
                                    </p:animEffect>
                                  </p:childTnLst>
                                </p:cTn>
                              </p:par>
                            </p:childTnLst>
                          </p:cTn>
                        </p:par>
                        <p:par>
                          <p:cTn id="18" fill="hold">
                            <p:stCondLst>
                              <p:cond delay="1500"/>
                            </p:stCondLst>
                            <p:childTnLst>
                              <p:par>
                                <p:cTn id="19" presetID="42" presetClass="entr" presetSubtype="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fade">
                                      <p:cBhvr>
                                        <p:cTn id="21" dur="1000"/>
                                        <p:tgtEl>
                                          <p:spTgt spid="6"/>
                                        </p:tgtEl>
                                      </p:cBhvr>
                                    </p:animEffect>
                                    <p:anim calcmode="lin" valueType="num">
                                      <p:cBhvr>
                                        <p:cTn id="22" dur="1000" fill="hold"/>
                                        <p:tgtEl>
                                          <p:spTgt spid="6"/>
                                        </p:tgtEl>
                                        <p:attrNameLst>
                                          <p:attrName>ppt_x</p:attrName>
                                        </p:attrNameLst>
                                      </p:cBhvr>
                                      <p:tavLst>
                                        <p:tav tm="0">
                                          <p:val>
                                            <p:strVal val="#ppt_x"/>
                                          </p:val>
                                        </p:tav>
                                        <p:tav tm="100000">
                                          <p:val>
                                            <p:strVal val="#ppt_x"/>
                                          </p:val>
                                        </p:tav>
                                      </p:tavLst>
                                    </p:anim>
                                    <p:anim calcmode="lin" valueType="num">
                                      <p:cBhvr>
                                        <p:cTn id="23"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2"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PowerPoint 演示文稿"/>
  <p:tag name="ISPRING_FIRST_PUBLISH" val="1"/>
</p:tagLst>
</file>

<file path=ppt/theme/theme1.xml><?xml version="1.0" encoding="utf-8"?>
<a:theme xmlns:a="http://schemas.openxmlformats.org/drawingml/2006/main" name="www.2ppt.com">
  <a:themeElements>
    <a:clrScheme name="红橙色">
      <a:dk1>
        <a:sysClr val="windowText" lastClr="000000"/>
      </a:dk1>
      <a:lt1>
        <a:sysClr val="window" lastClr="FFFFFF"/>
      </a:lt1>
      <a:dk2>
        <a:srgbClr val="505046"/>
      </a:dk2>
      <a:lt2>
        <a:srgbClr val="EEECE1"/>
      </a:lt2>
      <a:accent1>
        <a:srgbClr val="E84C22"/>
      </a:accent1>
      <a:accent2>
        <a:srgbClr val="FFBD47"/>
      </a:accent2>
      <a:accent3>
        <a:srgbClr val="B64926"/>
      </a:accent3>
      <a:accent4>
        <a:srgbClr val="FF8427"/>
      </a:accent4>
      <a:accent5>
        <a:srgbClr val="CC9900"/>
      </a:accent5>
      <a:accent6>
        <a:srgbClr val="B22600"/>
      </a:accent6>
      <a:hlink>
        <a:srgbClr val="CC9900"/>
      </a:hlink>
      <a:folHlink>
        <a:srgbClr val="666699"/>
      </a:folHlink>
    </a:clrScheme>
    <a:fontScheme name="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spDef>
    <a:lnDef>
      <a:spPr bwMode="auto">
        <a:xfrm>
          <a:off x="0" y="0"/>
          <a:ext cx="1" cy="1"/>
        </a:xfrm>
        <a:custGeom>
          <a:avLst/>
          <a:gdLst/>
          <a:ahLst/>
          <a:cxnLst/>
          <a:rect l="0" t="0" r="0" b="0"/>
          <a:pathLst/>
        </a:custGeom>
        <a:solidFill>
          <a:schemeClr val="accent1"/>
        </a:solidFill>
        <a:ln w="15875" cap="flat" cmpd="sng" algn="ctr">
          <a:solidFill>
            <a:schemeClr val="tx1"/>
          </a:solidFill>
          <a:prstDash val="solid"/>
          <a:round/>
          <a:headEnd type="none" w="med" len="med"/>
          <a:tailEnd type="none" w="med" len="med"/>
        </a:ln>
      </a:spPr>
      <a:bodyPr vert="horz" wrap="none" lIns="91440" tIns="45720" rIns="91440" bIns="45720" numCol="1" anchor="ctr" anchorCtr="0" compatLnSpc="1"/>
      <a:lstStyle>
        <a:defPPr marL="0" marR="0" indent="0" algn="ctr" defTabSz="800100" rtl="0" eaLnBrk="1" fontAlgn="base" latinLnBrk="0" hangingPunct="1">
          <a:lnSpc>
            <a:spcPct val="100000"/>
          </a:lnSpc>
          <a:spcBef>
            <a:spcPct val="0"/>
          </a:spcBef>
          <a:spcAft>
            <a:spcPct val="0"/>
          </a:spcAft>
          <a:buClrTx/>
          <a:buSzTx/>
          <a:buFontTx/>
          <a:buNone/>
          <a:defRPr kumimoji="0" lang="en-US" altLang="zh-CN" sz="1500" b="1" i="0" u="none" strike="noStrike" cap="none" normalizeH="0" baseline="0" smtClean="0">
            <a:ln>
              <a:noFill/>
            </a:ln>
            <a:solidFill>
              <a:schemeClr val="tx1"/>
            </a:solidFill>
            <a:effectLst/>
            <a:latin typeface="Arial" panose="020B0604020202020204" pitchFamily="34" charset="0"/>
            <a:ea typeface="黑体" panose="02010609060101010101" pitchFamily="49" charset="-122"/>
          </a:defRPr>
        </a:defPPr>
      </a:lstStyle>
    </a:lnDef>
  </a:objectDefaults>
  <a:extraClrSchemeLst>
    <a:extraClrScheme>
      <a:clrScheme name="sample 1">
        <a:dk1>
          <a:srgbClr val="1A3E86"/>
        </a:dk1>
        <a:lt1>
          <a:srgbClr val="C1CFDD"/>
        </a:lt1>
        <a:dk2>
          <a:srgbClr val="000000"/>
        </a:dk2>
        <a:lt2>
          <a:srgbClr val="B2B2B2"/>
        </a:lt2>
        <a:accent1>
          <a:srgbClr val="4AAAC0"/>
        </a:accent1>
        <a:accent2>
          <a:srgbClr val="6600FF"/>
        </a:accent2>
        <a:accent3>
          <a:srgbClr val="DDE4EB"/>
        </a:accent3>
        <a:accent4>
          <a:srgbClr val="143472"/>
        </a:accent4>
        <a:accent5>
          <a:srgbClr val="B1D2DC"/>
        </a:accent5>
        <a:accent6>
          <a:srgbClr val="5C00E7"/>
        </a:accent6>
        <a:hlink>
          <a:srgbClr val="006699"/>
        </a:hlink>
        <a:folHlink>
          <a:srgbClr val="3366CC"/>
        </a:folHlink>
      </a:clrScheme>
      <a:clrMap bg1="lt1" tx1="dk1" bg2="lt2" tx2="dk2" accent1="accent1" accent2="accent2" accent3="accent3" accent4="accent4" accent5="accent5" accent6="accent6" hlink="hlink" folHlink="folHlink"/>
    </a:extraClrScheme>
    <a:extraClrScheme>
      <a:clrScheme name="sample 2">
        <a:dk1>
          <a:srgbClr val="2B166E"/>
        </a:dk1>
        <a:lt1>
          <a:srgbClr val="AADBFC"/>
        </a:lt1>
        <a:dk2>
          <a:srgbClr val="003366"/>
        </a:dk2>
        <a:lt2>
          <a:srgbClr val="B2B2B2"/>
        </a:lt2>
        <a:accent1>
          <a:srgbClr val="19B17B"/>
        </a:accent1>
        <a:accent2>
          <a:srgbClr val="E57B1B"/>
        </a:accent2>
        <a:accent3>
          <a:srgbClr val="D2EAFD"/>
        </a:accent3>
        <a:accent4>
          <a:srgbClr val="23115D"/>
        </a:accent4>
        <a:accent5>
          <a:srgbClr val="ABD5BF"/>
        </a:accent5>
        <a:accent6>
          <a:srgbClr val="CF6F17"/>
        </a:accent6>
        <a:hlink>
          <a:srgbClr val="0066CC"/>
        </a:hlink>
        <a:folHlink>
          <a:srgbClr val="8C71B9"/>
        </a:folHlink>
      </a:clrScheme>
      <a:clrMap bg1="lt1" tx1="dk1" bg2="lt2" tx2="dk2" accent1="accent1" accent2="accent2" accent3="accent3" accent4="accent4" accent5="accent5" accent6="accent6" hlink="hlink" folHlink="folHlink"/>
    </a:extraClrScheme>
    <a:extraClrScheme>
      <a:clrScheme name="sample 3">
        <a:dk1>
          <a:srgbClr val="335338"/>
        </a:dk1>
        <a:lt1>
          <a:srgbClr val="D7E4BE"/>
        </a:lt1>
        <a:dk2>
          <a:srgbClr val="000066"/>
        </a:dk2>
        <a:lt2>
          <a:srgbClr val="B2B2B2"/>
        </a:lt2>
        <a:accent1>
          <a:srgbClr val="2F86B1"/>
        </a:accent1>
        <a:accent2>
          <a:srgbClr val="D2761A"/>
        </a:accent2>
        <a:accent3>
          <a:srgbClr val="E8EFDB"/>
        </a:accent3>
        <a:accent4>
          <a:srgbClr val="2A462E"/>
        </a:accent4>
        <a:accent5>
          <a:srgbClr val="ADC3D5"/>
        </a:accent5>
        <a:accent6>
          <a:srgbClr val="BE6A16"/>
        </a:accent6>
        <a:hlink>
          <a:srgbClr val="368463"/>
        </a:hlink>
        <a:folHlink>
          <a:srgbClr val="481ECE"/>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2168</Words>
  <Application>Microsoft Office PowerPoint</Application>
  <PresentationFormat>宽屏</PresentationFormat>
  <Paragraphs>159</Paragraphs>
  <Slides>27</Slides>
  <Notes>27</Notes>
  <HiddenSlides>0</HiddenSlides>
  <MMClips>0</MMClips>
  <ScaleCrop>false</ScaleCrop>
  <HeadingPairs>
    <vt:vector size="6" baseType="variant">
      <vt:variant>
        <vt:lpstr>已用的字体</vt:lpstr>
      </vt:variant>
      <vt:variant>
        <vt:i4>7</vt:i4>
      </vt:variant>
      <vt:variant>
        <vt:lpstr>主题</vt:lpstr>
      </vt:variant>
      <vt:variant>
        <vt:i4>1</vt:i4>
      </vt:variant>
      <vt:variant>
        <vt:lpstr>幻灯片标题</vt:lpstr>
      </vt:variant>
      <vt:variant>
        <vt:i4>27</vt:i4>
      </vt:variant>
    </vt:vector>
  </HeadingPairs>
  <TitlesOfParts>
    <vt:vector size="35" baseType="lpstr">
      <vt:lpstr>黑体</vt:lpstr>
      <vt:lpstr>宋体</vt:lpstr>
      <vt:lpstr>微软雅黑</vt:lpstr>
      <vt:lpstr>Arial</vt:lpstr>
      <vt:lpstr>Calibri</vt:lpstr>
      <vt:lpstr>Verdana</vt:lpstr>
      <vt:lpstr>Wingdings</vt:lpstr>
      <vt:lpstr>www.2ppt.com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www.ppt818.com</dc:title>
  <dc:subject>www.ppt818.com</dc:subject>
  <dc:creator>www.ppt818.com</dc:creator>
  <dc:description>www.ppt818.com-提供资源下载</dc:description>
  <cp:lastModifiedBy>Windows 用户</cp:lastModifiedBy>
  <cp:revision>2</cp:revision>
  <dcterms:created xsi:type="dcterms:W3CDTF">2004-08-26T06:30:00Z</dcterms:created>
  <dcterms:modified xsi:type="dcterms:W3CDTF">2023-01-10T10:55:49Z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2052-11.1.0.11365</vt:lpwstr>
  </property>
  <property fmtid="{D5CDD505-2E9C-101B-9397-08002B2CF9AE}" pid="3" name="ICV">
    <vt:lpwstr>8DB3943AC18F4F1CAD3918F08836569D</vt:lpwstr>
  </property>
  <property fmtid="{A09F084E-AD41-489F-8076-AA5BE3082BCA}" pid="100">
    <vt:ui4>5</vt:ui4>
  </property>
  <property fmtid="{64440492-4C8B-11D1-8B70-080036B11A03}" pid="11">
    <vt:lpwstr>www.2ppt.com-爱PPT提供资源下载</vt:lpwstr>
  </property>
</Properties>
</file>