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8" r:id="rId3"/>
    <p:sldId id="260" r:id="rId4"/>
    <p:sldId id="428" r:id="rId5"/>
    <p:sldId id="429" r:id="rId6"/>
    <p:sldId id="430" r:id="rId7"/>
    <p:sldId id="431" r:id="rId8"/>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25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F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103" d="100"/>
          <a:sy n="103"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A6041630-9B2A-4D8F-AB18-89F8735793C8}"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70AE6985-9409-4ED2-8A6F-39FFEEE9924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0AE6985-9409-4ED2-8A6F-39FFEEE9924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9272" r="12682" b="6590"/>
          <a:stretch>
            <a:fillRect/>
          </a:stretch>
        </p:blipFill>
        <p:spPr>
          <a:xfrm>
            <a:off x="0" y="0"/>
            <a:ext cx="12192000" cy="6858000"/>
          </a:xfrm>
          <a:prstGeom prst="rect">
            <a:avLst/>
          </a:prstGeom>
        </p:spPr>
      </p:pic>
      <p:sp>
        <p:nvSpPr>
          <p:cNvPr id="6" name="矩形 5"/>
          <p:cNvSpPr/>
          <p:nvPr/>
        </p:nvSpPr>
        <p:spPr>
          <a:xfrm>
            <a:off x="-1" y="0"/>
            <a:ext cx="9564915" cy="6858000"/>
          </a:xfrm>
          <a:prstGeom prst="rect">
            <a:avLst/>
          </a:prstGeom>
          <a:gradFill>
            <a:gsLst>
              <a:gs pos="0">
                <a:srgbClr val="244F14"/>
              </a:gs>
              <a:gs pos="100000">
                <a:srgbClr val="244F1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820087" y="1440958"/>
            <a:ext cx="6318532" cy="2388698"/>
            <a:chOff x="421012" y="2478673"/>
            <a:chExt cx="5412107" cy="2388698"/>
          </a:xfrm>
        </p:grpSpPr>
        <p:sp>
          <p:nvSpPr>
            <p:cNvPr id="8" name="文本框 7"/>
            <p:cNvSpPr txBox="1"/>
            <p:nvPr/>
          </p:nvSpPr>
          <p:spPr>
            <a:xfrm>
              <a:off x="421012" y="2478673"/>
              <a:ext cx="5412107" cy="1323439"/>
            </a:xfrm>
            <a:prstGeom prst="rect">
              <a:avLst/>
            </a:prstGeom>
            <a:noFill/>
          </p:spPr>
          <p:txBody>
            <a:bodyPr wrap="square" rtlCol="0">
              <a:spAutoFit/>
            </a:bodyPr>
            <a:lstStyle/>
            <a:p>
              <a:pPr lvl="0" algn="dist">
                <a:defRPr/>
              </a:pPr>
              <a:r>
                <a:rPr lang="en-US" altLang="zh-CN" sz="8000" b="1" dirty="0">
                  <a:solidFill>
                    <a:schemeClr val="bg1"/>
                  </a:solidFill>
                  <a:cs typeface="+mn-ea"/>
                  <a:sym typeface="+mn-lt"/>
                </a:rPr>
                <a:t>《</a:t>
              </a:r>
              <a:r>
                <a:rPr lang="zh-CN" altLang="en-US" sz="8000" b="1" dirty="0">
                  <a:solidFill>
                    <a:schemeClr val="bg1"/>
                  </a:solidFill>
                  <a:cs typeface="+mn-ea"/>
                  <a:sym typeface="+mn-lt"/>
                </a:rPr>
                <a:t>藏戏</a:t>
              </a:r>
              <a:r>
                <a:rPr lang="en-US" altLang="zh-CN" sz="8000" b="1" dirty="0">
                  <a:solidFill>
                    <a:schemeClr val="bg1"/>
                  </a:solidFill>
                  <a:cs typeface="+mn-ea"/>
                  <a:sym typeface="+mn-lt"/>
                </a:rPr>
                <a:t>》</a:t>
              </a:r>
              <a:endParaRPr kumimoji="0" lang="en-US" altLang="zh-CN" sz="8000" b="1" i="0" u="none" strike="noStrike" kern="1200" cap="none" spc="0" normalizeH="0" baseline="0" noProof="0" dirty="0">
                <a:ln>
                  <a:noFill/>
                </a:ln>
                <a:solidFill>
                  <a:schemeClr val="bg1"/>
                </a:solidFill>
                <a:effectLst/>
                <a:uLnTx/>
                <a:uFillTx/>
                <a:cs typeface="+mn-ea"/>
                <a:sym typeface="+mn-lt"/>
              </a:endParaRPr>
            </a:p>
          </p:txBody>
        </p:sp>
        <p:sp>
          <p:nvSpPr>
            <p:cNvPr id="9" name="文本框 8"/>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cs typeface="+mn-ea"/>
                  <a:sym typeface="+mn-lt"/>
                </a:rPr>
                <a:t>语文精品课件 六年级下册</a:t>
              </a:r>
            </a:p>
          </p:txBody>
        </p:sp>
        <p:sp>
          <p:nvSpPr>
            <p:cNvPr id="10" name="文本框 9"/>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授课老师：某某 </a:t>
              </a:r>
              <a:r>
                <a:rPr kumimoji="0" lang="en-US" altLang="zh-CN" sz="1600" b="0" i="0" u="none" strike="noStrike" kern="1200" cap="none" spc="0" normalizeH="0" baseline="0" noProof="0" dirty="0">
                  <a:ln>
                    <a:noFill/>
                  </a:ln>
                  <a:solidFill>
                    <a:schemeClr val="bg1"/>
                  </a:solidFill>
                  <a:effectLst/>
                  <a:uLnTx/>
                  <a:uFillTx/>
                  <a:cs typeface="+mn-ea"/>
                  <a:sym typeface="+mn-lt"/>
                </a:rPr>
                <a:t>| </a:t>
              </a:r>
              <a:r>
                <a:rPr kumimoji="0" lang="zh-CN" altLang="en-US" sz="1600" b="0" i="0" u="none" strike="noStrike" kern="1200" cap="none" spc="0" normalizeH="0" baseline="0" noProof="0" dirty="0">
                  <a:ln>
                    <a:noFill/>
                  </a:ln>
                  <a:solidFill>
                    <a:schemeClr val="bg1"/>
                  </a:solidFill>
                  <a:effectLst/>
                  <a:uLnTx/>
                  <a:uFillTx/>
                  <a:cs typeface="+mn-ea"/>
                  <a:sym typeface="+mn-lt"/>
                </a:rPr>
                <a:t>授课时间：</a:t>
              </a:r>
              <a:r>
                <a:rPr kumimoji="0" lang="en-US" altLang="zh-CN" sz="1600" b="0" i="0" u="none" strike="noStrike" kern="1200" cap="none" spc="0" normalizeH="0" baseline="0" noProof="0" dirty="0">
                  <a:ln>
                    <a:noFill/>
                  </a:ln>
                  <a:solidFill>
                    <a:schemeClr val="bg1"/>
                  </a:solidFill>
                  <a:effectLst/>
                  <a:uLnTx/>
                  <a:uFillTx/>
                  <a:cs typeface="+mn-ea"/>
                  <a:sym typeface="+mn-lt"/>
                </a:rPr>
                <a:t>20XX.XX</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1" name="矩形: 圆角 10"/>
            <p:cNvSpPr/>
            <p:nvPr/>
          </p:nvSpPr>
          <p:spPr>
            <a:xfrm rot="10800000" flipH="1" flipV="1">
              <a:off x="828764" y="4388395"/>
              <a:ext cx="4404619" cy="470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grpSp>
        <p:nvGrpSpPr>
          <p:cNvPr id="12" name="组合 11"/>
          <p:cNvGrpSpPr/>
          <p:nvPr/>
        </p:nvGrpSpPr>
        <p:grpSpPr>
          <a:xfrm flipH="1">
            <a:off x="2745764" y="4647513"/>
            <a:ext cx="2467179" cy="321642"/>
            <a:chOff x="10185400" y="5731858"/>
            <a:chExt cx="1384360" cy="321642"/>
          </a:xfrm>
        </p:grpSpPr>
        <p:sp>
          <p:nvSpPr>
            <p:cNvPr id="13" name="矩形 12"/>
            <p:cNvSpPr/>
            <p:nvPr/>
          </p:nvSpPr>
          <p:spPr>
            <a:xfrm flipH="1">
              <a:off x="10185400" y="5731858"/>
              <a:ext cx="1384360" cy="321642"/>
            </a:xfrm>
            <a:prstGeom prst="rect">
              <a:avLst/>
            </a:prstGeom>
            <a:noFill/>
            <a:ln w="19050" cap="flat" cmpd="sng" algn="ctr">
              <a:solidFill>
                <a:schemeClr val="bg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sp>
          <p:nvSpPr>
            <p:cNvPr id="14" name="文本框 13"/>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Text Box 10"/>
          <p:cNvSpPr txBox="1"/>
          <p:nvPr/>
        </p:nvSpPr>
        <p:spPr>
          <a:xfrm>
            <a:off x="4886506" y="1798501"/>
            <a:ext cx="3077210" cy="64516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藏戏的特点</a:t>
            </a:r>
          </a:p>
        </p:txBody>
      </p:sp>
      <p:sp>
        <p:nvSpPr>
          <p:cNvPr id="5" name="Rectangle 5"/>
          <p:cNvSpPr/>
          <p:nvPr/>
        </p:nvSpPr>
        <p:spPr>
          <a:xfrm>
            <a:off x="4886506" y="2903401"/>
            <a:ext cx="7921625" cy="2584450"/>
          </a:xfrm>
          <a:prstGeom prst="rect">
            <a:avLst/>
          </a:prstGeom>
          <a:noFill/>
          <a:ln w="9525">
            <a:noFill/>
          </a:ln>
        </p:spPr>
        <p:txBody>
          <a:bodyPr wrap="square">
            <a:spAutoFit/>
          </a:bodyPr>
          <a:lstStyle/>
          <a:p>
            <a:pPr marL="514350" marR="0" lvl="0" indent="-514350" algn="l" defTabSz="914400" rtl="0" eaLnBrk="1" fontAlgn="auto" latinLnBrk="0" hangingPunct="1">
              <a:lnSpc>
                <a:spcPct val="150000"/>
              </a:lnSpc>
              <a:spcBef>
                <a:spcPts val="0"/>
              </a:spcBef>
              <a:spcAft>
                <a:spcPts val="0"/>
              </a:spcAft>
              <a:buClrTx/>
              <a:buSzTx/>
              <a:buFont typeface="宋体" panose="02010600030101010101" pitchFamily="2" charset="-122"/>
              <a:buAutoNum type="circleNumDbPlain"/>
              <a:defRPr/>
            </a:pPr>
            <a:r>
              <a:rPr kumimoji="0" lang="zh-CN" altLang="en-US" sz="3600" b="0" i="0" u="none" strike="noStrike" kern="1200" cap="none" spc="0" normalizeH="0" baseline="0" noProof="0" dirty="0">
                <a:ln>
                  <a:noFill/>
                </a:ln>
                <a:solidFill>
                  <a:prstClr val="black"/>
                </a:solidFill>
                <a:effectLst/>
                <a:uLnTx/>
                <a:uFillTx/>
                <a:cs typeface="+mn-ea"/>
                <a:sym typeface="+mn-lt"/>
              </a:rPr>
              <a:t>戴着面具演出；</a:t>
            </a:r>
            <a:endParaRPr kumimoji="0" lang="en-US" altLang="zh-CN" sz="3600" b="0" i="0" u="none" strike="noStrike" kern="1200" cap="none" spc="0" normalizeH="0" baseline="0" noProof="0" dirty="0">
              <a:ln>
                <a:noFill/>
              </a:ln>
              <a:solidFill>
                <a:prstClr val="black"/>
              </a:solidFill>
              <a:effectLst/>
              <a:uLnTx/>
              <a:uFillTx/>
              <a:cs typeface="+mn-ea"/>
              <a:sym typeface="+mn-lt"/>
            </a:endParaRPr>
          </a:p>
          <a:p>
            <a:pPr marL="514350" marR="0" lvl="0" indent="-514350" algn="l" defTabSz="914400" rtl="0" eaLnBrk="1" fontAlgn="auto" latinLnBrk="0" hangingPunct="1">
              <a:lnSpc>
                <a:spcPct val="150000"/>
              </a:lnSpc>
              <a:spcBef>
                <a:spcPts val="0"/>
              </a:spcBef>
              <a:spcAft>
                <a:spcPts val="0"/>
              </a:spcAft>
              <a:buClrTx/>
              <a:buSzTx/>
              <a:buFont typeface="宋体" panose="02010600030101010101" pitchFamily="2" charset="-122"/>
              <a:buAutoNum type="circleNumDbPlain"/>
              <a:defRPr/>
            </a:pPr>
            <a:r>
              <a:rPr kumimoji="0" lang="zh-CN" altLang="en-US" sz="3600" b="0" i="0" u="none" strike="noStrike" kern="1200" cap="none" spc="0" normalizeH="0" baseline="0" noProof="0" dirty="0">
                <a:ln>
                  <a:noFill/>
                </a:ln>
                <a:solidFill>
                  <a:prstClr val="black"/>
                </a:solidFill>
                <a:effectLst/>
                <a:uLnTx/>
                <a:uFillTx/>
                <a:cs typeface="+mn-ea"/>
                <a:sym typeface="+mn-lt"/>
              </a:rPr>
              <a:t>没有舞台；</a:t>
            </a:r>
          </a:p>
          <a:p>
            <a:pPr marL="514350" marR="0" lvl="0" indent="-514350" algn="l" defTabSz="914400" rtl="0" eaLnBrk="1" fontAlgn="auto" latinLnBrk="0" hangingPunct="1">
              <a:lnSpc>
                <a:spcPct val="150000"/>
              </a:lnSpc>
              <a:spcBef>
                <a:spcPts val="0"/>
              </a:spcBef>
              <a:spcAft>
                <a:spcPts val="0"/>
              </a:spcAft>
              <a:buClrTx/>
              <a:buSzTx/>
              <a:buFont typeface="宋体" panose="02010600030101010101" pitchFamily="2" charset="-122"/>
              <a:buAutoNum type="circleNumDbPlain"/>
              <a:defRPr/>
            </a:pPr>
            <a:r>
              <a:rPr kumimoji="0" lang="zh-CN" altLang="en-US" sz="3600" b="0" i="0" u="none" strike="noStrike" kern="1200" cap="none" spc="0" normalizeH="0" baseline="0" noProof="0" dirty="0">
                <a:ln>
                  <a:noFill/>
                </a:ln>
                <a:solidFill>
                  <a:prstClr val="black"/>
                </a:solidFill>
                <a:effectLst/>
                <a:uLnTx/>
                <a:uFillTx/>
                <a:cs typeface="+mn-ea"/>
                <a:sym typeface="+mn-lt"/>
              </a:rPr>
              <a:t>一部戏演三五天还没有结束。</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01" y="2496457"/>
            <a:ext cx="4525614" cy="43615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矩形 2"/>
          <p:cNvSpPr/>
          <p:nvPr/>
        </p:nvSpPr>
        <p:spPr>
          <a:xfrm>
            <a:off x="695960" y="2816225"/>
            <a:ext cx="10621645" cy="165641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cs typeface="+mn-ea"/>
                <a:sym typeface="+mn-lt"/>
              </a:rPr>
              <a:t>       </a:t>
            </a:r>
            <a:r>
              <a:rPr kumimoji="0" lang="zh-CN" altLang="zh-CN" sz="3600" b="0" i="0" u="none" strike="noStrike" kern="1200" cap="none" spc="0" normalizeH="0" baseline="0" noProof="0" dirty="0">
                <a:ln>
                  <a:noFill/>
                </a:ln>
                <a:solidFill>
                  <a:prstClr val="black"/>
                </a:solidFill>
                <a:effectLst/>
                <a:uLnTx/>
                <a:uFillTx/>
                <a:cs typeface="+mn-ea"/>
                <a:sym typeface="+mn-lt"/>
              </a:rPr>
              <a:t>自由读第</a:t>
            </a:r>
            <a:r>
              <a:rPr kumimoji="0" lang="en-US" altLang="zh-CN" sz="3600" b="0" i="0" u="none" strike="noStrike" kern="1200" cap="none" spc="0" normalizeH="0" baseline="0" noProof="0" dirty="0">
                <a:ln>
                  <a:noFill/>
                </a:ln>
                <a:solidFill>
                  <a:prstClr val="black"/>
                </a:solidFill>
                <a:effectLst/>
                <a:uLnTx/>
                <a:uFillTx/>
                <a:cs typeface="+mn-ea"/>
                <a:sym typeface="+mn-lt"/>
              </a:rPr>
              <a:t>4—7</a:t>
            </a:r>
            <a:r>
              <a:rPr kumimoji="0" lang="zh-CN" altLang="zh-CN" sz="3600" b="0" i="0" u="none" strike="noStrike" kern="1200" cap="none" spc="0" normalizeH="0" baseline="0" noProof="0" dirty="0">
                <a:ln>
                  <a:noFill/>
                </a:ln>
                <a:solidFill>
                  <a:prstClr val="black"/>
                </a:solidFill>
                <a:effectLst/>
                <a:uLnTx/>
                <a:uFillTx/>
                <a:cs typeface="+mn-ea"/>
                <a:sym typeface="+mn-lt"/>
              </a:rPr>
              <a:t>段</a:t>
            </a:r>
            <a:r>
              <a:rPr kumimoji="0" lang="zh-CN" altLang="en-US" sz="3600" b="0" i="0" u="none" strike="noStrike" kern="1200" cap="none" spc="0" normalizeH="0" baseline="0" noProof="0" dirty="0">
                <a:ln>
                  <a:noFill/>
                </a:ln>
                <a:solidFill>
                  <a:prstClr val="black"/>
                </a:solidFill>
                <a:effectLst/>
                <a:uLnTx/>
                <a:uFillTx/>
                <a:cs typeface="+mn-ea"/>
                <a:sym typeface="+mn-lt"/>
              </a:rPr>
              <a:t>，说说</a:t>
            </a:r>
            <a:r>
              <a:rPr kumimoji="0" lang="zh-CN" altLang="zh-CN" sz="3600" b="0" i="0" u="none" strike="noStrike" kern="1200" cap="none" spc="0" normalizeH="0" baseline="0" noProof="0" dirty="0">
                <a:ln>
                  <a:noFill/>
                </a:ln>
                <a:solidFill>
                  <a:prstClr val="black"/>
                </a:solidFill>
                <a:effectLst/>
                <a:uLnTx/>
                <a:uFillTx/>
                <a:cs typeface="+mn-ea"/>
                <a:sym typeface="+mn-lt"/>
              </a:rPr>
              <a:t>藏戏是怎么形成的</a:t>
            </a:r>
            <a:r>
              <a:rPr kumimoji="0" lang="zh-CN" altLang="en-US" sz="3600" b="0" i="0" u="none" strike="noStrike" kern="1200" cap="none" spc="0" normalizeH="0" baseline="0" noProof="0" dirty="0">
                <a:ln>
                  <a:noFill/>
                </a:ln>
                <a:solidFill>
                  <a:prstClr val="black"/>
                </a:solidFill>
                <a:effectLst/>
                <a:uLnTx/>
                <a:uFillTx/>
                <a:cs typeface="+mn-ea"/>
                <a:sym typeface="+mn-lt"/>
              </a:rPr>
              <a:t>。小组讨论：唐东杰布的传奇故事有哪些传奇色彩？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p:nvPr/>
        </p:nvSpPr>
        <p:spPr>
          <a:xfrm>
            <a:off x="4598819" y="1478871"/>
            <a:ext cx="6612334" cy="640432"/>
          </a:xfrm>
          <a:prstGeom prst="rect">
            <a:avLst/>
          </a:prstGeom>
          <a:noFill/>
          <a:ln w="9525">
            <a:no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唐东杰布发誓架桥，为民造福。</a:t>
            </a:r>
          </a:p>
        </p:txBody>
      </p:sp>
      <p:sp>
        <p:nvSpPr>
          <p:cNvPr id="5" name="矩形 4"/>
          <p:cNvSpPr/>
          <p:nvPr/>
        </p:nvSpPr>
        <p:spPr>
          <a:xfrm>
            <a:off x="4702959" y="2766333"/>
            <a:ext cx="6612334" cy="1231363"/>
          </a:xfrm>
          <a:prstGeom prst="rect">
            <a:avLst/>
          </a:prstGeom>
          <a:noFill/>
          <a:ln w="9525">
            <a:no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唐东杰布组成藏戏班子，人们出钱出力，帮助架桥。</a:t>
            </a:r>
          </a:p>
        </p:txBody>
      </p:sp>
      <p:sp>
        <p:nvSpPr>
          <p:cNvPr id="6" name="矩形 5"/>
          <p:cNvSpPr/>
          <p:nvPr/>
        </p:nvSpPr>
        <p:spPr>
          <a:xfrm>
            <a:off x="5741622" y="4841656"/>
            <a:ext cx="4874218" cy="1231363"/>
          </a:xfrm>
          <a:prstGeom prst="rect">
            <a:avLst/>
          </a:prstGeom>
          <a:noFill/>
          <a:ln w="9525">
            <a:noFill/>
          </a:ln>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唐东杰布实现了架桥的宏愿，也成了藏戏的创始人。</a:t>
            </a:r>
          </a:p>
        </p:txBody>
      </p:sp>
      <p:sp>
        <p:nvSpPr>
          <p:cNvPr id="7" name="箭头: 下 4"/>
          <p:cNvSpPr/>
          <p:nvPr/>
        </p:nvSpPr>
        <p:spPr>
          <a:xfrm>
            <a:off x="7192545" y="2234838"/>
            <a:ext cx="588019" cy="474663"/>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sp>
        <p:nvSpPr>
          <p:cNvPr id="8" name="箭头: 下 5"/>
          <p:cNvSpPr/>
          <p:nvPr/>
        </p:nvSpPr>
        <p:spPr>
          <a:xfrm>
            <a:off x="7666890" y="4111581"/>
            <a:ext cx="588019" cy="47625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prstClr val="black"/>
              </a:solidFill>
              <a:effectLst/>
              <a:uLnTx/>
              <a:uFillTx/>
              <a:cs typeface="+mn-ea"/>
              <a:sym typeface="+mn-lt"/>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01" y="2496457"/>
            <a:ext cx="4525614" cy="43615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bldLvl="0"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矩形 2"/>
          <p:cNvSpPr/>
          <p:nvPr/>
        </p:nvSpPr>
        <p:spPr>
          <a:xfrm>
            <a:off x="969010" y="2254794"/>
            <a:ext cx="10105390" cy="2584450"/>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cs typeface="+mn-ea"/>
                <a:sym typeface="+mn-lt"/>
              </a:rPr>
              <a:t>       </a:t>
            </a:r>
            <a:r>
              <a:rPr kumimoji="0" lang="zh-CN" altLang="en-US" sz="3600" b="0" i="0" u="none" strike="noStrike" kern="1200" cap="none" spc="0" normalizeH="0" baseline="0" noProof="0" dirty="0">
                <a:ln>
                  <a:noFill/>
                </a:ln>
                <a:solidFill>
                  <a:prstClr val="black"/>
                </a:solidFill>
                <a:effectLst/>
                <a:uLnTx/>
                <a:uFillTx/>
                <a:cs typeface="+mn-ea"/>
                <a:sym typeface="+mn-lt"/>
              </a:rPr>
              <a:t>作者在介绍藏戏的形成过程后，详细介绍了藏戏的特点，读</a:t>
            </a:r>
            <a:r>
              <a:rPr kumimoji="0" lang="en-US" altLang="zh-CN" sz="3600" b="0" i="0" u="none" strike="noStrike" kern="1200" cap="none" spc="0" normalizeH="0" baseline="0" noProof="0" dirty="0">
                <a:ln>
                  <a:noFill/>
                </a:ln>
                <a:solidFill>
                  <a:prstClr val="black"/>
                </a:solidFill>
                <a:effectLst/>
                <a:uLnTx/>
                <a:uFillTx/>
                <a:cs typeface="+mn-ea"/>
                <a:sym typeface="+mn-lt"/>
              </a:rPr>
              <a:t>8—17</a:t>
            </a:r>
            <a:r>
              <a:rPr kumimoji="0" lang="zh-CN" altLang="en-US" sz="3600" b="0" i="0" u="none" strike="noStrike" kern="1200" cap="none" spc="0" normalizeH="0" baseline="0" noProof="0" dirty="0">
                <a:ln>
                  <a:noFill/>
                </a:ln>
                <a:solidFill>
                  <a:prstClr val="black"/>
                </a:solidFill>
                <a:effectLst/>
                <a:uLnTx/>
                <a:uFillTx/>
                <a:cs typeface="+mn-ea"/>
                <a:sym typeface="+mn-lt"/>
              </a:rPr>
              <a:t>自然段，感受藏戏的特色，试着用自己的话进行总结。</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Rectangle 5"/>
          <p:cNvSpPr/>
          <p:nvPr/>
        </p:nvSpPr>
        <p:spPr>
          <a:xfrm>
            <a:off x="4312603" y="1265555"/>
            <a:ext cx="6118225" cy="837089"/>
          </a:xfrm>
          <a:prstGeom prst="rect">
            <a:avLst/>
          </a:prstGeom>
          <a:noFill/>
          <a:ln w="9525">
            <a:noFill/>
          </a:ln>
        </p:spPr>
        <p:txBody>
          <a:bodyPr>
            <a:spAutoFit/>
          </a:bodyPr>
          <a:lstStyle/>
          <a:p>
            <a:pPr marL="0" marR="0" lvl="0" indent="0" algn="l" defTabSz="914400" rtl="0" eaLnBrk="1" fontAlgn="auto" latinLnBrk="0" hangingPunct="1">
              <a:lnSpc>
                <a:spcPct val="150000"/>
              </a:lnSpc>
              <a:spcBef>
                <a:spcPts val="0"/>
              </a:spcBef>
              <a:spcAft>
                <a:spcPts val="0"/>
              </a:spcAft>
              <a:buClrTx/>
              <a:buSzTx/>
              <a:buFont typeface="宋体" panose="02010600030101010101" pitchFamily="2" charset="-122"/>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戴着面具演出</a:t>
            </a:r>
          </a:p>
        </p:txBody>
      </p:sp>
      <p:sp>
        <p:nvSpPr>
          <p:cNvPr id="5" name="矩形 4"/>
          <p:cNvSpPr/>
          <p:nvPr/>
        </p:nvSpPr>
        <p:spPr>
          <a:xfrm>
            <a:off x="1234123" y="2805113"/>
            <a:ext cx="6480175" cy="3044190"/>
          </a:xfrm>
          <a:prstGeom prst="rect">
            <a:avLst/>
          </a:prstGeom>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传说，唐东杰布在母亲的肚子里待了</a:t>
            </a:r>
            <a:r>
              <a:rPr kumimoji="0" lang="en-US" altLang="zh-CN" sz="3200" b="0" i="0" u="none" strike="noStrike" kern="1200" cap="none" spc="0" normalizeH="0" baseline="0" noProof="0" dirty="0">
                <a:ln>
                  <a:noFill/>
                </a:ln>
                <a:solidFill>
                  <a:prstClr val="black"/>
                </a:solidFill>
                <a:effectLst/>
                <a:uLnTx/>
                <a:uFillTx/>
                <a:cs typeface="+mn-ea"/>
                <a:sym typeface="+mn-lt"/>
              </a:rPr>
              <a:t>80</a:t>
            </a:r>
            <a:r>
              <a:rPr kumimoji="0" lang="zh-CN" altLang="en-US" sz="3200" b="0" i="0" u="none" strike="noStrike" kern="1200" cap="none" spc="0" normalizeH="0" baseline="0" noProof="0" dirty="0">
                <a:ln>
                  <a:noFill/>
                </a:ln>
                <a:solidFill>
                  <a:prstClr val="black"/>
                </a:solidFill>
                <a:effectLst/>
                <a:uLnTx/>
                <a:uFillTx/>
                <a:cs typeface="+mn-ea"/>
                <a:sym typeface="+mn-lt"/>
              </a:rPr>
              <a:t>年，出生时头发胡子都白了。因此，在藏戏里，他的面具是白色的，前额饰有日月，两颊贴着短发，眉眼嘴角永远带着神秘的笑。</a:t>
            </a:r>
          </a:p>
        </p:txBody>
      </p:sp>
      <p:pic>
        <p:nvPicPr>
          <p:cNvPr id="6" name="Picture 10"/>
          <p:cNvPicPr>
            <a:picLocks noChangeAspect="1"/>
          </p:cNvPicPr>
          <p:nvPr/>
        </p:nvPicPr>
        <p:blipFill>
          <a:blip r:embed="rId3"/>
          <a:srcRect b="15102"/>
          <a:stretch>
            <a:fillRect/>
          </a:stretch>
        </p:blipFill>
        <p:spPr>
          <a:xfrm>
            <a:off x="7860121" y="2351405"/>
            <a:ext cx="3797935" cy="39516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p:nvPr/>
        </p:nvSpPr>
        <p:spPr>
          <a:xfrm>
            <a:off x="904058" y="1579834"/>
            <a:ext cx="10852513" cy="1272540"/>
          </a:xfrm>
          <a:prstGeom prst="rect">
            <a:avLst/>
          </a:prstGeom>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在藏戏里，身份相同的人物所戴的面具，其颜色和形状基本相同。</a:t>
            </a:r>
          </a:p>
        </p:txBody>
      </p:sp>
      <p:sp>
        <p:nvSpPr>
          <p:cNvPr id="5" name="Rectangle 10"/>
          <p:cNvSpPr/>
          <p:nvPr/>
        </p:nvSpPr>
        <p:spPr>
          <a:xfrm>
            <a:off x="2652849" y="4960303"/>
            <a:ext cx="1795145" cy="583565"/>
          </a:xfrm>
          <a:prstGeom prst="rect">
            <a:avLst/>
          </a:prstGeom>
          <a:noFill/>
          <a:ln w="9525">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红色 </a:t>
            </a:r>
          </a:p>
        </p:txBody>
      </p:sp>
      <p:sp>
        <p:nvSpPr>
          <p:cNvPr id="6" name="AutoShape 11"/>
          <p:cNvSpPr/>
          <p:nvPr/>
        </p:nvSpPr>
        <p:spPr>
          <a:xfrm>
            <a:off x="3694249" y="5131435"/>
            <a:ext cx="614045" cy="322580"/>
          </a:xfrm>
          <a:prstGeom prst="rightArrow">
            <a:avLst>
              <a:gd name="adj1" fmla="val 50000"/>
              <a:gd name="adj2" fmla="val 60822"/>
            </a:avLst>
          </a:prstGeom>
          <a:solidFill>
            <a:srgbClr val="FFFFFF"/>
          </a:solidFill>
          <a:ln w="9525" cap="flat" cmpd="sng">
            <a:solidFill>
              <a:schemeClr val="tx1"/>
            </a:solidFill>
            <a:prstDash val="solid"/>
            <a:miter/>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sp>
        <p:nvSpPr>
          <p:cNvPr id="7" name="Rectangle 12"/>
          <p:cNvSpPr/>
          <p:nvPr/>
        </p:nvSpPr>
        <p:spPr>
          <a:xfrm>
            <a:off x="4308294" y="4966335"/>
            <a:ext cx="1490345" cy="58356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威严</a:t>
            </a:r>
          </a:p>
        </p:txBody>
      </p:sp>
      <p:pic>
        <p:nvPicPr>
          <p:cNvPr id="8" name="Picture 14"/>
          <p:cNvPicPr>
            <a:picLocks noChangeAspect="1"/>
          </p:cNvPicPr>
          <p:nvPr/>
        </p:nvPicPr>
        <p:blipFill>
          <a:blip r:embed="rId3"/>
          <a:srcRect b="31033"/>
          <a:stretch>
            <a:fillRect/>
          </a:stretch>
        </p:blipFill>
        <p:spPr>
          <a:xfrm>
            <a:off x="3017974" y="3152140"/>
            <a:ext cx="2205990" cy="2014855"/>
          </a:xfrm>
          <a:prstGeom prst="rect">
            <a:avLst/>
          </a:prstGeom>
          <a:noFill/>
          <a:ln w="9525">
            <a:noFill/>
          </a:ln>
        </p:spPr>
      </p:pic>
      <p:sp>
        <p:nvSpPr>
          <p:cNvPr id="9" name="Rectangle 16"/>
          <p:cNvSpPr/>
          <p:nvPr/>
        </p:nvSpPr>
        <p:spPr>
          <a:xfrm>
            <a:off x="3431994" y="5569585"/>
            <a:ext cx="1364615" cy="58356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国王</a:t>
            </a:r>
          </a:p>
        </p:txBody>
      </p:sp>
      <p:pic>
        <p:nvPicPr>
          <p:cNvPr id="10" name="Picture 13"/>
          <p:cNvPicPr>
            <a:picLocks noChangeAspect="1"/>
          </p:cNvPicPr>
          <p:nvPr/>
        </p:nvPicPr>
        <p:blipFill>
          <a:blip r:embed="rId4"/>
          <a:stretch>
            <a:fillRect/>
          </a:stretch>
        </p:blipFill>
        <p:spPr>
          <a:xfrm>
            <a:off x="7872549" y="3067685"/>
            <a:ext cx="1631315" cy="2385060"/>
          </a:xfrm>
          <a:prstGeom prst="rect">
            <a:avLst/>
          </a:prstGeom>
          <a:noFill/>
          <a:ln w="9525">
            <a:noFill/>
          </a:ln>
        </p:spPr>
      </p:pic>
      <p:sp>
        <p:nvSpPr>
          <p:cNvPr id="11" name="Rectangle 5"/>
          <p:cNvSpPr/>
          <p:nvPr/>
        </p:nvSpPr>
        <p:spPr>
          <a:xfrm>
            <a:off x="7182304" y="4993323"/>
            <a:ext cx="1490345" cy="583565"/>
          </a:xfrm>
          <a:prstGeom prst="rect">
            <a:avLst/>
          </a:prstGeom>
          <a:noFill/>
          <a:ln w="9525">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绿色       </a:t>
            </a:r>
          </a:p>
        </p:txBody>
      </p:sp>
      <p:sp>
        <p:nvSpPr>
          <p:cNvPr id="12" name="AutoShape 7"/>
          <p:cNvSpPr/>
          <p:nvPr/>
        </p:nvSpPr>
        <p:spPr>
          <a:xfrm>
            <a:off x="8172904" y="5166995"/>
            <a:ext cx="702310" cy="322580"/>
          </a:xfrm>
          <a:prstGeom prst="rightArrow">
            <a:avLst>
              <a:gd name="adj1" fmla="val 50000"/>
              <a:gd name="adj2" fmla="val 60829"/>
            </a:avLst>
          </a:prstGeom>
          <a:solidFill>
            <a:srgbClr val="FFFFFF"/>
          </a:solidFill>
          <a:ln w="9525" cap="flat" cmpd="sng">
            <a:solidFill>
              <a:schemeClr val="tx1"/>
            </a:solidFill>
            <a:prstDash val="solid"/>
            <a:miter/>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sp>
        <p:nvSpPr>
          <p:cNvPr id="13" name="Rectangle 8"/>
          <p:cNvSpPr/>
          <p:nvPr/>
        </p:nvSpPr>
        <p:spPr>
          <a:xfrm>
            <a:off x="8782504" y="5012690"/>
            <a:ext cx="1201420" cy="58356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柔顺</a:t>
            </a:r>
          </a:p>
        </p:txBody>
      </p:sp>
      <p:sp>
        <p:nvSpPr>
          <p:cNvPr id="14" name="Rectangle 16"/>
          <p:cNvSpPr/>
          <p:nvPr/>
        </p:nvSpPr>
        <p:spPr>
          <a:xfrm>
            <a:off x="8001454" y="5633720"/>
            <a:ext cx="1389380" cy="58356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王妃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ldLvl="0" animBg="1"/>
      <p:bldP spid="7" grpId="0"/>
      <p:bldP spid="9" grpId="0"/>
      <p:bldP spid="12" grpId="0" bldLvl="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pic>
        <p:nvPicPr>
          <p:cNvPr id="16" name="Picture 2"/>
          <p:cNvPicPr>
            <a:picLocks noChangeAspect="1"/>
          </p:cNvPicPr>
          <p:nvPr/>
        </p:nvPicPr>
        <p:blipFill>
          <a:blip r:embed="rId3"/>
          <a:stretch>
            <a:fillRect/>
          </a:stretch>
        </p:blipFill>
        <p:spPr>
          <a:xfrm>
            <a:off x="7183755" y="939800"/>
            <a:ext cx="2640330" cy="3876675"/>
          </a:xfrm>
          <a:prstGeom prst="rect">
            <a:avLst/>
          </a:prstGeom>
          <a:noFill/>
          <a:ln w="9525">
            <a:noFill/>
          </a:ln>
        </p:spPr>
      </p:pic>
      <p:sp>
        <p:nvSpPr>
          <p:cNvPr id="17" name="Rectangle 10"/>
          <p:cNvSpPr/>
          <p:nvPr/>
        </p:nvSpPr>
        <p:spPr>
          <a:xfrm>
            <a:off x="1343025" y="4697422"/>
            <a:ext cx="2900045" cy="523220"/>
          </a:xfrm>
          <a:prstGeom prst="rect">
            <a:avLst/>
          </a:prstGeom>
          <a:noFill/>
          <a:ln w="9525">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半黑半白</a:t>
            </a:r>
          </a:p>
        </p:txBody>
      </p:sp>
      <p:sp>
        <p:nvSpPr>
          <p:cNvPr id="18" name="Rectangle 11"/>
          <p:cNvSpPr/>
          <p:nvPr/>
        </p:nvSpPr>
        <p:spPr>
          <a:xfrm>
            <a:off x="4059555" y="4719955"/>
            <a:ext cx="3211830" cy="52322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两面三刀</a:t>
            </a:r>
          </a:p>
        </p:txBody>
      </p:sp>
      <p:sp>
        <p:nvSpPr>
          <p:cNvPr id="19" name="AutoShape 12"/>
          <p:cNvSpPr/>
          <p:nvPr/>
        </p:nvSpPr>
        <p:spPr>
          <a:xfrm>
            <a:off x="3089275" y="4827894"/>
            <a:ext cx="893445" cy="307340"/>
          </a:xfrm>
          <a:prstGeom prst="rightArrow">
            <a:avLst>
              <a:gd name="adj1" fmla="val 50000"/>
              <a:gd name="adj2" fmla="val 60841"/>
            </a:avLst>
          </a:prstGeom>
          <a:solidFill>
            <a:srgbClr val="FFFFFF"/>
          </a:solidFill>
          <a:ln w="9525" cap="flat" cmpd="sng">
            <a:solidFill>
              <a:schemeClr val="tx1"/>
            </a:solidFill>
            <a:prstDash val="solid"/>
            <a:miter/>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sp>
        <p:nvSpPr>
          <p:cNvPr id="20" name="Rectangle 11"/>
          <p:cNvSpPr/>
          <p:nvPr/>
        </p:nvSpPr>
        <p:spPr>
          <a:xfrm>
            <a:off x="2623820" y="5413375"/>
            <a:ext cx="1824355" cy="523220"/>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巫女</a:t>
            </a:r>
          </a:p>
        </p:txBody>
      </p:sp>
      <p:sp>
        <p:nvSpPr>
          <p:cNvPr id="21" name="Rectangle 10"/>
          <p:cNvSpPr/>
          <p:nvPr/>
        </p:nvSpPr>
        <p:spPr>
          <a:xfrm>
            <a:off x="6592570" y="4781877"/>
            <a:ext cx="2900045" cy="523220"/>
          </a:xfrm>
          <a:prstGeom prst="rect">
            <a:avLst/>
          </a:prstGeom>
          <a:noFill/>
          <a:ln w="9525">
            <a:no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青面獠牙</a:t>
            </a:r>
          </a:p>
        </p:txBody>
      </p:sp>
      <p:sp>
        <p:nvSpPr>
          <p:cNvPr id="22" name="Rectangle 11"/>
          <p:cNvSpPr/>
          <p:nvPr/>
        </p:nvSpPr>
        <p:spPr>
          <a:xfrm>
            <a:off x="9284970" y="4719955"/>
            <a:ext cx="3122930" cy="523220"/>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压抑恐怖</a:t>
            </a:r>
          </a:p>
        </p:txBody>
      </p:sp>
      <p:sp>
        <p:nvSpPr>
          <p:cNvPr id="23" name="AutoShape 12"/>
          <p:cNvSpPr/>
          <p:nvPr/>
        </p:nvSpPr>
        <p:spPr>
          <a:xfrm>
            <a:off x="8381365" y="4833292"/>
            <a:ext cx="704215" cy="296545"/>
          </a:xfrm>
          <a:prstGeom prst="rightArrow">
            <a:avLst>
              <a:gd name="adj1" fmla="val 50000"/>
              <a:gd name="adj2" fmla="val 60841"/>
            </a:avLst>
          </a:prstGeom>
          <a:solidFill>
            <a:srgbClr val="FFFFFF"/>
          </a:solidFill>
          <a:ln w="9525" cap="flat" cmpd="sng">
            <a:solidFill>
              <a:schemeClr val="tx1"/>
            </a:solidFill>
            <a:prstDash val="solid"/>
            <a:miter/>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black"/>
              </a:solidFill>
              <a:effectLst/>
              <a:uLnTx/>
              <a:uFillTx/>
              <a:cs typeface="+mn-ea"/>
              <a:sym typeface="+mn-lt"/>
            </a:endParaRPr>
          </a:p>
        </p:txBody>
      </p:sp>
      <p:sp>
        <p:nvSpPr>
          <p:cNvPr id="24" name="Rectangle 11"/>
          <p:cNvSpPr/>
          <p:nvPr/>
        </p:nvSpPr>
        <p:spPr>
          <a:xfrm>
            <a:off x="7748905" y="5413375"/>
            <a:ext cx="1822450" cy="523220"/>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cs typeface="+mn-ea"/>
                <a:sym typeface="+mn-lt"/>
              </a:rPr>
              <a:t>妖魔</a:t>
            </a:r>
          </a:p>
        </p:txBody>
      </p:sp>
      <p:pic>
        <p:nvPicPr>
          <p:cNvPr id="25" name="Picture 2"/>
          <p:cNvPicPr>
            <a:picLocks noChangeAspect="1"/>
          </p:cNvPicPr>
          <p:nvPr/>
        </p:nvPicPr>
        <p:blipFill>
          <a:blip r:embed="rId4"/>
          <a:stretch>
            <a:fillRect/>
          </a:stretch>
        </p:blipFill>
        <p:spPr>
          <a:xfrm>
            <a:off x="2451100" y="845820"/>
            <a:ext cx="3048635" cy="35801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bldLvl="0" animBg="1"/>
      <p:bldP spid="20" grpId="0"/>
      <p:bldP spid="21" grpId="0"/>
      <p:bldP spid="22" grpId="0"/>
      <p:bldP spid="23" grpId="0" bldLvl="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Rectangle 5"/>
          <p:cNvSpPr/>
          <p:nvPr/>
        </p:nvSpPr>
        <p:spPr>
          <a:xfrm>
            <a:off x="1050290" y="1755233"/>
            <a:ext cx="8154035" cy="837089"/>
          </a:xfrm>
          <a:prstGeom prst="rect">
            <a:avLst/>
          </a:prstGeom>
          <a:noFill/>
          <a:ln w="9525">
            <a:noFill/>
          </a:ln>
        </p:spPr>
        <p:txBody>
          <a:bodyPr wrap="square">
            <a:spAutoFit/>
          </a:bodyPr>
          <a:lstStyle/>
          <a:p>
            <a:pPr marL="514350" marR="0" lvl="0" indent="-514350" algn="l" defTabSz="914400" rtl="0" eaLnBrk="1" fontAlgn="auto" latinLnBrk="0" hangingPunct="1">
              <a:lnSpc>
                <a:spcPct val="150000"/>
              </a:lnSpc>
              <a:spcBef>
                <a:spcPts val="0"/>
              </a:spcBef>
              <a:spcAft>
                <a:spcPts val="0"/>
              </a:spcAft>
              <a:buClrTx/>
              <a:buSzTx/>
              <a:buFontTx/>
              <a:buAutoNum type="circleNumDbPlain" startAt="2"/>
              <a:defRPr/>
            </a:pPr>
            <a:r>
              <a:rPr kumimoji="0" lang="zh-CN" altLang="en-US" sz="3600" b="0" i="0" u="none" strike="noStrike" kern="1200" cap="none" spc="0" normalizeH="0" baseline="0" noProof="0" dirty="0">
                <a:ln>
                  <a:noFill/>
                </a:ln>
                <a:solidFill>
                  <a:prstClr val="black"/>
                </a:solidFill>
                <a:effectLst/>
                <a:uLnTx/>
                <a:uFillTx/>
                <a:cs typeface="+mn-ea"/>
                <a:sym typeface="+mn-lt"/>
              </a:rPr>
              <a:t>没有舞台</a:t>
            </a:r>
          </a:p>
        </p:txBody>
      </p:sp>
      <p:sp>
        <p:nvSpPr>
          <p:cNvPr id="4" name="矩形 3"/>
          <p:cNvSpPr/>
          <p:nvPr/>
        </p:nvSpPr>
        <p:spPr>
          <a:xfrm>
            <a:off x="721995" y="3429000"/>
            <a:ext cx="10748010" cy="2084070"/>
          </a:xfrm>
          <a:prstGeom prst="rect">
            <a:avLst/>
          </a:prstGeom>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       雪山江河作背景，草原大地作背景。藏戏的艺人们席地而唱，不要幕布，不要灯光，不要道具，只要一鼓、一钹为其伴奏。</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5" name="Rectangle 5"/>
          <p:cNvSpPr/>
          <p:nvPr/>
        </p:nvSpPr>
        <p:spPr>
          <a:xfrm>
            <a:off x="924560" y="1703070"/>
            <a:ext cx="7200900" cy="837089"/>
          </a:xfrm>
          <a:prstGeom prst="rect">
            <a:avLst/>
          </a:prstGeom>
          <a:noFill/>
          <a:ln w="9525">
            <a:noFill/>
          </a:ln>
        </p:spPr>
        <p:txBody>
          <a:bodyPr wrap="square">
            <a:spAutoFit/>
          </a:bodyPr>
          <a:lstStyle/>
          <a:p>
            <a:pPr marL="514350" marR="0" lvl="0" indent="-514350" algn="l" defTabSz="914400" rtl="0" eaLnBrk="1" fontAlgn="auto" latinLnBrk="0" hangingPunct="1">
              <a:lnSpc>
                <a:spcPct val="150000"/>
              </a:lnSpc>
              <a:spcBef>
                <a:spcPts val="0"/>
              </a:spcBef>
              <a:spcAft>
                <a:spcPts val="0"/>
              </a:spcAft>
              <a:buClrTx/>
              <a:buSzTx/>
              <a:buFontTx/>
              <a:buAutoNum type="circleNumDbPlain" startAt="3"/>
              <a:defRPr/>
            </a:pPr>
            <a:r>
              <a:rPr kumimoji="0" lang="zh-CN" altLang="en-US" sz="3600" b="0" i="0" u="none" strike="noStrike" kern="1200" cap="none" spc="0" normalizeH="0" baseline="0" noProof="0" dirty="0">
                <a:ln>
                  <a:noFill/>
                </a:ln>
                <a:solidFill>
                  <a:prstClr val="black"/>
                </a:solidFill>
                <a:effectLst/>
                <a:uLnTx/>
                <a:uFillTx/>
                <a:cs typeface="+mn-ea"/>
                <a:sym typeface="+mn-lt"/>
              </a:rPr>
              <a:t>表演方式、唱腔、舞蹈动作：</a:t>
            </a:r>
          </a:p>
        </p:txBody>
      </p:sp>
      <p:sp>
        <p:nvSpPr>
          <p:cNvPr id="6" name="矩形 5"/>
          <p:cNvSpPr/>
          <p:nvPr/>
        </p:nvSpPr>
        <p:spPr>
          <a:xfrm>
            <a:off x="924560" y="3061970"/>
            <a:ext cx="10349865" cy="2748280"/>
          </a:xfrm>
          <a:prstGeom prst="rect">
            <a:avLst/>
          </a:prstGeom>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       观众团团围坐，所有的剧情全靠艺人们用</a:t>
            </a:r>
            <a:r>
              <a:rPr kumimoji="0" lang="zh-CN" altLang="en-US" sz="3600" b="0" i="0" u="none" strike="noStrike" kern="1200" cap="none" spc="0" normalizeH="0" baseline="0" noProof="0" dirty="0">
                <a:ln>
                  <a:noFill/>
                </a:ln>
                <a:solidFill>
                  <a:srgbClr val="FF0066"/>
                </a:solidFill>
                <a:effectLst/>
                <a:uLnTx/>
                <a:uFillTx/>
                <a:cs typeface="+mn-ea"/>
                <a:sym typeface="+mn-lt"/>
              </a:rPr>
              <a:t>说唱</a:t>
            </a:r>
            <a:r>
              <a:rPr kumimoji="0" lang="zh-CN" altLang="en-US" sz="3600" b="0" i="0" u="none" strike="noStrike" kern="1200" cap="none" spc="0" normalizeH="0" baseline="0" noProof="0" dirty="0">
                <a:ln>
                  <a:noFill/>
                </a:ln>
                <a:solidFill>
                  <a:prstClr val="black"/>
                </a:solidFill>
                <a:effectLst/>
                <a:uLnTx/>
                <a:uFillTx/>
                <a:cs typeface="+mn-ea"/>
                <a:sym typeface="+mn-lt"/>
              </a:rPr>
              <a:t>来描述。</a:t>
            </a:r>
            <a:endParaRPr kumimoji="0" lang="en-US" altLang="zh-CN" sz="36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       表现在藏戏中，即</a:t>
            </a:r>
            <a:r>
              <a:rPr kumimoji="0" lang="zh-CN" altLang="en-US" sz="3600" b="0" i="0" u="none" strike="noStrike" kern="1200" cap="none" spc="0" normalizeH="0" baseline="0" noProof="0" dirty="0">
                <a:ln>
                  <a:noFill/>
                </a:ln>
                <a:solidFill>
                  <a:srgbClr val="FF0066"/>
                </a:solidFill>
                <a:effectLst/>
                <a:uLnTx/>
                <a:uFillTx/>
                <a:cs typeface="+mn-ea"/>
                <a:sym typeface="+mn-lt"/>
              </a:rPr>
              <a:t>情节</a:t>
            </a:r>
            <a:r>
              <a:rPr kumimoji="0" lang="zh-CN" altLang="en-US" sz="3600" b="0" i="0" u="none" strike="noStrike" kern="1200" cap="none" spc="0" normalizeH="0" baseline="0" noProof="0" dirty="0">
                <a:ln>
                  <a:noFill/>
                </a:ln>
                <a:solidFill>
                  <a:prstClr val="black"/>
                </a:solidFill>
                <a:effectLst/>
                <a:uLnTx/>
                <a:uFillTx/>
                <a:cs typeface="+mn-ea"/>
                <a:sym typeface="+mn-lt"/>
              </a:rPr>
              <a:t>可以任意拖延，艺人们的</a:t>
            </a:r>
            <a:r>
              <a:rPr kumimoji="0" lang="zh-CN" altLang="en-US" sz="3600" b="0" i="0" u="none" strike="noStrike" kern="1200" cap="none" spc="0" normalizeH="0" baseline="0" noProof="0" dirty="0">
                <a:ln>
                  <a:noFill/>
                </a:ln>
                <a:solidFill>
                  <a:srgbClr val="FF0066"/>
                </a:solidFill>
                <a:effectLst/>
                <a:uLnTx/>
                <a:uFillTx/>
                <a:cs typeface="+mn-ea"/>
                <a:sym typeface="+mn-lt"/>
              </a:rPr>
              <a:t>唱腔、舞蹈动作</a:t>
            </a:r>
            <a:r>
              <a:rPr kumimoji="0" lang="zh-CN" altLang="en-US" sz="3600" b="0" i="0" u="none" strike="noStrike" kern="1200" cap="none" spc="0" normalizeH="0" baseline="0" noProof="0" dirty="0">
                <a:ln>
                  <a:noFill/>
                </a:ln>
                <a:solidFill>
                  <a:prstClr val="black"/>
                </a:solidFill>
                <a:effectLst/>
                <a:uLnTx/>
                <a:uFillTx/>
                <a:cs typeface="+mn-ea"/>
                <a:sym typeface="+mn-lt"/>
              </a:rPr>
              <a:t>可以随意发挥。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charRg st="0" end="29"/>
                                            </p:txEl>
                                          </p:spTgt>
                                        </p:tgtEl>
                                        <p:attrNameLst>
                                          <p:attrName>style.visibility</p:attrName>
                                        </p:attrNameLst>
                                      </p:cBhvr>
                                      <p:to>
                                        <p:strVal val="visible"/>
                                      </p:to>
                                    </p:set>
                                    <p:animEffect transition="in" filter="fade">
                                      <p:cBhvr>
                                        <p:cTn id="7" dur="1000"/>
                                        <p:tgtEl>
                                          <p:spTgt spid="6">
                                            <p:txEl>
                                              <p:charRg st="0" end="29"/>
                                            </p:txEl>
                                          </p:spTgt>
                                        </p:tgtEl>
                                      </p:cBhvr>
                                    </p:animEffect>
                                    <p:anim calcmode="lin" valueType="num">
                                      <p:cBhvr>
                                        <p:cTn id="8" dur="1000" fill="hold"/>
                                        <p:tgtEl>
                                          <p:spTgt spid="6">
                                            <p:txEl>
                                              <p:charRg st="0" end="29"/>
                                            </p:txEl>
                                          </p:spTgt>
                                        </p:tgtEl>
                                        <p:attrNameLst>
                                          <p:attrName>ppt_x</p:attrName>
                                        </p:attrNameLst>
                                      </p:cBhvr>
                                      <p:tavLst>
                                        <p:tav tm="0">
                                          <p:val>
                                            <p:strVal val="#ppt_x"/>
                                          </p:val>
                                        </p:tav>
                                        <p:tav tm="100000">
                                          <p:val>
                                            <p:strVal val="#ppt_x"/>
                                          </p:val>
                                        </p:tav>
                                      </p:tavLst>
                                    </p:anim>
                                    <p:anim calcmode="lin" valueType="num">
                                      <p:cBhvr>
                                        <p:cTn id="9" dur="1000" fill="hold"/>
                                        <p:tgtEl>
                                          <p:spTgt spid="6">
                                            <p:txEl>
                                              <p:charRg st="0" end="2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charRg st="29" end="69"/>
                                            </p:txEl>
                                          </p:spTgt>
                                        </p:tgtEl>
                                        <p:attrNameLst>
                                          <p:attrName>style.visibility</p:attrName>
                                        </p:attrNameLst>
                                      </p:cBhvr>
                                      <p:to>
                                        <p:strVal val="visible"/>
                                      </p:to>
                                    </p:set>
                                    <p:animEffect transition="in" filter="fade">
                                      <p:cBhvr>
                                        <p:cTn id="14" dur="1000"/>
                                        <p:tgtEl>
                                          <p:spTgt spid="6">
                                            <p:txEl>
                                              <p:charRg st="29" end="69"/>
                                            </p:txEl>
                                          </p:spTgt>
                                        </p:tgtEl>
                                      </p:cBhvr>
                                    </p:animEffect>
                                    <p:anim calcmode="lin" valueType="num">
                                      <p:cBhvr>
                                        <p:cTn id="15" dur="1000" fill="hold"/>
                                        <p:tgtEl>
                                          <p:spTgt spid="6">
                                            <p:txEl>
                                              <p:charRg st="29" end="69"/>
                                            </p:txEl>
                                          </p:spTgt>
                                        </p:tgtEl>
                                        <p:attrNameLst>
                                          <p:attrName>ppt_x</p:attrName>
                                        </p:attrNameLst>
                                      </p:cBhvr>
                                      <p:tavLst>
                                        <p:tav tm="0">
                                          <p:val>
                                            <p:strVal val="#ppt_x"/>
                                          </p:val>
                                        </p:tav>
                                        <p:tav tm="100000">
                                          <p:val>
                                            <p:strVal val="#ppt_x"/>
                                          </p:val>
                                        </p:tav>
                                      </p:tavLst>
                                    </p:anim>
                                    <p:anim calcmode="lin" valueType="num">
                                      <p:cBhvr>
                                        <p:cTn id="16" dur="1000" fill="hold"/>
                                        <p:tgtEl>
                                          <p:spTgt spid="6">
                                            <p:txEl>
                                              <p:charRg st="29" end="6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Rectangle 5"/>
          <p:cNvSpPr/>
          <p:nvPr/>
        </p:nvSpPr>
        <p:spPr>
          <a:xfrm>
            <a:off x="1016000" y="1842135"/>
            <a:ext cx="8330565" cy="837089"/>
          </a:xfrm>
          <a:prstGeom prst="rect">
            <a:avLst/>
          </a:prstGeom>
          <a:noFill/>
          <a:ln w="9525">
            <a:noFill/>
          </a:ln>
        </p:spPr>
        <p:txBody>
          <a:bodyPr wrap="square">
            <a:spAutoFit/>
          </a:bodyPr>
          <a:lstStyle/>
          <a:p>
            <a:pPr marL="514350" marR="0" lvl="0" indent="-514350" algn="l" defTabSz="914400" rtl="0" eaLnBrk="1" fontAlgn="auto" latinLnBrk="0" hangingPunct="1">
              <a:lnSpc>
                <a:spcPct val="150000"/>
              </a:lnSpc>
              <a:spcBef>
                <a:spcPts val="0"/>
              </a:spcBef>
              <a:spcAft>
                <a:spcPts val="0"/>
              </a:spcAft>
              <a:buClrTx/>
              <a:buSzTx/>
              <a:buFontTx/>
              <a:buAutoNum type="circleNumDbPlain" startAt="4"/>
              <a:defRPr/>
            </a:pPr>
            <a:r>
              <a:rPr kumimoji="0" lang="zh-CN" altLang="en-US" sz="3600" b="0" i="0" u="none" strike="noStrike" kern="1200" cap="none" spc="0" normalizeH="0" baseline="0" noProof="0" dirty="0">
                <a:ln>
                  <a:noFill/>
                </a:ln>
                <a:solidFill>
                  <a:prstClr val="black"/>
                </a:solidFill>
                <a:effectLst/>
                <a:uLnTx/>
                <a:uFillTx/>
                <a:cs typeface="+mn-ea"/>
                <a:sym typeface="+mn-lt"/>
              </a:rPr>
              <a:t>一部戏演三五天还没有结束：</a:t>
            </a:r>
          </a:p>
        </p:txBody>
      </p:sp>
      <p:sp>
        <p:nvSpPr>
          <p:cNvPr id="6" name="矩形 5"/>
          <p:cNvSpPr/>
          <p:nvPr/>
        </p:nvSpPr>
        <p:spPr>
          <a:xfrm>
            <a:off x="1016000" y="3018632"/>
            <a:ext cx="10292715" cy="2905667"/>
          </a:xfrm>
          <a:prstGeom prst="rect">
            <a:avLst/>
          </a:prstGeom>
        </p:spPr>
        <p:txBody>
          <a:bodyPr wrap="square">
            <a:spAutoFit/>
          </a:bodyPr>
          <a:lstStyle/>
          <a:p>
            <a:pPr marL="0" marR="0" lvl="0" indent="0" algn="l" defTabSz="914400" rtl="0" eaLnBrk="1" fontAlgn="base" latinLnBrk="0" hangingPunct="1">
              <a:lnSpc>
                <a:spcPct val="2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一段戏可以一而再、再而三地重复，观众也在吃喝玩耍中看戏，双方随心所欲、优哉游哉，一出戏演他个三五天毫不稀奇。</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9272" r="12682" b="6590"/>
          <a:stretch>
            <a:fillRect/>
          </a:stretch>
        </p:blipFill>
        <p:spPr>
          <a:xfrm>
            <a:off x="0" y="0"/>
            <a:ext cx="12192000" cy="6858000"/>
          </a:xfrm>
          <a:prstGeom prst="rect">
            <a:avLst/>
          </a:prstGeom>
        </p:spPr>
      </p:pic>
      <p:sp>
        <p:nvSpPr>
          <p:cNvPr id="6" name="矩形 5"/>
          <p:cNvSpPr/>
          <p:nvPr/>
        </p:nvSpPr>
        <p:spPr>
          <a:xfrm>
            <a:off x="-1" y="0"/>
            <a:ext cx="9564915" cy="6858000"/>
          </a:xfrm>
          <a:prstGeom prst="rect">
            <a:avLst/>
          </a:prstGeom>
          <a:gradFill>
            <a:gsLst>
              <a:gs pos="0">
                <a:srgbClr val="244F14"/>
              </a:gs>
              <a:gs pos="100000">
                <a:srgbClr val="244F1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5" name="组合 14"/>
          <p:cNvGrpSpPr/>
          <p:nvPr/>
        </p:nvGrpSpPr>
        <p:grpSpPr>
          <a:xfrm>
            <a:off x="2320472" y="1297801"/>
            <a:ext cx="3168015" cy="912495"/>
            <a:chOff x="360" y="260"/>
            <a:chExt cx="4989" cy="1437"/>
          </a:xfrm>
        </p:grpSpPr>
        <p:pic>
          <p:nvPicPr>
            <p:cNvPr id="16" name="图片 15"/>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17" name="文本框 16"/>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壹</a:t>
              </a:r>
            </a:p>
          </p:txBody>
        </p:sp>
        <p:sp>
          <p:nvSpPr>
            <p:cNvPr id="18" name="文本框 17"/>
            <p:cNvSpPr txBox="1"/>
            <p:nvPr/>
          </p:nvSpPr>
          <p:spPr>
            <a:xfrm>
              <a:off x="1797" y="604"/>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课前导读</a:t>
              </a:r>
            </a:p>
          </p:txBody>
        </p:sp>
      </p:grpSp>
      <p:grpSp>
        <p:nvGrpSpPr>
          <p:cNvPr id="19" name="组合 18"/>
          <p:cNvGrpSpPr/>
          <p:nvPr/>
        </p:nvGrpSpPr>
        <p:grpSpPr>
          <a:xfrm>
            <a:off x="2320472" y="2251391"/>
            <a:ext cx="3168015" cy="912495"/>
            <a:chOff x="360" y="260"/>
            <a:chExt cx="4989" cy="1437"/>
          </a:xfrm>
        </p:grpSpPr>
        <p:pic>
          <p:nvPicPr>
            <p:cNvPr id="20" name="图片 19"/>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1" name="文本框 20"/>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贰</a:t>
              </a:r>
            </a:p>
          </p:txBody>
        </p:sp>
        <p:sp>
          <p:nvSpPr>
            <p:cNvPr id="22" name="文本框 21"/>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字词揭秘</a:t>
              </a:r>
            </a:p>
          </p:txBody>
        </p:sp>
      </p:grpSp>
      <p:grpSp>
        <p:nvGrpSpPr>
          <p:cNvPr id="23" name="组合 22"/>
          <p:cNvGrpSpPr/>
          <p:nvPr/>
        </p:nvGrpSpPr>
        <p:grpSpPr>
          <a:xfrm>
            <a:off x="2320472" y="3204981"/>
            <a:ext cx="3168015" cy="912495"/>
            <a:chOff x="360" y="260"/>
            <a:chExt cx="4989" cy="1437"/>
          </a:xfrm>
        </p:grpSpPr>
        <p:pic>
          <p:nvPicPr>
            <p:cNvPr id="24" name="图片 23"/>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5" name="文本框 24"/>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叁</a:t>
              </a:r>
            </a:p>
          </p:txBody>
        </p:sp>
        <p:sp>
          <p:nvSpPr>
            <p:cNvPr id="26" name="文本框 25"/>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课文讲解</a:t>
              </a:r>
            </a:p>
          </p:txBody>
        </p:sp>
      </p:grpSp>
      <p:grpSp>
        <p:nvGrpSpPr>
          <p:cNvPr id="27" name="组合 26"/>
          <p:cNvGrpSpPr/>
          <p:nvPr/>
        </p:nvGrpSpPr>
        <p:grpSpPr>
          <a:xfrm>
            <a:off x="2320472" y="4158571"/>
            <a:ext cx="3168015" cy="912495"/>
            <a:chOff x="360" y="260"/>
            <a:chExt cx="4989" cy="1437"/>
          </a:xfrm>
        </p:grpSpPr>
        <p:pic>
          <p:nvPicPr>
            <p:cNvPr id="28" name="图片 27"/>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29" name="文本框 28"/>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肆</a:t>
              </a:r>
            </a:p>
          </p:txBody>
        </p:sp>
        <p:sp>
          <p:nvSpPr>
            <p:cNvPr id="30" name="文本框 29"/>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课堂小结</a:t>
              </a:r>
            </a:p>
          </p:txBody>
        </p:sp>
      </p:grpSp>
      <p:grpSp>
        <p:nvGrpSpPr>
          <p:cNvPr id="31" name="组合 30"/>
          <p:cNvGrpSpPr/>
          <p:nvPr/>
        </p:nvGrpSpPr>
        <p:grpSpPr>
          <a:xfrm>
            <a:off x="2320472" y="5112162"/>
            <a:ext cx="3168015" cy="912495"/>
            <a:chOff x="360" y="260"/>
            <a:chExt cx="4989" cy="1437"/>
          </a:xfrm>
        </p:grpSpPr>
        <p:pic>
          <p:nvPicPr>
            <p:cNvPr id="32" name="图片 31"/>
            <p:cNvPicPr>
              <a:picLocks noChangeAspect="1"/>
            </p:cNvPicPr>
            <p:nvPr/>
          </p:nvPicPr>
          <p:blipFill>
            <a:blip r:embed="rId4" cstate="email">
              <a:grayscl/>
            </a:blip>
            <a:srcRect/>
            <a:stretch>
              <a:fillRect/>
            </a:stretch>
          </p:blipFill>
          <p:spPr>
            <a:xfrm>
              <a:off x="360" y="260"/>
              <a:ext cx="1437" cy="1437"/>
            </a:xfrm>
            <a:prstGeom prst="ellipse">
              <a:avLst/>
            </a:prstGeom>
          </p:spPr>
        </p:pic>
        <p:sp>
          <p:nvSpPr>
            <p:cNvPr id="33" name="文本框 32"/>
            <p:cNvSpPr txBox="1"/>
            <p:nvPr/>
          </p:nvSpPr>
          <p:spPr>
            <a:xfrm>
              <a:off x="983" y="663"/>
              <a:ext cx="191" cy="630"/>
            </a:xfrm>
            <a:prstGeom prst="rect">
              <a:avLst/>
            </a:prstGeom>
            <a:noFill/>
          </p:spPr>
          <p:txBody>
            <a:bodyPr wrap="square" rtlCol="0" anchor="ctr">
              <a:spAutoFit/>
            </a:bodyPr>
            <a:lstStyle/>
            <a:p>
              <a:pPr algn="ctr"/>
              <a:r>
                <a:rPr lang="zh-CN" altLang="en-US" sz="2000" b="1" dirty="0">
                  <a:solidFill>
                    <a:schemeClr val="bg1"/>
                  </a:solidFill>
                  <a:cs typeface="+mn-ea"/>
                  <a:sym typeface="+mn-lt"/>
                </a:rPr>
                <a:t>伍</a:t>
              </a:r>
            </a:p>
          </p:txBody>
        </p:sp>
        <p:sp>
          <p:nvSpPr>
            <p:cNvPr id="34" name="文本框 33"/>
            <p:cNvSpPr txBox="1"/>
            <p:nvPr/>
          </p:nvSpPr>
          <p:spPr>
            <a:xfrm>
              <a:off x="1797" y="585"/>
              <a:ext cx="3552" cy="824"/>
            </a:xfrm>
            <a:prstGeom prst="rect">
              <a:avLst/>
            </a:prstGeom>
            <a:noFill/>
          </p:spPr>
          <p:txBody>
            <a:bodyPr wrap="square" rtlCol="0" anchor="ctr">
              <a:spAutoFit/>
            </a:bodyPr>
            <a:lstStyle/>
            <a:p>
              <a:pPr algn="dist"/>
              <a:r>
                <a:rPr lang="zh-CN" altLang="en-US" sz="2800" b="1" dirty="0">
                  <a:solidFill>
                    <a:schemeClr val="bg1"/>
                  </a:solidFill>
                  <a:cs typeface="+mn-ea"/>
                  <a:sym typeface="+mn-lt"/>
                </a:rPr>
                <a:t>课堂练习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4" name="矩形 3"/>
          <p:cNvSpPr/>
          <p:nvPr/>
        </p:nvSpPr>
        <p:spPr>
          <a:xfrm>
            <a:off x="878522" y="3601720"/>
            <a:ext cx="10434955" cy="1863090"/>
          </a:xfrm>
          <a:prstGeom prst="rect">
            <a:avLst/>
          </a:prstGeom>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本文采用</a:t>
            </a:r>
            <a:r>
              <a:rPr kumimoji="0" lang="zh-CN" altLang="en-US" sz="3200" b="0" i="0" u="none" strike="noStrike" kern="1200" cap="none" spc="0" normalizeH="0" baseline="0" noProof="0" dirty="0">
                <a:ln>
                  <a:noFill/>
                </a:ln>
                <a:solidFill>
                  <a:srgbClr val="FF0066"/>
                </a:solidFill>
                <a:effectLst/>
                <a:uLnTx/>
                <a:uFillTx/>
                <a:cs typeface="+mn-ea"/>
                <a:sym typeface="+mn-lt"/>
              </a:rPr>
              <a:t>“总</a:t>
            </a:r>
            <a:r>
              <a:rPr kumimoji="0" lang="en-US" altLang="zh-CN" sz="3200" b="0" i="0" u="none" strike="noStrike" kern="1200" cap="none" spc="0" normalizeH="0" baseline="0" noProof="0" dirty="0">
                <a:ln>
                  <a:noFill/>
                </a:ln>
                <a:solidFill>
                  <a:srgbClr val="FF0066"/>
                </a:solidFill>
                <a:effectLst/>
                <a:uLnTx/>
                <a:uFillTx/>
                <a:cs typeface="+mn-ea"/>
                <a:sym typeface="+mn-lt"/>
              </a:rPr>
              <a:t>—</a:t>
            </a:r>
            <a:r>
              <a:rPr kumimoji="0" lang="zh-CN" altLang="en-US" sz="3200" b="0" i="0" u="none" strike="noStrike" kern="1200" cap="none" spc="0" normalizeH="0" baseline="0" noProof="0" dirty="0">
                <a:ln>
                  <a:noFill/>
                </a:ln>
                <a:solidFill>
                  <a:srgbClr val="FF0066"/>
                </a:solidFill>
                <a:effectLst/>
                <a:uLnTx/>
                <a:uFillTx/>
                <a:cs typeface="+mn-ea"/>
                <a:sym typeface="+mn-lt"/>
              </a:rPr>
              <a:t>分</a:t>
            </a:r>
            <a:r>
              <a:rPr kumimoji="0" lang="en-US" altLang="zh-CN" sz="3200" b="0" i="0" u="none" strike="noStrike" kern="1200" cap="none" spc="0" normalizeH="0" baseline="0" noProof="0" dirty="0">
                <a:ln>
                  <a:noFill/>
                </a:ln>
                <a:solidFill>
                  <a:srgbClr val="FF0066"/>
                </a:solidFill>
                <a:effectLst/>
                <a:uLnTx/>
                <a:uFillTx/>
                <a:cs typeface="+mn-ea"/>
                <a:sym typeface="+mn-lt"/>
              </a:rPr>
              <a:t>—</a:t>
            </a:r>
            <a:r>
              <a:rPr kumimoji="0" lang="zh-CN" altLang="en-US" sz="3200" b="0" i="0" u="none" strike="noStrike" kern="1200" cap="none" spc="0" normalizeH="0" baseline="0" noProof="0" dirty="0">
                <a:ln>
                  <a:noFill/>
                </a:ln>
                <a:solidFill>
                  <a:srgbClr val="FF0066"/>
                </a:solidFill>
                <a:effectLst/>
                <a:uLnTx/>
                <a:uFillTx/>
                <a:cs typeface="+mn-ea"/>
                <a:sym typeface="+mn-lt"/>
              </a:rPr>
              <a:t>总”</a:t>
            </a:r>
            <a:r>
              <a:rPr kumimoji="0" lang="zh-CN" altLang="en-US" sz="3200" b="0" i="0" u="none" strike="noStrike" kern="1200" cap="none" spc="0" normalizeH="0" baseline="0" noProof="0" dirty="0">
                <a:ln>
                  <a:noFill/>
                </a:ln>
                <a:solidFill>
                  <a:prstClr val="black"/>
                </a:solidFill>
                <a:effectLst/>
                <a:uLnTx/>
                <a:uFillTx/>
                <a:cs typeface="+mn-ea"/>
                <a:sym typeface="+mn-lt"/>
              </a:rPr>
              <a:t>的结构方式，从不同的角度介绍了藏戏：先概述藏戏的主要特点，然后分述藏戏的形成过程、艺术特色，最后总结全文。</a:t>
            </a:r>
          </a:p>
        </p:txBody>
      </p:sp>
      <p:sp>
        <p:nvSpPr>
          <p:cNvPr id="5" name="矩形 2"/>
          <p:cNvSpPr/>
          <p:nvPr/>
        </p:nvSpPr>
        <p:spPr>
          <a:xfrm>
            <a:off x="1048702" y="2040255"/>
            <a:ext cx="10094595" cy="127254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en-US" altLang="zh-CN" sz="3200" b="1"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回顾全文，简要说说本文是采用什么结构方式介绍藏戏的？</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课堂小结</a:t>
            </a:r>
          </a:p>
        </p:txBody>
      </p:sp>
      <p:sp>
        <p:nvSpPr>
          <p:cNvPr id="6" name="矩形 5"/>
          <p:cNvSpPr/>
          <p:nvPr/>
        </p:nvSpPr>
        <p:spPr>
          <a:xfrm>
            <a:off x="828674" y="1899285"/>
            <a:ext cx="10715625" cy="363474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有着千年悠久历史的藏戏，在经历了一次又一次的风雨洗礼之后，时至今日，犹如一朵盛开在青藏高原上的雪莲花，深深扎根在西藏人民心灵深处。藏族人民通过它歌颂生活中的真、善、美，鞭挞现实生活中的假、丑、恶。可以说，它是藏族群众的精神寄托，是高原儿女创造的一个艺术珍品。</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课堂练习</a:t>
            </a:r>
          </a:p>
        </p:txBody>
      </p:sp>
      <p:sp>
        <p:nvSpPr>
          <p:cNvPr id="2" name="文本框 1"/>
          <p:cNvSpPr txBox="1"/>
          <p:nvPr/>
        </p:nvSpPr>
        <p:spPr>
          <a:xfrm>
            <a:off x="577532" y="1483360"/>
            <a:ext cx="11036935" cy="4464492"/>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一、照样子，写词语。</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a:t>
            </a:r>
            <a:r>
              <a:rPr kumimoji="0" lang="en-US" altLang="zh-CN" sz="2400" b="0" i="0" u="none" strike="noStrike" kern="1200" cap="none" spc="0" normalizeH="0" baseline="0" noProof="0" dirty="0">
                <a:ln>
                  <a:noFill/>
                </a:ln>
                <a:solidFill>
                  <a:prstClr val="black"/>
                </a:solidFill>
                <a:effectLst/>
                <a:uLnTx/>
                <a:uFillTx/>
                <a:cs typeface="+mn-ea"/>
                <a:sym typeface="+mn-lt"/>
              </a:rPr>
              <a:t>1.</a:t>
            </a:r>
            <a:r>
              <a:rPr kumimoji="0" lang="zh-CN" altLang="en-US" sz="2400" b="0" i="0" u="none" strike="noStrike" kern="1200" cap="none" spc="0" normalizeH="0" baseline="0" noProof="0" dirty="0">
                <a:ln>
                  <a:noFill/>
                </a:ln>
                <a:solidFill>
                  <a:prstClr val="black"/>
                </a:solidFill>
                <a:effectLst/>
                <a:uLnTx/>
                <a:uFillTx/>
                <a:cs typeface="+mn-ea"/>
                <a:sym typeface="+mn-lt"/>
              </a:rPr>
              <a:t>两面三刀（带数字的词语）：</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a:t>
            </a:r>
            <a:r>
              <a:rPr kumimoji="0" lang="en-US" altLang="zh-CN" sz="2400" b="0" i="0" u="none" strike="noStrike" kern="1200" cap="none" spc="0" normalizeH="0" baseline="0" noProof="0" dirty="0">
                <a:ln>
                  <a:noFill/>
                </a:ln>
                <a:solidFill>
                  <a:prstClr val="black"/>
                </a:solidFill>
                <a:effectLst/>
                <a:uLnTx/>
                <a:uFillTx/>
                <a:cs typeface="+mn-ea"/>
                <a:sym typeface="+mn-lt"/>
              </a:rPr>
              <a:t>2.</a:t>
            </a:r>
            <a:r>
              <a:rPr kumimoji="0" lang="zh-CN" altLang="en-US" sz="2400" b="0" i="0" u="none" strike="noStrike" kern="1200" cap="none" spc="0" normalizeH="0" baseline="0" noProof="0" dirty="0">
                <a:ln>
                  <a:noFill/>
                </a:ln>
                <a:solidFill>
                  <a:prstClr val="black"/>
                </a:solidFill>
                <a:effectLst/>
                <a:uLnTx/>
                <a:uFillTx/>
                <a:cs typeface="+mn-ea"/>
                <a:sym typeface="+mn-lt"/>
              </a:rPr>
              <a:t>优哉优哉（</a:t>
            </a:r>
            <a:r>
              <a:rPr kumimoji="0" lang="en-US" altLang="zh-CN" sz="2400" b="0" i="0" u="none" strike="noStrike" kern="1200" cap="none" spc="0" normalizeH="0" baseline="0" noProof="0" dirty="0">
                <a:ln>
                  <a:noFill/>
                </a:ln>
                <a:solidFill>
                  <a:prstClr val="black"/>
                </a:solidFill>
                <a:effectLst/>
                <a:uLnTx/>
                <a:uFillTx/>
                <a:cs typeface="+mn-ea"/>
                <a:sym typeface="+mn-lt"/>
              </a:rPr>
              <a:t>ABAB</a:t>
            </a:r>
            <a:r>
              <a:rPr kumimoji="0" lang="zh-CN" altLang="en-US" sz="2400" b="0" i="0" u="none" strike="noStrike" kern="1200" cap="none" spc="0" normalizeH="0" baseline="0" noProof="0" dirty="0">
                <a:ln>
                  <a:noFill/>
                </a:ln>
                <a:solidFill>
                  <a:prstClr val="black"/>
                </a:solidFill>
                <a:effectLst/>
                <a:uLnTx/>
                <a:uFillTx/>
                <a:cs typeface="+mn-ea"/>
                <a:sym typeface="+mn-lt"/>
              </a:rPr>
              <a:t>式）：</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二、将词语补充完整</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随心所（  ） </a:t>
            </a:r>
            <a:r>
              <a:rPr kumimoji="0" lang="en-US" sz="24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prstClr val="black"/>
                </a:solidFill>
                <a:effectLst/>
                <a:uLnTx/>
                <a:uFillTx/>
                <a:cs typeface="+mn-ea"/>
                <a:sym typeface="+mn-lt"/>
              </a:rPr>
              <a:t>（  ）面獠牙  </a:t>
            </a:r>
            <a:r>
              <a:rPr kumimoji="0" lang="en-US" sz="24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prstClr val="black"/>
                </a:solidFill>
                <a:effectLst/>
                <a:uLnTx/>
                <a:uFillTx/>
                <a:cs typeface="+mn-ea"/>
                <a:sym typeface="+mn-lt"/>
              </a:rPr>
              <a:t>不一（  ）足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毫无（  ）意 </a:t>
            </a:r>
            <a:r>
              <a:rPr kumimoji="0" lang="en-US" sz="24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prstClr val="black"/>
                </a:solidFill>
                <a:effectLst/>
                <a:uLnTx/>
                <a:uFillTx/>
                <a:cs typeface="+mn-ea"/>
                <a:sym typeface="+mn-lt"/>
              </a:rPr>
              <a:t>开山（  ）祖</a:t>
            </a:r>
            <a:r>
              <a:rPr kumimoji="0" lang="en-US" sz="24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prstClr val="black"/>
                </a:solidFill>
                <a:effectLst/>
                <a:uLnTx/>
                <a:uFillTx/>
                <a:cs typeface="+mn-ea"/>
                <a:sym typeface="+mn-lt"/>
              </a:rPr>
              <a:t>两（</a:t>
            </a:r>
            <a:r>
              <a:rPr kumimoji="0" lang="en-US" sz="24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prstClr val="black"/>
                </a:solidFill>
                <a:effectLst/>
                <a:uLnTx/>
                <a:uFillTx/>
                <a:cs typeface="+mn-ea"/>
                <a:sym typeface="+mn-lt"/>
              </a:rPr>
              <a:t>）三（</a:t>
            </a:r>
            <a:r>
              <a:rPr kumimoji="0" lang="en-US" sz="2400" b="0" i="0" u="none" strike="noStrike" kern="1200" cap="none" spc="0" normalizeH="0" baseline="0" noProof="0" dirty="0">
                <a:ln>
                  <a:noFill/>
                </a:ln>
                <a:solidFill>
                  <a:prstClr val="black"/>
                </a:solidFill>
                <a:effectLst/>
                <a:uLnTx/>
                <a:uFillTx/>
                <a:cs typeface="+mn-ea"/>
                <a:sym typeface="+mn-lt"/>
              </a:rPr>
              <a:t>    </a:t>
            </a:r>
            <a:r>
              <a:rPr kumimoji="0" lang="zh-CN" altLang="en-US" sz="2400" b="0" i="0" u="none" strike="noStrike" kern="1200" cap="none" spc="0" normalizeH="0" baseline="0" noProof="0" dirty="0">
                <a:ln>
                  <a:noFill/>
                </a:ln>
                <a:solidFill>
                  <a:prstClr val="black"/>
                </a:solidFill>
                <a:effectLst/>
                <a:uLnTx/>
                <a:uFillTx/>
                <a:cs typeface="+mn-ea"/>
                <a:sym typeface="+mn-lt"/>
              </a:rPr>
              <a:t>）</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三、在括号里填上合适的词语。</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cs typeface="+mn-ea"/>
                <a:sym typeface="+mn-lt"/>
              </a:rPr>
              <a:t>     （   ）的歌声  （   ）的容貌  （   ）的舞姿  （  ）的江水</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板书设计</a:t>
            </a:r>
          </a:p>
        </p:txBody>
      </p:sp>
      <p:sp>
        <p:nvSpPr>
          <p:cNvPr id="4" name="左大括号 3"/>
          <p:cNvSpPr/>
          <p:nvPr/>
        </p:nvSpPr>
        <p:spPr>
          <a:xfrm>
            <a:off x="2074055" y="1935469"/>
            <a:ext cx="292100" cy="3322638"/>
          </a:xfrm>
          <a:prstGeom prst="leftBrace">
            <a:avLst>
              <a:gd name="adj1" fmla="val 37548"/>
              <a:gd name="adj2" fmla="val 50000"/>
            </a:avLst>
          </a:prstGeom>
          <a:noFill/>
          <a:ln w="31750" cap="flat" cmpd="sng">
            <a:solidFill>
              <a:srgbClr val="00B0F0"/>
            </a:solidFill>
            <a:prstDash val="soli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5" name="Text Box 14"/>
          <p:cNvSpPr txBox="1">
            <a:spLocks noChangeArrowheads="1"/>
          </p:cNvSpPr>
          <p:nvPr/>
        </p:nvSpPr>
        <p:spPr bwMode="auto">
          <a:xfrm>
            <a:off x="2473325" y="2031365"/>
            <a:ext cx="2830513" cy="583565"/>
          </a:xfrm>
          <a:prstGeom prst="rect">
            <a:avLst/>
          </a:prstGeom>
          <a:noFill/>
          <a:ln>
            <a:noFill/>
          </a:ln>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概括特点</a:t>
            </a:r>
            <a:r>
              <a:rPr kumimoji="1" lang="en-US" altLang="zh-CN" sz="3200" b="0" i="0" u="none" strike="noStrike" kern="1200" cap="none" spc="0" normalizeH="0" baseline="0" noProof="0" dirty="0">
                <a:ln>
                  <a:noFill/>
                </a:ln>
                <a:solidFill>
                  <a:prstClr val="black"/>
                </a:solidFill>
                <a:effectLst/>
                <a:uLnTx/>
                <a:uFillTx/>
                <a:latin typeface="+mn-lt"/>
                <a:ea typeface="+mn-ea"/>
                <a:cs typeface="+mn-ea"/>
                <a:sym typeface="+mn-lt"/>
              </a:rPr>
              <a:t>——</a:t>
            </a:r>
            <a:endPar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6" name="Text Box 14"/>
          <p:cNvSpPr txBox="1">
            <a:spLocks noChangeArrowheads="1"/>
          </p:cNvSpPr>
          <p:nvPr/>
        </p:nvSpPr>
        <p:spPr bwMode="auto">
          <a:xfrm>
            <a:off x="2473325" y="3036253"/>
            <a:ext cx="2830513" cy="583565"/>
          </a:xfrm>
          <a:prstGeom prst="rect">
            <a:avLst/>
          </a:prstGeom>
          <a:noFill/>
          <a:ln>
            <a:noFill/>
          </a:ln>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形成过程</a:t>
            </a:r>
            <a:r>
              <a:rPr kumimoji="1" lang="en-US" altLang="zh-CN" sz="3200" b="0" i="0" u="none" strike="noStrike" kern="1200" cap="none" spc="0" normalizeH="0" baseline="0" noProof="0" dirty="0">
                <a:ln>
                  <a:noFill/>
                </a:ln>
                <a:solidFill>
                  <a:prstClr val="black"/>
                </a:solidFill>
                <a:effectLst/>
                <a:uLnTx/>
                <a:uFillTx/>
                <a:latin typeface="+mn-lt"/>
                <a:ea typeface="+mn-ea"/>
                <a:cs typeface="+mn-ea"/>
                <a:sym typeface="+mn-lt"/>
              </a:rPr>
              <a:t>——</a:t>
            </a:r>
            <a:endPar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7" name="Text Box 14"/>
          <p:cNvSpPr txBox="1">
            <a:spLocks noChangeArrowheads="1"/>
          </p:cNvSpPr>
          <p:nvPr/>
        </p:nvSpPr>
        <p:spPr bwMode="auto">
          <a:xfrm>
            <a:off x="2473325" y="4188778"/>
            <a:ext cx="2901950" cy="583565"/>
          </a:xfrm>
          <a:prstGeom prst="rect">
            <a:avLst/>
          </a:prstGeom>
          <a:noFill/>
          <a:ln>
            <a:noFill/>
          </a:ln>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艺术特色</a:t>
            </a:r>
            <a:r>
              <a:rPr kumimoji="1" lang="en-US" altLang="zh-CN" sz="3200" b="0" i="0" u="none" strike="noStrike" kern="1200" cap="none" spc="0" normalizeH="0" baseline="0" noProof="0" dirty="0">
                <a:ln>
                  <a:noFill/>
                </a:ln>
                <a:solidFill>
                  <a:prstClr val="black"/>
                </a:solidFill>
                <a:effectLst/>
                <a:uLnTx/>
                <a:uFillTx/>
                <a:latin typeface="+mn-lt"/>
                <a:ea typeface="+mn-ea"/>
                <a:cs typeface="+mn-ea"/>
                <a:sym typeface="+mn-lt"/>
              </a:rPr>
              <a:t>——</a:t>
            </a:r>
            <a:endPar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8" name="Text Box 14"/>
          <p:cNvSpPr txBox="1">
            <a:spLocks noChangeArrowheads="1"/>
          </p:cNvSpPr>
          <p:nvPr/>
        </p:nvSpPr>
        <p:spPr bwMode="auto">
          <a:xfrm>
            <a:off x="2473324" y="4990465"/>
            <a:ext cx="3380567" cy="584775"/>
          </a:xfrm>
          <a:prstGeom prst="rect">
            <a:avLst/>
          </a:prstGeom>
          <a:noFill/>
          <a:ln>
            <a:noFill/>
          </a:ln>
          <a:effec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传承方式</a:t>
            </a:r>
            <a:r>
              <a:rPr kumimoji="1" lang="en-US" altLang="zh-CN" sz="3200" b="0" i="0" u="none" strike="noStrike" kern="1200" cap="none" spc="0" normalizeH="0" baseline="0" noProof="0" dirty="0">
                <a:ln>
                  <a:noFill/>
                </a:ln>
                <a:solidFill>
                  <a:prstClr val="black"/>
                </a:solidFill>
                <a:effectLst/>
                <a:uLnTx/>
                <a:uFillTx/>
                <a:latin typeface="+mn-lt"/>
                <a:ea typeface="+mn-ea"/>
                <a:cs typeface="+mn-ea"/>
                <a:sym typeface="+mn-lt"/>
              </a:rPr>
              <a:t>——</a:t>
            </a:r>
            <a:endPar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9" name="右大括号 8"/>
          <p:cNvSpPr/>
          <p:nvPr/>
        </p:nvSpPr>
        <p:spPr bwMode="auto">
          <a:xfrm>
            <a:off x="8791575" y="2144078"/>
            <a:ext cx="293688" cy="3322638"/>
          </a:xfrm>
          <a:prstGeom prst="rightBrace">
            <a:avLst>
              <a:gd name="adj1" fmla="val 23663"/>
              <a:gd name="adj2" fmla="val 50000"/>
            </a:avLst>
          </a:prstGeom>
          <a:noFill/>
          <a:ln w="31750" algn="ctr">
            <a:solidFill>
              <a:srgbClr val="00B0F0"/>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ea"/>
              <a:sym typeface="+mn-lt"/>
            </a:endParaRPr>
          </a:p>
        </p:txBody>
      </p:sp>
      <p:sp>
        <p:nvSpPr>
          <p:cNvPr id="10" name="TextBox 5"/>
          <p:cNvSpPr txBox="1"/>
          <p:nvPr/>
        </p:nvSpPr>
        <p:spPr>
          <a:xfrm>
            <a:off x="1118962" y="3118157"/>
            <a:ext cx="677108" cy="957263"/>
          </a:xfrm>
          <a:prstGeom prst="rect">
            <a:avLst/>
          </a:prstGeom>
          <a:noFill/>
          <a:ln w="9525">
            <a:noFill/>
          </a:ln>
        </p:spPr>
        <p:txBody>
          <a:bodyPr vert="eaVe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藏戏</a:t>
            </a:r>
          </a:p>
        </p:txBody>
      </p:sp>
      <p:sp>
        <p:nvSpPr>
          <p:cNvPr id="11" name="Text Box 14"/>
          <p:cNvSpPr txBox="1">
            <a:spLocks noChangeArrowheads="1"/>
          </p:cNvSpPr>
          <p:nvPr/>
        </p:nvSpPr>
        <p:spPr bwMode="auto">
          <a:xfrm>
            <a:off x="5105400" y="1807528"/>
            <a:ext cx="3902075" cy="1014730"/>
          </a:xfrm>
          <a:prstGeom prst="rect">
            <a:avLst/>
          </a:prstGeom>
          <a:noFill/>
          <a:ln>
            <a:noFill/>
          </a:ln>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0" i="0" u="none" strike="noStrike" kern="1200" cap="none" spc="0" normalizeH="0" baseline="0" noProof="0" dirty="0">
                <a:ln>
                  <a:noFill/>
                </a:ln>
                <a:solidFill>
                  <a:prstClr val="black"/>
                </a:solidFill>
                <a:effectLst/>
                <a:uLnTx/>
                <a:uFillTx/>
                <a:latin typeface="+mn-lt"/>
                <a:ea typeface="+mn-ea"/>
                <a:cs typeface="+mn-ea"/>
                <a:sym typeface="+mn-lt"/>
              </a:rPr>
              <a:t>戴着面具</a:t>
            </a:r>
            <a:r>
              <a:rPr kumimoji="1" lang="en-US" altLang="zh-CN" sz="3000" b="0" i="0" u="none" strike="noStrike" kern="1200" cap="none" spc="0" normalizeH="0" baseline="0" noProof="0" dirty="0">
                <a:ln>
                  <a:noFill/>
                </a:ln>
                <a:solidFill>
                  <a:prstClr val="black"/>
                </a:solidFill>
                <a:effectLst/>
                <a:uLnTx/>
                <a:uFillTx/>
                <a:latin typeface="+mn-lt"/>
                <a:ea typeface="+mn-ea"/>
                <a:cs typeface="+mn-ea"/>
                <a:sym typeface="+mn-lt"/>
              </a:rPr>
              <a:t>  </a:t>
            </a:r>
            <a:r>
              <a:rPr kumimoji="1" lang="zh-CN" altLang="en-US" sz="3000" b="0" i="0" u="none" strike="noStrike" kern="1200" cap="none" spc="0" normalizeH="0" baseline="0" noProof="0" dirty="0">
                <a:ln>
                  <a:noFill/>
                </a:ln>
                <a:solidFill>
                  <a:prstClr val="black"/>
                </a:solidFill>
                <a:effectLst/>
                <a:uLnTx/>
                <a:uFillTx/>
                <a:latin typeface="+mn-lt"/>
                <a:ea typeface="+mn-ea"/>
                <a:cs typeface="+mn-ea"/>
                <a:sym typeface="+mn-lt"/>
              </a:rPr>
              <a:t>没有舞台</a:t>
            </a:r>
            <a:endParaRPr kumimoji="1" lang="en-US" altLang="zh-CN" sz="30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0" i="0" u="none" strike="noStrike" kern="1200" cap="none" spc="0" normalizeH="0" baseline="0" noProof="0" dirty="0">
                <a:ln>
                  <a:noFill/>
                </a:ln>
                <a:solidFill>
                  <a:prstClr val="black"/>
                </a:solidFill>
                <a:effectLst/>
                <a:uLnTx/>
                <a:uFillTx/>
                <a:latin typeface="+mn-lt"/>
                <a:ea typeface="+mn-ea"/>
                <a:cs typeface="+mn-ea"/>
                <a:sym typeface="+mn-lt"/>
              </a:rPr>
              <a:t>演三五天</a:t>
            </a:r>
          </a:p>
        </p:txBody>
      </p:sp>
      <p:sp>
        <p:nvSpPr>
          <p:cNvPr id="12" name="文本框 11"/>
          <p:cNvSpPr txBox="1"/>
          <p:nvPr/>
        </p:nvSpPr>
        <p:spPr>
          <a:xfrm>
            <a:off x="9007912" y="2579053"/>
            <a:ext cx="1169551" cy="2201862"/>
          </a:xfrm>
          <a:prstGeom prst="rect">
            <a:avLst/>
          </a:prstGeom>
          <a:noFill/>
          <a:ln w="9525">
            <a:noFill/>
          </a:ln>
        </p:spPr>
        <p:txBody>
          <a:bodyPr vert="eaVe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民族特色</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艺术魅力</a:t>
            </a:r>
          </a:p>
        </p:txBody>
      </p:sp>
      <p:sp>
        <p:nvSpPr>
          <p:cNvPr id="13" name="Text Box 14"/>
          <p:cNvSpPr txBox="1">
            <a:spLocks noChangeArrowheads="1"/>
          </p:cNvSpPr>
          <p:nvPr/>
        </p:nvSpPr>
        <p:spPr bwMode="auto">
          <a:xfrm>
            <a:off x="5062538" y="2848928"/>
            <a:ext cx="3902075" cy="1014730"/>
          </a:xfrm>
          <a:prstGeom prst="rect">
            <a:avLst/>
          </a:prstGeom>
          <a:noFill/>
          <a:ln>
            <a:noFill/>
          </a:ln>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0" i="0" u="none" strike="noStrike" kern="1200" cap="none" spc="0" normalizeH="0" baseline="0" noProof="0" dirty="0">
                <a:ln>
                  <a:noFill/>
                </a:ln>
                <a:solidFill>
                  <a:prstClr val="black"/>
                </a:solidFill>
                <a:effectLst/>
                <a:uLnTx/>
                <a:uFillTx/>
                <a:latin typeface="+mn-lt"/>
                <a:ea typeface="+mn-ea"/>
                <a:cs typeface="+mn-ea"/>
                <a:sym typeface="+mn-lt"/>
              </a:rPr>
              <a:t>发誓架桥  募捐架桥</a:t>
            </a:r>
            <a:endParaRPr kumimoji="1" lang="en-US" altLang="zh-CN" sz="30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0" i="0" u="none" strike="noStrike" kern="1200" cap="none" spc="0" normalizeH="0" baseline="0" noProof="0" dirty="0">
                <a:ln>
                  <a:noFill/>
                </a:ln>
                <a:solidFill>
                  <a:prstClr val="black"/>
                </a:solidFill>
                <a:effectLst/>
                <a:uLnTx/>
                <a:uFillTx/>
                <a:latin typeface="+mn-lt"/>
                <a:ea typeface="+mn-ea"/>
                <a:cs typeface="+mn-ea"/>
                <a:sym typeface="+mn-lt"/>
              </a:rPr>
              <a:t>创立藏戏</a:t>
            </a:r>
          </a:p>
        </p:txBody>
      </p:sp>
      <p:sp>
        <p:nvSpPr>
          <p:cNvPr id="14" name="Text Box 14"/>
          <p:cNvSpPr txBox="1">
            <a:spLocks noChangeArrowheads="1"/>
          </p:cNvSpPr>
          <p:nvPr/>
        </p:nvSpPr>
        <p:spPr bwMode="auto">
          <a:xfrm>
            <a:off x="5081588" y="3939540"/>
            <a:ext cx="3902075" cy="1014730"/>
          </a:xfrm>
          <a:prstGeom prst="rect">
            <a:avLst/>
          </a:prstGeom>
          <a:noFill/>
          <a:ln>
            <a:noFill/>
          </a:ln>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0" i="0" u="none" strike="noStrike" kern="1200" cap="none" spc="0" normalizeH="0" baseline="0" noProof="0" dirty="0">
                <a:ln>
                  <a:noFill/>
                </a:ln>
                <a:solidFill>
                  <a:prstClr val="black"/>
                </a:solidFill>
                <a:effectLst/>
                <a:uLnTx/>
                <a:uFillTx/>
                <a:latin typeface="+mn-lt"/>
                <a:ea typeface="+mn-ea"/>
                <a:cs typeface="+mn-ea"/>
                <a:sym typeface="+mn-lt"/>
              </a:rPr>
              <a:t>面具 舞台 剧情 唱腔</a:t>
            </a:r>
            <a:endParaRPr kumimoji="1" lang="en-US" altLang="zh-CN" sz="3000" b="0"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0" i="0" u="none" strike="noStrike" kern="1200" cap="none" spc="0" normalizeH="0" baseline="0" noProof="0" dirty="0">
                <a:ln>
                  <a:noFill/>
                </a:ln>
                <a:solidFill>
                  <a:prstClr val="black"/>
                </a:solidFill>
                <a:effectLst/>
                <a:uLnTx/>
                <a:uFillTx/>
                <a:latin typeface="+mn-lt"/>
                <a:ea typeface="+mn-ea"/>
                <a:cs typeface="+mn-ea"/>
                <a:sym typeface="+mn-lt"/>
              </a:rPr>
              <a:t>动作 时长</a:t>
            </a:r>
          </a:p>
        </p:txBody>
      </p:sp>
      <p:sp>
        <p:nvSpPr>
          <p:cNvPr id="15" name="Text Box 14"/>
          <p:cNvSpPr txBox="1">
            <a:spLocks noChangeArrowheads="1"/>
          </p:cNvSpPr>
          <p:nvPr/>
        </p:nvSpPr>
        <p:spPr bwMode="auto">
          <a:xfrm>
            <a:off x="5105400" y="5011103"/>
            <a:ext cx="2462213" cy="553085"/>
          </a:xfrm>
          <a:prstGeom prst="rect">
            <a:avLst/>
          </a:prstGeom>
          <a:noFill/>
          <a:ln>
            <a:noFill/>
          </a:ln>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0" i="0" u="none" strike="noStrike" kern="1200" cap="none" spc="0" normalizeH="0" baseline="0" noProof="0" dirty="0">
                <a:ln>
                  <a:noFill/>
                </a:ln>
                <a:solidFill>
                  <a:prstClr val="black"/>
                </a:solidFill>
                <a:effectLst/>
                <a:uLnTx/>
                <a:uFillTx/>
                <a:latin typeface="+mn-lt"/>
                <a:ea typeface="+mn-ea"/>
                <a:cs typeface="+mn-ea"/>
                <a:sym typeface="+mn-lt"/>
              </a:rPr>
              <a:t>师传身授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00"/>
                            </p:stCondLst>
                            <p:childTnLst>
                              <p:par>
                                <p:cTn id="54" presetID="16" presetClass="entr" presetSubtype="2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1" grpId="0" bldLvl="0" animBg="1"/>
      <p:bldP spid="12" grpId="0"/>
      <p:bldP spid="13" grpId="0" bldLvl="0" animBg="1"/>
      <p:bldP spid="14" grpId="0" bldLvl="0" animBg="1"/>
      <p:bldP spid="15"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9272" r="12682" b="6590"/>
          <a:stretch>
            <a:fillRect/>
          </a:stretch>
        </p:blipFill>
        <p:spPr>
          <a:xfrm>
            <a:off x="0" y="0"/>
            <a:ext cx="12192000" cy="6858000"/>
          </a:xfrm>
          <a:prstGeom prst="rect">
            <a:avLst/>
          </a:prstGeom>
        </p:spPr>
      </p:pic>
      <p:sp>
        <p:nvSpPr>
          <p:cNvPr id="6" name="矩形 5"/>
          <p:cNvSpPr/>
          <p:nvPr/>
        </p:nvSpPr>
        <p:spPr>
          <a:xfrm>
            <a:off x="-1" y="0"/>
            <a:ext cx="9564915" cy="6858000"/>
          </a:xfrm>
          <a:prstGeom prst="rect">
            <a:avLst/>
          </a:prstGeom>
          <a:gradFill>
            <a:gsLst>
              <a:gs pos="0">
                <a:srgbClr val="244F14"/>
              </a:gs>
              <a:gs pos="100000">
                <a:srgbClr val="244F14">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1262743" y="1571587"/>
            <a:ext cx="5955734" cy="2388698"/>
            <a:chOff x="576388" y="2478673"/>
            <a:chExt cx="5101354" cy="2388698"/>
          </a:xfrm>
        </p:grpSpPr>
        <p:sp>
          <p:nvSpPr>
            <p:cNvPr id="8" name="文本框 7"/>
            <p:cNvSpPr txBox="1"/>
            <p:nvPr/>
          </p:nvSpPr>
          <p:spPr>
            <a:xfrm>
              <a:off x="576388" y="2478673"/>
              <a:ext cx="5101354" cy="1107996"/>
            </a:xfrm>
            <a:prstGeom prst="rect">
              <a:avLst/>
            </a:prstGeom>
            <a:noFill/>
          </p:spPr>
          <p:txBody>
            <a:bodyPr wrap="square" rtlCol="0">
              <a:spAutoFit/>
            </a:bodyPr>
            <a:lstStyle/>
            <a:p>
              <a:pPr lvl="0" algn="dist">
                <a:defRPr/>
              </a:pPr>
              <a:r>
                <a:rPr lang="zh-CN" altLang="en-US" sz="6600" dirty="0">
                  <a:solidFill>
                    <a:schemeClr val="bg1"/>
                  </a:solidFill>
                  <a:cs typeface="+mn-ea"/>
                  <a:sym typeface="+mn-lt"/>
                </a:rPr>
                <a:t>感谢各位聆听</a:t>
              </a:r>
              <a:endParaRPr kumimoji="0" lang="en-US" altLang="zh-CN" sz="6600" i="0" u="none" strike="noStrike" kern="1200" cap="none" spc="0" normalizeH="0" baseline="0" noProof="0" dirty="0">
                <a:ln>
                  <a:noFill/>
                </a:ln>
                <a:solidFill>
                  <a:schemeClr val="bg1"/>
                </a:solidFill>
                <a:effectLst/>
                <a:uLnTx/>
                <a:uFillTx/>
                <a:cs typeface="+mn-ea"/>
                <a:sym typeface="+mn-lt"/>
              </a:endParaRPr>
            </a:p>
          </p:txBody>
        </p:sp>
        <p:sp>
          <p:nvSpPr>
            <p:cNvPr id="9" name="文本框 8"/>
            <p:cNvSpPr txBox="1"/>
            <p:nvPr/>
          </p:nvSpPr>
          <p:spPr>
            <a:xfrm>
              <a:off x="752564" y="3750784"/>
              <a:ext cx="4557018"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bg1"/>
                  </a:solidFill>
                  <a:effectLst/>
                  <a:uLnTx/>
                  <a:uFillTx/>
                  <a:cs typeface="+mn-ea"/>
                  <a:sym typeface="+mn-lt"/>
                </a:rPr>
                <a:t>语文精品课件 六年级下册</a:t>
              </a:r>
            </a:p>
          </p:txBody>
        </p:sp>
        <p:sp>
          <p:nvSpPr>
            <p:cNvPr id="10" name="文本框 9"/>
            <p:cNvSpPr txBox="1"/>
            <p:nvPr/>
          </p:nvSpPr>
          <p:spPr>
            <a:xfrm>
              <a:off x="766529" y="4528817"/>
              <a:ext cx="4529088"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授课老师：某某 </a:t>
              </a:r>
              <a:r>
                <a:rPr kumimoji="0" lang="en-US" altLang="zh-CN" sz="1600" b="0" i="0" u="none" strike="noStrike" kern="1200" cap="none" spc="0" normalizeH="0" baseline="0" noProof="0" dirty="0">
                  <a:ln>
                    <a:noFill/>
                  </a:ln>
                  <a:solidFill>
                    <a:schemeClr val="bg1"/>
                  </a:solidFill>
                  <a:effectLst/>
                  <a:uLnTx/>
                  <a:uFillTx/>
                  <a:cs typeface="+mn-ea"/>
                  <a:sym typeface="+mn-lt"/>
                </a:rPr>
                <a:t>| </a:t>
              </a:r>
              <a:r>
                <a:rPr kumimoji="0" lang="zh-CN" altLang="en-US" sz="1600" b="0" i="0" u="none" strike="noStrike" kern="1200" cap="none" spc="0" normalizeH="0" baseline="0" noProof="0" dirty="0">
                  <a:ln>
                    <a:noFill/>
                  </a:ln>
                  <a:solidFill>
                    <a:schemeClr val="bg1"/>
                  </a:solidFill>
                  <a:effectLst/>
                  <a:uLnTx/>
                  <a:uFillTx/>
                  <a:cs typeface="+mn-ea"/>
                  <a:sym typeface="+mn-lt"/>
                </a:rPr>
                <a:t>授课时间：</a:t>
              </a:r>
              <a:r>
                <a:rPr kumimoji="0" lang="en-US" altLang="zh-CN" sz="1600" b="0" i="0" u="none" strike="noStrike" kern="1200" cap="none" spc="0" normalizeH="0" baseline="0" noProof="0" dirty="0">
                  <a:ln>
                    <a:noFill/>
                  </a:ln>
                  <a:solidFill>
                    <a:schemeClr val="bg1"/>
                  </a:solidFill>
                  <a:effectLst/>
                  <a:uLnTx/>
                  <a:uFillTx/>
                  <a:cs typeface="+mn-ea"/>
                  <a:sym typeface="+mn-lt"/>
                </a:rPr>
                <a:t>20XX.XX</a:t>
              </a:r>
              <a:endParaRPr kumimoji="0" lang="zh-CN" altLang="en-US" sz="1600" b="0" i="0" u="none" strike="noStrike" kern="1200" cap="none" spc="0" normalizeH="0" baseline="0" noProof="0" dirty="0">
                <a:ln>
                  <a:noFill/>
                </a:ln>
                <a:solidFill>
                  <a:schemeClr val="bg1"/>
                </a:solidFill>
                <a:effectLst/>
                <a:uLnTx/>
                <a:uFillTx/>
                <a:cs typeface="+mn-ea"/>
                <a:sym typeface="+mn-lt"/>
              </a:endParaRPr>
            </a:p>
          </p:txBody>
        </p:sp>
        <p:sp>
          <p:nvSpPr>
            <p:cNvPr id="11" name="矩形: 圆角 10"/>
            <p:cNvSpPr/>
            <p:nvPr/>
          </p:nvSpPr>
          <p:spPr>
            <a:xfrm rot="10800000" flipH="1" flipV="1">
              <a:off x="828764" y="4388395"/>
              <a:ext cx="4404619" cy="470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bg1"/>
                </a:solidFill>
                <a:effectLst/>
                <a:uLnTx/>
                <a:uFillTx/>
                <a:cs typeface="+mn-ea"/>
                <a:sym typeface="+mn-lt"/>
              </a:endParaRPr>
            </a:p>
          </p:txBody>
        </p:sp>
      </p:grpSp>
      <p:grpSp>
        <p:nvGrpSpPr>
          <p:cNvPr id="12" name="组合 11"/>
          <p:cNvGrpSpPr/>
          <p:nvPr/>
        </p:nvGrpSpPr>
        <p:grpSpPr>
          <a:xfrm flipH="1">
            <a:off x="3007021" y="4778142"/>
            <a:ext cx="2467179" cy="321642"/>
            <a:chOff x="10185400" y="5731858"/>
            <a:chExt cx="1384360" cy="321642"/>
          </a:xfrm>
        </p:grpSpPr>
        <p:sp>
          <p:nvSpPr>
            <p:cNvPr id="13" name="矩形 12"/>
            <p:cNvSpPr/>
            <p:nvPr/>
          </p:nvSpPr>
          <p:spPr>
            <a:xfrm flipH="1">
              <a:off x="10185400" y="5731858"/>
              <a:ext cx="1384360" cy="321642"/>
            </a:xfrm>
            <a:prstGeom prst="rect">
              <a:avLst/>
            </a:prstGeom>
            <a:noFill/>
            <a:ln w="19050" cap="flat" cmpd="sng" algn="ctr">
              <a:solidFill>
                <a:schemeClr val="bg1"/>
              </a:solidFill>
              <a:prstDash val="solid"/>
              <a:miter lim="800000"/>
            </a:ln>
            <a:effectLst>
              <a:outerShdw blurRad="381000" algn="ctr" rotWithShape="0">
                <a:prstClr val="black">
                  <a:alpha val="2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sp>
          <p:nvSpPr>
            <p:cNvPr id="14" name="文本框 13"/>
            <p:cNvSpPr txBox="1"/>
            <p:nvPr/>
          </p:nvSpPr>
          <p:spPr>
            <a:xfrm flipH="1">
              <a:off x="10458064" y="5731858"/>
              <a:ext cx="839033" cy="30777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bg1"/>
                  </a:solidFill>
                  <a:effectLst/>
                  <a:uLnTx/>
                  <a:uFillTx/>
                  <a:cs typeface="+mn-ea"/>
                  <a:sym typeface="+mn-lt"/>
                </a:rPr>
                <a:t>某某小学</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课前导读</a:t>
            </a:r>
          </a:p>
        </p:txBody>
      </p:sp>
      <p:sp>
        <p:nvSpPr>
          <p:cNvPr id="4" name="矩形 3"/>
          <p:cNvSpPr>
            <a:spLocks noChangeArrowheads="1"/>
          </p:cNvSpPr>
          <p:nvPr/>
        </p:nvSpPr>
        <p:spPr bwMode="auto">
          <a:xfrm>
            <a:off x="768667" y="1805305"/>
            <a:ext cx="10654665" cy="3876675"/>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0" dirty="0">
                <a:ln>
                  <a:noFill/>
                </a:ln>
                <a:solidFill>
                  <a:prstClr val="black"/>
                </a:solidFill>
                <a:effectLst/>
                <a:uLnTx/>
                <a:uFillTx/>
                <a:latin typeface="+mn-lt"/>
                <a:ea typeface="+mn-ea"/>
                <a:cs typeface="+mn-ea"/>
                <a:sym typeface="+mn-lt"/>
              </a:rPr>
              <a:t>藏 戏</a:t>
            </a:r>
            <a:r>
              <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rPr>
              <a:t> </a:t>
            </a:r>
          </a:p>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rPr>
              <a:t>       </a:t>
            </a: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藏族戏剧的泛称，是以民间歌舞形式表现故事内容的综合表演艺术，其形式和风格带有强烈鲜明的藏民族特点和浓郁突出的雪域神奇色彩。贴近群众、易于被接受，是藏戏最大的特点和优势。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2" name="矩形 2"/>
          <p:cNvSpPr/>
          <p:nvPr/>
        </p:nvSpPr>
        <p:spPr>
          <a:xfrm>
            <a:off x="757872" y="1353910"/>
            <a:ext cx="10676255" cy="4859151"/>
          </a:xfrm>
          <a:prstGeom prst="rect">
            <a:avLst/>
          </a:prstGeom>
          <a:noFill/>
          <a:ln w="9525">
            <a:noFill/>
          </a:ln>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 typeface="Wingdings" panose="05000000000000000000" pitchFamily="2" charset="2"/>
              <a:buNone/>
              <a:defRPr/>
            </a:pPr>
            <a:r>
              <a:rPr kumimoji="0" sz="3200" b="0" i="0" u="none" strike="noStrike" kern="1200" cap="none" spc="0" normalizeH="0" baseline="0" noProof="0" dirty="0">
                <a:ln>
                  <a:noFill/>
                </a:ln>
                <a:solidFill>
                  <a:prstClr val="black"/>
                </a:solidFill>
                <a:effectLst/>
                <a:uLnTx/>
                <a:uFillTx/>
                <a:cs typeface="+mn-ea"/>
                <a:sym typeface="+mn-lt"/>
              </a:rPr>
              <a:t>阅读课前导语，明确自读要求</a:t>
            </a:r>
            <a:r>
              <a:rPr kumimoji="0" lang="zh-CN" altLang="en-US" sz="3200" b="0" i="0" u="none" strike="noStrike" kern="1200" cap="none" spc="0" normalizeH="0" baseline="0" noProof="0" dirty="0">
                <a:ln>
                  <a:noFill/>
                </a:ln>
                <a:solidFill>
                  <a:prstClr val="black"/>
                </a:solidFill>
                <a:effectLst/>
                <a:uLnTx/>
                <a:uFillTx/>
                <a:cs typeface="+mn-ea"/>
                <a:sym typeface="+mn-lt"/>
              </a:rPr>
              <a:t>：</a:t>
            </a:r>
            <a:endParaRPr kumimoji="0" sz="32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250000"/>
              </a:lnSpc>
              <a:spcBef>
                <a:spcPts val="0"/>
              </a:spcBef>
              <a:spcAft>
                <a:spcPts val="0"/>
              </a:spcAft>
              <a:buClrTx/>
              <a:buSzTx/>
              <a:buFont typeface="Wingdings" panose="05000000000000000000" pitchFamily="2" charset="2"/>
              <a:buNone/>
              <a:defRPr/>
            </a:pPr>
            <a:r>
              <a:rPr kumimoji="0" lang="en-US" sz="2400" b="0" i="0" u="none" strike="noStrike" kern="1200" cap="none" spc="0" normalizeH="0" baseline="0" noProof="0" dirty="0">
                <a:ln>
                  <a:noFill/>
                </a:ln>
                <a:solidFill>
                  <a:prstClr val="black"/>
                </a:solidFill>
                <a:effectLst/>
                <a:uLnTx/>
                <a:uFillTx/>
                <a:cs typeface="+mn-ea"/>
                <a:sym typeface="+mn-lt"/>
              </a:rPr>
              <a:t>      1.</a:t>
            </a:r>
            <a:r>
              <a:rPr kumimoji="0" sz="2400" b="0" i="0" u="none" strike="noStrike" kern="1200" cap="none" spc="0" normalizeH="0" baseline="0" noProof="0" dirty="0">
                <a:ln>
                  <a:noFill/>
                </a:ln>
                <a:solidFill>
                  <a:prstClr val="black"/>
                </a:solidFill>
                <a:effectLst/>
                <a:uLnTx/>
                <a:uFillTx/>
                <a:cs typeface="+mn-ea"/>
                <a:sym typeface="+mn-lt"/>
              </a:rPr>
              <a:t>默读课文，注意默读速度。边读边画出文中不懂的词语，利用工具书或者联系上下文理解其意思。</a:t>
            </a:r>
          </a:p>
          <a:p>
            <a:pPr marL="0" marR="0" lvl="0" indent="0" algn="l" defTabSz="914400" rtl="0" eaLnBrk="1" fontAlgn="auto" latinLnBrk="0" hangingPunct="1">
              <a:lnSpc>
                <a:spcPct val="250000"/>
              </a:lnSpc>
              <a:spcBef>
                <a:spcPts val="0"/>
              </a:spcBef>
              <a:spcAft>
                <a:spcPts val="0"/>
              </a:spcAft>
              <a:buClrTx/>
              <a:buSzTx/>
              <a:buFont typeface="Wingdings" panose="05000000000000000000" pitchFamily="2" charset="2"/>
              <a:buNone/>
              <a:defRPr/>
            </a:pPr>
            <a:r>
              <a:rPr kumimoji="0" lang="en-US" sz="2400" b="0" i="0" u="none" strike="noStrike" kern="1200" cap="none" spc="0" normalizeH="0" baseline="0" noProof="0" dirty="0">
                <a:ln>
                  <a:noFill/>
                </a:ln>
                <a:solidFill>
                  <a:prstClr val="black"/>
                </a:solidFill>
                <a:effectLst/>
                <a:uLnTx/>
                <a:uFillTx/>
                <a:cs typeface="+mn-ea"/>
                <a:sym typeface="+mn-lt"/>
              </a:rPr>
              <a:t>       2.</a:t>
            </a:r>
            <a:r>
              <a:rPr kumimoji="0" sz="2400" b="0" i="0" u="none" strike="noStrike" kern="1200" cap="none" spc="0" normalizeH="0" baseline="0" noProof="0" dirty="0">
                <a:ln>
                  <a:noFill/>
                </a:ln>
                <a:solidFill>
                  <a:prstClr val="black"/>
                </a:solidFill>
                <a:effectLst/>
                <a:uLnTx/>
                <a:uFillTx/>
                <a:cs typeface="+mn-ea"/>
                <a:sym typeface="+mn-lt"/>
              </a:rPr>
              <a:t>同桌相互交流自己不懂的词语。</a:t>
            </a:r>
          </a:p>
          <a:p>
            <a:pPr marL="0" marR="0" lvl="0" indent="0" algn="l" defTabSz="914400" rtl="0" eaLnBrk="1" fontAlgn="auto" latinLnBrk="0" hangingPunct="1">
              <a:lnSpc>
                <a:spcPct val="250000"/>
              </a:lnSpc>
              <a:spcBef>
                <a:spcPts val="0"/>
              </a:spcBef>
              <a:spcAft>
                <a:spcPts val="0"/>
              </a:spcAft>
              <a:buClrTx/>
              <a:buSzTx/>
              <a:buFont typeface="Wingdings" panose="05000000000000000000" pitchFamily="2" charset="2"/>
              <a:buNone/>
              <a:defRPr/>
            </a:pPr>
            <a:r>
              <a:rPr kumimoji="0" lang="en-US" sz="2400" b="0" i="0" u="none" strike="noStrike" kern="1200" cap="none" spc="0" normalizeH="0" baseline="0" noProof="0" dirty="0">
                <a:ln>
                  <a:noFill/>
                </a:ln>
                <a:solidFill>
                  <a:prstClr val="black"/>
                </a:solidFill>
                <a:effectLst/>
                <a:uLnTx/>
                <a:uFillTx/>
                <a:cs typeface="+mn-ea"/>
                <a:sym typeface="+mn-lt"/>
              </a:rPr>
              <a:t>       3.</a:t>
            </a:r>
            <a:r>
              <a:rPr kumimoji="0" lang="zh-CN" altLang="en-US" sz="2400" b="0" i="0" u="none" strike="noStrike" kern="1200" cap="none" spc="0" normalizeH="0" baseline="0" noProof="0" dirty="0">
                <a:ln>
                  <a:noFill/>
                </a:ln>
                <a:solidFill>
                  <a:prstClr val="black"/>
                </a:solidFill>
                <a:effectLst/>
                <a:uLnTx/>
                <a:uFillTx/>
                <a:cs typeface="+mn-ea"/>
                <a:sym typeface="+mn-lt"/>
              </a:rPr>
              <a:t>思考：这篇文章写了藏戏哪些方面的内容。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云形 3"/>
          <p:cNvSpPr/>
          <p:nvPr/>
        </p:nvSpPr>
        <p:spPr>
          <a:xfrm>
            <a:off x="4284027" y="1585177"/>
            <a:ext cx="3623945" cy="1007745"/>
          </a:xfrm>
          <a:prstGeom prst="cloud">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black"/>
                </a:solidFill>
                <a:effectLst/>
                <a:uLnTx/>
                <a:uFillTx/>
                <a:cs typeface="+mn-ea"/>
                <a:sym typeface="+mn-lt"/>
              </a:rPr>
              <a:t>我会读</a:t>
            </a:r>
          </a:p>
        </p:txBody>
      </p:sp>
      <p:sp>
        <p:nvSpPr>
          <p:cNvPr id="5" name="TextBox 1"/>
          <p:cNvSpPr txBox="1"/>
          <p:nvPr/>
        </p:nvSpPr>
        <p:spPr>
          <a:xfrm>
            <a:off x="1577339" y="3242672"/>
            <a:ext cx="9262745" cy="2307106"/>
          </a:xfrm>
          <a:prstGeom prst="rect">
            <a:avLst/>
          </a:prstGeom>
          <a:noFill/>
          <a:ln w="9525">
            <a:noFill/>
          </a:ln>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defRPr/>
            </a:pPr>
            <a:r>
              <a:rPr kumimoji="0" lang="en-US" altLang="zh-CN" sz="4800" b="0" i="0" u="none" strike="noStrike" kern="1200" cap="none" spc="0" normalizeH="0" baseline="0" noProof="0" dirty="0">
                <a:ln>
                  <a:noFill/>
                </a:ln>
                <a:solidFill>
                  <a:srgbClr val="FF00FF"/>
                </a:solidFill>
                <a:effectLst/>
                <a:uLnTx/>
                <a:uFillTx/>
                <a:cs typeface="+mn-ea"/>
                <a:sym typeface="+mn-lt"/>
              </a:rPr>
              <a:t>      </a:t>
            </a:r>
            <a:r>
              <a:rPr kumimoji="0" lang="zh-CN" altLang="en-US" sz="4800" b="0" i="0" u="none" strike="noStrike" kern="1200" cap="none" spc="0" normalizeH="0" baseline="0" noProof="0" dirty="0">
                <a:ln>
                  <a:noFill/>
                </a:ln>
                <a:solidFill>
                  <a:srgbClr val="FF00FF"/>
                </a:solidFill>
                <a:effectLst/>
                <a:uLnTx/>
                <a:uFillTx/>
                <a:cs typeface="+mn-ea"/>
                <a:sym typeface="+mn-lt"/>
              </a:rPr>
              <a:t>僧</a:t>
            </a:r>
            <a:r>
              <a:rPr kumimoji="0" lang="zh-CN" altLang="en-US" sz="4800" b="0" i="0" u="none" strike="noStrike" kern="1200" cap="none" spc="0" normalizeH="0" baseline="0" noProof="0" dirty="0">
                <a:ln>
                  <a:noFill/>
                </a:ln>
                <a:solidFill>
                  <a:prstClr val="black"/>
                </a:solidFill>
                <a:effectLst/>
                <a:uLnTx/>
                <a:uFillTx/>
                <a:cs typeface="+mn-ea"/>
                <a:sym typeface="+mn-lt"/>
              </a:rPr>
              <a:t>人</a:t>
            </a:r>
            <a:r>
              <a:rPr kumimoji="0" lang="zh-CN" altLang="en-US" sz="4800" b="0" i="0" u="none" strike="noStrike" kern="1200" cap="none" spc="0" normalizeH="0" baseline="0" noProof="0" dirty="0">
                <a:ln>
                  <a:noFill/>
                </a:ln>
                <a:solidFill>
                  <a:prstClr val="white"/>
                </a:solidFill>
                <a:effectLst/>
                <a:uLnTx/>
                <a:uFillTx/>
                <a:cs typeface="+mn-ea"/>
                <a:sym typeface="+mn-lt"/>
              </a:rPr>
              <a:t>   </a:t>
            </a:r>
            <a:r>
              <a:rPr kumimoji="0" lang="zh-CN" altLang="en-US" sz="4800" b="0" i="0" u="none" strike="noStrike" kern="1200" cap="none" spc="0" normalizeH="0" baseline="0" noProof="0" dirty="0">
                <a:ln>
                  <a:noFill/>
                </a:ln>
                <a:solidFill>
                  <a:prstClr val="black"/>
                </a:solidFill>
                <a:effectLst/>
                <a:uLnTx/>
                <a:uFillTx/>
                <a:cs typeface="+mn-ea"/>
                <a:sym typeface="+mn-lt"/>
              </a:rPr>
              <a:t>脱</a:t>
            </a:r>
            <a:r>
              <a:rPr kumimoji="0" lang="zh-CN" altLang="en-US" sz="4800" b="0" i="0" u="none" strike="noStrike" kern="1200" cap="none" spc="0" normalizeH="0" baseline="0" noProof="0" dirty="0">
                <a:ln>
                  <a:noFill/>
                </a:ln>
                <a:solidFill>
                  <a:srgbClr val="FF00FF"/>
                </a:solidFill>
                <a:effectLst/>
                <a:uLnTx/>
                <a:uFillTx/>
                <a:cs typeface="+mn-ea"/>
                <a:sym typeface="+mn-lt"/>
              </a:rPr>
              <a:t>缰</a:t>
            </a:r>
            <a:r>
              <a:rPr kumimoji="0" lang="zh-CN" altLang="en-US" sz="4800" b="0" i="0" u="none" strike="noStrike" kern="1200" cap="none" spc="0" normalizeH="0" baseline="0" noProof="0" dirty="0">
                <a:ln>
                  <a:noFill/>
                </a:ln>
                <a:solidFill>
                  <a:prstClr val="white"/>
                </a:solidFill>
                <a:effectLst/>
                <a:uLnTx/>
                <a:uFillTx/>
                <a:cs typeface="+mn-ea"/>
                <a:sym typeface="+mn-lt"/>
              </a:rPr>
              <a:t>   </a:t>
            </a:r>
            <a:r>
              <a:rPr kumimoji="0" lang="zh-CN" altLang="en-US" sz="4800" b="0" i="0" u="none" strike="noStrike" kern="1200" cap="none" spc="0" normalizeH="0" baseline="0" noProof="0" dirty="0">
                <a:ln>
                  <a:noFill/>
                </a:ln>
                <a:solidFill>
                  <a:prstClr val="black"/>
                </a:solidFill>
                <a:effectLst/>
                <a:uLnTx/>
                <a:uFillTx/>
                <a:cs typeface="+mn-ea"/>
                <a:sym typeface="+mn-lt"/>
              </a:rPr>
              <a:t>吞</a:t>
            </a:r>
            <a:r>
              <a:rPr kumimoji="0" lang="zh-CN" altLang="en-US" sz="4800" b="0" i="0" u="none" strike="noStrike" kern="1200" cap="none" spc="0" normalizeH="0" baseline="0" noProof="0" dirty="0">
                <a:ln>
                  <a:noFill/>
                </a:ln>
                <a:solidFill>
                  <a:srgbClr val="FF00FF"/>
                </a:solidFill>
                <a:effectLst/>
                <a:uLnTx/>
                <a:uFillTx/>
                <a:cs typeface="+mn-ea"/>
                <a:sym typeface="+mn-lt"/>
              </a:rPr>
              <a:t>噬     琼</a:t>
            </a:r>
            <a:r>
              <a:rPr kumimoji="0" lang="zh-CN" altLang="en-US" sz="4800" b="0" i="0" u="none" strike="noStrike" kern="1200" cap="none" spc="0" normalizeH="0" baseline="0" noProof="0" dirty="0">
                <a:ln>
                  <a:noFill/>
                </a:ln>
                <a:solidFill>
                  <a:prstClr val="black"/>
                </a:solidFill>
                <a:effectLst/>
                <a:uLnTx/>
                <a:uFillTx/>
                <a:cs typeface="+mn-ea"/>
                <a:sym typeface="+mn-lt"/>
              </a:rPr>
              <a:t>结</a:t>
            </a:r>
            <a:r>
              <a:rPr kumimoji="0" lang="zh-CN" altLang="en-US" sz="4800" b="0" i="0" u="none" strike="noStrike" kern="1200" cap="none" spc="0" normalizeH="0" baseline="0" noProof="0" dirty="0">
                <a:ln>
                  <a:noFill/>
                </a:ln>
                <a:solidFill>
                  <a:prstClr val="white"/>
                </a:solidFill>
                <a:effectLst/>
                <a:uLnTx/>
                <a:uFillTx/>
                <a:cs typeface="+mn-ea"/>
                <a:sym typeface="+mn-lt"/>
              </a:rPr>
              <a:t>   </a:t>
            </a:r>
          </a:p>
          <a:p>
            <a:pPr marL="0" marR="0" lvl="0" indent="0" algn="l" defTabSz="914400" rtl="0" eaLnBrk="1" fontAlgn="auto" latinLnBrk="0" hangingPunct="1">
              <a:lnSpc>
                <a:spcPct val="160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black"/>
                </a:solidFill>
                <a:effectLst/>
                <a:uLnTx/>
                <a:uFillTx/>
                <a:cs typeface="+mn-ea"/>
                <a:sym typeface="+mn-lt"/>
              </a:rPr>
              <a:t>王</a:t>
            </a:r>
            <a:r>
              <a:rPr kumimoji="0" lang="zh-CN" altLang="en-US" sz="4800" b="0" i="0" u="none" strike="noStrike" kern="1200" cap="none" spc="0" normalizeH="0" baseline="0" noProof="0" dirty="0">
                <a:ln>
                  <a:noFill/>
                </a:ln>
                <a:solidFill>
                  <a:srgbClr val="FF00FF"/>
                </a:solidFill>
                <a:effectLst/>
                <a:uLnTx/>
                <a:uFillTx/>
                <a:cs typeface="+mn-ea"/>
                <a:sym typeface="+mn-lt"/>
              </a:rPr>
              <a:t>妃</a:t>
            </a:r>
            <a:r>
              <a:rPr kumimoji="0" lang="zh-CN" altLang="en-US" sz="4800" b="0" i="0" u="none" strike="noStrike" kern="1200" cap="none" spc="0" normalizeH="0" baseline="0" noProof="0" dirty="0">
                <a:ln>
                  <a:noFill/>
                </a:ln>
                <a:solidFill>
                  <a:prstClr val="white"/>
                </a:solidFill>
                <a:effectLst/>
                <a:uLnTx/>
                <a:uFillTx/>
                <a:cs typeface="+mn-ea"/>
                <a:sym typeface="+mn-lt"/>
              </a:rPr>
              <a:t>   </a:t>
            </a:r>
            <a:r>
              <a:rPr kumimoji="0" lang="zh-CN" altLang="en-US" sz="4800" b="0" i="0" u="none" strike="noStrike" kern="1200" cap="none" spc="0" normalizeH="0" baseline="0" noProof="0" dirty="0">
                <a:ln>
                  <a:noFill/>
                </a:ln>
                <a:solidFill>
                  <a:srgbClr val="FF00FF"/>
                </a:solidFill>
                <a:effectLst/>
                <a:uLnTx/>
                <a:uFillTx/>
                <a:cs typeface="+mn-ea"/>
                <a:sym typeface="+mn-lt"/>
              </a:rPr>
              <a:t>獠</a:t>
            </a:r>
            <a:r>
              <a:rPr kumimoji="0" lang="zh-CN" altLang="en-US" sz="4800" b="0" i="0" u="none" strike="noStrike" kern="1200" cap="none" spc="0" normalizeH="0" baseline="0" noProof="0" dirty="0">
                <a:ln>
                  <a:noFill/>
                </a:ln>
                <a:solidFill>
                  <a:prstClr val="black"/>
                </a:solidFill>
                <a:effectLst/>
                <a:uLnTx/>
                <a:uFillTx/>
                <a:cs typeface="+mn-ea"/>
                <a:sym typeface="+mn-lt"/>
              </a:rPr>
              <a:t>牙   </a:t>
            </a:r>
            <a:r>
              <a:rPr kumimoji="0" lang="zh-CN" altLang="en-US" sz="4800" b="0" i="0" u="none" strike="noStrike" kern="1200" cap="none" spc="0" normalizeH="0" baseline="0" noProof="0" dirty="0">
                <a:ln>
                  <a:noFill/>
                </a:ln>
                <a:solidFill>
                  <a:srgbClr val="FF00FF"/>
                </a:solidFill>
                <a:effectLst/>
                <a:uLnTx/>
                <a:uFillTx/>
                <a:cs typeface="+mn-ea"/>
                <a:sym typeface="+mn-lt"/>
              </a:rPr>
              <a:t>敦</a:t>
            </a:r>
            <a:r>
              <a:rPr kumimoji="0" lang="zh-CN" altLang="en-US" sz="4800" b="0" i="0" u="none" strike="noStrike" kern="1200" cap="none" spc="0" normalizeH="0" baseline="0" noProof="0" dirty="0">
                <a:ln>
                  <a:noFill/>
                </a:ln>
                <a:solidFill>
                  <a:prstClr val="black"/>
                </a:solidFill>
                <a:effectLst/>
                <a:uLnTx/>
                <a:uFillTx/>
                <a:cs typeface="+mn-ea"/>
                <a:sym typeface="+mn-lt"/>
              </a:rPr>
              <a:t>厚   </a:t>
            </a:r>
            <a:r>
              <a:rPr kumimoji="0" lang="zh-CN" altLang="en-US" sz="4800" b="0" i="0" u="none" strike="noStrike" kern="1200" cap="none" spc="0" normalizeH="0" baseline="0" noProof="0" dirty="0">
                <a:ln>
                  <a:noFill/>
                </a:ln>
                <a:solidFill>
                  <a:srgbClr val="FF00FF"/>
                </a:solidFill>
                <a:effectLst/>
                <a:uLnTx/>
                <a:uFillTx/>
                <a:cs typeface="+mn-ea"/>
                <a:sym typeface="+mn-lt"/>
              </a:rPr>
              <a:t>钹     </a:t>
            </a:r>
            <a:r>
              <a:rPr kumimoji="0" lang="zh-CN" altLang="en-US" sz="4800" b="0" i="0" u="none" strike="noStrike" kern="1200" cap="none" spc="0" normalizeH="0" baseline="0" noProof="0" dirty="0">
                <a:ln>
                  <a:noFill/>
                </a:ln>
                <a:solidFill>
                  <a:prstClr val="black"/>
                </a:solidFill>
                <a:effectLst/>
                <a:uLnTx/>
                <a:uFillTx/>
                <a:cs typeface="+mn-ea"/>
                <a:sym typeface="+mn-lt"/>
              </a:rPr>
              <a:t>演</a:t>
            </a:r>
            <a:r>
              <a:rPr kumimoji="0" lang="zh-CN" altLang="en-US" sz="4800" b="0" i="0" u="none" strike="noStrike" kern="1200" cap="none" spc="0" normalizeH="0" baseline="0" noProof="0" dirty="0">
                <a:ln>
                  <a:noFill/>
                </a:ln>
                <a:solidFill>
                  <a:srgbClr val="FF00FF"/>
                </a:solidFill>
                <a:effectLst/>
                <a:uLnTx/>
                <a:uFillTx/>
                <a:cs typeface="+mn-ea"/>
                <a:sym typeface="+mn-lt"/>
              </a:rPr>
              <a:t>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grpSp>
        <p:nvGrpSpPr>
          <p:cNvPr id="4" name="组合 3"/>
          <p:cNvGrpSpPr/>
          <p:nvPr/>
        </p:nvGrpSpPr>
        <p:grpSpPr>
          <a:xfrm>
            <a:off x="1182549" y="1363160"/>
            <a:ext cx="10525034" cy="4494863"/>
            <a:chOff x="237" y="3012"/>
            <a:chExt cx="17895" cy="7079"/>
          </a:xfrm>
        </p:grpSpPr>
        <p:sp>
          <p:nvSpPr>
            <p:cNvPr id="9" name="Freeform 13"/>
            <p:cNvSpPr>
              <a:spLocks noEditPoints="1"/>
            </p:cNvSpPr>
            <p:nvPr/>
          </p:nvSpPr>
          <p:spPr bwMode="auto">
            <a:xfrm>
              <a:off x="17760" y="9750"/>
              <a:ext cx="372" cy="29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5" name="Text Box 14"/>
            <p:cNvSpPr txBox="1"/>
            <p:nvPr/>
          </p:nvSpPr>
          <p:spPr>
            <a:xfrm>
              <a:off x="5980" y="7763"/>
              <a:ext cx="7721" cy="921"/>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详细介绍</a:t>
              </a:r>
              <a:r>
                <a:rPr kumimoji="0" lang="zh-CN" altLang="en-US" sz="3200" b="0" i="0" u="none" strike="noStrike" kern="1200" cap="none" spc="0" normalizeH="0" baseline="0" noProof="0" dirty="0">
                  <a:ln>
                    <a:noFill/>
                  </a:ln>
                  <a:solidFill>
                    <a:srgbClr val="FF00FF"/>
                  </a:solidFill>
                  <a:effectLst/>
                  <a:uLnTx/>
                  <a:uFillTx/>
                  <a:cs typeface="+mn-ea"/>
                  <a:sym typeface="+mn-lt"/>
                </a:rPr>
                <a:t>藏戏的特点。</a:t>
              </a:r>
            </a:p>
          </p:txBody>
        </p:sp>
        <p:sp>
          <p:nvSpPr>
            <p:cNvPr id="16" name="Text Box 14"/>
            <p:cNvSpPr txBox="1"/>
            <p:nvPr/>
          </p:nvSpPr>
          <p:spPr>
            <a:xfrm>
              <a:off x="5866" y="5100"/>
              <a:ext cx="6547" cy="921"/>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概括</a:t>
              </a:r>
              <a:r>
                <a:rPr kumimoji="0" lang="zh-CN" altLang="en-US" sz="3200" b="0" i="0" u="none" strike="noStrike" kern="1200" cap="none" spc="0" normalizeH="0" baseline="0" noProof="0" dirty="0">
                  <a:ln>
                    <a:noFill/>
                  </a:ln>
                  <a:solidFill>
                    <a:srgbClr val="FF00FF"/>
                  </a:solidFill>
                  <a:effectLst/>
                  <a:uLnTx/>
                  <a:uFillTx/>
                  <a:cs typeface="+mn-ea"/>
                  <a:sym typeface="+mn-lt"/>
                </a:rPr>
                <a:t>藏戏的特点。</a:t>
              </a:r>
            </a:p>
          </p:txBody>
        </p:sp>
        <p:sp>
          <p:nvSpPr>
            <p:cNvPr id="17" name="Text Box 14"/>
            <p:cNvSpPr txBox="1"/>
            <p:nvPr/>
          </p:nvSpPr>
          <p:spPr>
            <a:xfrm>
              <a:off x="5980" y="6542"/>
              <a:ext cx="7979" cy="921"/>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FF00FF"/>
                  </a:solidFill>
                  <a:effectLst/>
                  <a:uLnTx/>
                  <a:uFillTx/>
                  <a:cs typeface="+mn-ea"/>
                  <a:sym typeface="+mn-lt"/>
                </a:rPr>
                <a:t>写藏戏的</a:t>
              </a:r>
              <a:r>
                <a:rPr kumimoji="0" lang="zh-CN" altLang="en-US" sz="3200" b="0" i="0" u="none" strike="noStrike" kern="1200" cap="none" spc="0" normalizeH="0" baseline="0" noProof="0" dirty="0">
                  <a:ln>
                    <a:noFill/>
                  </a:ln>
                  <a:solidFill>
                    <a:srgbClr val="0000FF"/>
                  </a:solidFill>
                  <a:effectLst/>
                  <a:uLnTx/>
                  <a:uFillTx/>
                  <a:cs typeface="+mn-ea"/>
                  <a:sym typeface="+mn-lt"/>
                </a:rPr>
                <a:t>形成</a:t>
              </a:r>
              <a:r>
                <a:rPr kumimoji="0" lang="zh-CN" altLang="en-US" sz="3200" b="0" i="0" u="none" strike="noStrike" kern="1200" cap="none" spc="0" normalizeH="0" baseline="0" noProof="0" dirty="0">
                  <a:ln>
                    <a:noFill/>
                  </a:ln>
                  <a:solidFill>
                    <a:srgbClr val="FF00FF"/>
                  </a:solidFill>
                  <a:effectLst/>
                  <a:uLnTx/>
                  <a:uFillTx/>
                  <a:cs typeface="+mn-ea"/>
                  <a:sym typeface="+mn-lt"/>
                </a:rPr>
                <a:t>过程。</a:t>
              </a:r>
            </a:p>
          </p:txBody>
        </p:sp>
        <p:sp>
          <p:nvSpPr>
            <p:cNvPr id="18" name="Text Box 14"/>
            <p:cNvSpPr txBox="1"/>
            <p:nvPr/>
          </p:nvSpPr>
          <p:spPr>
            <a:xfrm>
              <a:off x="5899" y="9150"/>
              <a:ext cx="11428" cy="921"/>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总结</a:t>
              </a:r>
              <a:r>
                <a:rPr kumimoji="0" lang="zh-CN" altLang="en-US" sz="3200" b="0" i="0" u="none" strike="noStrike" kern="1200" cap="none" spc="0" normalizeH="0" baseline="0" noProof="0" dirty="0">
                  <a:ln>
                    <a:noFill/>
                  </a:ln>
                  <a:solidFill>
                    <a:srgbClr val="FF00FF"/>
                  </a:solidFill>
                  <a:effectLst/>
                  <a:uLnTx/>
                  <a:uFillTx/>
                  <a:cs typeface="+mn-ea"/>
                  <a:sym typeface="+mn-lt"/>
                </a:rPr>
                <a:t>全文，介绍藏戏的传承方式。</a:t>
              </a:r>
            </a:p>
          </p:txBody>
        </p:sp>
        <p:sp>
          <p:nvSpPr>
            <p:cNvPr id="19" name="TextBox 1"/>
            <p:cNvSpPr txBox="1"/>
            <p:nvPr/>
          </p:nvSpPr>
          <p:spPr>
            <a:xfrm>
              <a:off x="3747" y="3012"/>
              <a:ext cx="11701" cy="1122"/>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课文从哪几个方面介绍藏戏的？</a:t>
              </a:r>
            </a:p>
          </p:txBody>
        </p:sp>
        <p:sp>
          <p:nvSpPr>
            <p:cNvPr id="20" name="Text Box 9"/>
            <p:cNvSpPr txBox="1">
              <a:spLocks noChangeArrowheads="1"/>
            </p:cNvSpPr>
            <p:nvPr/>
          </p:nvSpPr>
          <p:spPr bwMode="auto">
            <a:xfrm>
              <a:off x="501" y="5100"/>
              <a:ext cx="5652" cy="921"/>
            </a:xfrm>
            <a:prstGeom prst="rect">
              <a:avLst/>
            </a:prstGeom>
            <a:noFill/>
            <a:ln>
              <a:noFill/>
            </a:ln>
            <a:effec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第</a:t>
              </a:r>
              <a:r>
                <a:rPr kumimoji="1" lang="en-US" altLang="zh-CN" sz="3200" b="0" i="0" u="none" strike="noStrike" kern="1200" cap="none" spc="0" normalizeH="0" baseline="0" noProof="0" dirty="0">
                  <a:ln>
                    <a:noFill/>
                  </a:ln>
                  <a:solidFill>
                    <a:prstClr val="black"/>
                  </a:solidFill>
                  <a:effectLst/>
                  <a:uLnTx/>
                  <a:uFillTx/>
                  <a:latin typeface="+mn-lt"/>
                  <a:ea typeface="+mn-ea"/>
                  <a:cs typeface="+mn-ea"/>
                  <a:sym typeface="+mn-lt"/>
                </a:rPr>
                <a:t>1—3</a:t>
              </a: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自然段</a:t>
              </a:r>
            </a:p>
          </p:txBody>
        </p:sp>
        <p:sp>
          <p:nvSpPr>
            <p:cNvPr id="21" name="Text Box 9"/>
            <p:cNvSpPr txBox="1">
              <a:spLocks noChangeArrowheads="1"/>
            </p:cNvSpPr>
            <p:nvPr/>
          </p:nvSpPr>
          <p:spPr bwMode="auto">
            <a:xfrm>
              <a:off x="412" y="6542"/>
              <a:ext cx="5568" cy="92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第</a:t>
              </a:r>
              <a:r>
                <a:rPr kumimoji="1" lang="en-US" altLang="zh-CN" sz="3200" b="0" i="0" u="none" strike="noStrike" kern="1200" cap="none" spc="0" normalizeH="0" baseline="0" noProof="0" dirty="0">
                  <a:ln>
                    <a:noFill/>
                  </a:ln>
                  <a:solidFill>
                    <a:prstClr val="black"/>
                  </a:solidFill>
                  <a:effectLst/>
                  <a:uLnTx/>
                  <a:uFillTx/>
                  <a:latin typeface="+mn-lt"/>
                  <a:ea typeface="+mn-ea"/>
                  <a:cs typeface="+mn-ea"/>
                  <a:sym typeface="+mn-lt"/>
                </a:rPr>
                <a:t>4—7</a:t>
              </a: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自然段</a:t>
              </a:r>
            </a:p>
          </p:txBody>
        </p:sp>
        <p:sp>
          <p:nvSpPr>
            <p:cNvPr id="22" name="Text Box 9"/>
            <p:cNvSpPr txBox="1">
              <a:spLocks noChangeArrowheads="1"/>
            </p:cNvSpPr>
            <p:nvPr/>
          </p:nvSpPr>
          <p:spPr bwMode="auto">
            <a:xfrm>
              <a:off x="237" y="7860"/>
              <a:ext cx="5743" cy="82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0" i="0" u="none" strike="noStrike" kern="1200" cap="none" spc="0" normalizeH="0" baseline="0" noProof="0" dirty="0">
                  <a:ln>
                    <a:noFill/>
                  </a:ln>
                  <a:solidFill>
                    <a:prstClr val="black"/>
                  </a:solidFill>
                  <a:effectLst/>
                  <a:uLnTx/>
                  <a:uFillTx/>
                  <a:latin typeface="+mn-lt"/>
                  <a:ea typeface="+mn-ea"/>
                  <a:cs typeface="+mn-ea"/>
                  <a:sym typeface="+mn-lt"/>
                </a:rPr>
                <a:t> </a:t>
              </a:r>
              <a:r>
                <a:rPr kumimoji="1" lang="zh-CN" altLang="en-US" sz="2800" b="0" i="0" u="none" strike="noStrike" kern="1200" cap="none" spc="0" normalizeH="0" baseline="0" noProof="0" dirty="0">
                  <a:ln>
                    <a:noFill/>
                  </a:ln>
                  <a:solidFill>
                    <a:prstClr val="black"/>
                  </a:solidFill>
                  <a:effectLst/>
                  <a:uLnTx/>
                  <a:uFillTx/>
                  <a:latin typeface="+mn-lt"/>
                  <a:ea typeface="+mn-ea"/>
                  <a:cs typeface="+mn-ea"/>
                  <a:sym typeface="+mn-lt"/>
                </a:rPr>
                <a:t>第</a:t>
              </a:r>
              <a:r>
                <a:rPr kumimoji="1" lang="en-US" altLang="zh-CN" sz="2800" b="0" i="0" u="none" strike="noStrike" kern="1200" cap="none" spc="0" normalizeH="0" baseline="0" noProof="0" dirty="0">
                  <a:ln>
                    <a:noFill/>
                  </a:ln>
                  <a:solidFill>
                    <a:prstClr val="black"/>
                  </a:solidFill>
                  <a:effectLst/>
                  <a:uLnTx/>
                  <a:uFillTx/>
                  <a:latin typeface="+mn-lt"/>
                  <a:ea typeface="+mn-ea"/>
                  <a:cs typeface="+mn-ea"/>
                  <a:sym typeface="+mn-lt"/>
                </a:rPr>
                <a:t>8—17</a:t>
              </a:r>
              <a:r>
                <a:rPr kumimoji="1" lang="zh-CN" altLang="en-US" sz="2800" b="0" i="0" u="none" strike="noStrike" kern="1200" cap="none" spc="0" normalizeH="0" baseline="0" noProof="0" dirty="0">
                  <a:ln>
                    <a:noFill/>
                  </a:ln>
                  <a:solidFill>
                    <a:prstClr val="black"/>
                  </a:solidFill>
                  <a:effectLst/>
                  <a:uLnTx/>
                  <a:uFillTx/>
                  <a:latin typeface="+mn-lt"/>
                  <a:ea typeface="+mn-ea"/>
                  <a:cs typeface="+mn-ea"/>
                  <a:sym typeface="+mn-lt"/>
                </a:rPr>
                <a:t>自然段</a:t>
              </a:r>
            </a:p>
          </p:txBody>
        </p:sp>
        <p:sp>
          <p:nvSpPr>
            <p:cNvPr id="23" name="Text Box 9"/>
            <p:cNvSpPr txBox="1">
              <a:spLocks noChangeArrowheads="1"/>
            </p:cNvSpPr>
            <p:nvPr/>
          </p:nvSpPr>
          <p:spPr bwMode="auto">
            <a:xfrm>
              <a:off x="412" y="9170"/>
              <a:ext cx="4756" cy="92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第</a:t>
              </a:r>
              <a:r>
                <a:rPr kumimoji="1" lang="en-US" altLang="zh-CN" sz="3200" b="0" i="0" u="none" strike="noStrike" kern="1200" cap="none" spc="0" normalizeH="0" baseline="0" noProof="0" dirty="0">
                  <a:ln>
                    <a:noFill/>
                  </a:ln>
                  <a:solidFill>
                    <a:prstClr val="black"/>
                  </a:solidFill>
                  <a:effectLst/>
                  <a:uLnTx/>
                  <a:uFillTx/>
                  <a:latin typeface="+mn-lt"/>
                  <a:ea typeface="+mn-ea"/>
                  <a:cs typeface="+mn-ea"/>
                  <a:sym typeface="+mn-lt"/>
                </a:rPr>
                <a:t>18</a:t>
              </a:r>
              <a:r>
                <a:rPr kumimoji="1" lang="zh-CN" altLang="en-US" sz="3200" b="0" i="0" u="none" strike="noStrike" kern="1200" cap="none" spc="0" normalizeH="0" baseline="0" noProof="0" dirty="0">
                  <a:ln>
                    <a:noFill/>
                  </a:ln>
                  <a:solidFill>
                    <a:prstClr val="black"/>
                  </a:solidFill>
                  <a:effectLst/>
                  <a:uLnTx/>
                  <a:uFillTx/>
                  <a:latin typeface="+mn-lt"/>
                  <a:ea typeface="+mn-ea"/>
                  <a:cs typeface="+mn-ea"/>
                  <a:sym typeface="+mn-lt"/>
                </a:rPr>
                <a:t>自然段</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4" name="TextBox 2"/>
          <p:cNvSpPr txBox="1">
            <a:spLocks noChangeArrowheads="1"/>
          </p:cNvSpPr>
          <p:nvPr/>
        </p:nvSpPr>
        <p:spPr bwMode="auto">
          <a:xfrm>
            <a:off x="4081599" y="918556"/>
            <a:ext cx="2011680" cy="645160"/>
          </a:xfrm>
          <a:prstGeom prst="rect">
            <a:avLst/>
          </a:prstGeom>
          <a:solidFill>
            <a:schemeClr val="bg1"/>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0" i="0" u="none" strike="noStrike" kern="1200" cap="none" spc="0" normalizeH="0" baseline="0" noProof="0" dirty="0">
                <a:ln>
                  <a:noFill/>
                </a:ln>
                <a:solidFill>
                  <a:srgbClr val="A5A5A5">
                    <a:lumMod val="50000"/>
                  </a:srgbClr>
                </a:solidFill>
                <a:effectLst/>
                <a:uLnTx/>
                <a:uFillTx/>
                <a:latin typeface="+mn-lt"/>
                <a:ea typeface="+mn-ea"/>
                <a:cs typeface="+mn-ea"/>
                <a:sym typeface="+mn-lt"/>
              </a:rPr>
              <a:t>词语解释</a:t>
            </a:r>
          </a:p>
        </p:txBody>
      </p:sp>
      <p:sp>
        <p:nvSpPr>
          <p:cNvPr id="5" name="矩形 2"/>
          <p:cNvSpPr/>
          <p:nvPr/>
        </p:nvSpPr>
        <p:spPr>
          <a:xfrm>
            <a:off x="699907" y="1735166"/>
            <a:ext cx="2627312"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0066"/>
                </a:solidFill>
                <a:effectLst/>
                <a:uLnTx/>
                <a:uFillTx/>
                <a:cs typeface="+mn-ea"/>
                <a:sym typeface="+mn-lt"/>
              </a:rPr>
              <a:t>【</a:t>
            </a:r>
            <a:r>
              <a:rPr kumimoji="0" lang="zh-CN" altLang="en-US" sz="3200" b="0" i="0" u="none" strike="noStrike" kern="1200" cap="none" spc="0" normalizeH="0" baseline="0" noProof="0" dirty="0">
                <a:ln>
                  <a:noFill/>
                </a:ln>
                <a:solidFill>
                  <a:srgbClr val="FF0066"/>
                </a:solidFill>
                <a:effectLst/>
                <a:uLnTx/>
                <a:uFillTx/>
                <a:cs typeface="+mn-ea"/>
                <a:sym typeface="+mn-lt"/>
              </a:rPr>
              <a:t>咆哮</a:t>
            </a:r>
            <a:r>
              <a:rPr kumimoji="0" lang="en-US" altLang="zh-CN" sz="3200" b="0" i="0" u="none" strike="noStrike" kern="1200" cap="none" spc="0" normalizeH="0" baseline="0" noProof="0" dirty="0">
                <a:ln>
                  <a:noFill/>
                </a:ln>
                <a:solidFill>
                  <a:srgbClr val="FF0066"/>
                </a:solidFill>
                <a:effectLst/>
                <a:uLnTx/>
                <a:uFillTx/>
                <a:cs typeface="+mn-ea"/>
                <a:sym typeface="+mn-lt"/>
              </a:rPr>
              <a:t>】</a:t>
            </a:r>
          </a:p>
        </p:txBody>
      </p:sp>
      <p:sp>
        <p:nvSpPr>
          <p:cNvPr id="6" name="矩形 5"/>
          <p:cNvSpPr/>
          <p:nvPr/>
        </p:nvSpPr>
        <p:spPr>
          <a:xfrm>
            <a:off x="2498544" y="1735166"/>
            <a:ext cx="8333740"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形容水流奔腾轰鸣，也形容人暴怒喊叫。</a:t>
            </a:r>
          </a:p>
        </p:txBody>
      </p:sp>
      <p:sp>
        <p:nvSpPr>
          <p:cNvPr id="7" name="矩形 4"/>
          <p:cNvSpPr/>
          <p:nvPr/>
        </p:nvSpPr>
        <p:spPr>
          <a:xfrm>
            <a:off x="699907" y="2782281"/>
            <a:ext cx="2627312"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0066"/>
                </a:solidFill>
                <a:effectLst/>
                <a:uLnTx/>
                <a:uFillTx/>
                <a:cs typeface="+mn-ea"/>
                <a:sym typeface="+mn-lt"/>
              </a:rPr>
              <a:t>【</a:t>
            </a:r>
            <a:r>
              <a:rPr kumimoji="0" lang="zh-CN" altLang="en-US" sz="3200" b="0" i="0" u="none" strike="noStrike" kern="1200" cap="none" spc="0" normalizeH="0" baseline="0" noProof="0" dirty="0">
                <a:ln>
                  <a:noFill/>
                </a:ln>
                <a:solidFill>
                  <a:srgbClr val="FF0066"/>
                </a:solidFill>
                <a:effectLst/>
                <a:uLnTx/>
                <a:uFillTx/>
                <a:cs typeface="+mn-ea"/>
                <a:sym typeface="+mn-lt"/>
              </a:rPr>
              <a:t>雄浑</a:t>
            </a:r>
            <a:r>
              <a:rPr kumimoji="0" lang="en-US" altLang="zh-CN" sz="3200" b="0" i="0" u="none" strike="noStrike" kern="1200" cap="none" spc="0" normalizeH="0" baseline="0" noProof="0" dirty="0">
                <a:ln>
                  <a:noFill/>
                </a:ln>
                <a:solidFill>
                  <a:srgbClr val="FF0066"/>
                </a:solidFill>
                <a:effectLst/>
                <a:uLnTx/>
                <a:uFillTx/>
                <a:cs typeface="+mn-ea"/>
                <a:sym typeface="+mn-lt"/>
              </a:rPr>
              <a:t>】</a:t>
            </a:r>
          </a:p>
        </p:txBody>
      </p:sp>
      <p:sp>
        <p:nvSpPr>
          <p:cNvPr id="8" name="矩形 5"/>
          <p:cNvSpPr/>
          <p:nvPr/>
        </p:nvSpPr>
        <p:spPr>
          <a:xfrm>
            <a:off x="699907" y="3651914"/>
            <a:ext cx="2627312"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0066"/>
                </a:solidFill>
                <a:effectLst/>
                <a:uLnTx/>
                <a:uFillTx/>
                <a:cs typeface="+mn-ea"/>
                <a:sym typeface="+mn-lt"/>
              </a:rPr>
              <a:t>【</a:t>
            </a:r>
            <a:r>
              <a:rPr kumimoji="0" lang="zh-CN" altLang="en-US" sz="3200" b="0" i="0" u="none" strike="noStrike" kern="1200" cap="none" spc="0" normalizeH="0" baseline="0" noProof="0" dirty="0">
                <a:ln>
                  <a:noFill/>
                </a:ln>
                <a:solidFill>
                  <a:srgbClr val="FF0066"/>
                </a:solidFill>
                <a:effectLst/>
                <a:uLnTx/>
                <a:uFillTx/>
                <a:cs typeface="+mn-ea"/>
                <a:sym typeface="+mn-lt"/>
              </a:rPr>
              <a:t>两面三刀</a:t>
            </a:r>
            <a:r>
              <a:rPr kumimoji="0" lang="en-US" altLang="zh-CN" sz="3200" b="0" i="0" u="none" strike="noStrike" kern="1200" cap="none" spc="0" normalizeH="0" baseline="0" noProof="0" dirty="0">
                <a:ln>
                  <a:noFill/>
                </a:ln>
                <a:solidFill>
                  <a:srgbClr val="FF0066"/>
                </a:solidFill>
                <a:effectLst/>
                <a:uLnTx/>
                <a:uFillTx/>
                <a:cs typeface="+mn-ea"/>
                <a:sym typeface="+mn-lt"/>
              </a:rPr>
              <a:t>】</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
        <p:nvSpPr>
          <p:cNvPr id="9" name="矩形 8"/>
          <p:cNvSpPr/>
          <p:nvPr/>
        </p:nvSpPr>
        <p:spPr>
          <a:xfrm>
            <a:off x="2692219" y="2782281"/>
            <a:ext cx="6510338"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本文指歌声雄壮浑厚。</a:t>
            </a:r>
          </a:p>
        </p:txBody>
      </p:sp>
      <p:sp>
        <p:nvSpPr>
          <p:cNvPr id="10" name="矩形 9"/>
          <p:cNvSpPr/>
          <p:nvPr/>
        </p:nvSpPr>
        <p:spPr>
          <a:xfrm>
            <a:off x="3197679" y="3652231"/>
            <a:ext cx="6934835"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比喻阴险狡猾，当面一套，背地一套。</a:t>
            </a:r>
          </a:p>
        </p:txBody>
      </p:sp>
      <p:sp>
        <p:nvSpPr>
          <p:cNvPr id="11" name="矩形 8"/>
          <p:cNvSpPr/>
          <p:nvPr/>
        </p:nvSpPr>
        <p:spPr>
          <a:xfrm>
            <a:off x="699907" y="4659341"/>
            <a:ext cx="2627312"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FF0066"/>
                </a:solidFill>
                <a:effectLst/>
                <a:uLnTx/>
                <a:uFillTx/>
                <a:cs typeface="+mn-ea"/>
                <a:sym typeface="+mn-lt"/>
              </a:rPr>
              <a:t>【</a:t>
            </a:r>
            <a:r>
              <a:rPr kumimoji="0" lang="zh-CN" altLang="en-US" sz="3200" b="0" i="0" u="none" strike="noStrike" kern="1200" cap="none" spc="0" normalizeH="0" baseline="0" noProof="0" dirty="0">
                <a:ln>
                  <a:noFill/>
                </a:ln>
                <a:solidFill>
                  <a:srgbClr val="FF0066"/>
                </a:solidFill>
                <a:effectLst/>
                <a:uLnTx/>
                <a:uFillTx/>
                <a:cs typeface="+mn-ea"/>
                <a:sym typeface="+mn-lt"/>
              </a:rPr>
              <a:t>随心所欲</a:t>
            </a:r>
            <a:r>
              <a:rPr kumimoji="0" lang="en-US" altLang="zh-CN" sz="3200" b="0" i="0" u="none" strike="noStrike" kern="1200" cap="none" spc="0" normalizeH="0" baseline="0" noProof="0" dirty="0">
                <a:ln>
                  <a:noFill/>
                </a:ln>
                <a:solidFill>
                  <a:srgbClr val="FF0066"/>
                </a:solidFill>
                <a:effectLst/>
                <a:uLnTx/>
                <a:uFillTx/>
                <a:cs typeface="+mn-ea"/>
                <a:sym typeface="+mn-lt"/>
              </a:rPr>
              <a:t>】</a:t>
            </a:r>
            <a:endParaRPr kumimoji="0" lang="zh-CN" altLang="en-US" sz="3200" b="0" i="0" u="none" strike="noStrike" kern="1200" cap="none" spc="0" normalizeH="0" baseline="0" noProof="0" dirty="0">
              <a:ln>
                <a:noFill/>
              </a:ln>
              <a:solidFill>
                <a:prstClr val="black"/>
              </a:solidFill>
              <a:effectLst/>
              <a:uLnTx/>
              <a:uFillTx/>
              <a:cs typeface="+mn-ea"/>
              <a:sym typeface="+mn-lt"/>
            </a:endParaRPr>
          </a:p>
        </p:txBody>
      </p:sp>
      <p:sp>
        <p:nvSpPr>
          <p:cNvPr id="12" name="矩形 11"/>
          <p:cNvSpPr/>
          <p:nvPr/>
        </p:nvSpPr>
        <p:spPr>
          <a:xfrm>
            <a:off x="3327219" y="4659341"/>
            <a:ext cx="5789613"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心里想要怎么做就怎么做。</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0342" y="4145795"/>
            <a:ext cx="2145439" cy="2840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字词揭秘</a:t>
            </a:r>
          </a:p>
        </p:txBody>
      </p:sp>
      <p:sp>
        <p:nvSpPr>
          <p:cNvPr id="14" name="矩形 2"/>
          <p:cNvSpPr/>
          <p:nvPr/>
        </p:nvSpPr>
        <p:spPr>
          <a:xfrm>
            <a:off x="577999" y="1401310"/>
            <a:ext cx="8642350"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 typeface="Wingdings" panose="05000000000000000000" pitchFamily="2" charset="2"/>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读</a:t>
            </a:r>
            <a:r>
              <a:rPr kumimoji="0" lang="en-US" altLang="zh-CN" sz="3200" b="0" i="0" u="none" strike="noStrike" kern="1200" cap="none" spc="0" normalizeH="0" baseline="0" noProof="0" dirty="0">
                <a:ln>
                  <a:noFill/>
                </a:ln>
                <a:solidFill>
                  <a:prstClr val="black"/>
                </a:solidFill>
                <a:effectLst/>
                <a:uLnTx/>
                <a:uFillTx/>
                <a:cs typeface="+mn-ea"/>
                <a:sym typeface="+mn-lt"/>
              </a:rPr>
              <a:t>1—3</a:t>
            </a:r>
            <a:r>
              <a:rPr kumimoji="0" lang="zh-CN" altLang="en-US" sz="3200" b="0" i="0" u="none" strike="noStrike" kern="1200" cap="none" spc="0" normalizeH="0" baseline="0" noProof="0" dirty="0">
                <a:ln>
                  <a:noFill/>
                </a:ln>
                <a:solidFill>
                  <a:prstClr val="black"/>
                </a:solidFill>
                <a:effectLst/>
                <a:uLnTx/>
                <a:uFillTx/>
                <a:cs typeface="+mn-ea"/>
                <a:sym typeface="+mn-lt"/>
              </a:rPr>
              <a:t>自然段，初步了解藏戏的特点。</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grpSp>
        <p:nvGrpSpPr>
          <p:cNvPr id="15" name="组合 14"/>
          <p:cNvGrpSpPr/>
          <p:nvPr/>
        </p:nvGrpSpPr>
        <p:grpSpPr>
          <a:xfrm>
            <a:off x="806145" y="2527638"/>
            <a:ext cx="9963455" cy="3139321"/>
            <a:chOff x="352641" y="1647455"/>
            <a:chExt cx="9139572" cy="3138437"/>
          </a:xfrm>
        </p:grpSpPr>
        <p:sp>
          <p:nvSpPr>
            <p:cNvPr id="16" name="矩形 15"/>
            <p:cNvSpPr/>
            <p:nvPr/>
          </p:nvSpPr>
          <p:spPr>
            <a:xfrm>
              <a:off x="467819" y="1925576"/>
              <a:ext cx="8208447" cy="2452948"/>
            </a:xfrm>
            <a:prstGeom prst="rect">
              <a:avLst/>
            </a:prstGeom>
          </p:spPr>
          <p:txBody>
            <a:bodyPr>
              <a:spAutoFit/>
            </a:bodyPr>
            <a:lstStyle/>
            <a:p>
              <a:pPr marL="514350" marR="0" lvl="0" indent="-514350" algn="l" defTabSz="914400" rtl="0" eaLnBrk="1" fontAlgn="base" latinLnBrk="0" hangingPunct="1">
                <a:lnSpc>
                  <a:spcPct val="120000"/>
                </a:lnSpc>
                <a:spcBef>
                  <a:spcPct val="0"/>
                </a:spcBef>
                <a:spcAft>
                  <a:spcPct val="0"/>
                </a:spcAft>
                <a:buClrTx/>
                <a:buSzTx/>
                <a:buFont typeface="+mj-ea"/>
                <a:buAutoNum type="circleNumDbPlain"/>
                <a:defRPr/>
              </a:pPr>
              <a:r>
                <a:rPr kumimoji="0" lang="zh-CN" altLang="en-US" sz="3200" b="0" i="0" u="none" strike="noStrike" kern="1200" cap="none" spc="0" normalizeH="0" baseline="0" noProof="0" dirty="0">
                  <a:ln>
                    <a:noFill/>
                  </a:ln>
                  <a:solidFill>
                    <a:prstClr val="black"/>
                  </a:solidFill>
                  <a:effectLst/>
                  <a:uLnTx/>
                  <a:uFillTx/>
                  <a:cs typeface="+mn-ea"/>
                  <a:sym typeface="+mn-lt"/>
                </a:rPr>
                <a:t>世界上还有几个剧种是戴着面具演出的呢？</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514350" marR="0" lvl="0" indent="-514350" algn="l" defTabSz="914400" rtl="0" eaLnBrk="1" fontAlgn="base" latinLnBrk="0" hangingPunct="1">
                <a:lnSpc>
                  <a:spcPct val="120000"/>
                </a:lnSpc>
                <a:spcBef>
                  <a:spcPct val="0"/>
                </a:spcBef>
                <a:spcAft>
                  <a:spcPct val="0"/>
                </a:spcAft>
                <a:buClrTx/>
                <a:buSzTx/>
                <a:buFont typeface="+mj-ea"/>
                <a:buAutoNum type="circleNumDbPlain"/>
                <a:defRPr/>
              </a:pPr>
              <a:r>
                <a:rPr kumimoji="0" lang="zh-CN" altLang="en-US" sz="3200" b="0" i="0" u="none" strike="noStrike" kern="1200" cap="none" spc="0" normalizeH="0" baseline="0" noProof="0" dirty="0">
                  <a:ln>
                    <a:noFill/>
                  </a:ln>
                  <a:solidFill>
                    <a:prstClr val="black"/>
                  </a:solidFill>
                  <a:effectLst/>
                  <a:uLnTx/>
                  <a:uFillTx/>
                  <a:cs typeface="+mn-ea"/>
                  <a:sym typeface="+mn-lt"/>
                </a:rPr>
                <a:t>世界上还有几个剧种在演出时是没有舞台的呢？</a:t>
              </a:r>
              <a:endParaRPr kumimoji="0" lang="en-US" altLang="zh-CN" sz="3200" b="0" i="0" u="none" strike="noStrike" kern="1200" cap="none" spc="0" normalizeH="0" baseline="0" noProof="0" dirty="0">
                <a:ln>
                  <a:noFill/>
                </a:ln>
                <a:solidFill>
                  <a:prstClr val="black"/>
                </a:solidFill>
                <a:effectLst/>
                <a:uLnTx/>
                <a:uFillTx/>
                <a:cs typeface="+mn-ea"/>
                <a:sym typeface="+mn-lt"/>
              </a:endParaRPr>
            </a:p>
            <a:p>
              <a:pPr marL="514350" marR="0" lvl="0" indent="-514350" algn="l" defTabSz="914400" rtl="0" eaLnBrk="1" fontAlgn="base" latinLnBrk="0" hangingPunct="1">
                <a:lnSpc>
                  <a:spcPct val="120000"/>
                </a:lnSpc>
                <a:spcBef>
                  <a:spcPct val="0"/>
                </a:spcBef>
                <a:spcAft>
                  <a:spcPct val="0"/>
                </a:spcAft>
                <a:buClrTx/>
                <a:buSzTx/>
                <a:buFont typeface="+mj-ea"/>
                <a:buAutoNum type="circleNumDbPlain"/>
                <a:defRPr/>
              </a:pPr>
              <a:r>
                <a:rPr kumimoji="0" lang="zh-CN" altLang="en-US" sz="3200" b="0" i="0" u="none" strike="noStrike" kern="1200" cap="none" spc="0" normalizeH="0" baseline="0" noProof="0" dirty="0">
                  <a:ln>
                    <a:noFill/>
                  </a:ln>
                  <a:solidFill>
                    <a:prstClr val="black"/>
                  </a:solidFill>
                  <a:effectLst/>
                  <a:uLnTx/>
                  <a:uFillTx/>
                  <a:cs typeface="+mn-ea"/>
                  <a:sym typeface="+mn-lt"/>
                </a:rPr>
                <a:t>世界上还有几个剧种一部戏可以演出三五天还没有结束的呢？</a:t>
              </a:r>
              <a:endParaRPr kumimoji="0" lang="en-US" altLang="zh-CN" sz="3200" b="0" i="0" u="none" strike="noStrike" kern="1200" cap="none" spc="0" normalizeH="0" baseline="0" noProof="0" dirty="0">
                <a:ln>
                  <a:noFill/>
                </a:ln>
                <a:solidFill>
                  <a:prstClr val="black"/>
                </a:solidFill>
                <a:effectLst/>
                <a:uLnTx/>
                <a:uFillTx/>
                <a:cs typeface="+mn-ea"/>
                <a:sym typeface="+mn-lt"/>
              </a:endParaRPr>
            </a:p>
          </p:txBody>
        </p:sp>
        <p:sp>
          <p:nvSpPr>
            <p:cNvPr id="17" name="文本框 4"/>
            <p:cNvSpPr txBox="1"/>
            <p:nvPr/>
          </p:nvSpPr>
          <p:spPr>
            <a:xfrm>
              <a:off x="352641" y="1647455"/>
              <a:ext cx="9139572" cy="3138437"/>
            </a:xfrm>
            <a:prstGeom prst="rect">
              <a:avLst/>
            </a:prstGeom>
            <a:noFill/>
            <a:ln w="38100" cap="flat" cmpd="sng">
              <a:solidFill>
                <a:srgbClr val="633432"/>
              </a:solidFill>
              <a:prstDash val="dash"/>
              <a:miter/>
              <a:headEnd type="none" w="med" len="med"/>
              <a:tailEnd type="none" w="med" len="me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solidFill>
                  <a:prstClr val="black"/>
                </a:solidFill>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solidFill>
                  <a:prstClr val="black"/>
                </a:solidFill>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solidFill>
                  <a:prstClr val="black"/>
                </a:solidFill>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solidFill>
                  <a:prstClr val="black"/>
                </a:solidFill>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solidFill>
                  <a:prstClr val="black"/>
                </a:solidFill>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7999" y="333781"/>
            <a:ext cx="41249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lumMod val="75000"/>
                    <a:lumOff val="25000"/>
                  </a:prstClr>
                </a:solidFill>
                <a:effectLst/>
                <a:uLnTx/>
                <a:uFillTx/>
                <a:cs typeface="+mn-ea"/>
                <a:sym typeface="+mn-lt"/>
              </a:rPr>
              <a:t>课文精讲</a:t>
            </a:r>
          </a:p>
        </p:txBody>
      </p:sp>
      <p:sp>
        <p:nvSpPr>
          <p:cNvPr id="2" name="矩形 1"/>
          <p:cNvSpPr/>
          <p:nvPr/>
        </p:nvSpPr>
        <p:spPr>
          <a:xfrm>
            <a:off x="5617029" y="2333624"/>
            <a:ext cx="5853670" cy="2607893"/>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       课文连用了三个独立成段的反问句进行开篇，形成强烈的气势，突出了藏戏的三大特点，充分表达了作者对藏戏的赞美之情。</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301" y="2496457"/>
            <a:ext cx="4525614" cy="4361543"/>
          </a:xfrm>
          <a:prstGeom prst="rect">
            <a:avLst/>
          </a:prstGeom>
        </p:spPr>
      </p:pic>
    </p:spTree>
  </p:cSld>
  <p:clrMapOvr>
    <a:masterClrMapping/>
  </p:clrMapOvr>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ulnced3">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1035</Words>
  <Application>Microsoft Office PowerPoint</Application>
  <PresentationFormat>宽屏</PresentationFormat>
  <Paragraphs>160</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Arial</vt:lpstr>
      <vt:lpstr>宋体</vt:lpstr>
      <vt:lpstr>Wingdings</vt:lpstr>
      <vt:lpstr>思源黑体 CN Regular</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2021-05-12T01:41:49Z</dcterms:created>
  <dcterms:modified xsi:type="dcterms:W3CDTF">2023-01-10T05:46:05Z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162738722A8A4FEF9B80C40380146FC1</vt:lpwstr>
  </property>
  <property fmtid="{A09F084E-AD41-489F-8076-AA5BE3082BCA}" pid="100">
    <vt:ui4>5</vt:ui4>
  </property>
  <property fmtid="{64440492-4C8B-11D1-8B70-080036B11A03}" pid="11">
    <vt:lpwstr>www.2ppt.com-爱PPT提供资源下载</vt:lpwstr>
  </property>
</Properties>
</file>