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652" r:id="rId2"/>
    <p:sldId id="690" r:id="rId3"/>
    <p:sldId id="684" r:id="rId4"/>
    <p:sldId id="685" r:id="rId5"/>
    <p:sldId id="686" r:id="rId6"/>
    <p:sldId id="673" r:id="rId7"/>
    <p:sldId id="674" r:id="rId8"/>
    <p:sldId id="675" r:id="rId9"/>
    <p:sldId id="676" r:id="rId10"/>
    <p:sldId id="677" r:id="rId11"/>
    <p:sldId id="678" r:id="rId12"/>
    <p:sldId id="679" r:id="rId13"/>
    <p:sldId id="680" r:id="rId14"/>
    <p:sldId id="681" r:id="rId15"/>
    <p:sldId id="612" r:id="rId16"/>
    <p:sldId id="643" r:id="rId17"/>
    <p:sldId id="691" r:id="rId18"/>
    <p:sldId id="613" r:id="rId19"/>
    <p:sldId id="687" r:id="rId20"/>
    <p:sldId id="653" r:id="rId21"/>
    <p:sldId id="614" r:id="rId22"/>
    <p:sldId id="615" r:id="rId23"/>
    <p:sldId id="619" r:id="rId24"/>
    <p:sldId id="630" r:id="rId25"/>
    <p:sldId id="631" r:id="rId26"/>
    <p:sldId id="632" r:id="rId27"/>
    <p:sldId id="657" r:id="rId28"/>
    <p:sldId id="682" r:id="rId29"/>
    <p:sldId id="656" r:id="rId30"/>
    <p:sldId id="629" r:id="rId31"/>
    <p:sldId id="658" r:id="rId32"/>
    <p:sldId id="692" r:id="rId33"/>
    <p:sldId id="660" r:id="rId34"/>
    <p:sldId id="662" r:id="rId35"/>
    <p:sldId id="644" r:id="rId36"/>
    <p:sldId id="672" r:id="rId37"/>
    <p:sldId id="664" r:id="rId38"/>
    <p:sldId id="668" r:id="rId39"/>
    <p:sldId id="624" r:id="rId40"/>
    <p:sldId id="625" r:id="rId41"/>
    <p:sldId id="669" r:id="rId42"/>
    <p:sldId id="670" r:id="rId43"/>
    <p:sldId id="688" r:id="rId4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9999"/>
    <a:srgbClr val="CC0099"/>
    <a:srgbClr val="990000"/>
    <a:srgbClr val="9999FF"/>
    <a:srgbClr val="0000FF"/>
    <a:srgbClr val="00FF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107" d="100"/>
          <a:sy n="107" d="100"/>
        </p:scale>
        <p:origin x="-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/>
            </a:lvl1pPr>
          </a:lstStyle>
          <a:p>
            <a:endParaRPr lang="en-US" altLang="zh-CN"/>
          </a:p>
        </p:txBody>
      </p:sp>
      <p:sp>
        <p:nvSpPr>
          <p:cNvPr id="133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535B738B-9EC7-4084-8733-A0EC8C1B15D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2DF34-A16C-4FA6-8FD1-547A7A9F3E9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FD246-478D-4F1D-8D39-368825FA79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B58CB-6B31-43BB-A431-90773410A04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391B2-4857-47E9-91FF-D79AA32F929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97727-488B-4E6B-9FCC-E7E7AA727D7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D721A-A78E-4142-A74D-43158C5C06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BE1D9-5E7E-4B94-B8A1-C5495A7BC7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33CF8-0777-4971-B51D-CF34D4F567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9C50D-B7AA-4F1B-9C82-C0D8244FCF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36645-92FF-49D2-A0AD-5BA403D9A0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fld id="{ABABD084-AA1B-4C91-8676-881B47CCB30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.baidu.com/i?ct=503316480&amp;z=0&amp;tn=baiduimagedetail&amp;word=%D3%CA%C6%B1&amp;in=17&amp;cl=2&amp;cm=1&amp;sc=0&amp;lm=-1&amp;pn=16&amp;rn=1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news.tom.com/piclib/pic2108_8.html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5" name="WordArt 3"/>
          <p:cNvSpPr>
            <a:spLocks noChangeArrowheads="1" noChangeShapeType="1" noTextEdit="1"/>
          </p:cNvSpPr>
          <p:nvPr/>
        </p:nvSpPr>
        <p:spPr bwMode="auto">
          <a:xfrm>
            <a:off x="1799692" y="584684"/>
            <a:ext cx="3384550" cy="827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Bookman Old Style" panose="02050604050505020204"/>
            </a:endParaRPr>
          </a:p>
        </p:txBody>
      </p:sp>
      <p:sp>
        <p:nvSpPr>
          <p:cNvPr id="545796" name="WordArt 4"/>
          <p:cNvSpPr>
            <a:spLocks noChangeArrowheads="1" noChangeShapeType="1" noTextEdit="1"/>
          </p:cNvSpPr>
          <p:nvPr/>
        </p:nvSpPr>
        <p:spPr bwMode="auto">
          <a:xfrm>
            <a:off x="467544" y="2420888"/>
            <a:ext cx="8352928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Unit 3</a:t>
            </a:r>
            <a:r>
              <a:rPr lang="zh-CN" altLang="en-US" sz="3600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r>
              <a:rPr lang="en-US" altLang="zh-CN" sz="3600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 panose="020B0604020202020204"/>
              </a:rPr>
              <a:t>Language </a:t>
            </a:r>
            <a:r>
              <a:rPr lang="en-US" altLang="zh-CN" sz="3600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 panose="020B0604020202020204"/>
              </a:rPr>
              <a:t>in use </a:t>
            </a:r>
            <a:endParaRPr lang="zh-CN" altLang="en-US" sz="3600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Arial" panose="020B06040202020202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94271" y="5589240"/>
            <a:ext cx="3166251" cy="4816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3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3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8693" y="894929"/>
            <a:ext cx="53912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0" dirty="0"/>
              <a:t>Module 9 People and places</a:t>
            </a:r>
            <a:endParaRPr lang="zh-CN" altLang="en-US" sz="3600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457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457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57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4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4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5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5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5" grpId="0" animBg="1"/>
      <p:bldP spid="5457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38" name="Picture 2" descr="028bb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981075"/>
            <a:ext cx="2281238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7539" name="Picture 3" descr="029b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620713"/>
            <a:ext cx="2279650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40" name="Rectangle 4"/>
          <p:cNvSpPr>
            <a:spLocks noChangeArrowheads="1"/>
          </p:cNvSpPr>
          <p:nvPr/>
        </p:nvSpPr>
        <p:spPr bwMode="auto">
          <a:xfrm>
            <a:off x="971550" y="2060575"/>
            <a:ext cx="1152525" cy="14398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7541" name="Rectangle 5"/>
          <p:cNvSpPr>
            <a:spLocks noChangeArrowheads="1"/>
          </p:cNvSpPr>
          <p:nvPr/>
        </p:nvSpPr>
        <p:spPr bwMode="auto">
          <a:xfrm>
            <a:off x="5651500" y="2492375"/>
            <a:ext cx="2519363" cy="13684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7542" name="Text Box 6"/>
          <p:cNvSpPr txBox="1">
            <a:spLocks noChangeArrowheads="1"/>
          </p:cNvSpPr>
          <p:nvPr/>
        </p:nvSpPr>
        <p:spPr bwMode="auto">
          <a:xfrm>
            <a:off x="684213" y="4149725"/>
            <a:ext cx="4392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>
                <a:latin typeface="Arial" panose="020B0604020202020204" pitchFamily="34" charset="0"/>
              </a:rPr>
              <a:t>She 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is</a:t>
            </a:r>
            <a:r>
              <a:rPr kumimoji="0" lang="en-US" altLang="zh-CN" sz="3200">
                <a:latin typeface="Arial" panose="020B0604020202020204" pitchFamily="34" charset="0"/>
              </a:rPr>
              <a:t> drink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ing </a:t>
            </a:r>
            <a:r>
              <a:rPr kumimoji="0" lang="en-US" altLang="zh-CN" sz="3200">
                <a:latin typeface="Arial" panose="020B0604020202020204" pitchFamily="34" charset="0"/>
              </a:rPr>
              <a:t>juice.</a:t>
            </a:r>
          </a:p>
        </p:txBody>
      </p:sp>
      <p:sp>
        <p:nvSpPr>
          <p:cNvPr id="577543" name="Text Box 7"/>
          <p:cNvSpPr txBox="1">
            <a:spLocks noChangeArrowheads="1"/>
          </p:cNvSpPr>
          <p:nvPr/>
        </p:nvSpPr>
        <p:spPr bwMode="auto">
          <a:xfrm>
            <a:off x="5435600" y="4149725"/>
            <a:ext cx="34559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>
                <a:latin typeface="Arial" panose="020B0604020202020204" pitchFamily="34" charset="0"/>
              </a:rPr>
              <a:t>It 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is</a:t>
            </a:r>
            <a:r>
              <a:rPr kumimoji="0" lang="en-US" altLang="zh-CN" sz="3200">
                <a:latin typeface="Arial" panose="020B0604020202020204" pitchFamily="34" charset="0"/>
              </a:rPr>
              <a:t> danc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ing</a:t>
            </a:r>
            <a:r>
              <a:rPr kumimoji="0" lang="en-US" altLang="zh-CN" sz="320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77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77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40" grpId="0" animBg="1"/>
      <p:bldP spid="577541" grpId="0" animBg="1"/>
      <p:bldP spid="577542" grpId="0"/>
      <p:bldP spid="5775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62" name="Picture 2" descr="gif04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268413"/>
            <a:ext cx="3319462" cy="176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8563" name="Rectangle 3"/>
          <p:cNvSpPr>
            <a:spLocks noChangeArrowheads="1"/>
          </p:cNvSpPr>
          <p:nvPr/>
        </p:nvSpPr>
        <p:spPr bwMode="auto">
          <a:xfrm>
            <a:off x="900113" y="2420938"/>
            <a:ext cx="3744912" cy="10810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578564" name="Picture 4" descr="039b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836613"/>
            <a:ext cx="2998787" cy="30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8565" name="Rectangle 5"/>
          <p:cNvSpPr>
            <a:spLocks noChangeArrowheads="1"/>
          </p:cNvSpPr>
          <p:nvPr/>
        </p:nvSpPr>
        <p:spPr bwMode="auto">
          <a:xfrm>
            <a:off x="5364163" y="1916113"/>
            <a:ext cx="1944687" cy="20161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8566" name="Text Box 6"/>
          <p:cNvSpPr txBox="1">
            <a:spLocks noChangeArrowheads="1"/>
          </p:cNvSpPr>
          <p:nvPr/>
        </p:nvSpPr>
        <p:spPr bwMode="auto">
          <a:xfrm>
            <a:off x="468313" y="3789363"/>
            <a:ext cx="5256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>
                <a:latin typeface="Arial" panose="020B0604020202020204" pitchFamily="34" charset="0"/>
              </a:rPr>
              <a:t>They 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are</a:t>
            </a:r>
            <a:r>
              <a:rPr kumimoji="0" lang="en-US" altLang="zh-CN" sz="3200">
                <a:latin typeface="Arial" panose="020B0604020202020204" pitchFamily="34" charset="0"/>
              </a:rPr>
              <a:t> talk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ing</a:t>
            </a:r>
            <a:r>
              <a:rPr kumimoji="0" lang="en-US" altLang="zh-CN" sz="32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578567" name="Text Box 7"/>
          <p:cNvSpPr txBox="1">
            <a:spLocks noChangeArrowheads="1"/>
          </p:cNvSpPr>
          <p:nvPr/>
        </p:nvSpPr>
        <p:spPr bwMode="auto">
          <a:xfrm>
            <a:off x="5795963" y="4149725"/>
            <a:ext cx="30241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>
                <a:latin typeface="Arial" panose="020B0604020202020204" pitchFamily="34" charset="0"/>
              </a:rPr>
              <a:t>He 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is</a:t>
            </a:r>
            <a:r>
              <a:rPr kumimoji="0" lang="en-US" altLang="zh-CN" sz="3200">
                <a:latin typeface="Arial" panose="020B0604020202020204" pitchFamily="34" charset="0"/>
              </a:rPr>
              <a:t> us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ing</a:t>
            </a:r>
            <a:r>
              <a:rPr kumimoji="0" lang="en-US" altLang="zh-CN" sz="3200">
                <a:latin typeface="Arial" panose="020B0604020202020204" pitchFamily="34" charset="0"/>
              </a:rPr>
              <a:t> a computer.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78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785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78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78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578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78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78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78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animBg="1"/>
      <p:bldP spid="578565" grpId="0" animBg="1"/>
      <p:bldP spid="578566" grpId="0"/>
      <p:bldP spid="5785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9586" name="Picture 2" descr="006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908050"/>
            <a:ext cx="2376488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9587" name="Rectangle 3"/>
          <p:cNvSpPr>
            <a:spLocks noChangeArrowheads="1"/>
          </p:cNvSpPr>
          <p:nvPr/>
        </p:nvSpPr>
        <p:spPr bwMode="auto">
          <a:xfrm>
            <a:off x="755650" y="1844675"/>
            <a:ext cx="1295400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9588" name="Text Box 4"/>
          <p:cNvSpPr txBox="1">
            <a:spLocks noChangeArrowheads="1"/>
          </p:cNvSpPr>
          <p:nvPr/>
        </p:nvSpPr>
        <p:spPr bwMode="auto">
          <a:xfrm>
            <a:off x="539750" y="3068638"/>
            <a:ext cx="3095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>
                <a:latin typeface="Arial" panose="020B0604020202020204" pitchFamily="34" charset="0"/>
              </a:rPr>
              <a:t>He 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is</a:t>
            </a:r>
            <a:r>
              <a:rPr kumimoji="0" lang="en-US" altLang="zh-CN" sz="3200">
                <a:latin typeface="Arial" panose="020B0604020202020204" pitchFamily="34" charset="0"/>
              </a:rPr>
              <a:t> cook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ing</a:t>
            </a:r>
            <a:r>
              <a:rPr kumimoji="0" lang="en-US" altLang="zh-CN" sz="32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579589" name="Text Box 5"/>
          <p:cNvSpPr txBox="1">
            <a:spLocks noChangeArrowheads="1"/>
          </p:cNvSpPr>
          <p:nvPr/>
        </p:nvSpPr>
        <p:spPr bwMode="auto">
          <a:xfrm>
            <a:off x="3635375" y="3357563"/>
            <a:ext cx="4895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>
                <a:latin typeface="Arial" panose="020B0604020202020204" pitchFamily="34" charset="0"/>
              </a:rPr>
              <a:t>He 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is</a:t>
            </a:r>
            <a:r>
              <a:rPr kumimoji="0" lang="en-US" altLang="zh-CN" sz="3200">
                <a:latin typeface="Arial" panose="020B0604020202020204" pitchFamily="34" charset="0"/>
              </a:rPr>
              <a:t> do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ing </a:t>
            </a:r>
            <a:r>
              <a:rPr kumimoji="0" lang="en-US" altLang="zh-CN" sz="3200">
                <a:latin typeface="Arial" panose="020B0604020202020204" pitchFamily="34" charset="0"/>
              </a:rPr>
              <a:t>homework.</a:t>
            </a:r>
          </a:p>
        </p:txBody>
      </p:sp>
      <p:pic>
        <p:nvPicPr>
          <p:cNvPr id="579590" name="Picture 6" descr="3d_rw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981075"/>
            <a:ext cx="2057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9591" name="Rectangle 7"/>
          <p:cNvSpPr>
            <a:spLocks noChangeArrowheads="1"/>
          </p:cNvSpPr>
          <p:nvPr/>
        </p:nvSpPr>
        <p:spPr bwMode="auto">
          <a:xfrm>
            <a:off x="6300788" y="1989138"/>
            <a:ext cx="1943100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79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79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795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795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795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79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79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79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79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79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animBg="1"/>
      <p:bldP spid="579588" grpId="0"/>
      <p:bldP spid="579589" grpId="0"/>
      <p:bldP spid="57959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250825" y="260350"/>
            <a:ext cx="856932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tabLst>
                <a:tab pos="533400" algn="l"/>
              </a:tabLst>
            </a:pPr>
            <a:r>
              <a:rPr lang="zh-CN" altLang="en-US" sz="3200">
                <a:latin typeface="Comic Sans MS" panose="030F0702030302020204" pitchFamily="66" charset="0"/>
                <a:ea typeface="隶书" panose="02010509060101010101" pitchFamily="49" charset="-122"/>
              </a:rPr>
              <a:t>读单词，把单词变成现在分词的形式</a:t>
            </a:r>
            <a:r>
              <a:rPr lang="zh-TW" altLang="en-US" sz="3200">
                <a:latin typeface="Comic Sans MS" panose="030F0702030302020204" pitchFamily="66" charset="0"/>
                <a:ea typeface="PMingLiU" pitchFamily="18" charset="-120"/>
              </a:rPr>
              <a:t/>
            </a:r>
            <a:br>
              <a:rPr lang="zh-TW" altLang="en-US" sz="3200">
                <a:latin typeface="Comic Sans MS" panose="030F0702030302020204" pitchFamily="66" charset="0"/>
                <a:ea typeface="PMingLiU" pitchFamily="18" charset="-120"/>
              </a:rPr>
            </a:br>
            <a:r>
              <a:rPr lang="en-US" altLang="zh-CN" sz="3200">
                <a:latin typeface="Comic Sans MS" panose="030F0702030302020204" pitchFamily="66" charset="0"/>
                <a:ea typeface="PMingLiU" pitchFamily="18" charset="-120"/>
              </a:rPr>
              <a:t>buy_____  lie______   stand _____  read _______  talk______ walk_______ sing_______ dance_______ have______  take______ write_______ shop_______</a:t>
            </a:r>
          </a:p>
          <a:p>
            <a:pPr>
              <a:lnSpc>
                <a:spcPct val="125000"/>
              </a:lnSpc>
              <a:tabLst>
                <a:tab pos="533400" algn="l"/>
              </a:tabLst>
            </a:pPr>
            <a:r>
              <a:rPr lang="en-US" altLang="zh-CN" sz="3200">
                <a:latin typeface="Comic Sans MS" panose="030F0702030302020204" pitchFamily="66" charset="0"/>
                <a:ea typeface="PMingLiU" pitchFamily="18" charset="-120"/>
              </a:rPr>
              <a:t>eat ______ drive_______ call_______  enjoy_______ tell_____ swim_______   wait______  drink________</a:t>
            </a:r>
            <a:endParaRPr lang="en-US" altLang="zh-TW" sz="3200">
              <a:latin typeface="Comic Sans MS" panose="030F0702030302020204" pitchFamily="66" charset="0"/>
              <a:ea typeface="PMingLiU" pitchFamily="18" charset="-120"/>
            </a:endParaRPr>
          </a:p>
        </p:txBody>
      </p:sp>
      <p:sp>
        <p:nvSpPr>
          <p:cNvPr id="580611" name="Text Box 3"/>
          <p:cNvSpPr txBox="1">
            <a:spLocks noChangeArrowheads="1"/>
          </p:cNvSpPr>
          <p:nvPr/>
        </p:nvSpPr>
        <p:spPr bwMode="auto">
          <a:xfrm>
            <a:off x="900113" y="1990725"/>
            <a:ext cx="4127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zh-CN" sz="2400">
              <a:solidFill>
                <a:srgbClr val="9900CC"/>
              </a:solidFill>
              <a:ea typeface="PMingLiU" pitchFamily="18" charset="-120"/>
            </a:endParaRPr>
          </a:p>
          <a:p>
            <a:endParaRPr lang="en-US" altLang="zh-CN" sz="2400">
              <a:solidFill>
                <a:srgbClr val="00FF00"/>
              </a:solidFill>
              <a:ea typeface="PMingLiU" pitchFamily="18" charset="-120"/>
            </a:endParaRPr>
          </a:p>
          <a:p>
            <a:r>
              <a:rPr lang="en-US" altLang="zh-CN" sz="2400">
                <a:solidFill>
                  <a:srgbClr val="FF0000"/>
                </a:solidFill>
                <a:ea typeface="PMingLiU" pitchFamily="18" charset="-120"/>
              </a:rPr>
              <a:t> </a:t>
            </a:r>
          </a:p>
          <a:p>
            <a:endParaRPr lang="en-US" altLang="zh-CN" sz="2400">
              <a:solidFill>
                <a:srgbClr val="FF0000"/>
              </a:solidFill>
              <a:ea typeface="PMingLiU" pitchFamily="18" charset="-120"/>
            </a:endParaRPr>
          </a:p>
          <a:p>
            <a:r>
              <a:rPr lang="en-US" altLang="zh-CN" sz="2400">
                <a:ea typeface="PMingLiU" pitchFamily="18" charset="-120"/>
              </a:rPr>
              <a:t>   </a:t>
            </a:r>
          </a:p>
        </p:txBody>
      </p:sp>
      <p:sp>
        <p:nvSpPr>
          <p:cNvPr id="580612" name="Text Box 4"/>
          <p:cNvSpPr txBox="1">
            <a:spLocks noChangeArrowheads="1"/>
          </p:cNvSpPr>
          <p:nvPr/>
        </p:nvSpPr>
        <p:spPr bwMode="auto">
          <a:xfrm>
            <a:off x="323850" y="5084763"/>
            <a:ext cx="6280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0">
                <a:ea typeface="隶书" panose="02010509060101010101" pitchFamily="49" charset="-122"/>
              </a:rPr>
              <a:t>小结：</a:t>
            </a:r>
          </a:p>
          <a:p>
            <a:r>
              <a:rPr lang="zh-CN" altLang="en-US" sz="3200" b="0">
                <a:ea typeface="隶书" panose="02010509060101010101" pitchFamily="49" charset="-122"/>
              </a:rPr>
              <a:t>现在分词的变化形式有多少种呢？</a:t>
            </a:r>
          </a:p>
        </p:txBody>
      </p:sp>
      <p:sp>
        <p:nvSpPr>
          <p:cNvPr id="580613" name="Rectangle 5"/>
          <p:cNvSpPr>
            <a:spLocks noChangeArrowheads="1"/>
          </p:cNvSpPr>
          <p:nvPr/>
        </p:nvSpPr>
        <p:spPr bwMode="auto">
          <a:xfrm>
            <a:off x="971550" y="981075"/>
            <a:ext cx="1404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CCFF"/>
                </a:solidFill>
                <a:latin typeface="Comic Sans MS" panose="030F0702030302020204" pitchFamily="66" charset="0"/>
              </a:rPr>
              <a:t>buying</a:t>
            </a:r>
          </a:p>
        </p:txBody>
      </p:sp>
      <p:sp>
        <p:nvSpPr>
          <p:cNvPr id="580614" name="Rectangle 6"/>
          <p:cNvSpPr>
            <a:spLocks noChangeArrowheads="1"/>
          </p:cNvSpPr>
          <p:nvPr/>
        </p:nvSpPr>
        <p:spPr bwMode="auto">
          <a:xfrm>
            <a:off x="3132138" y="908050"/>
            <a:ext cx="1063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FF00"/>
                </a:solidFill>
                <a:latin typeface="Comic Sans MS" panose="030F0702030302020204" pitchFamily="66" charset="0"/>
              </a:rPr>
              <a:t>lying</a:t>
            </a:r>
          </a:p>
        </p:txBody>
      </p:sp>
      <p:sp>
        <p:nvSpPr>
          <p:cNvPr id="580615" name="Rectangle 7"/>
          <p:cNvSpPr>
            <a:spLocks noChangeArrowheads="1"/>
          </p:cNvSpPr>
          <p:nvPr/>
        </p:nvSpPr>
        <p:spPr bwMode="auto">
          <a:xfrm>
            <a:off x="6227763" y="908050"/>
            <a:ext cx="1793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CCFF"/>
                </a:solidFill>
                <a:latin typeface="Comic Sans MS" panose="030F0702030302020204" pitchFamily="66" charset="0"/>
              </a:rPr>
              <a:t>standing</a:t>
            </a:r>
          </a:p>
        </p:txBody>
      </p:sp>
      <p:sp>
        <p:nvSpPr>
          <p:cNvPr id="580616" name="Rectangle 8"/>
          <p:cNvSpPr>
            <a:spLocks noChangeArrowheads="1"/>
          </p:cNvSpPr>
          <p:nvPr/>
        </p:nvSpPr>
        <p:spPr bwMode="auto">
          <a:xfrm>
            <a:off x="1403350" y="1557338"/>
            <a:ext cx="1908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CCFF"/>
                </a:solidFill>
                <a:latin typeface="Comic Sans MS" panose="030F0702030302020204" pitchFamily="66" charset="0"/>
              </a:rPr>
              <a:t>reading</a:t>
            </a:r>
          </a:p>
        </p:txBody>
      </p:sp>
      <p:sp>
        <p:nvSpPr>
          <p:cNvPr id="580617" name="Rectangle 9"/>
          <p:cNvSpPr>
            <a:spLocks noChangeArrowheads="1"/>
          </p:cNvSpPr>
          <p:nvPr/>
        </p:nvSpPr>
        <p:spPr bwMode="auto">
          <a:xfrm>
            <a:off x="4356100" y="1557338"/>
            <a:ext cx="1943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CCFF"/>
                </a:solidFill>
                <a:latin typeface="Comic Sans MS" panose="030F0702030302020204" pitchFamily="66" charset="0"/>
              </a:rPr>
              <a:t>talking</a:t>
            </a:r>
          </a:p>
        </p:txBody>
      </p:sp>
      <p:sp>
        <p:nvSpPr>
          <p:cNvPr id="580618" name="Rectangle 10"/>
          <p:cNvSpPr>
            <a:spLocks noChangeArrowheads="1"/>
          </p:cNvSpPr>
          <p:nvPr/>
        </p:nvSpPr>
        <p:spPr bwMode="auto">
          <a:xfrm>
            <a:off x="6877050" y="1557338"/>
            <a:ext cx="1560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CCFF"/>
                </a:solidFill>
                <a:latin typeface="Comic Sans MS" panose="030F0702030302020204" pitchFamily="66" charset="0"/>
              </a:rPr>
              <a:t>walking</a:t>
            </a:r>
          </a:p>
        </p:txBody>
      </p:sp>
      <p:sp>
        <p:nvSpPr>
          <p:cNvPr id="580619" name="Rectangle 11"/>
          <p:cNvSpPr>
            <a:spLocks noChangeArrowheads="1"/>
          </p:cNvSpPr>
          <p:nvPr/>
        </p:nvSpPr>
        <p:spPr bwMode="auto">
          <a:xfrm>
            <a:off x="1187450" y="2133600"/>
            <a:ext cx="1468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CCFF"/>
                </a:solidFill>
                <a:latin typeface="Comic Sans MS" panose="030F0702030302020204" pitchFamily="66" charset="0"/>
              </a:rPr>
              <a:t>singing</a:t>
            </a:r>
          </a:p>
        </p:txBody>
      </p:sp>
      <p:sp>
        <p:nvSpPr>
          <p:cNvPr id="580620" name="Rectangle 12"/>
          <p:cNvSpPr>
            <a:spLocks noChangeArrowheads="1"/>
          </p:cNvSpPr>
          <p:nvPr/>
        </p:nvSpPr>
        <p:spPr bwMode="auto">
          <a:xfrm>
            <a:off x="4211638" y="2133600"/>
            <a:ext cx="1612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FF00"/>
                </a:solidFill>
                <a:latin typeface="Comic Sans MS" panose="030F0702030302020204" pitchFamily="66" charset="0"/>
              </a:rPr>
              <a:t>dancing</a:t>
            </a:r>
          </a:p>
        </p:txBody>
      </p:sp>
      <p:sp>
        <p:nvSpPr>
          <p:cNvPr id="580621" name="Rectangle 13"/>
          <p:cNvSpPr>
            <a:spLocks noChangeArrowheads="1"/>
          </p:cNvSpPr>
          <p:nvPr/>
        </p:nvSpPr>
        <p:spPr bwMode="auto">
          <a:xfrm>
            <a:off x="7019925" y="2133600"/>
            <a:ext cx="1385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FF00"/>
                </a:solidFill>
                <a:latin typeface="Comic Sans MS" panose="030F0702030302020204" pitchFamily="66" charset="0"/>
              </a:rPr>
              <a:t>having</a:t>
            </a:r>
          </a:p>
        </p:txBody>
      </p:sp>
      <p:sp>
        <p:nvSpPr>
          <p:cNvPr id="580622" name="Rectangle 14"/>
          <p:cNvSpPr>
            <a:spLocks noChangeArrowheads="1"/>
          </p:cNvSpPr>
          <p:nvPr/>
        </p:nvSpPr>
        <p:spPr bwMode="auto">
          <a:xfrm>
            <a:off x="1187450" y="2781300"/>
            <a:ext cx="1871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FF00"/>
                </a:solidFill>
                <a:latin typeface="Comic Sans MS" panose="030F0702030302020204" pitchFamily="66" charset="0"/>
              </a:rPr>
              <a:t>taking</a:t>
            </a:r>
          </a:p>
        </p:txBody>
      </p:sp>
      <p:sp>
        <p:nvSpPr>
          <p:cNvPr id="580623" name="Rectangle 15"/>
          <p:cNvSpPr>
            <a:spLocks noChangeArrowheads="1"/>
          </p:cNvSpPr>
          <p:nvPr/>
        </p:nvSpPr>
        <p:spPr bwMode="auto">
          <a:xfrm>
            <a:off x="3924300" y="2708275"/>
            <a:ext cx="1506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FF00"/>
                </a:solidFill>
                <a:latin typeface="Comic Sans MS" panose="030F0702030302020204" pitchFamily="66" charset="0"/>
              </a:rPr>
              <a:t>writing</a:t>
            </a:r>
          </a:p>
        </p:txBody>
      </p:sp>
      <p:sp>
        <p:nvSpPr>
          <p:cNvPr id="580624" name="Rectangle 16"/>
          <p:cNvSpPr>
            <a:spLocks noChangeArrowheads="1"/>
          </p:cNvSpPr>
          <p:nvPr/>
        </p:nvSpPr>
        <p:spPr bwMode="auto">
          <a:xfrm>
            <a:off x="6732588" y="2708275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FF"/>
                </a:solidFill>
                <a:latin typeface="Comic Sans MS" panose="030F0702030302020204" pitchFamily="66" charset="0"/>
              </a:rPr>
              <a:t>shopping</a:t>
            </a:r>
          </a:p>
        </p:txBody>
      </p:sp>
      <p:sp>
        <p:nvSpPr>
          <p:cNvPr id="580625" name="Rectangle 17"/>
          <p:cNvSpPr>
            <a:spLocks noChangeArrowheads="1"/>
          </p:cNvSpPr>
          <p:nvPr/>
        </p:nvSpPr>
        <p:spPr bwMode="auto">
          <a:xfrm>
            <a:off x="1116013" y="34290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CCFF"/>
                </a:solidFill>
                <a:latin typeface="Comic Sans MS" panose="030F0702030302020204" pitchFamily="66" charset="0"/>
              </a:rPr>
              <a:t>eating</a:t>
            </a:r>
          </a:p>
        </p:txBody>
      </p:sp>
      <p:sp>
        <p:nvSpPr>
          <p:cNvPr id="580626" name="Rectangle 18"/>
          <p:cNvSpPr>
            <a:spLocks noChangeArrowheads="1"/>
          </p:cNvSpPr>
          <p:nvPr/>
        </p:nvSpPr>
        <p:spPr bwMode="auto">
          <a:xfrm>
            <a:off x="3924300" y="3357563"/>
            <a:ext cx="147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FF00"/>
                </a:solidFill>
                <a:latin typeface="Comic Sans MS" panose="030F0702030302020204" pitchFamily="66" charset="0"/>
              </a:rPr>
              <a:t>driving</a:t>
            </a:r>
          </a:p>
        </p:txBody>
      </p:sp>
      <p:sp>
        <p:nvSpPr>
          <p:cNvPr id="580627" name="Rectangle 19"/>
          <p:cNvSpPr>
            <a:spLocks noChangeArrowheads="1"/>
          </p:cNvSpPr>
          <p:nvPr/>
        </p:nvSpPr>
        <p:spPr bwMode="auto">
          <a:xfrm>
            <a:off x="6516688" y="3357563"/>
            <a:ext cx="1384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CCFF"/>
                </a:solidFill>
                <a:latin typeface="Comic Sans MS" panose="030F0702030302020204" pitchFamily="66" charset="0"/>
              </a:rPr>
              <a:t>calling</a:t>
            </a:r>
          </a:p>
        </p:txBody>
      </p:sp>
      <p:sp>
        <p:nvSpPr>
          <p:cNvPr id="580628" name="Rectangle 20"/>
          <p:cNvSpPr>
            <a:spLocks noChangeArrowheads="1"/>
          </p:cNvSpPr>
          <p:nvPr/>
        </p:nvSpPr>
        <p:spPr bwMode="auto">
          <a:xfrm>
            <a:off x="1331913" y="4005263"/>
            <a:ext cx="1770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CCFF"/>
                </a:solidFill>
                <a:latin typeface="Comic Sans MS" panose="030F0702030302020204" pitchFamily="66" charset="0"/>
              </a:rPr>
              <a:t>enjoying</a:t>
            </a:r>
          </a:p>
        </p:txBody>
      </p:sp>
      <p:sp>
        <p:nvSpPr>
          <p:cNvPr id="580629" name="Rectangle 21"/>
          <p:cNvSpPr>
            <a:spLocks noChangeArrowheads="1"/>
          </p:cNvSpPr>
          <p:nvPr/>
        </p:nvSpPr>
        <p:spPr bwMode="auto">
          <a:xfrm>
            <a:off x="3924300" y="4005263"/>
            <a:ext cx="1368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CCFF"/>
                </a:solidFill>
                <a:latin typeface="Comic Sans MS" panose="030F0702030302020204" pitchFamily="66" charset="0"/>
              </a:rPr>
              <a:t>telling</a:t>
            </a:r>
          </a:p>
        </p:txBody>
      </p:sp>
      <p:sp>
        <p:nvSpPr>
          <p:cNvPr id="580630" name="Rectangle 22"/>
          <p:cNvSpPr>
            <a:spLocks noChangeArrowheads="1"/>
          </p:cNvSpPr>
          <p:nvPr/>
        </p:nvSpPr>
        <p:spPr bwMode="auto">
          <a:xfrm>
            <a:off x="1116013" y="4581525"/>
            <a:ext cx="1536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CCFF"/>
                </a:solidFill>
                <a:latin typeface="Comic Sans MS" panose="030F0702030302020204" pitchFamily="66" charset="0"/>
              </a:rPr>
              <a:t>waiting</a:t>
            </a:r>
          </a:p>
        </p:txBody>
      </p:sp>
      <p:sp>
        <p:nvSpPr>
          <p:cNvPr id="580631" name="Rectangle 23"/>
          <p:cNvSpPr>
            <a:spLocks noChangeArrowheads="1"/>
          </p:cNvSpPr>
          <p:nvPr/>
        </p:nvSpPr>
        <p:spPr bwMode="auto">
          <a:xfrm>
            <a:off x="4067175" y="4652963"/>
            <a:ext cx="17065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CCFF"/>
                </a:solidFill>
                <a:latin typeface="Comic Sans MS" panose="030F0702030302020204" pitchFamily="66" charset="0"/>
              </a:rPr>
              <a:t>drinking</a:t>
            </a:r>
          </a:p>
        </p:txBody>
      </p:sp>
      <p:sp>
        <p:nvSpPr>
          <p:cNvPr id="580632" name="Rectangle 24"/>
          <p:cNvSpPr>
            <a:spLocks noChangeArrowheads="1"/>
          </p:cNvSpPr>
          <p:nvPr/>
        </p:nvSpPr>
        <p:spPr bwMode="auto">
          <a:xfrm>
            <a:off x="6300788" y="4005263"/>
            <a:ext cx="2012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FF"/>
                </a:solidFill>
                <a:latin typeface="Comic Sans MS" panose="030F0702030302020204" pitchFamily="66" charset="0"/>
              </a:rPr>
              <a:t>swimming</a:t>
            </a:r>
            <a:r>
              <a:rPr lang="en-US" altLang="zh-CN" sz="1800" b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0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0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8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8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8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8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8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8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8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8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8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80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80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80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80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8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8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8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8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80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80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80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8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0" grpId="0" autoUpdateAnimBg="0"/>
      <p:bldP spid="580612" grpId="0"/>
      <p:bldP spid="580613" grpId="0"/>
      <p:bldP spid="580614" grpId="0"/>
      <p:bldP spid="580615" grpId="0"/>
      <p:bldP spid="580616" grpId="0"/>
      <p:bldP spid="580617" grpId="0"/>
      <p:bldP spid="580618" grpId="0"/>
      <p:bldP spid="580619" grpId="0"/>
      <p:bldP spid="580620" grpId="0"/>
      <p:bldP spid="580621" grpId="0"/>
      <p:bldP spid="580622" grpId="0"/>
      <p:bldP spid="580623" grpId="0"/>
      <p:bldP spid="580625" grpId="0"/>
      <p:bldP spid="580626" grpId="0"/>
      <p:bldP spid="580627" grpId="0"/>
      <p:bldP spid="580628" grpId="0"/>
      <p:bldP spid="580629" grpId="0"/>
      <p:bldP spid="580630" grpId="0"/>
      <p:bldP spid="580631" grpId="0"/>
      <p:bldP spid="5806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611188" y="476250"/>
            <a:ext cx="935037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000" dirty="0">
                <a:solidFill>
                  <a:srgbClr val="0066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动词的现在分词形式</a:t>
            </a:r>
            <a:r>
              <a:rPr kumimoji="0" lang="en-US" altLang="zh-CN" sz="4000" dirty="0">
                <a:solidFill>
                  <a:srgbClr val="0066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581635" name="AutoShape 3"/>
          <p:cNvSpPr/>
          <p:nvPr/>
        </p:nvSpPr>
        <p:spPr bwMode="auto">
          <a:xfrm>
            <a:off x="1619250" y="908050"/>
            <a:ext cx="73025" cy="4249738"/>
          </a:xfrm>
          <a:prstGeom prst="leftBrace">
            <a:avLst>
              <a:gd name="adj1" fmla="val 484964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1636" name="Text Box 4"/>
          <p:cNvSpPr txBox="1">
            <a:spLocks noChangeArrowheads="1"/>
          </p:cNvSpPr>
          <p:nvPr/>
        </p:nvSpPr>
        <p:spPr bwMode="auto">
          <a:xfrm>
            <a:off x="1908175" y="620713"/>
            <a:ext cx="59039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一般情况</a:t>
            </a:r>
            <a:r>
              <a:rPr kumimoji="0" lang="en-US" altLang="zh-CN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0" lang="zh-CN" altLang="en-US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直接在动词后加</a:t>
            </a:r>
            <a:r>
              <a:rPr kumimoji="0" lang="en-US" altLang="zh-CN" sz="3200" dirty="0" err="1">
                <a:solidFill>
                  <a:srgbClr val="0000FF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ing</a:t>
            </a:r>
            <a:r>
              <a:rPr kumimoji="0" lang="en-US" altLang="zh-CN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 </a:t>
            </a:r>
            <a:r>
              <a:rPr kumimoji="0" lang="zh-CN" altLang="en-US" sz="3200" dirty="0"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如</a:t>
            </a:r>
            <a:r>
              <a:rPr kumimoji="0" lang="en-US" altLang="zh-CN" sz="3200" dirty="0">
                <a:solidFill>
                  <a:srgbClr val="CC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speak--speaking</a:t>
            </a:r>
          </a:p>
        </p:txBody>
      </p:sp>
      <p:sp>
        <p:nvSpPr>
          <p:cNvPr id="581637" name="Text Box 5"/>
          <p:cNvSpPr txBox="1">
            <a:spLocks noChangeArrowheads="1"/>
          </p:cNvSpPr>
          <p:nvPr/>
        </p:nvSpPr>
        <p:spPr bwMode="auto">
          <a:xfrm>
            <a:off x="1835150" y="1773238"/>
            <a:ext cx="68405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以不发音的</a:t>
            </a:r>
            <a:r>
              <a:rPr kumimoji="0"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e</a:t>
            </a:r>
            <a:r>
              <a:rPr kumimoji="0" lang="zh-CN" altLang="en-US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结尾的单词</a:t>
            </a:r>
            <a:r>
              <a:rPr kumimoji="0" lang="en-US" altLang="zh-CN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0" lang="zh-CN" altLang="en-US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要去</a:t>
            </a:r>
            <a:r>
              <a:rPr kumimoji="0"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e</a:t>
            </a:r>
            <a:r>
              <a:rPr kumimoji="0" lang="zh-CN" altLang="en-US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加</a:t>
            </a:r>
            <a:r>
              <a:rPr kumimoji="0" lang="en-US" altLang="zh-CN" sz="3200" dirty="0" err="1">
                <a:solidFill>
                  <a:srgbClr val="0000FF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ing</a:t>
            </a:r>
            <a:r>
              <a:rPr kumimoji="0" lang="en-US" altLang="zh-CN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0" lang="zh-CN" altLang="en-US" sz="3200" dirty="0"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如</a:t>
            </a:r>
            <a:r>
              <a:rPr kumimoji="0" lang="en-US" altLang="zh-CN" sz="3200" dirty="0">
                <a:solidFill>
                  <a:srgbClr val="CC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have--having</a:t>
            </a:r>
          </a:p>
        </p:txBody>
      </p:sp>
      <p:sp>
        <p:nvSpPr>
          <p:cNvPr id="581638" name="Text Box 6"/>
          <p:cNvSpPr txBox="1">
            <a:spLocks noChangeArrowheads="1"/>
          </p:cNvSpPr>
          <p:nvPr/>
        </p:nvSpPr>
        <p:spPr bwMode="auto">
          <a:xfrm>
            <a:off x="1835150" y="2924175"/>
            <a:ext cx="58324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以辅</a:t>
            </a:r>
            <a:r>
              <a:rPr kumimoji="0" lang="en-US" altLang="zh-CN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+</a:t>
            </a:r>
            <a:r>
              <a:rPr kumimoji="0" lang="zh-CN" altLang="en-US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元</a:t>
            </a:r>
            <a:r>
              <a:rPr kumimoji="0" lang="en-US" altLang="zh-CN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+</a:t>
            </a:r>
            <a:r>
              <a:rPr kumimoji="0" lang="zh-CN" altLang="en-US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辅结尾的重读闭音节单词</a:t>
            </a:r>
            <a:r>
              <a:rPr kumimoji="0" lang="en-US" altLang="zh-CN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0" lang="zh-CN" altLang="en-US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双写最后一个字母加</a:t>
            </a:r>
            <a:r>
              <a:rPr kumimoji="0" lang="en-US" altLang="zh-CN" sz="3200" dirty="0" err="1">
                <a:solidFill>
                  <a:srgbClr val="0000FF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ing</a:t>
            </a:r>
            <a:r>
              <a:rPr kumimoji="0" lang="en-US" altLang="zh-CN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0" lang="zh-CN" altLang="en-US" sz="3200" dirty="0"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如</a:t>
            </a:r>
            <a:r>
              <a:rPr kumimoji="0" lang="en-US" altLang="zh-CN" sz="3200" dirty="0">
                <a:solidFill>
                  <a:srgbClr val="CC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run—running, get--getting</a:t>
            </a:r>
          </a:p>
        </p:txBody>
      </p:sp>
      <p:sp>
        <p:nvSpPr>
          <p:cNvPr id="581639" name="Text Box 7"/>
          <p:cNvSpPr txBox="1">
            <a:spLocks noChangeArrowheads="1"/>
          </p:cNvSpPr>
          <p:nvPr/>
        </p:nvSpPr>
        <p:spPr bwMode="auto">
          <a:xfrm>
            <a:off x="1908175" y="4724400"/>
            <a:ext cx="5543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特殊变化</a:t>
            </a:r>
            <a:r>
              <a:rPr kumimoji="0" lang="en-US" altLang="zh-CN" sz="32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0" lang="zh-CN" altLang="en-US" sz="3200" dirty="0"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如</a:t>
            </a:r>
            <a:r>
              <a:rPr kumimoji="0" lang="en-US" altLang="zh-CN" sz="3200" dirty="0">
                <a:solidFill>
                  <a:srgbClr val="CC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lie--lying</a:t>
            </a:r>
          </a:p>
        </p:txBody>
      </p:sp>
      <p:sp>
        <p:nvSpPr>
          <p:cNvPr id="581640" name="Rectangle 8"/>
          <p:cNvSpPr>
            <a:spLocks noChangeArrowheads="1"/>
          </p:cNvSpPr>
          <p:nvPr/>
        </p:nvSpPr>
        <p:spPr bwMode="auto">
          <a:xfrm>
            <a:off x="3311525" y="5734050"/>
            <a:ext cx="1951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i="1">
                <a:solidFill>
                  <a:srgbClr val="990000"/>
                </a:solidFill>
              </a:rPr>
              <a:t>open   listen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1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1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6" grpId="0"/>
      <p:bldP spid="581637" grpId="0"/>
      <p:bldP spid="581638" grpId="0"/>
      <p:bldP spid="581639" grpId="0"/>
      <p:bldP spid="5816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21" name="Rectangle 9"/>
          <p:cNvSpPr>
            <a:spLocks noChangeArrowheads="1"/>
          </p:cNvSpPr>
          <p:nvPr/>
        </p:nvSpPr>
        <p:spPr bwMode="auto">
          <a:xfrm>
            <a:off x="575556" y="1700808"/>
            <a:ext cx="7993062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0" lang="zh-CN" altLang="en-US" sz="3600" dirty="0">
                <a:solidFill>
                  <a:srgbClr val="0000FF"/>
                </a:solidFill>
              </a:rPr>
              <a:t>现在进行时 </a:t>
            </a:r>
            <a:r>
              <a:rPr kumimoji="0" lang="en-US" altLang="zh-CN" sz="3600" dirty="0">
                <a:solidFill>
                  <a:srgbClr val="0000FF"/>
                </a:solidFill>
              </a:rPr>
              <a:t>(1)</a:t>
            </a:r>
            <a:r>
              <a:rPr kumimoji="0" lang="en-US" altLang="zh-CN" sz="3600" dirty="0">
                <a:solidFill>
                  <a:srgbClr val="FF0000"/>
                </a:solidFill>
              </a:rPr>
              <a:t>  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1. </a:t>
            </a:r>
            <a:r>
              <a:rPr kumimoji="0" lang="zh-CN" altLang="en-US" sz="3600" dirty="0"/>
              <a:t>定义：</a:t>
            </a:r>
            <a:r>
              <a:rPr kumimoji="0" lang="zh-CN" altLang="en-US" sz="3600" dirty="0">
                <a:solidFill>
                  <a:srgbClr val="FF0000"/>
                </a:solidFill>
              </a:rPr>
              <a:t>表示现在正在进行的</a:t>
            </a:r>
            <a:r>
              <a:rPr kumimoji="0" lang="zh-CN" altLang="en-US" sz="3600" dirty="0" smtClean="0">
                <a:solidFill>
                  <a:srgbClr val="FF0000"/>
                </a:solidFill>
              </a:rPr>
              <a:t>动作</a:t>
            </a:r>
            <a:r>
              <a:rPr kumimoji="0" lang="zh-CN" altLang="en-US" sz="3600" dirty="0">
                <a:solidFill>
                  <a:srgbClr val="FF0000"/>
                </a:solidFill>
              </a:rPr>
              <a:t>。 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2. </a:t>
            </a:r>
            <a:r>
              <a:rPr kumimoji="0" lang="zh-CN" altLang="en-US" sz="3600" dirty="0"/>
              <a:t>构成：</a:t>
            </a:r>
            <a:r>
              <a:rPr kumimoji="0" lang="en-US" altLang="zh-CN" sz="3600" dirty="0">
                <a:solidFill>
                  <a:srgbClr val="FF0000"/>
                </a:solidFill>
              </a:rPr>
              <a:t>be + </a:t>
            </a:r>
            <a:r>
              <a:rPr kumimoji="0" lang="zh-CN" altLang="en-US" sz="3600" dirty="0">
                <a:solidFill>
                  <a:srgbClr val="FF0000"/>
                </a:solidFill>
              </a:rPr>
              <a:t>动词的现在分词。</a:t>
            </a:r>
            <a:r>
              <a:rPr kumimoji="0" lang="zh-CN" altLang="en-US" sz="3600" dirty="0"/>
              <a:t>      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Be (am </a:t>
            </a:r>
            <a:r>
              <a:rPr kumimoji="0" lang="en-US" altLang="zh-CN" sz="3600" dirty="0" smtClean="0"/>
              <a:t>is are</a:t>
            </a:r>
            <a:r>
              <a:rPr kumimoji="0" lang="en-US" altLang="zh-CN" sz="3600" dirty="0"/>
              <a:t>) </a:t>
            </a:r>
            <a:r>
              <a:rPr kumimoji="0" lang="zh-CN" altLang="en-US" sz="3600" dirty="0"/>
              <a:t>随着人称、数的变化而变化。</a:t>
            </a:r>
            <a:endParaRPr kumimoji="0"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499722" name="WordArt 10"/>
          <p:cNvSpPr>
            <a:spLocks noChangeArrowheads="1" noChangeShapeType="1" noTextEdit="1"/>
          </p:cNvSpPr>
          <p:nvPr/>
        </p:nvSpPr>
        <p:spPr bwMode="auto">
          <a:xfrm>
            <a:off x="2376488" y="584684"/>
            <a:ext cx="417988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Grammar </a:t>
            </a:r>
            <a:endParaRPr lang="zh-CN" altLang="en-US" sz="3600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9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21" grpId="0"/>
      <p:bldP spid="4997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131888" y="885825"/>
            <a:ext cx="7327900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0" lang="en-US" altLang="zh-CN" sz="3600" dirty="0">
                <a:solidFill>
                  <a:srgbClr val="0000FF"/>
                </a:solidFill>
              </a:rPr>
              <a:t>4. </a:t>
            </a:r>
            <a:r>
              <a:rPr kumimoji="0" lang="zh-CN" altLang="en-US" sz="3600" dirty="0">
                <a:solidFill>
                  <a:srgbClr val="0000FF"/>
                </a:solidFill>
              </a:rPr>
              <a:t>现在进行时的否定句结构：</a:t>
            </a:r>
          </a:p>
          <a:p>
            <a:pPr>
              <a:lnSpc>
                <a:spcPct val="120000"/>
              </a:lnSpc>
            </a:pPr>
            <a:r>
              <a:rPr kumimoji="0" lang="zh-CN" altLang="en-US" sz="3600" dirty="0"/>
              <a:t>    </a:t>
            </a:r>
            <a:r>
              <a:rPr kumimoji="0" lang="en-US" altLang="zh-CN" sz="3600" dirty="0">
                <a:solidFill>
                  <a:srgbClr val="FF0000"/>
                </a:solidFill>
              </a:rPr>
              <a:t>sb. + be not + doing</a:t>
            </a:r>
          </a:p>
          <a:p>
            <a:pPr>
              <a:lnSpc>
                <a:spcPct val="120000"/>
              </a:lnSpc>
            </a:pPr>
            <a:r>
              <a:rPr kumimoji="0" lang="en-US" altLang="zh-CN" sz="3600" dirty="0"/>
              <a:t>e.g. I’m not visiting my friends now.</a:t>
            </a:r>
          </a:p>
          <a:p>
            <a:pPr>
              <a:lnSpc>
                <a:spcPct val="120000"/>
              </a:lnSpc>
            </a:pPr>
            <a:r>
              <a:rPr kumimoji="0" lang="en-US" altLang="zh-CN" sz="3600" dirty="0"/>
              <a:t>       He isn’t writing a postcard.</a:t>
            </a:r>
          </a:p>
          <a:p>
            <a:pPr>
              <a:lnSpc>
                <a:spcPct val="120000"/>
              </a:lnSpc>
            </a:pPr>
            <a:r>
              <a:rPr kumimoji="0" lang="en-US" altLang="zh-CN" sz="3600" dirty="0">
                <a:solidFill>
                  <a:srgbClr val="0000FF"/>
                </a:solidFill>
              </a:rPr>
              <a:t>5. </a:t>
            </a:r>
            <a:r>
              <a:rPr kumimoji="0" lang="zh-CN" altLang="en-US" sz="3600" dirty="0">
                <a:solidFill>
                  <a:srgbClr val="0000FF"/>
                </a:solidFill>
              </a:rPr>
              <a:t>现在进行时的一般疑问句结构：</a:t>
            </a:r>
          </a:p>
          <a:p>
            <a:pPr>
              <a:lnSpc>
                <a:spcPct val="120000"/>
              </a:lnSpc>
            </a:pPr>
            <a:r>
              <a:rPr kumimoji="0" lang="zh-CN" altLang="en-US" sz="3600" dirty="0"/>
              <a:t>    </a:t>
            </a:r>
            <a:r>
              <a:rPr kumimoji="0" lang="en-US" altLang="zh-CN" sz="3600" dirty="0">
                <a:solidFill>
                  <a:srgbClr val="FF0000"/>
                </a:solidFill>
              </a:rPr>
              <a:t>be + sb. + doing + </a:t>
            </a:r>
            <a:r>
              <a:rPr kumimoji="0" lang="zh-CN" altLang="en-US" sz="3600" dirty="0">
                <a:solidFill>
                  <a:srgbClr val="FF0000"/>
                </a:solidFill>
              </a:rPr>
              <a:t>其他</a:t>
            </a:r>
            <a:r>
              <a:rPr kumimoji="0" lang="en-US" altLang="zh-CN" sz="3600" dirty="0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120000"/>
              </a:lnSpc>
            </a:pPr>
            <a:r>
              <a:rPr kumimoji="0" lang="en-US" altLang="zh-CN" sz="3600" dirty="0"/>
              <a:t>e.g. Is she enjoying her visit?</a:t>
            </a:r>
          </a:p>
          <a:p>
            <a:pPr>
              <a:lnSpc>
                <a:spcPct val="120000"/>
              </a:lnSpc>
            </a:pPr>
            <a:r>
              <a:rPr kumimoji="0" lang="en-US" altLang="zh-CN" sz="3600" dirty="0"/>
              <a:t>      Are they buying postcards?</a:t>
            </a:r>
            <a:endParaRPr kumimoji="0" lang="en-US" altLang="zh-CN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ext Box 2"/>
          <p:cNvSpPr txBox="1">
            <a:spLocks noChangeArrowheads="1"/>
          </p:cNvSpPr>
          <p:nvPr/>
        </p:nvSpPr>
        <p:spPr bwMode="auto">
          <a:xfrm>
            <a:off x="-16296" y="195808"/>
            <a:ext cx="9144000" cy="5693866"/>
          </a:xfrm>
          <a:prstGeom prst="rect">
            <a:avLst/>
          </a:prstGeom>
          <a:solidFill>
            <a:srgbClr val="FFFFFF">
              <a:alpha val="27059"/>
            </a:srgb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Comic Sans MS" panose="030F0702030302020204" pitchFamily="66" charset="0"/>
                <a:ea typeface="隶书" panose="02010509060101010101" pitchFamily="49" charset="-122"/>
              </a:rPr>
              <a:t>句型转换</a:t>
            </a:r>
            <a:r>
              <a:rPr lang="zh-CN" altLang="en-US" dirty="0">
                <a:latin typeface="Comic Sans MS" panose="030F0702030302020204" pitchFamily="66" charset="0"/>
              </a:rPr>
              <a:t>：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latin typeface="Comic Sans MS" panose="030F0702030302020204" pitchFamily="66" charset="0"/>
              </a:rPr>
              <a:t>1.The man is playing the violin.(</a:t>
            </a:r>
            <a:r>
              <a:rPr lang="zh-CN" altLang="en-US" dirty="0">
                <a:latin typeface="Comic Sans MS" panose="030F0702030302020204" pitchFamily="66" charset="0"/>
                <a:ea typeface="隶书" panose="02010509060101010101" pitchFamily="49" charset="-122"/>
              </a:rPr>
              <a:t>一般疑问句）</a:t>
            </a:r>
          </a:p>
          <a:p>
            <a:pPr>
              <a:spcBef>
                <a:spcPct val="50000"/>
              </a:spcBef>
            </a:pPr>
            <a:endParaRPr lang="zh-CN" altLang="en-US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dirty="0">
                <a:latin typeface="Comic Sans MS" panose="030F0702030302020204" pitchFamily="66" charset="0"/>
              </a:rPr>
              <a:t>2.She is making salad.(</a:t>
            </a:r>
            <a:r>
              <a:rPr lang="zh-CN" altLang="en-US" dirty="0">
                <a:latin typeface="Comic Sans MS" panose="030F0702030302020204" pitchFamily="66" charset="0"/>
                <a:ea typeface="隶书" panose="02010509060101010101" pitchFamily="49" charset="-122"/>
              </a:rPr>
              <a:t>否定句）</a:t>
            </a:r>
          </a:p>
          <a:p>
            <a:pPr>
              <a:spcBef>
                <a:spcPct val="50000"/>
              </a:spcBef>
            </a:pPr>
            <a:endParaRPr lang="zh-CN" altLang="en-US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dirty="0">
                <a:latin typeface="Comic Sans MS" panose="030F0702030302020204" pitchFamily="66" charset="0"/>
              </a:rPr>
              <a:t>3.The boy is going to school </a:t>
            </a:r>
            <a:r>
              <a:rPr lang="en-US" altLang="zh-CN" u="sng" dirty="0">
                <a:latin typeface="Comic Sans MS" panose="030F0702030302020204" pitchFamily="66" charset="0"/>
              </a:rPr>
              <a:t>by bike</a:t>
            </a:r>
            <a:r>
              <a:rPr lang="en-US" altLang="zh-CN" dirty="0">
                <a:latin typeface="Comic Sans MS" panose="030F0702030302020204" pitchFamily="66" charset="0"/>
              </a:rPr>
              <a:t>.(</a:t>
            </a:r>
            <a:r>
              <a:rPr lang="zh-CN" altLang="en-US" dirty="0">
                <a:latin typeface="Comic Sans MS" panose="030F0702030302020204" pitchFamily="66" charset="0"/>
                <a:ea typeface="隶书" panose="02010509060101010101" pitchFamily="49" charset="-122"/>
              </a:rPr>
              <a:t>划线提问）</a:t>
            </a:r>
          </a:p>
          <a:p>
            <a:pPr>
              <a:spcBef>
                <a:spcPct val="50000"/>
              </a:spcBef>
            </a:pPr>
            <a:endParaRPr lang="zh-CN" altLang="en-US" dirty="0">
              <a:latin typeface="Comic Sans MS" panose="030F0702030302020204" pitchFamily="66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dirty="0" smtClean="0">
                <a:latin typeface="Comic Sans MS" panose="030F0702030302020204" pitchFamily="66" charset="0"/>
              </a:rPr>
              <a:t>4.She’s </a:t>
            </a:r>
            <a:r>
              <a:rPr lang="en-US" altLang="zh-CN" dirty="0">
                <a:latin typeface="Comic Sans MS" panose="030F0702030302020204" pitchFamily="66" charset="0"/>
              </a:rPr>
              <a:t>writing a letter to </a:t>
            </a:r>
            <a:r>
              <a:rPr lang="en-US" altLang="zh-CN" u="sng" dirty="0">
                <a:latin typeface="Comic Sans MS" panose="030F0702030302020204" pitchFamily="66" charset="0"/>
              </a:rPr>
              <a:t>her friend</a:t>
            </a:r>
            <a:r>
              <a:rPr lang="en-US" altLang="zh-CN" dirty="0">
                <a:latin typeface="Comic Sans MS" panose="030F0702030302020204" pitchFamily="66" charset="0"/>
              </a:rPr>
              <a:t>.(</a:t>
            </a:r>
            <a:r>
              <a:rPr lang="zh-CN" altLang="en-US" dirty="0">
                <a:latin typeface="Comic Sans MS" panose="030F0702030302020204" pitchFamily="66" charset="0"/>
                <a:ea typeface="隶书" panose="02010509060101010101" pitchFamily="49" charset="-122"/>
              </a:rPr>
              <a:t>划线提问</a:t>
            </a:r>
            <a:r>
              <a:rPr lang="zh-CN" altLang="en-US" dirty="0" smtClean="0">
                <a:latin typeface="Comic Sans MS" panose="030F0702030302020204" pitchFamily="66" charset="0"/>
                <a:ea typeface="隶书" panose="02010509060101010101" pitchFamily="49" charset="-122"/>
              </a:rPr>
              <a:t>）</a:t>
            </a:r>
            <a:endParaRPr lang="en-US" altLang="zh-CN" dirty="0" smtClean="0">
              <a:latin typeface="Comic Sans MS" panose="030F0702030302020204" pitchFamily="66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dirty="0">
              <a:latin typeface="Comic Sans MS" panose="030F0702030302020204" pitchFamily="66" charset="0"/>
              <a:ea typeface="隶书" panose="02010509060101010101" pitchFamily="49" charset="-122"/>
            </a:endParaRPr>
          </a:p>
        </p:txBody>
      </p:sp>
      <p:sp>
        <p:nvSpPr>
          <p:cNvPr id="592899" name="Text Box 3"/>
          <p:cNvSpPr txBox="1">
            <a:spLocks noChangeArrowheads="1"/>
          </p:cNvSpPr>
          <p:nvPr/>
        </p:nvSpPr>
        <p:spPr bwMode="auto">
          <a:xfrm>
            <a:off x="212304" y="1415008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Is</a:t>
            </a:r>
            <a:r>
              <a:rPr kumimoji="0" lang="en-US" altLang="zh-CN" dirty="0">
                <a:solidFill>
                  <a:schemeClr val="accent2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 the man playing the violin?</a:t>
            </a:r>
          </a:p>
        </p:txBody>
      </p:sp>
      <p:sp>
        <p:nvSpPr>
          <p:cNvPr id="592900" name="Text Box 4"/>
          <p:cNvSpPr txBox="1">
            <a:spLocks noChangeArrowheads="1"/>
          </p:cNvSpPr>
          <p:nvPr/>
        </p:nvSpPr>
        <p:spPr bwMode="auto">
          <a:xfrm>
            <a:off x="212304" y="2710408"/>
            <a:ext cx="746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>
                <a:solidFill>
                  <a:schemeClr val="accent2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She is</a:t>
            </a:r>
            <a:r>
              <a:rPr kumimoji="0" lang="en-US" altLang="zh-CN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n’t</a:t>
            </a:r>
            <a:r>
              <a:rPr kumimoji="0" lang="en-US" altLang="zh-CN" dirty="0">
                <a:solidFill>
                  <a:schemeClr val="accent2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 making salad.</a:t>
            </a:r>
          </a:p>
        </p:txBody>
      </p:sp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212304" y="4005808"/>
            <a:ext cx="678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How is</a:t>
            </a:r>
            <a:r>
              <a:rPr kumimoji="0" lang="en-US" altLang="zh-CN" dirty="0">
                <a:solidFill>
                  <a:schemeClr val="accent2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 the boy going to school?</a:t>
            </a:r>
          </a:p>
        </p:txBody>
      </p:sp>
      <p:sp>
        <p:nvSpPr>
          <p:cNvPr id="592902" name="Text Box 6"/>
          <p:cNvSpPr txBox="1">
            <a:spLocks noChangeArrowheads="1"/>
          </p:cNvSpPr>
          <p:nvPr/>
        </p:nvSpPr>
        <p:spPr bwMode="auto">
          <a:xfrm>
            <a:off x="212304" y="5301208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Who is</a:t>
            </a:r>
            <a:r>
              <a:rPr kumimoji="0" lang="en-US" altLang="zh-CN" dirty="0">
                <a:solidFill>
                  <a:schemeClr val="accent2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 she writing a letter 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9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92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/>
      <p:bldP spid="592900" grpId="0"/>
      <p:bldP spid="592901" grpId="0"/>
      <p:bldP spid="5929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863600" y="368300"/>
            <a:ext cx="7696200" cy="6303963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kumimoji="0" lang="en-US" altLang="zh-CN" sz="3600" dirty="0">
                <a:solidFill>
                  <a:srgbClr val="0000FF"/>
                </a:solidFill>
              </a:rPr>
              <a:t>6. </a:t>
            </a:r>
            <a:r>
              <a:rPr kumimoji="0" lang="zh-CN" altLang="en-US" sz="3600" dirty="0">
                <a:solidFill>
                  <a:srgbClr val="0000FF"/>
                </a:solidFill>
              </a:rPr>
              <a:t>常与现在进行时态连用的词</a:t>
            </a:r>
            <a:r>
              <a:rPr kumimoji="0" lang="en-US" altLang="zh-CN" sz="3600" dirty="0">
                <a:solidFill>
                  <a:srgbClr val="0000FF"/>
                </a:solidFill>
              </a:rPr>
              <a:t>: now,   </a:t>
            </a:r>
          </a:p>
          <a:p>
            <a:pPr>
              <a:lnSpc>
                <a:spcPct val="125000"/>
              </a:lnSpc>
            </a:pPr>
            <a:r>
              <a:rPr kumimoji="0" lang="en-US" altLang="zh-CN" sz="3600" dirty="0">
                <a:solidFill>
                  <a:srgbClr val="0000FF"/>
                </a:solidFill>
              </a:rPr>
              <a:t>    listen, look </a:t>
            </a:r>
            <a:r>
              <a:rPr kumimoji="0" lang="zh-CN" altLang="en-US" sz="3600" dirty="0">
                <a:solidFill>
                  <a:srgbClr val="0000FF"/>
                </a:solidFill>
              </a:rPr>
              <a:t>等。</a:t>
            </a:r>
            <a:r>
              <a:rPr kumimoji="0" lang="zh-CN" altLang="en-US" sz="3600" dirty="0"/>
              <a:t> </a:t>
            </a:r>
            <a:r>
              <a:rPr kumimoji="0" lang="en-US" altLang="zh-CN" sz="3600" dirty="0"/>
              <a:t>e.g. </a:t>
            </a:r>
            <a:r>
              <a:rPr kumimoji="0" lang="en-US" altLang="zh-CN" sz="3600" dirty="0">
                <a:solidFill>
                  <a:srgbClr val="000099"/>
                </a:solidFill>
              </a:rPr>
              <a:t> </a:t>
            </a:r>
          </a:p>
          <a:p>
            <a:pPr>
              <a:lnSpc>
                <a:spcPct val="125000"/>
              </a:lnSpc>
            </a:pPr>
            <a:r>
              <a:rPr kumimoji="0" lang="en-US" altLang="zh-CN" sz="3600" dirty="0"/>
              <a:t>1. I’m reading</a:t>
            </a:r>
            <a:r>
              <a:rPr kumimoji="0" lang="en-US" altLang="zh-CN" sz="3600" dirty="0">
                <a:solidFill>
                  <a:srgbClr val="3333FF"/>
                </a:solidFill>
              </a:rPr>
              <a:t> </a:t>
            </a:r>
            <a:r>
              <a:rPr kumimoji="0" lang="en-US" altLang="zh-CN" sz="3600" dirty="0">
                <a:solidFill>
                  <a:srgbClr val="FF0000"/>
                </a:solidFill>
              </a:rPr>
              <a:t>now</a:t>
            </a:r>
            <a:r>
              <a:rPr kumimoji="0" lang="en-US" altLang="zh-CN" sz="3600" dirty="0"/>
              <a:t>.</a:t>
            </a:r>
            <a:r>
              <a:rPr kumimoji="0" lang="en-US" altLang="zh-CN" sz="3600" dirty="0">
                <a:solidFill>
                  <a:srgbClr val="3333FF"/>
                </a:solidFill>
              </a:rPr>
              <a:t> </a:t>
            </a:r>
            <a:r>
              <a:rPr kumimoji="0" lang="zh-CN" altLang="en-US" sz="3600" dirty="0"/>
              <a:t>我现在正在读书。</a:t>
            </a:r>
          </a:p>
          <a:p>
            <a:pPr>
              <a:lnSpc>
                <a:spcPct val="125000"/>
              </a:lnSpc>
            </a:pPr>
            <a:r>
              <a:rPr kumimoji="0" lang="en-US" altLang="zh-CN" sz="3600" dirty="0">
                <a:solidFill>
                  <a:srgbClr val="FF0000"/>
                </a:solidFill>
              </a:rPr>
              <a:t>2. Listen!</a:t>
            </a:r>
            <a:r>
              <a:rPr kumimoji="0" lang="en-US" altLang="zh-CN" sz="3600" dirty="0">
                <a:solidFill>
                  <a:srgbClr val="3333FF"/>
                </a:solidFill>
              </a:rPr>
              <a:t> </a:t>
            </a:r>
            <a:r>
              <a:rPr kumimoji="0" lang="en-US" altLang="zh-CN" sz="3600" dirty="0"/>
              <a:t>She is singing.</a:t>
            </a:r>
          </a:p>
          <a:p>
            <a:pPr>
              <a:lnSpc>
                <a:spcPct val="125000"/>
              </a:lnSpc>
            </a:pPr>
            <a:r>
              <a:rPr kumimoji="0" lang="en-US" altLang="zh-CN" sz="3600" dirty="0"/>
              <a:t>    </a:t>
            </a:r>
            <a:r>
              <a:rPr kumimoji="0" lang="zh-CN" altLang="en-US" sz="3600" dirty="0"/>
              <a:t>听</a:t>
            </a:r>
            <a:r>
              <a:rPr kumimoji="0" lang="en-US" altLang="zh-CN" sz="3600" dirty="0"/>
              <a:t>, </a:t>
            </a:r>
            <a:r>
              <a:rPr kumimoji="0" lang="zh-CN" altLang="en-US" sz="3600" dirty="0"/>
              <a:t>她正在唱歌。</a:t>
            </a:r>
          </a:p>
          <a:p>
            <a:pPr>
              <a:lnSpc>
                <a:spcPct val="125000"/>
              </a:lnSpc>
            </a:pPr>
            <a:r>
              <a:rPr kumimoji="0" lang="en-US" altLang="zh-CN" sz="3600" dirty="0">
                <a:solidFill>
                  <a:srgbClr val="FF0000"/>
                </a:solidFill>
              </a:rPr>
              <a:t>3. Look!</a:t>
            </a:r>
            <a:r>
              <a:rPr kumimoji="0" lang="en-US" altLang="zh-CN" sz="3600" dirty="0"/>
              <a:t> My parents are watering the  </a:t>
            </a:r>
          </a:p>
          <a:p>
            <a:pPr>
              <a:lnSpc>
                <a:spcPct val="125000"/>
              </a:lnSpc>
            </a:pPr>
            <a:r>
              <a:rPr kumimoji="0" lang="en-US" altLang="zh-CN" sz="3600" dirty="0"/>
              <a:t>    flowers.   </a:t>
            </a:r>
          </a:p>
          <a:p>
            <a:pPr>
              <a:lnSpc>
                <a:spcPct val="125000"/>
              </a:lnSpc>
            </a:pPr>
            <a:r>
              <a:rPr kumimoji="0" lang="en-US" altLang="zh-CN" sz="3600" dirty="0"/>
              <a:t>   </a:t>
            </a:r>
            <a:r>
              <a:rPr kumimoji="0" lang="zh-CN" altLang="en-US" sz="3600" dirty="0"/>
              <a:t>看</a:t>
            </a:r>
            <a:r>
              <a:rPr kumimoji="0" lang="en-US" altLang="zh-CN" sz="3600" dirty="0"/>
              <a:t>, </a:t>
            </a:r>
            <a:r>
              <a:rPr kumimoji="0" lang="zh-CN" altLang="en-US" sz="3600" dirty="0"/>
              <a:t>我的父母亲正在浇花。</a:t>
            </a:r>
            <a:r>
              <a:rPr kumimoji="0" lang="zh-CN" altLang="en-US" sz="3200" dirty="0"/>
              <a:t> 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Text Box 2"/>
          <p:cNvSpPr txBox="1">
            <a:spLocks noChangeArrowheads="1"/>
          </p:cNvSpPr>
          <p:nvPr/>
        </p:nvSpPr>
        <p:spPr bwMode="auto">
          <a:xfrm>
            <a:off x="0" y="0"/>
            <a:ext cx="9601200" cy="679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4000">
                <a:solidFill>
                  <a:srgbClr val="0000FF"/>
                </a:solidFill>
              </a:rPr>
              <a:t>Look ! The bird is _____                                   in the sky.</a:t>
            </a:r>
          </a:p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0000FF"/>
                </a:solidFill>
              </a:rPr>
              <a:t>2.Is Steve  _______ </a:t>
            </a:r>
            <a:r>
              <a:rPr lang="en-US" altLang="zh-CN" sz="3600">
                <a:solidFill>
                  <a:srgbClr val="0000FF"/>
                </a:solidFill>
              </a:rPr>
              <a:t>in the sea?</a:t>
            </a:r>
          </a:p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0000FF"/>
                </a:solidFill>
              </a:rPr>
              <a:t>   Yes, he is.</a:t>
            </a:r>
          </a:p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0000FF"/>
                </a:solidFill>
              </a:rPr>
              <a:t>3.My classmates are ______                      </a:t>
            </a:r>
          </a:p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0000FF"/>
                </a:solidFill>
              </a:rPr>
              <a:t>on the playground.</a:t>
            </a:r>
          </a:p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0000FF"/>
                </a:solidFill>
              </a:rPr>
              <a:t>4.Now, Mary is _______                         .</a:t>
            </a:r>
          </a:p>
          <a:p>
            <a:pPr>
              <a:spcBef>
                <a:spcPct val="50000"/>
              </a:spcBef>
            </a:pPr>
            <a:endParaRPr lang="en-US" altLang="zh-CN" sz="4000">
              <a:solidFill>
                <a:srgbClr val="0000FF"/>
              </a:solidFill>
            </a:endParaRPr>
          </a:p>
        </p:txBody>
      </p:sp>
      <p:pic>
        <p:nvPicPr>
          <p:cNvPr id="588803" name="Picture 3" descr="CH_0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3600" y="304800"/>
            <a:ext cx="2057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8804" name="Picture 4" descr="A3_01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28600"/>
            <a:ext cx="1752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8805" name="Picture 5" descr="RM_094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77000" y="1752600"/>
            <a:ext cx="1905000" cy="125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8806" name="Picture 6" descr="RM_107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24600" y="3200400"/>
            <a:ext cx="2209800" cy="153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8807" name="Picture 7" descr="RM_006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4953000"/>
            <a:ext cx="24384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8808" name="Text Box 8"/>
          <p:cNvSpPr txBox="1">
            <a:spLocks noChangeArrowheads="1"/>
          </p:cNvSpPr>
          <p:nvPr/>
        </p:nvSpPr>
        <p:spPr bwMode="auto">
          <a:xfrm>
            <a:off x="4572000" y="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3300"/>
                </a:solidFill>
              </a:rPr>
              <a:t>flying</a:t>
            </a:r>
          </a:p>
        </p:txBody>
      </p:sp>
      <p:sp>
        <p:nvSpPr>
          <p:cNvPr id="588809" name="Text Box 9"/>
          <p:cNvSpPr txBox="1">
            <a:spLocks noChangeArrowheads="1"/>
          </p:cNvSpPr>
          <p:nvPr/>
        </p:nvSpPr>
        <p:spPr bwMode="auto">
          <a:xfrm>
            <a:off x="2209800" y="16002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3300"/>
                </a:solidFill>
              </a:rPr>
              <a:t>swimming</a:t>
            </a:r>
          </a:p>
        </p:txBody>
      </p:sp>
      <p:sp>
        <p:nvSpPr>
          <p:cNvPr id="588810" name="Text Box 10"/>
          <p:cNvSpPr txBox="1">
            <a:spLocks noChangeArrowheads="1"/>
          </p:cNvSpPr>
          <p:nvPr/>
        </p:nvSpPr>
        <p:spPr bwMode="auto">
          <a:xfrm>
            <a:off x="4572000" y="33528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3300"/>
                </a:solidFill>
              </a:rPr>
              <a:t>singing</a:t>
            </a:r>
          </a:p>
        </p:txBody>
      </p:sp>
      <p:sp>
        <p:nvSpPr>
          <p:cNvPr id="588811" name="Text Box 11"/>
          <p:cNvSpPr txBox="1">
            <a:spLocks noChangeArrowheads="1"/>
          </p:cNvSpPr>
          <p:nvPr/>
        </p:nvSpPr>
        <p:spPr bwMode="auto">
          <a:xfrm>
            <a:off x="3581400" y="51816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3300"/>
                </a:solidFill>
              </a:rPr>
              <a:t>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8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8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8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8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8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8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8" grpId="0" autoUpdateAnimBg="0"/>
      <p:bldP spid="588809" grpId="0" autoUpdateAnimBg="0"/>
      <p:bldP spid="588810" grpId="0" autoUpdateAnimBg="0"/>
      <p:bldP spid="58881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ChangeArrowheads="1"/>
          </p:cNvSpPr>
          <p:nvPr/>
        </p:nvSpPr>
        <p:spPr bwMode="auto">
          <a:xfrm>
            <a:off x="381000" y="914400"/>
            <a:ext cx="8305800" cy="510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zh-CN" altLang="zh-CN" sz="1800" b="0">
              <a:latin typeface="Arial" panose="020B0604020202020204" pitchFamily="34" charset="0"/>
            </a:endParaRPr>
          </a:p>
        </p:txBody>
      </p:sp>
      <p:sp>
        <p:nvSpPr>
          <p:cNvPr id="591875" name="Line 3"/>
          <p:cNvSpPr>
            <a:spLocks noChangeShapeType="1"/>
          </p:cNvSpPr>
          <p:nvPr/>
        </p:nvSpPr>
        <p:spPr bwMode="auto">
          <a:xfrm>
            <a:off x="5410200" y="1447800"/>
            <a:ext cx="0" cy="411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1876" name="Line 4"/>
          <p:cNvSpPr>
            <a:spLocks noChangeShapeType="1"/>
          </p:cNvSpPr>
          <p:nvPr/>
        </p:nvSpPr>
        <p:spPr bwMode="auto">
          <a:xfrm>
            <a:off x="685800" y="17526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1877" name="Line 5"/>
          <p:cNvSpPr>
            <a:spLocks noChangeShapeType="1"/>
          </p:cNvSpPr>
          <p:nvPr/>
        </p:nvSpPr>
        <p:spPr bwMode="auto">
          <a:xfrm>
            <a:off x="1600200" y="2209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1878" name="Line 6"/>
          <p:cNvSpPr>
            <a:spLocks noChangeShapeType="1"/>
          </p:cNvSpPr>
          <p:nvPr/>
        </p:nvSpPr>
        <p:spPr bwMode="auto">
          <a:xfrm>
            <a:off x="685800" y="2743200"/>
            <a:ext cx="426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1879" name="Line 7"/>
          <p:cNvSpPr>
            <a:spLocks noChangeShapeType="1"/>
          </p:cNvSpPr>
          <p:nvPr/>
        </p:nvSpPr>
        <p:spPr bwMode="auto">
          <a:xfrm>
            <a:off x="685800" y="3200400"/>
            <a:ext cx="426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1880" name="Line 8"/>
          <p:cNvSpPr>
            <a:spLocks noChangeShapeType="1"/>
          </p:cNvSpPr>
          <p:nvPr/>
        </p:nvSpPr>
        <p:spPr bwMode="auto">
          <a:xfrm>
            <a:off x="685800" y="3657600"/>
            <a:ext cx="426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1881" name="Line 9"/>
          <p:cNvSpPr>
            <a:spLocks noChangeShapeType="1"/>
          </p:cNvSpPr>
          <p:nvPr/>
        </p:nvSpPr>
        <p:spPr bwMode="auto">
          <a:xfrm>
            <a:off x="685800" y="4114800"/>
            <a:ext cx="426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1882" name="Line 10"/>
          <p:cNvSpPr>
            <a:spLocks noChangeShapeType="1"/>
          </p:cNvSpPr>
          <p:nvPr/>
        </p:nvSpPr>
        <p:spPr bwMode="auto">
          <a:xfrm>
            <a:off x="1752600" y="5257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1883" name="Text Box 11"/>
          <p:cNvSpPr txBox="1">
            <a:spLocks noChangeArrowheads="1"/>
          </p:cNvSpPr>
          <p:nvPr/>
        </p:nvSpPr>
        <p:spPr bwMode="auto">
          <a:xfrm>
            <a:off x="2057400" y="121920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>
                <a:latin typeface="Blackadder ITC" panose="04020505051007020D02" pitchFamily="82" charset="0"/>
              </a:rPr>
              <a:t>(day)</a:t>
            </a:r>
          </a:p>
        </p:txBody>
      </p:sp>
      <p:sp>
        <p:nvSpPr>
          <p:cNvPr id="591884" name="Text Box 12"/>
          <p:cNvSpPr txBox="1">
            <a:spLocks noChangeArrowheads="1"/>
          </p:cNvSpPr>
          <p:nvPr/>
        </p:nvSpPr>
        <p:spPr bwMode="auto">
          <a:xfrm>
            <a:off x="2971800" y="1828800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>
                <a:latin typeface="Blackadder ITC" panose="04020505051007020D02" pitchFamily="82" charset="0"/>
              </a:rPr>
              <a:t>(</a:t>
            </a:r>
            <a:r>
              <a:rPr kumimoji="0" lang="zh-CN" altLang="en-US" sz="4000">
                <a:latin typeface="Blackadder ITC" panose="04020505051007020D02" pitchFamily="82" charset="0"/>
              </a:rPr>
              <a:t>收</a:t>
            </a:r>
            <a:r>
              <a:rPr kumimoji="0" lang="en-US" altLang="zh-CN" sz="4000">
                <a:latin typeface="Blackadder ITC" panose="04020505051007020D02" pitchFamily="82" charset="0"/>
              </a:rPr>
              <a:t>name)</a:t>
            </a:r>
          </a:p>
        </p:txBody>
      </p:sp>
      <p:sp>
        <p:nvSpPr>
          <p:cNvPr id="591885" name="Text Box 13"/>
          <p:cNvSpPr txBox="1">
            <a:spLocks noChangeArrowheads="1"/>
          </p:cNvSpPr>
          <p:nvPr/>
        </p:nvSpPr>
        <p:spPr bwMode="auto">
          <a:xfrm>
            <a:off x="533400" y="17526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>
                <a:latin typeface="Blackadder ITC" panose="04020505051007020D02" pitchFamily="82" charset="0"/>
              </a:rPr>
              <a:t>Dear </a:t>
            </a:r>
          </a:p>
        </p:txBody>
      </p:sp>
      <p:sp>
        <p:nvSpPr>
          <p:cNvPr id="591886" name="Text Box 14"/>
          <p:cNvSpPr txBox="1">
            <a:spLocks noChangeArrowheads="1"/>
          </p:cNvSpPr>
          <p:nvPr/>
        </p:nvSpPr>
        <p:spPr bwMode="auto">
          <a:xfrm>
            <a:off x="533400" y="4114800"/>
            <a:ext cx="2895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>
                <a:latin typeface="Monotype Corsiva" panose="03010101010201010101" pitchFamily="66" charset="0"/>
                <a:ea typeface="DotumChe" pitchFamily="49" charset="-127"/>
              </a:rPr>
              <a:t>See you soon.                 Love,</a:t>
            </a:r>
          </a:p>
        </p:txBody>
      </p:sp>
      <p:sp>
        <p:nvSpPr>
          <p:cNvPr id="591887" name="Rectangle 15"/>
          <p:cNvSpPr>
            <a:spLocks noChangeArrowheads="1"/>
          </p:cNvSpPr>
          <p:nvPr/>
        </p:nvSpPr>
        <p:spPr bwMode="auto">
          <a:xfrm>
            <a:off x="7010400" y="1295400"/>
            <a:ext cx="1219200" cy="83820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1888" name="Line 16"/>
          <p:cNvSpPr>
            <a:spLocks noChangeShapeType="1"/>
          </p:cNvSpPr>
          <p:nvPr/>
        </p:nvSpPr>
        <p:spPr bwMode="auto">
          <a:xfrm>
            <a:off x="5791200" y="35052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1889" name="Line 17"/>
          <p:cNvSpPr>
            <a:spLocks noChangeShapeType="1"/>
          </p:cNvSpPr>
          <p:nvPr/>
        </p:nvSpPr>
        <p:spPr bwMode="auto">
          <a:xfrm>
            <a:off x="5715000" y="40386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1890" name="Line 18"/>
          <p:cNvSpPr>
            <a:spLocks noChangeShapeType="1"/>
          </p:cNvSpPr>
          <p:nvPr/>
        </p:nvSpPr>
        <p:spPr bwMode="auto">
          <a:xfrm>
            <a:off x="5715000" y="45720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1891" name="Text Box 19"/>
          <p:cNvSpPr txBox="1">
            <a:spLocks noChangeArrowheads="1"/>
          </p:cNvSpPr>
          <p:nvPr/>
        </p:nvSpPr>
        <p:spPr bwMode="auto">
          <a:xfrm>
            <a:off x="6781800" y="28194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>
                <a:latin typeface="Monotype Corsiva" panose="03010101010201010101" pitchFamily="66" charset="0"/>
                <a:ea typeface="DotumChe" pitchFamily="49" charset="-127"/>
              </a:rPr>
              <a:t>(</a:t>
            </a:r>
            <a:r>
              <a:rPr kumimoji="0" lang="zh-CN" altLang="en-US" sz="4000">
                <a:latin typeface="Monotype Corsiva" panose="03010101010201010101" pitchFamily="66" charset="0"/>
                <a:ea typeface="DotumChe" pitchFamily="49" charset="-127"/>
              </a:rPr>
              <a:t>收</a:t>
            </a:r>
            <a:r>
              <a:rPr kumimoji="0" lang="en-US" altLang="zh-CN" sz="4000">
                <a:latin typeface="Monotype Corsiva" panose="03010101010201010101" pitchFamily="66" charset="0"/>
                <a:ea typeface="DotumChe" pitchFamily="49" charset="-127"/>
              </a:rPr>
              <a:t>name)</a:t>
            </a:r>
          </a:p>
        </p:txBody>
      </p:sp>
      <p:sp>
        <p:nvSpPr>
          <p:cNvPr id="591892" name="Text Box 20"/>
          <p:cNvSpPr txBox="1">
            <a:spLocks noChangeArrowheads="1"/>
          </p:cNvSpPr>
          <p:nvPr/>
        </p:nvSpPr>
        <p:spPr bwMode="auto">
          <a:xfrm>
            <a:off x="3429000" y="48006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>
                <a:latin typeface="Monotype Corsiva" panose="03010101010201010101" pitchFamily="66" charset="0"/>
                <a:ea typeface="DotumChe" pitchFamily="49" charset="-127"/>
              </a:rPr>
              <a:t>(</a:t>
            </a:r>
            <a:r>
              <a:rPr kumimoji="0" lang="zh-CN" altLang="en-US" sz="4000">
                <a:latin typeface="Monotype Corsiva" panose="03010101010201010101" pitchFamily="66" charset="0"/>
                <a:ea typeface="DotumChe" pitchFamily="49" charset="-127"/>
              </a:rPr>
              <a:t>寄</a:t>
            </a:r>
            <a:r>
              <a:rPr kumimoji="0" lang="en-US" altLang="zh-CN" sz="4000">
                <a:latin typeface="Monotype Corsiva" panose="03010101010201010101" pitchFamily="66" charset="0"/>
                <a:ea typeface="DotumChe" pitchFamily="49" charset="-127"/>
              </a:rPr>
              <a:t>name)</a:t>
            </a:r>
          </a:p>
        </p:txBody>
      </p:sp>
      <p:sp>
        <p:nvSpPr>
          <p:cNvPr id="591893" name="Text Box 21"/>
          <p:cNvSpPr txBox="1">
            <a:spLocks noChangeArrowheads="1"/>
          </p:cNvSpPr>
          <p:nvPr/>
        </p:nvSpPr>
        <p:spPr bwMode="auto">
          <a:xfrm>
            <a:off x="6172200" y="4648200"/>
            <a:ext cx="228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>
                <a:latin typeface="Monotype Corsiva" panose="03010101010201010101" pitchFamily="66" charset="0"/>
                <a:ea typeface="DotumChe" pitchFamily="49" charset="-127"/>
              </a:rPr>
              <a:t>(</a:t>
            </a:r>
            <a:r>
              <a:rPr kumimoji="0" lang="zh-CN" altLang="en-US" sz="4000">
                <a:latin typeface="Monotype Corsiva" panose="03010101010201010101" pitchFamily="66" charset="0"/>
                <a:ea typeface="DotumChe" pitchFamily="49" charset="-127"/>
              </a:rPr>
              <a:t>收</a:t>
            </a:r>
            <a:r>
              <a:rPr kumimoji="0" lang="en-US" altLang="zh-CN" sz="4000">
                <a:latin typeface="Monotype Corsiva" panose="03010101010201010101" pitchFamily="66" charset="0"/>
                <a:ea typeface="DotumChe" pitchFamily="49" charset="-127"/>
              </a:rPr>
              <a:t>address)</a:t>
            </a:r>
          </a:p>
        </p:txBody>
      </p:sp>
      <p:sp>
        <p:nvSpPr>
          <p:cNvPr id="591894" name="Text Box 22"/>
          <p:cNvSpPr txBox="1">
            <a:spLocks noChangeArrowheads="1"/>
          </p:cNvSpPr>
          <p:nvPr/>
        </p:nvSpPr>
        <p:spPr bwMode="auto">
          <a:xfrm>
            <a:off x="609600" y="12954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b="0">
                <a:solidFill>
                  <a:schemeClr val="bg1"/>
                </a:solidFill>
                <a:latin typeface="Comic Sans MS" panose="030F0702030302020204" pitchFamily="66" charset="0"/>
              </a:rPr>
              <a:t>Monday </a:t>
            </a:r>
          </a:p>
        </p:txBody>
      </p:sp>
      <p:sp>
        <p:nvSpPr>
          <p:cNvPr id="591895" name="Text Box 23"/>
          <p:cNvSpPr txBox="1">
            <a:spLocks noChangeArrowheads="1"/>
          </p:cNvSpPr>
          <p:nvPr/>
        </p:nvSpPr>
        <p:spPr bwMode="auto">
          <a:xfrm>
            <a:off x="1676400" y="1828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zh-CN" altLang="zh-CN" sz="1800" b="0">
              <a:latin typeface="Arial" panose="020B0604020202020204" pitchFamily="34" charset="0"/>
            </a:endParaRPr>
          </a:p>
        </p:txBody>
      </p:sp>
      <p:sp>
        <p:nvSpPr>
          <p:cNvPr id="591896" name="Text Box 24"/>
          <p:cNvSpPr txBox="1">
            <a:spLocks noChangeArrowheads="1"/>
          </p:cNvSpPr>
          <p:nvPr/>
        </p:nvSpPr>
        <p:spPr bwMode="auto">
          <a:xfrm>
            <a:off x="1676400" y="17526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b="0">
                <a:solidFill>
                  <a:schemeClr val="bg1"/>
                </a:solidFill>
                <a:latin typeface="Comic Sans MS" panose="030F0702030302020204" pitchFamily="66" charset="0"/>
              </a:rPr>
              <a:t>Lucy </a:t>
            </a:r>
          </a:p>
        </p:txBody>
      </p:sp>
      <p:sp>
        <p:nvSpPr>
          <p:cNvPr id="591897" name="Text Box 25"/>
          <p:cNvSpPr txBox="1">
            <a:spLocks noChangeArrowheads="1"/>
          </p:cNvSpPr>
          <p:nvPr/>
        </p:nvSpPr>
        <p:spPr bwMode="auto">
          <a:xfrm>
            <a:off x="457200" y="2362200"/>
            <a:ext cx="518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b="0" dirty="0">
                <a:solidFill>
                  <a:srgbClr val="FFFF00"/>
                </a:solidFill>
                <a:latin typeface="Comic Sans MS" panose="030F0702030302020204" pitchFamily="66" charset="0"/>
              </a:rPr>
              <a:t>How are you?/ Greetings from </a:t>
            </a:r>
            <a:r>
              <a:rPr kumimoji="0" lang="en-US" altLang="zh-CN" b="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Changshan</a:t>
            </a:r>
            <a:r>
              <a:rPr kumimoji="0" lang="en-US" altLang="zh-CN" b="0" dirty="0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  <a:r>
              <a:rPr kumimoji="0" lang="en-US" altLang="zh-CN" b="0" dirty="0">
                <a:solidFill>
                  <a:schemeClr val="bg1"/>
                </a:solidFill>
                <a:latin typeface="Comic Sans MS" panose="030F0702030302020204" pitchFamily="66" charset="0"/>
              </a:rPr>
              <a:t> I’m having an English class now. I’m enjoying my…</a:t>
            </a:r>
          </a:p>
        </p:txBody>
      </p:sp>
      <p:sp>
        <p:nvSpPr>
          <p:cNvPr id="591898" name="Text Box 26"/>
          <p:cNvSpPr txBox="1">
            <a:spLocks noChangeArrowheads="1"/>
          </p:cNvSpPr>
          <p:nvPr/>
        </p:nvSpPr>
        <p:spPr bwMode="auto">
          <a:xfrm>
            <a:off x="1828800" y="48006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b="0">
                <a:solidFill>
                  <a:schemeClr val="bg1"/>
                </a:solidFill>
                <a:latin typeface="Comic Sans MS" panose="030F0702030302020204" pitchFamily="66" charset="0"/>
              </a:rPr>
              <a:t>Sally </a:t>
            </a:r>
          </a:p>
        </p:txBody>
      </p:sp>
      <p:sp>
        <p:nvSpPr>
          <p:cNvPr id="591899" name="Text Box 27"/>
          <p:cNvSpPr txBox="1">
            <a:spLocks noChangeArrowheads="1"/>
          </p:cNvSpPr>
          <p:nvPr/>
        </p:nvSpPr>
        <p:spPr bwMode="auto">
          <a:xfrm>
            <a:off x="5715000" y="30480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b="0">
                <a:solidFill>
                  <a:schemeClr val="bg1"/>
                </a:solidFill>
                <a:latin typeface="Comic Sans MS" panose="030F0702030302020204" pitchFamily="66" charset="0"/>
              </a:rPr>
              <a:t>Lucy </a:t>
            </a:r>
          </a:p>
        </p:txBody>
      </p:sp>
      <p:sp>
        <p:nvSpPr>
          <p:cNvPr id="591900" name="Text Box 28"/>
          <p:cNvSpPr txBox="1">
            <a:spLocks noChangeArrowheads="1"/>
          </p:cNvSpPr>
          <p:nvPr/>
        </p:nvSpPr>
        <p:spPr bwMode="auto">
          <a:xfrm>
            <a:off x="5410200" y="3581400"/>
            <a:ext cx="3733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b="0">
                <a:solidFill>
                  <a:schemeClr val="bg1"/>
                </a:solidFill>
                <a:latin typeface="Comic Sans MS" panose="030F0702030302020204" pitchFamily="66" charset="0"/>
              </a:rPr>
              <a:t>No.4 Middle School, Beijing, China(10089)</a:t>
            </a:r>
          </a:p>
        </p:txBody>
      </p:sp>
      <p:pic>
        <p:nvPicPr>
          <p:cNvPr id="591901" name="Picture 29" descr="u=2415046940,3839715992&amp;gp=4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1219200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1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1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9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9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1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1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9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591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83" grpId="0"/>
      <p:bldP spid="591884" grpId="0"/>
      <p:bldP spid="591891" grpId="0"/>
      <p:bldP spid="591892" grpId="0"/>
      <p:bldP spid="591893" grpId="0"/>
      <p:bldP spid="591894" grpId="0"/>
      <p:bldP spid="591896" grpId="0"/>
      <p:bldP spid="591897" grpId="0"/>
      <p:bldP spid="591898" grpId="0"/>
      <p:bldP spid="591899" grpId="0"/>
      <p:bldP spid="59190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9" name="Text Box 3"/>
          <p:cNvSpPr txBox="1">
            <a:spLocks noChangeArrowheads="1"/>
          </p:cNvSpPr>
          <p:nvPr/>
        </p:nvSpPr>
        <p:spPr bwMode="auto">
          <a:xfrm>
            <a:off x="1079500" y="1268413"/>
            <a:ext cx="7056438" cy="43783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3600" dirty="0"/>
              <a:t>1. I</a:t>
            </a:r>
            <a:r>
              <a:rPr kumimoji="0" lang="en-US" altLang="zh-CN" sz="3600" u="sng" dirty="0">
                <a:solidFill>
                  <a:srgbClr val="FF0000"/>
                </a:solidFill>
              </a:rPr>
              <a:t>’m standing</a:t>
            </a:r>
            <a:r>
              <a:rPr kumimoji="0" lang="en-US" altLang="zh-CN" sz="3600" dirty="0"/>
              <a:t> on the Great Wall 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    of China and </a:t>
            </a:r>
            <a:r>
              <a:rPr kumimoji="0" lang="en-US" altLang="zh-CN" sz="3600" u="sng" dirty="0">
                <a:solidFill>
                  <a:srgbClr val="FF0000"/>
                </a:solidFill>
              </a:rPr>
              <a:t>talking </a:t>
            </a:r>
            <a:r>
              <a:rPr kumimoji="0" lang="en-US" altLang="zh-CN" sz="3600" dirty="0"/>
              <a:t>to you.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2. Tony </a:t>
            </a:r>
            <a:r>
              <a:rPr kumimoji="0" lang="en-US" altLang="zh-CN" sz="3600" u="sng" dirty="0">
                <a:solidFill>
                  <a:srgbClr val="FF0000"/>
                </a:solidFill>
              </a:rPr>
              <a:t>is eating</a:t>
            </a:r>
            <a:r>
              <a:rPr kumimoji="0" lang="en-US" altLang="zh-CN" sz="3600" dirty="0"/>
              <a:t> a delicious 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    ice cream.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3. They</a:t>
            </a:r>
            <a:r>
              <a:rPr kumimoji="0" lang="en-US" altLang="zh-CN" sz="3600" u="sng" dirty="0">
                <a:solidFill>
                  <a:srgbClr val="FF0000"/>
                </a:solidFill>
              </a:rPr>
              <a:t>’re working</a:t>
            </a:r>
            <a:r>
              <a:rPr kumimoji="0" lang="en-US" altLang="zh-CN" sz="3600" dirty="0"/>
              <a:t>.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4. People </a:t>
            </a:r>
            <a:r>
              <a:rPr kumimoji="0" lang="en-US" altLang="zh-CN" sz="3600" u="sng" dirty="0">
                <a:solidFill>
                  <a:srgbClr val="FF0000"/>
                </a:solidFill>
              </a:rPr>
              <a:t>aren’t having</a:t>
            </a:r>
            <a:r>
              <a:rPr kumimoji="0" lang="en-US" altLang="zh-CN" sz="3600" dirty="0"/>
              <a:t> dinner.</a:t>
            </a:r>
          </a:p>
        </p:txBody>
      </p:sp>
      <p:sp>
        <p:nvSpPr>
          <p:cNvPr id="546820" name="WordArt 4"/>
          <p:cNvSpPr>
            <a:spLocks noChangeArrowheads="1" noChangeShapeType="1" noTextEdit="1"/>
          </p:cNvSpPr>
          <p:nvPr/>
        </p:nvSpPr>
        <p:spPr bwMode="auto">
          <a:xfrm>
            <a:off x="1619250" y="188913"/>
            <a:ext cx="5759450" cy="755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 Antiqua" panose="02040602050305030304"/>
              </a:rPr>
              <a:t>Language practice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Book Antiqua" panose="02040602050305030304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4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9" grpId="0" animBg="1"/>
      <p:bldP spid="5468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3" name="Rectangle 3"/>
          <p:cNvSpPr>
            <a:spLocks noChangeArrowheads="1"/>
          </p:cNvSpPr>
          <p:nvPr/>
        </p:nvSpPr>
        <p:spPr bwMode="auto">
          <a:xfrm>
            <a:off x="69850" y="3000375"/>
            <a:ext cx="2259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zh-CN" altLang="zh-CN"/>
          </a:p>
        </p:txBody>
      </p:sp>
      <p:sp>
        <p:nvSpPr>
          <p:cNvPr id="501764" name="Rectangle 4"/>
          <p:cNvSpPr>
            <a:spLocks noChangeArrowheads="1"/>
          </p:cNvSpPr>
          <p:nvPr/>
        </p:nvSpPr>
        <p:spPr bwMode="auto">
          <a:xfrm>
            <a:off x="69850" y="3000375"/>
            <a:ext cx="23574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zh-CN" altLang="zh-CN"/>
          </a:p>
        </p:txBody>
      </p:sp>
      <p:sp>
        <p:nvSpPr>
          <p:cNvPr id="501765" name="Rectangle 5"/>
          <p:cNvSpPr>
            <a:spLocks noChangeArrowheads="1"/>
          </p:cNvSpPr>
          <p:nvPr/>
        </p:nvSpPr>
        <p:spPr bwMode="auto">
          <a:xfrm>
            <a:off x="69850" y="3000375"/>
            <a:ext cx="20224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zh-CN" altLang="zh-CN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503238" y="333375"/>
            <a:ext cx="7993062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0" lang="en-US" altLang="zh-CN" sz="3600">
                <a:solidFill>
                  <a:schemeClr val="bg1"/>
                </a:solidFill>
              </a:rPr>
              <a:t>Look at the picture. Say what they are doing.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2051050" y="6191250"/>
            <a:ext cx="4932363" cy="666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74" tIns="58787" rIns="117574" bIns="58787">
            <a:spAutoFit/>
          </a:bodyPr>
          <a:lstStyle/>
          <a:p>
            <a:pPr defTabSz="1176655"/>
            <a:r>
              <a:rPr kumimoji="0" lang="en-US" altLang="zh-CN" sz="3600" i="1">
                <a:solidFill>
                  <a:srgbClr val="FF0000"/>
                </a:solidFill>
              </a:rPr>
              <a:t>Tony is calling a friend.</a:t>
            </a:r>
          </a:p>
        </p:txBody>
      </p:sp>
      <p:pic>
        <p:nvPicPr>
          <p:cNvPr id="501777" name="Picture 17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0225" y="1016000"/>
            <a:ext cx="6659563" cy="496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91" name="Text Box 7"/>
          <p:cNvSpPr txBox="1">
            <a:spLocks noChangeArrowheads="1"/>
          </p:cNvSpPr>
          <p:nvPr/>
        </p:nvSpPr>
        <p:spPr bwMode="auto">
          <a:xfrm>
            <a:off x="430213" y="333375"/>
            <a:ext cx="8281987" cy="5807075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3600" i="1">
                <a:solidFill>
                  <a:srgbClr val="CC0099"/>
                </a:solidFill>
              </a:rPr>
              <a:t>Complete the conversation between Tony and his dad with the correct form of the words in brackets.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/>
              <a:t>Tony: Hi, Dad!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/>
              <a:t>Dad: Hi, Tony. What are you doing now?</a:t>
            </a:r>
            <a:br>
              <a:rPr kumimoji="0" lang="en-US" altLang="zh-CN" sz="3600"/>
            </a:br>
            <a:r>
              <a:rPr kumimoji="0" lang="en-US" altLang="zh-CN" sz="3600"/>
              <a:t>Tony: We (1) ___________ ( visit ) the Forbidden City. Lingling and Betty 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/>
              <a:t>(2) __________ ( write ) postcards.</a:t>
            </a:r>
          </a:p>
        </p:txBody>
      </p:sp>
      <p:sp>
        <p:nvSpPr>
          <p:cNvPr id="502792" name="Text Box 8"/>
          <p:cNvSpPr txBox="1">
            <a:spLocks noChangeArrowheads="1"/>
          </p:cNvSpPr>
          <p:nvPr/>
        </p:nvSpPr>
        <p:spPr bwMode="auto">
          <a:xfrm>
            <a:off x="3276600" y="4084638"/>
            <a:ext cx="2879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rgbClr val="FF0000"/>
                </a:solidFill>
              </a:rPr>
              <a:t>are visiting</a:t>
            </a:r>
          </a:p>
        </p:txBody>
      </p:sp>
      <p:sp>
        <p:nvSpPr>
          <p:cNvPr id="502793" name="Text Box 9"/>
          <p:cNvSpPr txBox="1">
            <a:spLocks noChangeArrowheads="1"/>
          </p:cNvSpPr>
          <p:nvPr/>
        </p:nvSpPr>
        <p:spPr bwMode="auto">
          <a:xfrm>
            <a:off x="1150938" y="5487988"/>
            <a:ext cx="2879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rgbClr val="FF0000"/>
                </a:solidFill>
              </a:rPr>
              <a:t>are writing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2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2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27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0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0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92" grpId="0"/>
      <p:bldP spid="50279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9" name="Text Box 9"/>
          <p:cNvSpPr txBox="1">
            <a:spLocks noChangeArrowheads="1"/>
          </p:cNvSpPr>
          <p:nvPr/>
        </p:nvSpPr>
        <p:spPr bwMode="auto">
          <a:xfrm>
            <a:off x="611188" y="584200"/>
            <a:ext cx="7958137" cy="50927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3600"/>
              <a:t>Dad: What is Daming doing?</a:t>
            </a:r>
            <a:br>
              <a:rPr kumimoji="0" lang="en-US" altLang="zh-CN" sz="3600"/>
            </a:br>
            <a:r>
              <a:rPr kumimoji="0" lang="en-US" altLang="zh-CN" sz="3600"/>
              <a:t>Tony: He (3) _________ ( take ) photos. There are lots of people here. They (4) ____________ ( enjoy) the sun. Some people (5) ____________ ( look ) at the buildings and some (6) ____________ ( look ) at maps.</a:t>
            </a:r>
          </a:p>
        </p:txBody>
      </p:sp>
      <p:sp>
        <p:nvSpPr>
          <p:cNvPr id="506890" name="Text Box 10"/>
          <p:cNvSpPr txBox="1">
            <a:spLocks noChangeArrowheads="1"/>
          </p:cNvSpPr>
          <p:nvPr/>
        </p:nvSpPr>
        <p:spPr bwMode="auto">
          <a:xfrm>
            <a:off x="3455988" y="1455738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rgbClr val="FF0000"/>
                </a:solidFill>
              </a:rPr>
              <a:t>is taking</a:t>
            </a:r>
          </a:p>
        </p:txBody>
      </p:sp>
      <p:sp>
        <p:nvSpPr>
          <p:cNvPr id="506891" name="Text Box 11"/>
          <p:cNvSpPr txBox="1">
            <a:spLocks noChangeArrowheads="1"/>
          </p:cNvSpPr>
          <p:nvPr/>
        </p:nvSpPr>
        <p:spPr bwMode="auto">
          <a:xfrm>
            <a:off x="754063" y="2895600"/>
            <a:ext cx="3060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rgbClr val="FF0000"/>
                </a:solidFill>
              </a:rPr>
              <a:t>are enjoying</a:t>
            </a:r>
          </a:p>
        </p:txBody>
      </p:sp>
      <p:sp>
        <p:nvSpPr>
          <p:cNvPr id="506892" name="Text Box 12"/>
          <p:cNvSpPr txBox="1">
            <a:spLocks noChangeArrowheads="1"/>
          </p:cNvSpPr>
          <p:nvPr/>
        </p:nvSpPr>
        <p:spPr bwMode="auto">
          <a:xfrm>
            <a:off x="2916238" y="3579813"/>
            <a:ext cx="2735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rgbClr val="FF0000"/>
                </a:solidFill>
              </a:rPr>
              <a:t>are looking</a:t>
            </a:r>
          </a:p>
        </p:txBody>
      </p:sp>
      <p:sp>
        <p:nvSpPr>
          <p:cNvPr id="506893" name="Text Box 13"/>
          <p:cNvSpPr txBox="1">
            <a:spLocks noChangeArrowheads="1"/>
          </p:cNvSpPr>
          <p:nvPr/>
        </p:nvSpPr>
        <p:spPr bwMode="auto">
          <a:xfrm>
            <a:off x="5364163" y="4264025"/>
            <a:ext cx="2808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rgbClr val="FF0000"/>
                </a:solidFill>
              </a:rPr>
              <a:t>are looking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0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0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0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0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9" grpId="0" animBg="1"/>
      <p:bldP spid="506890" grpId="0"/>
      <p:bldP spid="506891" grpId="0"/>
      <p:bldP spid="506892" grpId="0"/>
      <p:bldP spid="50689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7" name="Text Box 9"/>
          <p:cNvSpPr txBox="1">
            <a:spLocks noChangeArrowheads="1"/>
          </p:cNvSpPr>
          <p:nvPr/>
        </p:nvSpPr>
        <p:spPr bwMode="auto">
          <a:xfrm>
            <a:off x="395288" y="1698625"/>
            <a:ext cx="8172450" cy="2235200"/>
          </a:xfrm>
          <a:prstGeom prst="rect">
            <a:avLst/>
          </a:prstGeom>
          <a:solidFill>
            <a:srgbClr val="FFFFFF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3600"/>
              <a:t>Dad: Are you having a good time?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/>
              <a:t>Tony: Yes, we (7) _____________ ( have ) a great time, Dad! See you next Monday.</a:t>
            </a:r>
            <a:endParaRPr lang="en-US" altLang="zh-CN" sz="3600"/>
          </a:p>
        </p:txBody>
      </p:sp>
      <p:sp>
        <p:nvSpPr>
          <p:cNvPr id="519178" name="Text Box 10"/>
          <p:cNvSpPr txBox="1">
            <a:spLocks noChangeArrowheads="1"/>
          </p:cNvSpPr>
          <p:nvPr/>
        </p:nvSpPr>
        <p:spPr bwMode="auto">
          <a:xfrm>
            <a:off x="4356100" y="2565400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rgbClr val="FF0000"/>
                </a:solidFill>
              </a:rPr>
              <a:t>are having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1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7" grpId="0" animBg="1"/>
      <p:bldP spid="51917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1511300" y="333375"/>
            <a:ext cx="55356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600">
                <a:solidFill>
                  <a:schemeClr val="bg1"/>
                </a:solidFill>
              </a:rPr>
              <a:t>Write about the pictures.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1152525" y="4329113"/>
            <a:ext cx="6840538" cy="1546225"/>
          </a:xfrm>
          <a:prstGeom prst="rect">
            <a:avLst/>
          </a:prstGeom>
          <a:solidFill>
            <a:srgbClr val="FFFFFF">
              <a:alpha val="87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kumimoji="0" lang="en-US" altLang="zh-CN" sz="3600"/>
              <a:t>Some boys </a:t>
            </a:r>
            <a:r>
              <a:rPr kumimoji="0" lang="en-US" altLang="zh-CN" sz="3600" i="1" u="sng">
                <a:solidFill>
                  <a:srgbClr val="FF0000"/>
                </a:solidFill>
              </a:rPr>
              <a:t>are playing</a:t>
            </a:r>
            <a:r>
              <a:rPr kumimoji="0" lang="en-US" altLang="zh-CN" sz="3600"/>
              <a:t> football. 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/>
              <a:t>They </a:t>
            </a:r>
            <a:r>
              <a:rPr kumimoji="0" lang="en-US" altLang="zh-CN" sz="3600" i="1" u="sng">
                <a:solidFill>
                  <a:srgbClr val="FF0000"/>
                </a:solidFill>
              </a:rPr>
              <a:t>aren’t playing</a:t>
            </a:r>
            <a:r>
              <a:rPr kumimoji="0" lang="en-US" altLang="zh-CN" sz="3600"/>
              <a:t> basketball.</a:t>
            </a:r>
          </a:p>
        </p:txBody>
      </p:sp>
      <p:pic>
        <p:nvPicPr>
          <p:cNvPr id="520203" name="Picture 11" descr="5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4800" y="1343025"/>
            <a:ext cx="357187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0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0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5" grpId="0"/>
      <p:bldP spid="7169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29" name="Text Box 5"/>
          <p:cNvSpPr txBox="1">
            <a:spLocks noChangeArrowheads="1"/>
          </p:cNvSpPr>
          <p:nvPr/>
        </p:nvSpPr>
        <p:spPr bwMode="auto">
          <a:xfrm>
            <a:off x="611188" y="4024313"/>
            <a:ext cx="8135937" cy="1492250"/>
          </a:xfrm>
          <a:prstGeom prst="rect">
            <a:avLst/>
          </a:prstGeom>
          <a:solidFill>
            <a:srgbClr val="FFFFFF">
              <a:alpha val="86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kumimoji="0" lang="en-US" altLang="zh-CN" sz="3600"/>
              <a:t>Some old people __________</a:t>
            </a:r>
            <a:r>
              <a:rPr kumimoji="0" lang="en-US" altLang="zh-CN" sz="3600">
                <a:solidFill>
                  <a:srgbClr val="0000FF"/>
                </a:solidFill>
              </a:rPr>
              <a:t> </a:t>
            </a:r>
            <a:r>
              <a:rPr kumimoji="0" lang="en-US" altLang="zh-CN" sz="3600" i="1"/>
              <a:t>Taijiquan</a:t>
            </a:r>
            <a:r>
              <a:rPr kumimoji="0" lang="en-US" altLang="zh-CN" sz="3600"/>
              <a:t>.</a:t>
            </a:r>
            <a:r>
              <a:rPr kumimoji="0" lang="en-US" altLang="zh-CN" sz="3600">
                <a:solidFill>
                  <a:srgbClr val="0000FF"/>
                </a:solidFill>
              </a:rPr>
              <a:t> </a:t>
            </a:r>
          </a:p>
          <a:p>
            <a:pPr>
              <a:lnSpc>
                <a:spcPct val="125000"/>
              </a:lnSpc>
            </a:pPr>
            <a:r>
              <a:rPr kumimoji="0" lang="en-US" altLang="zh-CN" sz="3600"/>
              <a:t>They</a:t>
            </a:r>
            <a:r>
              <a:rPr kumimoji="0" lang="en-US" altLang="zh-CN" sz="3600">
                <a:solidFill>
                  <a:srgbClr val="002060"/>
                </a:solidFill>
              </a:rPr>
              <a:t> </a:t>
            </a:r>
            <a:r>
              <a:rPr kumimoji="0" lang="en-US" altLang="zh-CN" sz="3600"/>
              <a:t>_____________ </a:t>
            </a:r>
            <a:r>
              <a:rPr kumimoji="0" lang="en-US" altLang="zh-CN" sz="3600" i="1"/>
              <a:t>Yangge</a:t>
            </a:r>
            <a:r>
              <a:rPr kumimoji="0" lang="en-US" altLang="zh-CN" sz="3600"/>
              <a:t>.</a:t>
            </a:r>
          </a:p>
        </p:txBody>
      </p:sp>
      <p:sp>
        <p:nvSpPr>
          <p:cNvPr id="521231" name="Text Box 15"/>
          <p:cNvSpPr txBox="1">
            <a:spLocks noChangeArrowheads="1"/>
          </p:cNvSpPr>
          <p:nvPr/>
        </p:nvSpPr>
        <p:spPr bwMode="auto">
          <a:xfrm>
            <a:off x="3959225" y="4173538"/>
            <a:ext cx="2592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rgbClr val="FF0000"/>
                </a:solidFill>
              </a:rPr>
              <a:t>are playing</a:t>
            </a:r>
          </a:p>
        </p:txBody>
      </p:sp>
      <p:sp>
        <p:nvSpPr>
          <p:cNvPr id="521232" name="Text Box 16"/>
          <p:cNvSpPr txBox="1">
            <a:spLocks noChangeArrowheads="1"/>
          </p:cNvSpPr>
          <p:nvPr/>
        </p:nvSpPr>
        <p:spPr bwMode="auto">
          <a:xfrm>
            <a:off x="1800225" y="4857750"/>
            <a:ext cx="3313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rgbClr val="FF0000"/>
                </a:solidFill>
              </a:rPr>
              <a:t>aren’t playing</a:t>
            </a:r>
          </a:p>
        </p:txBody>
      </p:sp>
      <p:pic>
        <p:nvPicPr>
          <p:cNvPr id="521233" name="Picture 17" descr="5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982663"/>
            <a:ext cx="357187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1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1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6" name="Text Box 4"/>
          <p:cNvSpPr txBox="1">
            <a:spLocks noChangeArrowheads="1"/>
          </p:cNvSpPr>
          <p:nvPr/>
        </p:nvSpPr>
        <p:spPr bwMode="auto">
          <a:xfrm>
            <a:off x="863600" y="4365625"/>
            <a:ext cx="7669213" cy="1409700"/>
          </a:xfrm>
          <a:prstGeom prst="rect">
            <a:avLst/>
          </a:prstGeom>
          <a:solidFill>
            <a:srgbClr val="FFFFFF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3600"/>
              <a:t>He ________________ TV. He ______________ on a computer.</a:t>
            </a:r>
            <a:endParaRPr lang="en-US" altLang="zh-CN" sz="3600"/>
          </a:p>
        </p:txBody>
      </p:sp>
      <p:sp>
        <p:nvSpPr>
          <p:cNvPr id="550917" name="Text Box 5"/>
          <p:cNvSpPr txBox="1">
            <a:spLocks noChangeArrowheads="1"/>
          </p:cNvSpPr>
          <p:nvPr/>
        </p:nvSpPr>
        <p:spPr bwMode="auto">
          <a:xfrm>
            <a:off x="1871663" y="4516438"/>
            <a:ext cx="3311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rgbClr val="FF0000"/>
                </a:solidFill>
              </a:rPr>
              <a:t>isn’t watching</a:t>
            </a:r>
          </a:p>
        </p:txBody>
      </p:sp>
      <p:sp>
        <p:nvSpPr>
          <p:cNvPr id="550918" name="Text Box 6"/>
          <p:cNvSpPr txBox="1">
            <a:spLocks noChangeArrowheads="1"/>
          </p:cNvSpPr>
          <p:nvPr/>
        </p:nvSpPr>
        <p:spPr bwMode="auto">
          <a:xfrm>
            <a:off x="1547813" y="5164138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rgbClr val="FF0000"/>
                </a:solidFill>
              </a:rPr>
              <a:t>is working</a:t>
            </a:r>
          </a:p>
        </p:txBody>
      </p:sp>
      <p:pic>
        <p:nvPicPr>
          <p:cNvPr id="550919" name="Picture 7" descr="5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1233488"/>
            <a:ext cx="357187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0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0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5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6" grpId="0" animBg="1"/>
      <p:bldP spid="550917" grpId="0"/>
      <p:bldP spid="5509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2658" name="Picture 2" descr="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81000"/>
            <a:ext cx="5410200" cy="367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2659" name="Text Box 3"/>
          <p:cNvSpPr txBox="1">
            <a:spLocks noChangeArrowheads="1"/>
          </p:cNvSpPr>
          <p:nvPr/>
        </p:nvSpPr>
        <p:spPr bwMode="auto">
          <a:xfrm>
            <a:off x="533400" y="4495800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>
                <a:latin typeface="Comic Sans MS" panose="030F0702030302020204" pitchFamily="66" charset="0"/>
              </a:rPr>
              <a:t>She is </a:t>
            </a:r>
            <a:r>
              <a:rPr kumimoji="0" lang="en-US" altLang="zh-CN" sz="3200">
                <a:solidFill>
                  <a:srgbClr val="0000FF"/>
                </a:solidFill>
                <a:latin typeface="Comic Sans MS" panose="030F0702030302020204" pitchFamily="66" charset="0"/>
              </a:rPr>
              <a:t>running for</a:t>
            </a:r>
            <a:r>
              <a:rPr kumimoji="0" lang="en-US" altLang="zh-CN" sz="3200">
                <a:latin typeface="Comic Sans MS" panose="030F0702030302020204" pitchFamily="66" charset="0"/>
              </a:rPr>
              <a:t> a train.</a:t>
            </a:r>
          </a:p>
        </p:txBody>
      </p:sp>
      <p:sp>
        <p:nvSpPr>
          <p:cNvPr id="582660" name="Text Box 4"/>
          <p:cNvSpPr txBox="1">
            <a:spLocks noChangeArrowheads="1"/>
          </p:cNvSpPr>
          <p:nvPr/>
        </p:nvSpPr>
        <p:spPr bwMode="auto">
          <a:xfrm>
            <a:off x="5486400" y="19050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>
                <a:solidFill>
                  <a:srgbClr val="FF0000"/>
                </a:solidFill>
                <a:latin typeface="Comic Sans MS" panose="030F0702030302020204" pitchFamily="66" charset="0"/>
              </a:rPr>
              <a:t> run for trains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26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26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26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59" grpId="0"/>
      <p:bldP spid="58266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1" name="Text Box 3"/>
          <p:cNvSpPr txBox="1">
            <a:spLocks noChangeArrowheads="1"/>
          </p:cNvSpPr>
          <p:nvPr/>
        </p:nvSpPr>
        <p:spPr bwMode="auto">
          <a:xfrm>
            <a:off x="720725" y="1304925"/>
            <a:ext cx="817245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3600" dirty="0"/>
              <a:t>Mime an action for your partner to guess. Use the expressions to help you.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i="1" dirty="0">
                <a:solidFill>
                  <a:srgbClr val="FF0000"/>
                </a:solidFill>
              </a:rPr>
              <a:t>driving a car               getting up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i="1" dirty="0">
                <a:solidFill>
                  <a:srgbClr val="FF0000"/>
                </a:solidFill>
              </a:rPr>
              <a:t>going to sleep              lying in the sun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i="1" dirty="0">
                <a:solidFill>
                  <a:srgbClr val="FF0000"/>
                </a:solidFill>
              </a:rPr>
              <a:t>playing basketball</a:t>
            </a:r>
            <a:r>
              <a:rPr kumimoji="0" lang="en-US" altLang="zh-CN" sz="3600" i="1" dirty="0">
                <a:solidFill>
                  <a:srgbClr val="000099"/>
                </a:solidFill>
              </a:rPr>
              <a:t>      </a:t>
            </a:r>
            <a:r>
              <a:rPr kumimoji="0" lang="en-US" altLang="zh-CN" sz="3600" i="1" dirty="0">
                <a:solidFill>
                  <a:srgbClr val="FF0000"/>
                </a:solidFill>
              </a:rPr>
              <a:t>running for a bus</a:t>
            </a:r>
          </a:p>
        </p:txBody>
      </p:sp>
      <p:sp>
        <p:nvSpPr>
          <p:cNvPr id="549893" name="WordArt 5"/>
          <p:cNvSpPr>
            <a:spLocks noChangeArrowheads="1" noChangeShapeType="1" noTextEdit="1"/>
          </p:cNvSpPr>
          <p:nvPr/>
        </p:nvSpPr>
        <p:spPr bwMode="auto">
          <a:xfrm>
            <a:off x="2303463" y="441325"/>
            <a:ext cx="4067175" cy="827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Work in pairs 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9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4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1" grpId="0"/>
      <p:bldP spid="5498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7" name="Rectangle 3"/>
          <p:cNvSpPr>
            <a:spLocks noChangeArrowheads="1"/>
          </p:cNvSpPr>
          <p:nvPr/>
        </p:nvSpPr>
        <p:spPr bwMode="auto">
          <a:xfrm>
            <a:off x="0" y="1097534"/>
            <a:ext cx="86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2209800" y="343508"/>
            <a:ext cx="4800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/>
            <a:r>
              <a:rPr lang="en-US" altLang="zh-CN" sz="3200" dirty="0">
                <a:solidFill>
                  <a:srgbClr val="FF3300"/>
                </a:solidFill>
                <a:latin typeface="Comic Sans MS" panose="030F0702030302020204" pitchFamily="66" charset="0"/>
                <a:ea typeface="PMingLiU" pitchFamily="18" charset="-120"/>
              </a:rPr>
              <a:t>wait for </a:t>
            </a:r>
            <a:r>
              <a:rPr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  <a:ea typeface="PMingLiU" pitchFamily="18" charset="-120"/>
              </a:rPr>
              <a:t>a bus…</a:t>
            </a:r>
            <a:endParaRPr lang="en-US" altLang="zh-TW" sz="3200" dirty="0">
              <a:solidFill>
                <a:srgbClr val="0000FF"/>
              </a:solidFill>
              <a:latin typeface="Comic Sans MS" panose="030F0702030302020204" pitchFamily="66" charset="0"/>
              <a:ea typeface="PMingLiU" pitchFamily="18" charset="-120"/>
            </a:endParaRPr>
          </a:p>
        </p:txBody>
      </p:sp>
      <p:sp>
        <p:nvSpPr>
          <p:cNvPr id="584709" name="Text Box 5"/>
          <p:cNvSpPr txBox="1">
            <a:spLocks noChangeArrowheads="1"/>
          </p:cNvSpPr>
          <p:nvPr/>
        </p:nvSpPr>
        <p:spPr bwMode="auto">
          <a:xfrm>
            <a:off x="2133600" y="800708"/>
            <a:ext cx="683392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200" dirty="0">
                <a:solidFill>
                  <a:srgbClr val="FF3300"/>
                </a:solidFill>
                <a:latin typeface="Comic Sans MS" panose="030F0702030302020204" pitchFamily="66" charset="0"/>
              </a:rPr>
              <a:t> eat </a:t>
            </a:r>
            <a:r>
              <a:rPr kumimoji="0" lang="en-US" altLang="zh-CN" sz="3200" dirty="0">
                <a:latin typeface="Comic Sans MS" panose="030F0702030302020204" pitchFamily="66" charset="0"/>
              </a:rPr>
              <a:t>an</a:t>
            </a:r>
            <a:r>
              <a:rPr kumimoji="0"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 ice cream</a:t>
            </a:r>
          </a:p>
          <a:p>
            <a:pPr>
              <a:lnSpc>
                <a:spcPct val="150000"/>
              </a:lnSpc>
            </a:pPr>
            <a:r>
              <a:rPr kumimoji="0"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zh-CN" sz="3200" dirty="0">
                <a:solidFill>
                  <a:srgbClr val="FF3300"/>
                </a:solidFill>
                <a:latin typeface="Comic Sans MS" panose="030F0702030302020204" pitchFamily="66" charset="0"/>
              </a:rPr>
              <a:t>drink </a:t>
            </a:r>
            <a:r>
              <a:rPr kumimoji="0"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juice</a:t>
            </a:r>
          </a:p>
          <a:p>
            <a:pPr>
              <a:lnSpc>
                <a:spcPct val="150000"/>
              </a:lnSpc>
            </a:pPr>
            <a:r>
              <a:rPr kumimoji="0" lang="en-US" altLang="zh-CN" sz="3200" dirty="0">
                <a:solidFill>
                  <a:srgbClr val="FF3300"/>
                </a:solidFill>
                <a:latin typeface="Comic Sans MS" panose="030F0702030302020204" pitchFamily="66" charset="0"/>
              </a:rPr>
              <a:t> have </a:t>
            </a:r>
            <a:r>
              <a:rPr kumimoji="0"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lunch</a:t>
            </a:r>
          </a:p>
          <a:p>
            <a:pPr>
              <a:lnSpc>
                <a:spcPct val="150000"/>
              </a:lnSpc>
            </a:pPr>
            <a:r>
              <a:rPr kumimoji="0" lang="en-US" altLang="zh-CN" sz="3200" dirty="0">
                <a:solidFill>
                  <a:srgbClr val="FF3300"/>
                </a:solidFill>
                <a:latin typeface="Comic Sans MS" panose="030F0702030302020204" pitchFamily="66" charset="0"/>
              </a:rPr>
              <a:t> take </a:t>
            </a:r>
            <a:r>
              <a:rPr kumimoji="0" lang="en-US" altLang="zh-CN" sz="3200" dirty="0">
                <a:latin typeface="Comic Sans MS" panose="030F0702030302020204" pitchFamily="66" charset="0"/>
              </a:rPr>
              <a:t>a</a:t>
            </a:r>
            <a:r>
              <a:rPr kumimoji="0"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 photo</a:t>
            </a:r>
            <a:r>
              <a:rPr kumimoji="0" lang="en-US" altLang="zh-CN" sz="3200" dirty="0">
                <a:latin typeface="Comic Sans MS" panose="030F0702030302020204" pitchFamily="66" charset="0"/>
              </a:rPr>
              <a:t>/ some</a:t>
            </a:r>
            <a:r>
              <a:rPr kumimoji="0"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 photo</a:t>
            </a:r>
            <a:r>
              <a:rPr kumimoji="0" lang="en-US" altLang="zh-CN" sz="3200" dirty="0">
                <a:latin typeface="Comic Sans MS" panose="030F0702030302020204" pitchFamily="66" charset="0"/>
              </a:rPr>
              <a:t>s</a:t>
            </a:r>
          </a:p>
          <a:p>
            <a:pPr>
              <a:lnSpc>
                <a:spcPct val="150000"/>
              </a:lnSpc>
            </a:pPr>
            <a:r>
              <a:rPr kumimoji="0" lang="en-US" altLang="zh-CN" sz="3200" dirty="0">
                <a:solidFill>
                  <a:srgbClr val="FF3300"/>
                </a:solidFill>
                <a:latin typeface="Comic Sans MS" panose="030F0702030302020204" pitchFamily="66" charset="0"/>
              </a:rPr>
              <a:t> write </a:t>
            </a:r>
            <a:r>
              <a:rPr kumimoji="0" lang="en-US" altLang="zh-CN" sz="3200" dirty="0">
                <a:latin typeface="Comic Sans MS" panose="030F0702030302020204" pitchFamily="66" charset="0"/>
              </a:rPr>
              <a:t>a</a:t>
            </a:r>
            <a:r>
              <a:rPr kumimoji="0"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 postcard</a:t>
            </a:r>
          </a:p>
          <a:p>
            <a:pPr>
              <a:lnSpc>
                <a:spcPct val="150000"/>
              </a:lnSpc>
            </a:pPr>
            <a:r>
              <a:rPr kumimoji="0" lang="en-US" altLang="zh-CN" sz="3200" dirty="0">
                <a:solidFill>
                  <a:srgbClr val="FF3300"/>
                </a:solidFill>
                <a:latin typeface="Comic Sans MS" panose="030F0702030302020204" pitchFamily="66" charset="0"/>
              </a:rPr>
              <a:t> buy </a:t>
            </a:r>
            <a:r>
              <a:rPr kumimoji="0"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present</a:t>
            </a:r>
            <a:r>
              <a:rPr kumimoji="0" lang="en-US" altLang="zh-CN" sz="3200" dirty="0">
                <a:latin typeface="Comic Sans MS" panose="030F0702030302020204" pitchFamily="66" charset="0"/>
              </a:rPr>
              <a:t>s/ </a:t>
            </a:r>
            <a:r>
              <a:rPr kumimoji="0"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shop for</a:t>
            </a:r>
            <a:r>
              <a:rPr kumimoji="0" lang="en-US" altLang="zh-CN" sz="3200" dirty="0">
                <a:latin typeface="Comic Sans MS" panose="030F0702030302020204" pitchFamily="66" charset="0"/>
              </a:rPr>
              <a:t> </a:t>
            </a:r>
            <a:r>
              <a:rPr kumimoji="0" lang="en-US" altLang="zh-CN" sz="32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presents</a:t>
            </a:r>
            <a:endParaRPr kumimoji="0" lang="en-US" altLang="zh-CN" sz="3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84710" name="Text Box 6"/>
          <p:cNvSpPr txBox="1">
            <a:spLocks noChangeArrowheads="1"/>
          </p:cNvSpPr>
          <p:nvPr/>
        </p:nvSpPr>
        <p:spPr bwMode="auto">
          <a:xfrm>
            <a:off x="304800" y="267308"/>
            <a:ext cx="33528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200" dirty="0">
                <a:latin typeface="Arial" panose="020B0604020202020204" pitchFamily="34" charset="0"/>
                <a:ea typeface="隶书" panose="02010509060101010101" pitchFamily="49" charset="-122"/>
              </a:rPr>
              <a:t>等公交车</a:t>
            </a:r>
          </a:p>
          <a:p>
            <a:pPr>
              <a:spcBef>
                <a:spcPct val="50000"/>
              </a:spcBef>
            </a:pPr>
            <a:r>
              <a:rPr kumimoji="0" lang="zh-CN" altLang="en-US" sz="3200" dirty="0">
                <a:latin typeface="Arial" panose="020B0604020202020204" pitchFamily="34" charset="0"/>
                <a:ea typeface="隶书" panose="02010509060101010101" pitchFamily="49" charset="-122"/>
              </a:rPr>
              <a:t>吃冰激凌</a:t>
            </a:r>
          </a:p>
          <a:p>
            <a:pPr>
              <a:spcBef>
                <a:spcPct val="50000"/>
              </a:spcBef>
            </a:pPr>
            <a:r>
              <a:rPr kumimoji="0" lang="zh-CN" altLang="en-US" sz="3200" dirty="0">
                <a:latin typeface="Arial" panose="020B0604020202020204" pitchFamily="34" charset="0"/>
                <a:ea typeface="隶书" panose="02010509060101010101" pitchFamily="49" charset="-122"/>
              </a:rPr>
              <a:t>喝桔汁</a:t>
            </a:r>
          </a:p>
          <a:p>
            <a:pPr>
              <a:spcBef>
                <a:spcPct val="50000"/>
              </a:spcBef>
            </a:pPr>
            <a:r>
              <a:rPr kumimoji="0" lang="zh-CN" altLang="en-US" sz="3200" dirty="0">
                <a:latin typeface="Arial" panose="020B0604020202020204" pitchFamily="34" charset="0"/>
                <a:ea typeface="隶书" panose="02010509060101010101" pitchFamily="49" charset="-122"/>
              </a:rPr>
              <a:t>吃午餐</a:t>
            </a:r>
          </a:p>
          <a:p>
            <a:pPr>
              <a:spcBef>
                <a:spcPct val="50000"/>
              </a:spcBef>
            </a:pPr>
            <a:r>
              <a:rPr kumimoji="0" lang="zh-CN" altLang="en-US" sz="3200" dirty="0">
                <a:latin typeface="Arial" panose="020B0604020202020204" pitchFamily="34" charset="0"/>
                <a:ea typeface="隶书" panose="02010509060101010101" pitchFamily="49" charset="-122"/>
              </a:rPr>
              <a:t>照相</a:t>
            </a:r>
          </a:p>
          <a:p>
            <a:pPr>
              <a:spcBef>
                <a:spcPct val="50000"/>
              </a:spcBef>
            </a:pPr>
            <a:r>
              <a:rPr kumimoji="0" lang="zh-CN" altLang="en-US" sz="3200" dirty="0">
                <a:latin typeface="Arial" panose="020B0604020202020204" pitchFamily="34" charset="0"/>
                <a:ea typeface="隶书" panose="02010509060101010101" pitchFamily="49" charset="-122"/>
              </a:rPr>
              <a:t>写明信片</a:t>
            </a:r>
          </a:p>
          <a:p>
            <a:pPr>
              <a:spcBef>
                <a:spcPct val="50000"/>
              </a:spcBef>
            </a:pPr>
            <a:r>
              <a:rPr kumimoji="0" lang="zh-CN" altLang="en-US" sz="3200" dirty="0">
                <a:latin typeface="Arial" panose="020B0604020202020204" pitchFamily="34" charset="0"/>
                <a:ea typeface="隶书" panose="02010509060101010101" pitchFamily="49" charset="-122"/>
              </a:rPr>
              <a:t>买礼物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4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4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4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84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84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84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847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54" name="Text Box 10"/>
          <p:cNvSpPr txBox="1">
            <a:spLocks noChangeArrowheads="1"/>
          </p:cNvSpPr>
          <p:nvPr/>
        </p:nvSpPr>
        <p:spPr bwMode="auto">
          <a:xfrm>
            <a:off x="719138" y="1160463"/>
            <a:ext cx="7777162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3600" i="1">
                <a:solidFill>
                  <a:srgbClr val="FF0000"/>
                </a:solidFill>
              </a:rPr>
              <a:t>studying history          taking photos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i="1">
                <a:solidFill>
                  <a:srgbClr val="FF0000"/>
                </a:solidFill>
              </a:rPr>
              <a:t>watching TV                writing postcards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/>
              <a:t>A: You’re running for a bus!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/>
              <a:t>B: No!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/>
              <a:t>A: You’re playing basketball!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/>
              <a:t>B: Yes!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5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9" name="Text Box 3"/>
          <p:cNvSpPr txBox="1">
            <a:spLocks noChangeArrowheads="1"/>
          </p:cNvSpPr>
          <p:nvPr/>
        </p:nvSpPr>
        <p:spPr bwMode="auto">
          <a:xfrm>
            <a:off x="575556" y="548680"/>
            <a:ext cx="7777162" cy="4378325"/>
          </a:xfrm>
          <a:prstGeom prst="rect">
            <a:avLst/>
          </a:prstGeom>
          <a:solidFill>
            <a:srgbClr val="FFFFFF">
              <a:alpha val="8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3600" dirty="0">
                <a:solidFill>
                  <a:srgbClr val="FF0000"/>
                </a:solidFill>
              </a:rPr>
              <a:t>Learning to learn 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When you revise your vocabulary, choose words which are useful for you, and write them in sentences.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>
                <a:solidFill>
                  <a:srgbClr val="0000FF"/>
                </a:solidFill>
              </a:rPr>
              <a:t>postcard: On holiday I usually send four or five postcards to my friends.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1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1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5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Text Box 2"/>
          <p:cNvSpPr txBox="1">
            <a:spLocks noChangeArrowheads="1"/>
          </p:cNvSpPr>
          <p:nvPr/>
        </p:nvSpPr>
        <p:spPr bwMode="auto">
          <a:xfrm>
            <a:off x="0" y="3886200"/>
            <a:ext cx="91440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kumimoji="0" lang="en-US" altLang="zh-CN" sz="3200">
                <a:latin typeface="Comic Sans MS" panose="030F0702030302020204" pitchFamily="66" charset="0"/>
              </a:rPr>
              <a:t>At this moment, in </a:t>
            </a:r>
            <a:r>
              <a:rPr kumimoji="0" lang="en-US" altLang="zh-CN" sz="3200">
                <a:solidFill>
                  <a:srgbClr val="FF0000"/>
                </a:solidFill>
                <a:latin typeface="Comic Sans MS" panose="030F0702030302020204" pitchFamily="66" charset="0"/>
              </a:rPr>
              <a:t>different</a:t>
            </a:r>
            <a:r>
              <a:rPr kumimoji="0" lang="en-US" altLang="zh-CN" sz="3200">
                <a:latin typeface="Comic Sans MS" panose="030F0702030302020204" pitchFamily="66" charset="0"/>
              </a:rPr>
              <a:t> place</a:t>
            </a:r>
            <a:r>
              <a:rPr kumimoji="0" lang="en-US" altLang="zh-CN" sz="320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kumimoji="0" lang="en-US" altLang="zh-CN" sz="3200">
                <a:latin typeface="Comic Sans MS" panose="030F0702030302020204" pitchFamily="66" charset="0"/>
              </a:rPr>
              <a:t> of the world people are doing </a:t>
            </a:r>
            <a:r>
              <a:rPr kumimoji="0" lang="en-US" altLang="zh-CN" sz="3200">
                <a:solidFill>
                  <a:srgbClr val="FF0000"/>
                </a:solidFill>
                <a:latin typeface="Comic Sans MS" panose="030F0702030302020204" pitchFamily="66" charset="0"/>
              </a:rPr>
              <a:t>different</a:t>
            </a:r>
            <a:r>
              <a:rPr kumimoji="0" lang="en-US" altLang="zh-CN" sz="3200">
                <a:latin typeface="Comic Sans MS" panose="030F0702030302020204" pitchFamily="66" charset="0"/>
              </a:rPr>
              <a:t> </a:t>
            </a:r>
            <a:r>
              <a:rPr kumimoji="0" lang="en-US" altLang="zh-CN" sz="3200" u="sng">
                <a:solidFill>
                  <a:srgbClr val="FF0000"/>
                </a:solidFill>
                <a:latin typeface="Comic Sans MS" panose="030F0702030302020204" pitchFamily="66" charset="0"/>
              </a:rPr>
              <a:t>things.</a:t>
            </a:r>
          </a:p>
        </p:txBody>
      </p:sp>
      <p:sp>
        <p:nvSpPr>
          <p:cNvPr id="593923" name="Rectangle 3"/>
          <p:cNvSpPr>
            <a:spLocks noChangeArrowheads="1"/>
          </p:cNvSpPr>
          <p:nvPr/>
        </p:nvSpPr>
        <p:spPr bwMode="auto">
          <a:xfrm>
            <a:off x="2209800" y="1760538"/>
            <a:ext cx="3065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>
                <a:solidFill>
                  <a:srgbClr val="006699"/>
                </a:solidFill>
                <a:latin typeface="Comic Sans MS" panose="030F0702030302020204" pitchFamily="66" charset="0"/>
              </a:rPr>
              <a:t>Beijing 1:00a.m.</a:t>
            </a:r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609600" y="3810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>
                <a:solidFill>
                  <a:srgbClr val="0000FF"/>
                </a:solidFill>
                <a:latin typeface="Comic Sans MS" panose="030F0702030302020204" pitchFamily="66" charset="0"/>
              </a:rPr>
              <a:t>London 5:00p.m.</a:t>
            </a:r>
          </a:p>
        </p:txBody>
      </p:sp>
      <p:sp>
        <p:nvSpPr>
          <p:cNvPr id="593925" name="Rectangle 5"/>
          <p:cNvSpPr>
            <a:spLocks noChangeArrowheads="1"/>
          </p:cNvSpPr>
          <p:nvPr/>
        </p:nvSpPr>
        <p:spPr bwMode="auto">
          <a:xfrm>
            <a:off x="1524000" y="990600"/>
            <a:ext cx="3151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>
                <a:solidFill>
                  <a:srgbClr val="FF0000"/>
                </a:solidFill>
                <a:latin typeface="Comic Sans MS" panose="030F0702030302020204" pitchFamily="66" charset="0"/>
              </a:rPr>
              <a:t>Moscow 8:00p.m</a:t>
            </a:r>
            <a:r>
              <a:rPr kumimoji="0"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593926" name="Rectangle 6"/>
          <p:cNvSpPr>
            <a:spLocks noChangeArrowheads="1"/>
          </p:cNvSpPr>
          <p:nvPr/>
        </p:nvSpPr>
        <p:spPr bwMode="auto">
          <a:xfrm>
            <a:off x="3276600" y="2522538"/>
            <a:ext cx="3937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>
                <a:solidFill>
                  <a:srgbClr val="9900CC"/>
                </a:solidFill>
                <a:latin typeface="Comic Sans MS" panose="030F0702030302020204" pitchFamily="66" charset="0"/>
              </a:rPr>
              <a:t>Los Angeles 9:00a.m.</a:t>
            </a:r>
          </a:p>
        </p:txBody>
      </p:sp>
      <p:sp>
        <p:nvSpPr>
          <p:cNvPr id="593927" name="Rectangle 7"/>
          <p:cNvSpPr>
            <a:spLocks noChangeArrowheads="1"/>
          </p:cNvSpPr>
          <p:nvPr/>
        </p:nvSpPr>
        <p:spPr bwMode="auto">
          <a:xfrm>
            <a:off x="3886200" y="3208338"/>
            <a:ext cx="302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>
                <a:solidFill>
                  <a:srgbClr val="008000"/>
                </a:solidFill>
                <a:latin typeface="Comic Sans MS" panose="030F0702030302020204" pitchFamily="66" charset="0"/>
              </a:rPr>
              <a:t>New York 12:00</a:t>
            </a:r>
          </a:p>
        </p:txBody>
      </p:sp>
      <p:sp>
        <p:nvSpPr>
          <p:cNvPr id="593928" name="Line 8"/>
          <p:cNvSpPr>
            <a:spLocks noChangeShapeType="1"/>
          </p:cNvSpPr>
          <p:nvPr/>
        </p:nvSpPr>
        <p:spPr bwMode="auto">
          <a:xfrm>
            <a:off x="1295400" y="838200"/>
            <a:ext cx="3048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3929" name="Line 9"/>
          <p:cNvSpPr>
            <a:spLocks noChangeShapeType="1"/>
          </p:cNvSpPr>
          <p:nvPr/>
        </p:nvSpPr>
        <p:spPr bwMode="auto">
          <a:xfrm>
            <a:off x="4114800" y="2971800"/>
            <a:ext cx="3048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3930" name="Line 10"/>
          <p:cNvSpPr>
            <a:spLocks noChangeShapeType="1"/>
          </p:cNvSpPr>
          <p:nvPr/>
        </p:nvSpPr>
        <p:spPr bwMode="auto">
          <a:xfrm>
            <a:off x="3352800" y="2286000"/>
            <a:ext cx="3048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3931" name="Line 11"/>
          <p:cNvSpPr>
            <a:spLocks noChangeShapeType="1"/>
          </p:cNvSpPr>
          <p:nvPr/>
        </p:nvSpPr>
        <p:spPr bwMode="auto">
          <a:xfrm>
            <a:off x="2438400" y="1524000"/>
            <a:ext cx="3048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3932" name="Oval 12"/>
          <p:cNvSpPr>
            <a:spLocks noChangeArrowheads="1"/>
          </p:cNvSpPr>
          <p:nvPr/>
        </p:nvSpPr>
        <p:spPr bwMode="auto">
          <a:xfrm>
            <a:off x="4876800" y="533400"/>
            <a:ext cx="36576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zh-CN" sz="3200">
                <a:latin typeface="Comic Sans MS" panose="030F0702030302020204" pitchFamily="66" charset="0"/>
              </a:rPr>
              <a:t>At this moment</a:t>
            </a:r>
          </a:p>
        </p:txBody>
      </p:sp>
      <p:sp>
        <p:nvSpPr>
          <p:cNvPr id="593933" name="Line 13"/>
          <p:cNvSpPr>
            <a:spLocks noChangeShapeType="1"/>
          </p:cNvSpPr>
          <p:nvPr/>
        </p:nvSpPr>
        <p:spPr bwMode="auto">
          <a:xfrm>
            <a:off x="152400" y="4495800"/>
            <a:ext cx="3048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3934" name="Text Box 14"/>
          <p:cNvSpPr txBox="1">
            <a:spLocks noChangeArrowheads="1"/>
          </p:cNvSpPr>
          <p:nvPr/>
        </p:nvSpPr>
        <p:spPr bwMode="auto">
          <a:xfrm>
            <a:off x="0" y="3657600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>
                <a:solidFill>
                  <a:srgbClr val="0000FF"/>
                </a:solidFill>
                <a:latin typeface="Comic Sans MS" panose="030F0702030302020204" pitchFamily="66" charset="0"/>
              </a:rPr>
              <a:t> at the moment = 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9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93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93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3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3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93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9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93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593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2" grpId="0"/>
      <p:bldP spid="593923" grpId="0"/>
      <p:bldP spid="593924" grpId="0"/>
      <p:bldP spid="593925" grpId="0"/>
      <p:bldP spid="593926" grpId="0"/>
      <p:bldP spid="593927" grpId="0"/>
      <p:bldP spid="593928" grpId="0" animBg="1"/>
      <p:bldP spid="593929" grpId="0" animBg="1"/>
      <p:bldP spid="593930" grpId="0" animBg="1"/>
      <p:bldP spid="593931" grpId="0" animBg="1"/>
      <p:bldP spid="593932" grpId="0" animBg="1"/>
      <p:bldP spid="593933" grpId="0" animBg="1"/>
      <p:bldP spid="59393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3"/>
          <p:cNvSpPr>
            <a:spLocks noChangeArrowheads="1"/>
          </p:cNvSpPr>
          <p:nvPr/>
        </p:nvSpPr>
        <p:spPr bwMode="auto">
          <a:xfrm>
            <a:off x="141288" y="247332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zh-CN" altLang="zh-CN"/>
          </a:p>
        </p:txBody>
      </p:sp>
      <p:sp>
        <p:nvSpPr>
          <p:cNvPr id="553987" name="Rectangle 4"/>
          <p:cNvSpPr>
            <a:spLocks noChangeArrowheads="1"/>
          </p:cNvSpPr>
          <p:nvPr/>
        </p:nvSpPr>
        <p:spPr bwMode="auto">
          <a:xfrm>
            <a:off x="141288" y="247332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zh-CN" altLang="zh-CN"/>
          </a:p>
        </p:txBody>
      </p:sp>
      <p:sp>
        <p:nvSpPr>
          <p:cNvPr id="553992" name="Text Box 4"/>
          <p:cNvSpPr txBox="1">
            <a:spLocks noChangeArrowheads="1"/>
          </p:cNvSpPr>
          <p:nvPr/>
        </p:nvSpPr>
        <p:spPr bwMode="auto">
          <a:xfrm>
            <a:off x="827088" y="3033713"/>
            <a:ext cx="7453312" cy="2093912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0" lang="en-US" altLang="zh-CN" sz="3600">
                <a:solidFill>
                  <a:srgbClr val="FF3399"/>
                </a:solidFill>
              </a:rPr>
              <a:t>Time zones</a:t>
            </a:r>
          </a:p>
          <a:p>
            <a:pPr>
              <a:lnSpc>
                <a:spcPct val="120000"/>
              </a:lnSpc>
            </a:pPr>
            <a:r>
              <a:rPr kumimoji="0" lang="en-US" altLang="zh-CN" sz="3600"/>
              <a:t>In the US, from New York to Hawaii, there are several time zones. </a:t>
            </a:r>
          </a:p>
        </p:txBody>
      </p:sp>
      <p:sp>
        <p:nvSpPr>
          <p:cNvPr id="553993" name="WordArt 9"/>
          <p:cNvSpPr>
            <a:spLocks noChangeArrowheads="1" noChangeShapeType="1" noTextEdit="1"/>
          </p:cNvSpPr>
          <p:nvPr/>
        </p:nvSpPr>
        <p:spPr bwMode="auto">
          <a:xfrm>
            <a:off x="898525" y="1052513"/>
            <a:ext cx="7308850" cy="15478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华文新魏" panose="02010800040101010101" charset="-122"/>
                <a:ea typeface="华文新魏" panose="02010800040101010101" charset="-122"/>
              </a:rPr>
              <a:t>Around the world </a:t>
            </a:r>
            <a:endParaRPr lang="zh-CN" altLang="en-US" sz="3600" kern="10">
              <a:ln w="9525">
                <a:rou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5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2" grpId="0" animBg="1"/>
      <p:bldP spid="55399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6038" name="Picture 6" descr="6-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913" y="152400"/>
            <a:ext cx="6551612" cy="51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792163" y="5373688"/>
            <a:ext cx="7596187" cy="14097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/>
              <a:t>It’s midday in New York, and people are having lunch.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6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6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6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6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6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7614" name="Picture 14" descr="6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4150" y="188913"/>
            <a:ext cx="6276975" cy="430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7615" name="Text Box 15"/>
          <p:cNvSpPr txBox="1">
            <a:spLocks noChangeArrowheads="1"/>
          </p:cNvSpPr>
          <p:nvPr/>
        </p:nvSpPr>
        <p:spPr bwMode="auto">
          <a:xfrm>
            <a:off x="2160588" y="4689475"/>
            <a:ext cx="6911975" cy="14097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/>
              <a:t>It’s 9:00 am in Los Angeles, and children are starting school.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7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7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7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7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7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1396" name="Picture 4" descr="6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6900" y="569913"/>
            <a:ext cx="5395913" cy="426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1397" name="Text Box 5"/>
          <p:cNvSpPr txBox="1">
            <a:spLocks noChangeArrowheads="1"/>
          </p:cNvSpPr>
          <p:nvPr/>
        </p:nvSpPr>
        <p:spPr bwMode="auto">
          <a:xfrm>
            <a:off x="1617663" y="4905375"/>
            <a:ext cx="6950075" cy="14097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/>
              <a:t>In Hawaii, it’s 7:00 am, and most people are getting up.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1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1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1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1" name="Text Box 3"/>
          <p:cNvSpPr txBox="1">
            <a:spLocks noChangeArrowheads="1"/>
          </p:cNvSpPr>
          <p:nvPr/>
        </p:nvSpPr>
        <p:spPr bwMode="auto">
          <a:xfrm>
            <a:off x="215516" y="440668"/>
            <a:ext cx="8712200" cy="4703763"/>
          </a:xfrm>
          <a:prstGeom prst="rect">
            <a:avLst/>
          </a:prstGeom>
          <a:solidFill>
            <a:srgbClr val="FFFFFF">
              <a:alpha val="8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3600" dirty="0">
                <a:solidFill>
                  <a:srgbClr val="FF0000"/>
                </a:solidFill>
              </a:rPr>
              <a:t>Module task: Making a radio report</a:t>
            </a:r>
          </a:p>
          <a:p>
            <a:pPr>
              <a:lnSpc>
                <a:spcPct val="120000"/>
              </a:lnSpc>
            </a:pPr>
            <a:r>
              <a:rPr kumimoji="0" lang="en-US" altLang="zh-CN" sz="3600" dirty="0">
                <a:solidFill>
                  <a:srgbClr val="9900CC"/>
                </a:solidFill>
              </a:rPr>
              <a:t>Work in groups of three or four. Plan a radio report.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kumimoji="0" lang="en-US" altLang="zh-CN" sz="3600" dirty="0"/>
              <a:t>Talk about news you would like to report.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kumimoji="0" lang="en-US" altLang="zh-CN" sz="3600" dirty="0"/>
              <a:t>List the activities you would like to report.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kumimoji="0" lang="en-US" altLang="zh-CN" sz="3600" dirty="0"/>
              <a:t>Make notes about the news.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kumimoji="0" lang="en-US" altLang="zh-CN" sz="3600" dirty="0"/>
              <a:t>Write what you are going to say</a:t>
            </a:r>
            <a:r>
              <a:rPr kumimoji="0" lang="en-US" altLang="zh-CN" sz="3600" i="1" dirty="0">
                <a:solidFill>
                  <a:srgbClr val="000099"/>
                </a:solidFill>
              </a:rPr>
              <a:t>.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7" name="WordArt 3"/>
          <p:cNvSpPr>
            <a:spLocks noChangeArrowheads="1" noChangeShapeType="1" noTextEdit="1"/>
          </p:cNvSpPr>
          <p:nvPr/>
        </p:nvSpPr>
        <p:spPr bwMode="auto">
          <a:xfrm>
            <a:off x="2016125" y="1196975"/>
            <a:ext cx="5076825" cy="1044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Work in pairs 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564228" name="Text Box 4"/>
          <p:cNvSpPr txBox="1">
            <a:spLocks noChangeArrowheads="1"/>
          </p:cNvSpPr>
          <p:nvPr/>
        </p:nvSpPr>
        <p:spPr bwMode="auto">
          <a:xfrm>
            <a:off x="898525" y="2420938"/>
            <a:ext cx="7345363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3600" dirty="0">
                <a:solidFill>
                  <a:srgbClr val="FF3399"/>
                </a:solidFill>
              </a:rPr>
              <a:t>Show your report to the whole class.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>
                <a:solidFill>
                  <a:srgbClr val="FF3399"/>
                </a:solidFill>
              </a:rPr>
              <a:t>Choose the best report.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64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6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animBg="1"/>
      <p:bldP spid="56422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3" name="WordArt 3"/>
          <p:cNvSpPr>
            <a:spLocks noChangeArrowheads="1" noChangeShapeType="1" noTextEdit="1"/>
          </p:cNvSpPr>
          <p:nvPr/>
        </p:nvSpPr>
        <p:spPr bwMode="auto">
          <a:xfrm>
            <a:off x="3167063" y="368300"/>
            <a:ext cx="2808287" cy="827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达标练习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431800" y="1520825"/>
            <a:ext cx="8470900" cy="368935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kumimoji="0" lang="en-US" altLang="zh-CN" sz="3600" dirty="0"/>
              <a:t>I. </a:t>
            </a:r>
            <a:r>
              <a:rPr kumimoji="0" lang="zh-CN" altLang="en-US" sz="3600" dirty="0"/>
              <a:t>用单词的正确形式填空。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1. Tony is ______ (take) photos.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2. They are _______ (call) their teacher.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3. Lucy is _______ (wait) for No. 8 bus.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4. We are _________ (shop) with mother.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2520950" y="2401888"/>
            <a:ext cx="14795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600">
                <a:solidFill>
                  <a:srgbClr val="FF0000"/>
                </a:solidFill>
              </a:rPr>
              <a:t>taking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2844800" y="3122613"/>
            <a:ext cx="15303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600">
                <a:solidFill>
                  <a:srgbClr val="FF0000"/>
                </a:solidFill>
              </a:rPr>
              <a:t>calling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2484438" y="3841750"/>
            <a:ext cx="1682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600">
                <a:solidFill>
                  <a:srgbClr val="FF0000"/>
                </a:solidFill>
              </a:rPr>
              <a:t>waiting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2555875" y="4562475"/>
            <a:ext cx="20129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600">
                <a:solidFill>
                  <a:srgbClr val="FF0000"/>
                </a:solidFill>
              </a:rPr>
              <a:t>shopping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3" grpId="0" animBg="1"/>
      <p:bldP spid="103427" grpId="0" animBg="1"/>
      <p:bldP spid="103428" grpId="0"/>
      <p:bldP spid="103429" grpId="0"/>
      <p:bldP spid="103430" grpId="0"/>
      <p:bldP spid="1034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ChangeArrowheads="1"/>
          </p:cNvSpPr>
          <p:nvPr/>
        </p:nvSpPr>
        <p:spPr bwMode="auto">
          <a:xfrm>
            <a:off x="381000" y="533400"/>
            <a:ext cx="342900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CN" altLang="en-US" sz="3200" dirty="0">
                <a:latin typeface="Arial" panose="020B0604020202020204" pitchFamily="34" charset="0"/>
                <a:ea typeface="隶书" panose="02010509060101010101" pitchFamily="49" charset="-122"/>
              </a:rPr>
              <a:t>享受学校的郊游</a:t>
            </a:r>
          </a:p>
          <a:p>
            <a:pPr>
              <a:lnSpc>
                <a:spcPct val="150000"/>
              </a:lnSpc>
            </a:pPr>
            <a:r>
              <a:rPr kumimoji="0" lang="zh-CN" altLang="en-US" sz="3200" dirty="0">
                <a:latin typeface="Arial" panose="020B0604020202020204" pitchFamily="34" charset="0"/>
                <a:ea typeface="隶书" panose="02010509060101010101" pitchFamily="49" charset="-122"/>
              </a:rPr>
              <a:t>躺在太阳下</a:t>
            </a:r>
          </a:p>
          <a:p>
            <a:pPr>
              <a:lnSpc>
                <a:spcPct val="150000"/>
              </a:lnSpc>
            </a:pPr>
            <a:r>
              <a:rPr kumimoji="0" lang="zh-CN" altLang="en-US" sz="3200" dirty="0">
                <a:latin typeface="Arial" panose="020B0604020202020204" pitchFamily="34" charset="0"/>
                <a:ea typeface="隶书" panose="02010509060101010101" pitchFamily="49" charset="-122"/>
              </a:rPr>
              <a:t>打电话给妈妈</a:t>
            </a:r>
          </a:p>
          <a:p>
            <a:pPr>
              <a:lnSpc>
                <a:spcPct val="150000"/>
              </a:lnSpc>
            </a:pPr>
            <a:endParaRPr kumimoji="0" lang="zh-CN" altLang="en-US" sz="3200" dirty="0"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kumimoji="0" lang="zh-CN" altLang="en-US" sz="3200" dirty="0">
                <a:latin typeface="Arial" panose="020B0604020202020204" pitchFamily="34" charset="0"/>
                <a:ea typeface="隶书" panose="02010509060101010101" pitchFamily="49" charset="-122"/>
              </a:rPr>
              <a:t>告诉她关于购物</a:t>
            </a:r>
          </a:p>
          <a:p>
            <a:pPr>
              <a:lnSpc>
                <a:spcPct val="150000"/>
              </a:lnSpc>
            </a:pPr>
            <a:r>
              <a:rPr kumimoji="0" lang="zh-CN" altLang="en-US" sz="3200" dirty="0">
                <a:latin typeface="Arial" panose="020B0604020202020204" pitchFamily="34" charset="0"/>
                <a:ea typeface="隶书" panose="02010509060101010101" pitchFamily="49" charset="-122"/>
              </a:rPr>
              <a:t>玩的很开心</a:t>
            </a:r>
          </a:p>
        </p:txBody>
      </p:sp>
      <p:sp>
        <p:nvSpPr>
          <p:cNvPr id="585731" name="Rectangle 3"/>
          <p:cNvSpPr>
            <a:spLocks noChangeArrowheads="1"/>
          </p:cNvSpPr>
          <p:nvPr/>
        </p:nvSpPr>
        <p:spPr bwMode="auto">
          <a:xfrm>
            <a:off x="3733800" y="609600"/>
            <a:ext cx="43116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200">
                <a:solidFill>
                  <a:srgbClr val="FF3300"/>
                </a:solidFill>
                <a:latin typeface="Comic Sans MS" panose="030F0702030302020204" pitchFamily="66" charset="0"/>
              </a:rPr>
              <a:t>enjoy </a:t>
            </a:r>
            <a:r>
              <a:rPr kumimoji="0" lang="en-US" altLang="zh-CN" sz="3200">
                <a:latin typeface="Comic Sans MS" panose="030F0702030302020204" pitchFamily="66" charset="0"/>
              </a:rPr>
              <a:t>the</a:t>
            </a:r>
            <a:r>
              <a:rPr kumimoji="0" lang="en-US" altLang="zh-CN" sz="3200">
                <a:solidFill>
                  <a:srgbClr val="0000FF"/>
                </a:solidFill>
                <a:latin typeface="Comic Sans MS" panose="030F0702030302020204" pitchFamily="66" charset="0"/>
              </a:rPr>
              <a:t> school trip</a:t>
            </a:r>
          </a:p>
        </p:txBody>
      </p:sp>
      <p:sp>
        <p:nvSpPr>
          <p:cNvPr id="585732" name="Text Box 4"/>
          <p:cNvSpPr txBox="1">
            <a:spLocks noChangeArrowheads="1"/>
          </p:cNvSpPr>
          <p:nvPr/>
        </p:nvSpPr>
        <p:spPr bwMode="auto">
          <a:xfrm>
            <a:off x="3733800" y="1524000"/>
            <a:ext cx="426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>
                <a:solidFill>
                  <a:srgbClr val="FF0000"/>
                </a:solidFill>
                <a:latin typeface="Comic Sans MS" panose="030F0702030302020204" pitchFamily="66" charset="0"/>
              </a:rPr>
              <a:t>lie</a:t>
            </a:r>
            <a:r>
              <a:rPr kumimoji="0" lang="en-US" altLang="zh-CN" sz="3200">
                <a:latin typeface="Comic Sans MS" panose="030F0702030302020204" pitchFamily="66" charset="0"/>
              </a:rPr>
              <a:t> </a:t>
            </a:r>
            <a:r>
              <a:rPr kumimoji="0" lang="en-US" altLang="zh-CN" sz="3200">
                <a:solidFill>
                  <a:srgbClr val="FF0000"/>
                </a:solidFill>
                <a:latin typeface="Comic Sans MS" panose="030F0702030302020204" pitchFamily="66" charset="0"/>
              </a:rPr>
              <a:t>in</a:t>
            </a:r>
            <a:r>
              <a:rPr kumimoji="0" lang="en-US" altLang="zh-CN" sz="3200">
                <a:latin typeface="Comic Sans MS" panose="030F0702030302020204" pitchFamily="66" charset="0"/>
              </a:rPr>
              <a:t> the </a:t>
            </a:r>
            <a:r>
              <a:rPr kumimoji="0" lang="en-US" altLang="zh-CN" sz="3200">
                <a:solidFill>
                  <a:srgbClr val="0000FF"/>
                </a:solidFill>
                <a:latin typeface="Comic Sans MS" panose="030F0702030302020204" pitchFamily="66" charset="0"/>
              </a:rPr>
              <a:t>sun</a:t>
            </a:r>
          </a:p>
        </p:txBody>
      </p:sp>
      <p:sp>
        <p:nvSpPr>
          <p:cNvPr id="585733" name="Rectangle 5"/>
          <p:cNvSpPr>
            <a:spLocks noChangeArrowheads="1"/>
          </p:cNvSpPr>
          <p:nvPr/>
        </p:nvSpPr>
        <p:spPr bwMode="auto">
          <a:xfrm>
            <a:off x="3733800" y="2209800"/>
            <a:ext cx="3733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call</a:t>
            </a:r>
            <a:r>
              <a:rPr kumimoji="0" lang="en-US" altLang="zh-CN" sz="3200" dirty="0">
                <a:latin typeface="Comic Sans MS" panose="030F0702030302020204" pitchFamily="66" charset="0"/>
              </a:rPr>
              <a:t> mother/             </a:t>
            </a:r>
            <a:r>
              <a:rPr kumimoji="0"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give </a:t>
            </a:r>
            <a:r>
              <a:rPr kumimoji="0" lang="en-US" altLang="zh-CN" sz="3200" dirty="0">
                <a:latin typeface="Comic Sans MS" panose="030F0702030302020204" pitchFamily="66" charset="0"/>
              </a:rPr>
              <a:t>mother a </a:t>
            </a:r>
            <a:r>
              <a:rPr kumimoji="0"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call</a:t>
            </a:r>
          </a:p>
        </p:txBody>
      </p:sp>
      <p:sp>
        <p:nvSpPr>
          <p:cNvPr id="585734" name="Rectangle 6"/>
          <p:cNvSpPr>
            <a:spLocks noChangeArrowheads="1"/>
          </p:cNvSpPr>
          <p:nvPr/>
        </p:nvSpPr>
        <p:spPr bwMode="auto">
          <a:xfrm>
            <a:off x="3657600" y="3505200"/>
            <a:ext cx="5715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tell</a:t>
            </a:r>
            <a:r>
              <a:rPr kumimoji="0" lang="en-US" altLang="zh-CN" sz="3200" dirty="0">
                <a:latin typeface="Comic Sans MS" panose="030F0702030302020204" pitchFamily="66" charset="0"/>
              </a:rPr>
              <a:t> her </a:t>
            </a:r>
            <a:r>
              <a:rPr kumimoji="0"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about shopping</a:t>
            </a:r>
          </a:p>
          <a:p>
            <a:pPr>
              <a:lnSpc>
                <a:spcPct val="150000"/>
              </a:lnSpc>
            </a:pPr>
            <a:r>
              <a:rPr kumimoji="0"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have</a:t>
            </a:r>
            <a:r>
              <a:rPr kumimoji="0" lang="en-US" altLang="zh-CN" sz="3200" dirty="0">
                <a:latin typeface="Comic Sans MS" panose="030F0702030302020204" pitchFamily="66" charset="0"/>
              </a:rPr>
              <a:t> a </a:t>
            </a:r>
            <a:r>
              <a:rPr kumimoji="0"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good/ great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5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5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1" grpId="0"/>
      <p:bldP spid="585732" grpId="0"/>
      <p:bldP spid="58573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358775" y="692150"/>
            <a:ext cx="8470900" cy="368935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kumimoji="0" lang="en-US" altLang="zh-CN" sz="3600" dirty="0"/>
              <a:t>5. </a:t>
            </a:r>
            <a:r>
              <a:rPr kumimoji="0" lang="en-US" altLang="zh-CN" sz="3600" dirty="0" err="1"/>
              <a:t>Daming</a:t>
            </a:r>
            <a:r>
              <a:rPr kumimoji="0" lang="en-US" altLang="zh-CN" sz="3600" dirty="0"/>
              <a:t> is _____ (lie) in the bed.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6. Lily and Tom are ______ (have) a good   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    time.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7. Jim is ________ (enjoy) playing football.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8. He is _______ (leave) work now.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2974975" y="852488"/>
            <a:ext cx="12001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600">
                <a:solidFill>
                  <a:srgbClr val="FF0000"/>
                </a:solidFill>
              </a:rPr>
              <a:t>lying</a:t>
            </a: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4391025" y="1554163"/>
            <a:ext cx="1555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600">
                <a:solidFill>
                  <a:srgbClr val="FF0000"/>
                </a:solidFill>
              </a:rPr>
              <a:t>having</a:t>
            </a: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2159000" y="2994025"/>
            <a:ext cx="19113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600">
                <a:solidFill>
                  <a:srgbClr val="FF0000"/>
                </a:solidFill>
              </a:rPr>
              <a:t>enjoying</a:t>
            </a: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2003425" y="3714750"/>
            <a:ext cx="16319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600">
                <a:solidFill>
                  <a:srgbClr val="FF0000"/>
                </a:solidFill>
              </a:rPr>
              <a:t>leaving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animBg="1"/>
      <p:bldP spid="103432" grpId="0"/>
      <p:bldP spid="103433" grpId="0"/>
      <p:bldP spid="103434" grpId="0"/>
      <p:bldP spid="10343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504825" y="584200"/>
            <a:ext cx="8639175" cy="440372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74" tIns="58787" rIns="117574" bIns="58787">
            <a:spAutoFit/>
          </a:bodyPr>
          <a:lstStyle>
            <a:lvl1pPr marL="441325" indent="-441325" defTabSz="117665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7665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7665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7665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7665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7665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7665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7665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7665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kumimoji="0" lang="en-US" altLang="zh-CN" sz="3600" dirty="0"/>
              <a:t>B. </a:t>
            </a:r>
            <a:r>
              <a:rPr kumimoji="0" lang="zh-CN" altLang="en-US" sz="3600" dirty="0"/>
              <a:t>根据要求完成下列各题。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1. </a:t>
            </a:r>
            <a:r>
              <a:rPr kumimoji="0" lang="zh-CN" altLang="en-US" sz="3600" dirty="0"/>
              <a:t>他们正在吃午饭。</a:t>
            </a:r>
          </a:p>
          <a:p>
            <a:pPr>
              <a:lnSpc>
                <a:spcPct val="130000"/>
              </a:lnSpc>
            </a:pPr>
            <a:r>
              <a:rPr lang="zh-CN" altLang="en-US" sz="3600" dirty="0"/>
              <a:t>    </a:t>
            </a:r>
            <a:r>
              <a:rPr lang="en-US" altLang="zh-CN" sz="3600" dirty="0"/>
              <a:t>They are ____________ now. </a:t>
            </a:r>
            <a:endParaRPr kumimoji="0" lang="en-US" altLang="zh-CN" sz="3600" dirty="0"/>
          </a:p>
          <a:p>
            <a:pPr>
              <a:lnSpc>
                <a:spcPct val="130000"/>
              </a:lnSpc>
            </a:pPr>
            <a:r>
              <a:rPr kumimoji="0" lang="en-US" altLang="zh-CN" sz="3600" dirty="0"/>
              <a:t>2. </a:t>
            </a:r>
            <a:r>
              <a:rPr lang="zh-CN" altLang="en-US" sz="3600" dirty="0"/>
              <a:t>三班的学生正在做作业。</a:t>
            </a:r>
          </a:p>
          <a:p>
            <a:pPr>
              <a:lnSpc>
                <a:spcPct val="130000"/>
              </a:lnSpc>
            </a:pPr>
            <a:r>
              <a:rPr lang="zh-CN" altLang="en-US" sz="3600" dirty="0"/>
              <a:t>    </a:t>
            </a:r>
            <a:r>
              <a:rPr lang="en-US" altLang="zh-CN" sz="3600" dirty="0"/>
              <a:t>The students of Class Three _________ their homework.</a:t>
            </a:r>
          </a:p>
        </p:txBody>
      </p:sp>
      <p:sp>
        <p:nvSpPr>
          <p:cNvPr id="566276" name="Rectangle 4"/>
          <p:cNvSpPr>
            <a:spLocks noChangeArrowheads="1"/>
          </p:cNvSpPr>
          <p:nvPr/>
        </p:nvSpPr>
        <p:spPr bwMode="auto">
          <a:xfrm>
            <a:off x="2916238" y="2209800"/>
            <a:ext cx="2940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06780"/>
            <a:r>
              <a:rPr lang="en-US" altLang="zh-CN" sz="3600">
                <a:solidFill>
                  <a:srgbClr val="FF0000"/>
                </a:solidFill>
              </a:rPr>
              <a:t>having lunch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77013" y="3624263"/>
            <a:ext cx="2076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600">
                <a:solidFill>
                  <a:srgbClr val="FF0000"/>
                </a:solidFill>
                <a:cs typeface="Times New Roman" panose="02020603050405020304" pitchFamily="18" charset="0"/>
              </a:rPr>
              <a:t>are doing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6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6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nimBg="1"/>
      <p:bldP spid="566276" grpId="0"/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504825" y="404813"/>
            <a:ext cx="8639175" cy="51181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74" tIns="58787" rIns="117574" bIns="58787">
            <a:spAutoFit/>
          </a:bodyPr>
          <a:lstStyle>
            <a:lvl1pPr marL="441325" indent="-441325" defTabSz="117665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7665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7665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7665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7665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7665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7665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7665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7665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dirty="0"/>
              <a:t>3. </a:t>
            </a:r>
            <a:r>
              <a:rPr lang="zh-CN" altLang="en-US" sz="3600" dirty="0"/>
              <a:t>孩子们正在起床。</a:t>
            </a:r>
          </a:p>
          <a:p>
            <a:pPr>
              <a:lnSpc>
                <a:spcPct val="130000"/>
              </a:lnSpc>
            </a:pPr>
            <a:r>
              <a:rPr lang="zh-CN" altLang="en-US" sz="3600" dirty="0"/>
              <a:t>    </a:t>
            </a:r>
            <a:r>
              <a:rPr lang="en-US" altLang="zh-CN" sz="3600" dirty="0"/>
              <a:t>Children _________________ now.</a:t>
            </a:r>
          </a:p>
          <a:p>
            <a:pPr>
              <a:lnSpc>
                <a:spcPct val="130000"/>
              </a:lnSpc>
            </a:pPr>
            <a:r>
              <a:rPr lang="en-US" altLang="zh-CN" sz="3600" dirty="0"/>
              <a:t>4. </a:t>
            </a:r>
            <a:r>
              <a:rPr lang="zh-CN" altLang="en-US" sz="3600" dirty="0"/>
              <a:t>现在是</a:t>
            </a:r>
            <a:r>
              <a:rPr lang="en-US" altLang="zh-CN" sz="3600" dirty="0"/>
              <a:t>8:20</a:t>
            </a:r>
            <a:r>
              <a:rPr lang="zh-CN" altLang="en-US" sz="3600" dirty="0"/>
              <a:t>。 他们在上语文课。</a:t>
            </a:r>
          </a:p>
          <a:p>
            <a:pPr>
              <a:lnSpc>
                <a:spcPct val="130000"/>
              </a:lnSpc>
            </a:pPr>
            <a:r>
              <a:rPr lang="zh-CN" altLang="en-US" sz="3600" dirty="0"/>
              <a:t>    </a:t>
            </a:r>
            <a:r>
              <a:rPr lang="en-US" altLang="zh-CN" sz="3600" dirty="0"/>
              <a:t>____ 8:20 now. They __________ Chinese. </a:t>
            </a:r>
          </a:p>
          <a:p>
            <a:pPr>
              <a:lnSpc>
                <a:spcPct val="130000"/>
              </a:lnSpc>
            </a:pPr>
            <a:r>
              <a:rPr lang="en-US" altLang="zh-CN" sz="3600" dirty="0"/>
              <a:t>5. </a:t>
            </a:r>
            <a:r>
              <a:rPr lang="zh-CN" altLang="en-US" sz="3600" dirty="0"/>
              <a:t>他们正在公园里拍照。</a:t>
            </a:r>
          </a:p>
          <a:p>
            <a:pPr>
              <a:lnSpc>
                <a:spcPct val="130000"/>
              </a:lnSpc>
            </a:pPr>
            <a:r>
              <a:rPr lang="zh-CN" altLang="en-US" sz="3600" dirty="0"/>
              <a:t>    </a:t>
            </a:r>
            <a:r>
              <a:rPr lang="en-US" altLang="zh-CN" sz="3600" dirty="0"/>
              <a:t>They are ____________ in the park.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14713" y="1285875"/>
            <a:ext cx="30670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600">
                <a:solidFill>
                  <a:srgbClr val="FF0000"/>
                </a:solidFill>
                <a:cs typeface="Times New Roman" panose="02020603050405020304" pitchFamily="18" charset="0"/>
              </a:rPr>
              <a:t>are getting up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46163" y="2725738"/>
            <a:ext cx="73088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600">
                <a:solidFill>
                  <a:srgbClr val="FF0000"/>
                </a:solidFill>
                <a:cs typeface="Times New Roman" panose="02020603050405020304" pitchFamily="18" charset="0"/>
              </a:rPr>
              <a:t>It’s                               are having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73375" y="4849813"/>
            <a:ext cx="2889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7574" tIns="58787" rIns="117574" bIns="58787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600">
                <a:solidFill>
                  <a:srgbClr val="FF0000"/>
                </a:solidFill>
                <a:cs typeface="Times New Roman" panose="02020603050405020304" pitchFamily="18" charset="0"/>
              </a:rPr>
              <a:t>taking photos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nimBg="1"/>
      <p:bldP spid="6" grpId="0"/>
      <p:bldP spid="7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Text Box 2"/>
          <p:cNvSpPr txBox="1">
            <a:spLocks noChangeArrowheads="1"/>
          </p:cNvSpPr>
          <p:nvPr/>
        </p:nvSpPr>
        <p:spPr bwMode="auto">
          <a:xfrm>
            <a:off x="323850" y="0"/>
            <a:ext cx="8569325" cy="500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8001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2573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7145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1717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CN" sz="2800" dirty="0">
                <a:solidFill>
                  <a:srgbClr val="FF3300"/>
                </a:solidFill>
                <a:latin typeface="Arial" panose="020B0604020202020204" pitchFamily="34" charset="0"/>
              </a:rPr>
              <a:t>Choose the right answer: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kumimoji="0" lang="en-US" altLang="zh-CN" sz="2800" dirty="0">
                <a:latin typeface="Arial" panose="020B0604020202020204" pitchFamily="34" charset="0"/>
              </a:rPr>
              <a:t>I’m ____ to you .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dirty="0">
                <a:latin typeface="Arial" panose="020B0604020202020204" pitchFamily="34" charset="0"/>
              </a:rPr>
              <a:t>A. talk   B. talking   C. </a:t>
            </a:r>
            <a:r>
              <a:rPr kumimoji="0" lang="en-US" altLang="zh-CN" sz="2800" dirty="0" err="1">
                <a:latin typeface="Arial" panose="020B0604020202020204" pitchFamily="34" charset="0"/>
              </a:rPr>
              <a:t>talkes</a:t>
            </a:r>
            <a:endParaRPr kumimoji="0" lang="en-US" altLang="zh-CN" sz="2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kumimoji="0" lang="en-US" altLang="zh-CN" sz="2800" dirty="0">
                <a:latin typeface="Arial" panose="020B0604020202020204" pitchFamily="34" charset="0"/>
              </a:rPr>
              <a:t>2. </a:t>
            </a:r>
            <a:r>
              <a:rPr kumimoji="0" lang="en-US" altLang="zh-CN" sz="2800" dirty="0" err="1">
                <a:latin typeface="Arial" panose="020B0604020202020204" pitchFamily="34" charset="0"/>
              </a:rPr>
              <a:t>Daming</a:t>
            </a:r>
            <a:r>
              <a:rPr kumimoji="0" lang="en-US" altLang="zh-CN" sz="2800" dirty="0">
                <a:latin typeface="Arial" panose="020B0604020202020204" pitchFamily="34" charset="0"/>
              </a:rPr>
              <a:t> is ___lunch and ___ in the sun.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dirty="0">
                <a:latin typeface="Arial" panose="020B0604020202020204" pitchFamily="34" charset="0"/>
              </a:rPr>
              <a:t>A . eating, </a:t>
            </a:r>
            <a:r>
              <a:rPr kumimoji="0" lang="en-US" altLang="zh-CN" sz="2800" dirty="0" err="1">
                <a:latin typeface="Arial" panose="020B0604020202020204" pitchFamily="34" charset="0"/>
              </a:rPr>
              <a:t>lieing</a:t>
            </a:r>
            <a:r>
              <a:rPr kumimoji="0" lang="en-US" altLang="zh-CN" sz="2800" dirty="0">
                <a:latin typeface="Arial" panose="020B0604020202020204" pitchFamily="34" charset="0"/>
              </a:rPr>
              <a:t>   B. </a:t>
            </a:r>
            <a:r>
              <a:rPr kumimoji="0" lang="en-US" altLang="zh-CN" sz="2800" dirty="0" err="1">
                <a:latin typeface="Arial" panose="020B0604020202020204" pitchFamily="34" charset="0"/>
              </a:rPr>
              <a:t>eatting</a:t>
            </a:r>
            <a:r>
              <a:rPr kumimoji="0" lang="en-US" altLang="zh-CN" sz="2800" dirty="0">
                <a:latin typeface="Arial" panose="020B0604020202020204" pitchFamily="34" charset="0"/>
              </a:rPr>
              <a:t>, lying  C. </a:t>
            </a:r>
            <a:r>
              <a:rPr kumimoji="0" lang="en-US" altLang="zh-CN" sz="2800" dirty="0" err="1">
                <a:latin typeface="Arial" panose="020B0604020202020204" pitchFamily="34" charset="0"/>
              </a:rPr>
              <a:t>eating,lying</a:t>
            </a:r>
            <a:endParaRPr kumimoji="0" lang="en-US" altLang="zh-CN" sz="2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kumimoji="0" lang="en-US" altLang="zh-CN" sz="2800" dirty="0">
                <a:latin typeface="Arial" panose="020B0604020202020204" pitchFamily="34" charset="0"/>
              </a:rPr>
              <a:t>3. He’s ___ the school trip a lot.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dirty="0">
                <a:latin typeface="Arial" panose="020B0604020202020204" pitchFamily="34" charset="0"/>
              </a:rPr>
              <a:t>A enjoys    B </a:t>
            </a:r>
            <a:r>
              <a:rPr kumimoji="0" lang="en-US" altLang="zh-CN" sz="2800" dirty="0" err="1">
                <a:latin typeface="Arial" panose="020B0604020202020204" pitchFamily="34" charset="0"/>
              </a:rPr>
              <a:t>enjoing</a:t>
            </a:r>
            <a:r>
              <a:rPr kumimoji="0" lang="en-US" altLang="zh-CN" sz="2800" dirty="0">
                <a:latin typeface="Arial" panose="020B0604020202020204" pitchFamily="34" charset="0"/>
              </a:rPr>
              <a:t>    C. enjoying</a:t>
            </a:r>
          </a:p>
          <a:p>
            <a:pPr>
              <a:spcBef>
                <a:spcPct val="50000"/>
              </a:spcBef>
            </a:pPr>
            <a:endParaRPr kumimoji="0"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589827" name="Text Box 3"/>
          <p:cNvSpPr txBox="1">
            <a:spLocks noChangeArrowheads="1"/>
          </p:cNvSpPr>
          <p:nvPr/>
        </p:nvSpPr>
        <p:spPr bwMode="auto">
          <a:xfrm>
            <a:off x="539750" y="4437063"/>
            <a:ext cx="7921625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>
                <a:latin typeface="Arial" panose="020B0604020202020204" pitchFamily="34" charset="0"/>
              </a:rPr>
              <a:t>1</a:t>
            </a:r>
            <a:r>
              <a:rPr kumimoji="0" lang="zh-CN" altLang="en-US" dirty="0">
                <a:latin typeface="Arial" panose="020B0604020202020204" pitchFamily="34" charset="0"/>
              </a:rPr>
              <a:t>你在干什么</a:t>
            </a:r>
            <a:r>
              <a:rPr kumimoji="0" lang="en-US" altLang="zh-CN" dirty="0">
                <a:latin typeface="Arial" panose="020B0604020202020204" pitchFamily="34" charset="0"/>
              </a:rPr>
              <a:t>? </a:t>
            </a:r>
            <a:r>
              <a:rPr kumimoji="0" lang="zh-CN" altLang="en-US" dirty="0">
                <a:latin typeface="Arial" panose="020B0604020202020204" pitchFamily="34" charset="0"/>
              </a:rPr>
              <a:t>我在等汽车</a:t>
            </a:r>
            <a:r>
              <a:rPr kumimoji="0" lang="en-US" altLang="zh-CN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0" lang="en-US" altLang="zh-CN" dirty="0">
                <a:latin typeface="Arial" panose="020B0604020202020204" pitchFamily="34" charset="0"/>
              </a:rPr>
              <a:t>What </a:t>
            </a:r>
            <a:r>
              <a:rPr kumimoji="0" lang="en-US" altLang="zh-CN" dirty="0">
                <a:solidFill>
                  <a:srgbClr val="FF3300"/>
                </a:solidFill>
                <a:latin typeface="Arial" panose="020B0604020202020204" pitchFamily="34" charset="0"/>
              </a:rPr>
              <a:t>are</a:t>
            </a:r>
            <a:r>
              <a:rPr kumimoji="0" lang="en-US" altLang="zh-CN" dirty="0">
                <a:latin typeface="Arial" panose="020B0604020202020204" pitchFamily="34" charset="0"/>
              </a:rPr>
              <a:t> you </a:t>
            </a:r>
            <a:r>
              <a:rPr kumimoji="0" lang="en-US" altLang="zh-CN" dirty="0">
                <a:solidFill>
                  <a:srgbClr val="FF3300"/>
                </a:solidFill>
                <a:latin typeface="Arial" panose="020B0604020202020204" pitchFamily="34" charset="0"/>
              </a:rPr>
              <a:t>doing?</a:t>
            </a:r>
          </a:p>
          <a:p>
            <a:pPr>
              <a:spcBef>
                <a:spcPct val="50000"/>
              </a:spcBef>
            </a:pPr>
            <a:r>
              <a:rPr kumimoji="0" lang="en-US" altLang="zh-CN" dirty="0">
                <a:solidFill>
                  <a:srgbClr val="FF3300"/>
                </a:solidFill>
                <a:latin typeface="Arial" panose="020B0604020202020204" pitchFamily="34" charset="0"/>
              </a:rPr>
              <a:t>I’m waiting</a:t>
            </a:r>
            <a:r>
              <a:rPr kumimoji="0" lang="en-US" altLang="zh-CN" dirty="0">
                <a:latin typeface="Arial" panose="020B0604020202020204" pitchFamily="34" charset="0"/>
              </a:rPr>
              <a:t> for the bus</a:t>
            </a:r>
            <a:r>
              <a:rPr kumimoji="0" lang="en-US" altLang="zh-CN" dirty="0" smtClean="0">
                <a:latin typeface="Arial" panose="020B0604020202020204" pitchFamily="34" charset="0"/>
              </a:rPr>
              <a:t>. </a:t>
            </a:r>
            <a:endParaRPr kumimoji="0" lang="en-US" altLang="zh-CN" dirty="0">
              <a:latin typeface="Arial" panose="020B0604020202020204" pitchFamily="34" charset="0"/>
            </a:endParaRPr>
          </a:p>
        </p:txBody>
      </p:sp>
      <p:pic>
        <p:nvPicPr>
          <p:cNvPr id="589828" name="Picture 4" descr="f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268413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9829" name="Picture 5" descr="f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5654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9830" name="Picture 6" descr="f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4005263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89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77724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你能听到我吗</a:t>
            </a:r>
            <a:r>
              <a:rPr kumimoji="0"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  <a:p>
            <a:pPr>
              <a:spcBef>
                <a:spcPct val="50000"/>
              </a:spcBef>
            </a:pPr>
            <a:endParaRPr kumimoji="0" lang="en-US" altLang="zh-CN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kumimoji="0"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我正站在中国长城上</a:t>
            </a:r>
            <a:r>
              <a:rPr kumimoji="0"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  <a:p>
            <a:pPr>
              <a:spcBef>
                <a:spcPct val="50000"/>
              </a:spcBef>
            </a:pPr>
            <a:endParaRPr kumimoji="0" lang="en-US" altLang="zh-CN" sz="32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kumimoji="0"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听</a:t>
            </a:r>
            <a:r>
              <a:rPr kumimoji="0"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0"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鸟儿在树上歌唱</a:t>
            </a:r>
            <a:r>
              <a:rPr kumimoji="0"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  <a:p>
            <a:pPr>
              <a:spcBef>
                <a:spcPct val="50000"/>
              </a:spcBef>
            </a:pPr>
            <a:endParaRPr kumimoji="0" lang="en-US" altLang="zh-CN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kumimoji="0"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看</a:t>
            </a:r>
            <a:r>
              <a:rPr kumimoji="0"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0"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小狗在躺在太阳下睡觉</a:t>
            </a:r>
            <a:r>
              <a:rPr kumimoji="0"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586755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Can you hear me?</a:t>
            </a:r>
          </a:p>
        </p:txBody>
      </p:sp>
      <p:sp>
        <p:nvSpPr>
          <p:cNvPr id="586756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929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I</a:t>
            </a:r>
            <a:r>
              <a:rPr kumimoji="0" lang="en-US" altLang="zh-CN" dirty="0">
                <a:solidFill>
                  <a:srgbClr val="FF0000"/>
                </a:solidFill>
                <a:latin typeface="Comic Sans MS" panose="030F0702030302020204" pitchFamily="66" charset="0"/>
              </a:rPr>
              <a:t>’m standing</a:t>
            </a:r>
            <a:r>
              <a:rPr kumimoji="0" lang="en-US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 on </a:t>
            </a:r>
            <a:r>
              <a:rPr kumimoji="0" lang="en-US" altLang="zh-CN" dirty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kumimoji="0" lang="en-US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zh-CN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kumimoji="0" lang="en-US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reat </a:t>
            </a:r>
            <a:r>
              <a:rPr kumimoji="0" lang="en-US" altLang="zh-CN" dirty="0">
                <a:solidFill>
                  <a:srgbClr val="FF0000"/>
                </a:solidFill>
                <a:latin typeface="Comic Sans MS" panose="030F0702030302020204" pitchFamily="66" charset="0"/>
              </a:rPr>
              <a:t>W</a:t>
            </a:r>
            <a:r>
              <a:rPr kumimoji="0" lang="en-US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all of China.</a:t>
            </a:r>
          </a:p>
        </p:txBody>
      </p:sp>
      <p:sp>
        <p:nvSpPr>
          <p:cNvPr id="586757" name="Text Box 5"/>
          <p:cNvSpPr txBox="1">
            <a:spLocks noChangeArrowheads="1"/>
          </p:cNvSpPr>
          <p:nvPr/>
        </p:nvSpPr>
        <p:spPr bwMode="auto">
          <a:xfrm>
            <a:off x="381000" y="3505200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>
                <a:solidFill>
                  <a:srgbClr val="FF0000"/>
                </a:solidFill>
                <a:latin typeface="Comic Sans MS" panose="030F0702030302020204" pitchFamily="66" charset="0"/>
              </a:rPr>
              <a:t>Listen</a:t>
            </a:r>
            <a:r>
              <a:rPr kumimoji="0" lang="en-US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, the bird </a:t>
            </a:r>
            <a:r>
              <a:rPr kumimoji="0" lang="en-US" altLang="zh-CN" dirty="0">
                <a:solidFill>
                  <a:srgbClr val="FF0000"/>
                </a:solidFill>
                <a:latin typeface="Comic Sans MS" panose="030F0702030302020204" pitchFamily="66" charset="0"/>
              </a:rPr>
              <a:t>is singing</a:t>
            </a:r>
            <a:r>
              <a:rPr kumimoji="0" lang="en-US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 in the tree.</a:t>
            </a:r>
          </a:p>
        </p:txBody>
      </p:sp>
      <p:sp>
        <p:nvSpPr>
          <p:cNvPr id="586758" name="Text Box 6"/>
          <p:cNvSpPr txBox="1">
            <a:spLocks noChangeArrowheads="1"/>
          </p:cNvSpPr>
          <p:nvPr/>
        </p:nvSpPr>
        <p:spPr bwMode="auto">
          <a:xfrm>
            <a:off x="381000" y="48006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>
                <a:solidFill>
                  <a:srgbClr val="FF0000"/>
                </a:solidFill>
                <a:latin typeface="Comic Sans MS" panose="030F0702030302020204" pitchFamily="66" charset="0"/>
              </a:rPr>
              <a:t>Look</a:t>
            </a:r>
            <a:r>
              <a:rPr kumimoji="0" lang="en-US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, the dog </a:t>
            </a:r>
            <a:r>
              <a:rPr kumimoji="0" lang="en-US" altLang="zh-CN" dirty="0">
                <a:solidFill>
                  <a:srgbClr val="FF0000"/>
                </a:solidFill>
                <a:latin typeface="Comic Sans MS" panose="030F0702030302020204" pitchFamily="66" charset="0"/>
              </a:rPr>
              <a:t>is lying</a:t>
            </a:r>
            <a:r>
              <a:rPr kumimoji="0" lang="en-US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 in the sun and </a:t>
            </a:r>
            <a:r>
              <a:rPr kumimoji="0" lang="en-US" altLang="zh-CN" dirty="0">
                <a:solidFill>
                  <a:srgbClr val="FF0000"/>
                </a:solidFill>
                <a:latin typeface="Comic Sans MS" panose="030F0702030302020204" pitchFamily="66" charset="0"/>
              </a:rPr>
              <a:t>sleeping</a:t>
            </a:r>
            <a:r>
              <a:rPr kumimoji="0" lang="en-US" altLang="zh-CN" dirty="0">
                <a:solidFill>
                  <a:srgbClr val="0000FF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6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6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/>
      <p:bldP spid="586756" grpId="0"/>
      <p:bldP spid="5867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42" name="Picture 2" descr="045b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052513"/>
            <a:ext cx="2592388" cy="25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43" name="Rectangle 3"/>
          <p:cNvSpPr>
            <a:spLocks noChangeArrowheads="1"/>
          </p:cNvSpPr>
          <p:nvPr/>
        </p:nvSpPr>
        <p:spPr bwMode="auto">
          <a:xfrm>
            <a:off x="1476375" y="2420938"/>
            <a:ext cx="2447925" cy="14398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573444" name="Picture 4" descr="036bj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1268413"/>
            <a:ext cx="2881313" cy="28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45" name="Rectangle 5"/>
          <p:cNvSpPr>
            <a:spLocks noChangeArrowheads="1"/>
          </p:cNvSpPr>
          <p:nvPr/>
        </p:nvSpPr>
        <p:spPr bwMode="auto">
          <a:xfrm>
            <a:off x="6804025" y="1341438"/>
            <a:ext cx="1728788" cy="32400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446" name="Text Box 6"/>
          <p:cNvSpPr txBox="1">
            <a:spLocks noChangeArrowheads="1"/>
          </p:cNvSpPr>
          <p:nvPr/>
        </p:nvSpPr>
        <p:spPr bwMode="auto">
          <a:xfrm>
            <a:off x="684213" y="4581525"/>
            <a:ext cx="33829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>
                <a:latin typeface="Arial" panose="020B0604020202020204" pitchFamily="34" charset="0"/>
              </a:rPr>
              <a:t>It 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is</a:t>
            </a:r>
            <a:r>
              <a:rPr kumimoji="0" lang="en-US" altLang="zh-CN" sz="3200">
                <a:latin typeface="Arial" panose="020B0604020202020204" pitchFamily="34" charset="0"/>
              </a:rPr>
              <a:t> walk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ing</a:t>
            </a:r>
            <a:r>
              <a:rPr kumimoji="0" lang="en-US" altLang="zh-CN" sz="32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573447" name="Text Box 7"/>
          <p:cNvSpPr txBox="1">
            <a:spLocks noChangeArrowheads="1"/>
          </p:cNvSpPr>
          <p:nvPr/>
        </p:nvSpPr>
        <p:spPr bwMode="auto">
          <a:xfrm>
            <a:off x="4716463" y="4797425"/>
            <a:ext cx="3959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>
                <a:latin typeface="Arial" panose="020B0604020202020204" pitchFamily="34" charset="0"/>
              </a:rPr>
              <a:t>It 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is</a:t>
            </a:r>
            <a:r>
              <a:rPr kumimoji="0" lang="en-US" altLang="zh-CN" sz="3200">
                <a:latin typeface="Arial" panose="020B0604020202020204" pitchFamily="34" charset="0"/>
              </a:rPr>
              <a:t> do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ing</a:t>
            </a:r>
            <a:r>
              <a:rPr kumimoji="0" lang="en-US" altLang="zh-CN" sz="3200">
                <a:latin typeface="Arial" panose="020B0604020202020204" pitchFamily="34" charset="0"/>
              </a:rPr>
              <a:t> sports.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73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734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73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73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73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73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73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73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3" grpId="0" animBg="1"/>
      <p:bldP spid="573445" grpId="0" animBg="1"/>
      <p:bldP spid="573446" grpId="0"/>
      <p:bldP spid="5734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4466" name="Picture 2" descr="061c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84313"/>
            <a:ext cx="287972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4467" name="Picture 3" descr="046b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1484313"/>
            <a:ext cx="244792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4468" name="Rectangle 4"/>
          <p:cNvSpPr>
            <a:spLocks noChangeArrowheads="1"/>
          </p:cNvSpPr>
          <p:nvPr/>
        </p:nvSpPr>
        <p:spPr bwMode="auto">
          <a:xfrm>
            <a:off x="1116013" y="3284538"/>
            <a:ext cx="2376487" cy="13684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469" name="Rectangle 5"/>
          <p:cNvSpPr>
            <a:spLocks noChangeArrowheads="1"/>
          </p:cNvSpPr>
          <p:nvPr/>
        </p:nvSpPr>
        <p:spPr bwMode="auto">
          <a:xfrm>
            <a:off x="6516688" y="908050"/>
            <a:ext cx="1296987" cy="29527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470" name="Text Box 6"/>
          <p:cNvSpPr txBox="1">
            <a:spLocks noChangeArrowheads="1"/>
          </p:cNvSpPr>
          <p:nvPr/>
        </p:nvSpPr>
        <p:spPr bwMode="auto">
          <a:xfrm>
            <a:off x="323850" y="908050"/>
            <a:ext cx="4751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>
                <a:latin typeface="Arial" panose="020B0604020202020204" pitchFamily="34" charset="0"/>
              </a:rPr>
              <a:t>It 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is</a:t>
            </a:r>
            <a:r>
              <a:rPr kumimoji="0" lang="en-US" altLang="zh-CN" sz="3200">
                <a:latin typeface="Arial" panose="020B0604020202020204" pitchFamily="34" charset="0"/>
              </a:rPr>
              <a:t> rid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ing</a:t>
            </a:r>
            <a:r>
              <a:rPr kumimoji="0" lang="en-US" altLang="zh-CN" sz="3200">
                <a:latin typeface="Arial" panose="020B0604020202020204" pitchFamily="34" charset="0"/>
              </a:rPr>
              <a:t> a bike.</a:t>
            </a:r>
          </a:p>
        </p:txBody>
      </p:sp>
      <p:sp>
        <p:nvSpPr>
          <p:cNvPr id="574471" name="Text Box 7"/>
          <p:cNvSpPr txBox="1">
            <a:spLocks noChangeArrowheads="1"/>
          </p:cNvSpPr>
          <p:nvPr/>
        </p:nvSpPr>
        <p:spPr bwMode="auto">
          <a:xfrm>
            <a:off x="4427538" y="4076700"/>
            <a:ext cx="39608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>
                <a:latin typeface="Arial" panose="020B0604020202020204" pitchFamily="34" charset="0"/>
              </a:rPr>
              <a:t>It 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is</a:t>
            </a:r>
            <a:r>
              <a:rPr kumimoji="0" lang="en-US" altLang="zh-CN" sz="3200">
                <a:latin typeface="Arial" panose="020B0604020202020204" pitchFamily="34" charset="0"/>
              </a:rPr>
              <a:t> run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ning</a:t>
            </a:r>
            <a:r>
              <a:rPr kumimoji="0" lang="en-US" altLang="zh-CN" sz="320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74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74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74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74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74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74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744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744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744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8" grpId="0" animBg="1"/>
      <p:bldP spid="574469" grpId="0" animBg="1"/>
      <p:bldP spid="574470" grpId="0"/>
      <p:bldP spid="5744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5490" name="Picture 2" descr="004ad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205038"/>
            <a:ext cx="295275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5491" name="Rectangle 3"/>
          <p:cNvSpPr>
            <a:spLocks noChangeArrowheads="1"/>
          </p:cNvSpPr>
          <p:nvPr/>
        </p:nvSpPr>
        <p:spPr bwMode="auto">
          <a:xfrm>
            <a:off x="827088" y="2060575"/>
            <a:ext cx="2089150" cy="39608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575492" name="Picture 4" descr="060c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188913"/>
            <a:ext cx="3097213" cy="30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5493" name="Rectangle 5"/>
          <p:cNvSpPr>
            <a:spLocks noChangeArrowheads="1"/>
          </p:cNvSpPr>
          <p:nvPr/>
        </p:nvSpPr>
        <p:spPr bwMode="auto">
          <a:xfrm>
            <a:off x="5651500" y="2133600"/>
            <a:ext cx="2447925" cy="16557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494" name="Text Box 6"/>
          <p:cNvSpPr txBox="1">
            <a:spLocks noChangeArrowheads="1"/>
          </p:cNvSpPr>
          <p:nvPr/>
        </p:nvSpPr>
        <p:spPr bwMode="auto">
          <a:xfrm>
            <a:off x="539750" y="1052513"/>
            <a:ext cx="4968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>
                <a:latin typeface="Arial" panose="020B0604020202020204" pitchFamily="34" charset="0"/>
              </a:rPr>
              <a:t>It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 is</a:t>
            </a:r>
            <a:r>
              <a:rPr kumimoji="0" lang="en-US" altLang="zh-CN" sz="3200">
                <a:latin typeface="Arial" panose="020B0604020202020204" pitchFamily="34" charset="0"/>
              </a:rPr>
              <a:t> play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ing</a:t>
            </a:r>
            <a:r>
              <a:rPr kumimoji="0" lang="en-US" altLang="zh-CN" sz="3200">
                <a:latin typeface="Arial" panose="020B0604020202020204" pitchFamily="34" charset="0"/>
              </a:rPr>
              <a:t> basketball.</a:t>
            </a:r>
          </a:p>
        </p:txBody>
      </p:sp>
      <p:sp>
        <p:nvSpPr>
          <p:cNvPr id="575495" name="Text Box 7"/>
          <p:cNvSpPr txBox="1">
            <a:spLocks noChangeArrowheads="1"/>
          </p:cNvSpPr>
          <p:nvPr/>
        </p:nvSpPr>
        <p:spPr bwMode="auto">
          <a:xfrm>
            <a:off x="4356100" y="4041775"/>
            <a:ext cx="4787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>
                <a:latin typeface="Arial" panose="020B0604020202020204" pitchFamily="34" charset="0"/>
              </a:rPr>
              <a:t>It 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is</a:t>
            </a:r>
            <a:r>
              <a:rPr kumimoji="0" lang="en-US" altLang="zh-CN" sz="3200">
                <a:latin typeface="Arial" panose="020B0604020202020204" pitchFamily="34" charset="0"/>
              </a:rPr>
              <a:t> play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ing</a:t>
            </a:r>
            <a:r>
              <a:rPr kumimoji="0" lang="en-US" altLang="zh-CN" sz="3200">
                <a:latin typeface="Arial" panose="020B0604020202020204" pitchFamily="34" charset="0"/>
              </a:rPr>
              <a:t> the guitar</a:t>
            </a:r>
            <a:r>
              <a:rPr kumimoji="0" lang="en-US" altLang="zh-CN" sz="1800" b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75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75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754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75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75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animBg="1"/>
      <p:bldP spid="575493" grpId="0" animBg="1"/>
      <p:bldP spid="575494" grpId="0"/>
      <p:bldP spid="5754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6514" name="Picture 2" descr="021a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476250"/>
            <a:ext cx="2449512" cy="244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6515" name="Rectangle 3"/>
          <p:cNvSpPr>
            <a:spLocks noChangeArrowheads="1"/>
          </p:cNvSpPr>
          <p:nvPr/>
        </p:nvSpPr>
        <p:spPr bwMode="auto">
          <a:xfrm>
            <a:off x="1692275" y="2349500"/>
            <a:ext cx="2087563" cy="1008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576516" name="Picture 4" descr="018a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908050"/>
            <a:ext cx="3024187" cy="179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6517" name="Rectangle 5"/>
          <p:cNvSpPr>
            <a:spLocks noChangeArrowheads="1"/>
          </p:cNvSpPr>
          <p:nvPr/>
        </p:nvSpPr>
        <p:spPr bwMode="auto">
          <a:xfrm>
            <a:off x="5292725" y="1844675"/>
            <a:ext cx="2305050" cy="16557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6518" name="Text Box 6"/>
          <p:cNvSpPr txBox="1">
            <a:spLocks noChangeArrowheads="1"/>
          </p:cNvSpPr>
          <p:nvPr/>
        </p:nvSpPr>
        <p:spPr bwMode="auto">
          <a:xfrm>
            <a:off x="611188" y="3573463"/>
            <a:ext cx="37449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>
                <a:latin typeface="Arial" panose="020B0604020202020204" pitchFamily="34" charset="0"/>
              </a:rPr>
              <a:t>It 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is</a:t>
            </a:r>
            <a:r>
              <a:rPr kumimoji="0" lang="en-US" altLang="zh-CN" sz="3200">
                <a:latin typeface="Arial" panose="020B0604020202020204" pitchFamily="34" charset="0"/>
              </a:rPr>
              <a:t> play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ing </a:t>
            </a:r>
            <a:r>
              <a:rPr kumimoji="0" lang="en-US" altLang="zh-CN" sz="3200">
                <a:latin typeface="Arial" panose="020B0604020202020204" pitchFamily="34" charset="0"/>
              </a:rPr>
              <a:t>football.</a:t>
            </a:r>
          </a:p>
        </p:txBody>
      </p:sp>
      <p:sp>
        <p:nvSpPr>
          <p:cNvPr id="576519" name="Text Box 7"/>
          <p:cNvSpPr txBox="1">
            <a:spLocks noChangeArrowheads="1"/>
          </p:cNvSpPr>
          <p:nvPr/>
        </p:nvSpPr>
        <p:spPr bwMode="auto">
          <a:xfrm>
            <a:off x="4427538" y="3644900"/>
            <a:ext cx="4537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>
                <a:latin typeface="Arial" panose="020B0604020202020204" pitchFamily="34" charset="0"/>
              </a:rPr>
              <a:t>It 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is</a:t>
            </a:r>
            <a:r>
              <a:rPr kumimoji="0" lang="en-US" altLang="zh-CN" sz="3200">
                <a:latin typeface="Arial" panose="020B0604020202020204" pitchFamily="34" charset="0"/>
              </a:rPr>
              <a:t> driv</a:t>
            </a:r>
            <a:r>
              <a:rPr kumimoji="0"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ing </a:t>
            </a:r>
            <a:r>
              <a:rPr kumimoji="0" lang="en-US" altLang="zh-CN" sz="3200">
                <a:latin typeface="Arial" panose="020B0604020202020204" pitchFamily="34" charset="0"/>
              </a:rPr>
              <a:t>a car.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76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animBg="1"/>
      <p:bldP spid="576517" grpId="0" animBg="1"/>
      <p:bldP spid="576518" grpId="0"/>
      <p:bldP spid="576519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1485</Words>
  <Application>Microsoft Office PowerPoint</Application>
  <PresentationFormat>全屏显示(4:3)</PresentationFormat>
  <Paragraphs>261</Paragraphs>
  <Slides>43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43</vt:i4>
      </vt:variant>
    </vt:vector>
  </HeadingPairs>
  <TitlesOfParts>
    <vt:vector size="58" baseType="lpstr">
      <vt:lpstr>DotumChe</vt:lpstr>
      <vt:lpstr>PMingLiU</vt:lpstr>
      <vt:lpstr>华文新魏</vt:lpstr>
      <vt:lpstr>隶书</vt:lpstr>
      <vt:lpstr>宋体</vt:lpstr>
      <vt:lpstr>微软雅黑</vt:lpstr>
      <vt:lpstr>Arial</vt:lpstr>
      <vt:lpstr>Arial Black</vt:lpstr>
      <vt:lpstr>Blackadder ITC</vt:lpstr>
      <vt:lpstr>Book Antiqua</vt:lpstr>
      <vt:lpstr>Bookman Old Style</vt:lpstr>
      <vt:lpstr>Comic Sans MS</vt:lpstr>
      <vt:lpstr>Monotype Corsiva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2005-11-29T12:00:00Z</dcterms:created>
  <dcterms:modified xsi:type="dcterms:W3CDTF">2023-01-16T17:54:39Z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937236785D8345238012894C1F1E1F03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