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heme/theme2.xml" ContentType="application/vnd.openxmlformats-officedocument.theme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69" r:id="rId2"/>
    <p:sldId id="439" r:id="rId3"/>
    <p:sldId id="275" r:id="rId4"/>
    <p:sldId id="428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78" r:id="rId13"/>
    <p:sldId id="462" r:id="rId14"/>
    <p:sldId id="463" r:id="rId15"/>
    <p:sldId id="464" r:id="rId16"/>
    <p:sldId id="465" r:id="rId17"/>
    <p:sldId id="466" r:id="rId18"/>
    <p:sldId id="429" r:id="rId19"/>
    <p:sldId id="401" r:id="rId20"/>
    <p:sldId id="430" r:id="rId21"/>
    <p:sldId id="399" r:id="rId22"/>
    <p:sldId id="425" r:id="rId23"/>
    <p:sldId id="414" r:id="rId24"/>
    <p:sldId id="477" r:id="rId25"/>
    <p:sldId id="359" r:id="rId2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">
          <p15:clr>
            <a:srgbClr val="A4A3A4"/>
          </p15:clr>
        </p15:guide>
        <p15:guide id="2" pos="1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DBFF"/>
    <a:srgbClr val="0000FF"/>
    <a:srgbClr val="006600"/>
    <a:srgbClr val="149494"/>
    <a:srgbClr val="000099"/>
    <a:srgbClr val="660066"/>
    <a:srgbClr val="00CC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7496" autoAdjust="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429"/>
        <p:guide pos="1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A5F6366A-803C-4B59-9008-19CEE23463E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6366A-803C-4B59-9008-19CEE23463E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941211"/>
            <a:ext cx="8139178" cy="674375"/>
          </a:xfrm>
        </p:spPr>
        <p:txBody>
          <a:bodyPr rIns="25400" anchor="t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12" y="2674620"/>
            <a:ext cx="8139178" cy="713238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单击此处编辑副标题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DC39E06-F467-497F-BE4F-8BC09A8548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928351" y="714382"/>
            <a:ext cx="713238" cy="4041680"/>
          </a:xfrm>
        </p:spPr>
        <p:txBody>
          <a:bodyPr vert="eaVert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D79E175-2968-4CE8-96A6-EC5EDE10DA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372B3E4-A949-46BD-9676-5369F3FF3B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1941211"/>
            <a:ext cx="8139178" cy="674375"/>
          </a:xfrm>
        </p:spPr>
        <p:txBody>
          <a:bodyPr rIns="25400" rtlCol="0" anchor="t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单击此处编辑标题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9B60745-480E-463D-BBB6-9271CBC63C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12" y="972000"/>
            <a:ext cx="8139178" cy="3781016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99A127A-1B97-401F-B20E-5805374580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48" y="2856548"/>
            <a:ext cx="8139178" cy="468634"/>
          </a:xfrm>
        </p:spPr>
        <p:txBody>
          <a:bodyPr rIns="63500" anchor="t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2444" y="3383757"/>
            <a:ext cx="8139178" cy="808489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E7903C8-71C7-41C1-A347-197CDAB259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2448" y="972000"/>
            <a:ext cx="3962432" cy="3780000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7948699-A4D5-45E4-9641-E703581B55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412" y="324000"/>
            <a:ext cx="8139178" cy="486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502448" y="972001"/>
            <a:ext cx="3962432" cy="285752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444" y="1341782"/>
            <a:ext cx="3962400" cy="3414176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972001"/>
            <a:ext cx="3962432" cy="285752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41782"/>
            <a:ext cx="3962432" cy="3414176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  <a:p>
            <a:pPr lvl="1"/>
            <a:r>
              <a:rPr noProof="1">
                <a:sym typeface="+mn-ea"/>
              </a:rPr>
              <a:t>第二级</a:t>
            </a:r>
          </a:p>
          <a:p>
            <a:pPr lvl="2"/>
            <a:r>
              <a:rPr noProof="1">
                <a:sym typeface="+mn-ea"/>
              </a:rPr>
              <a:t>第三级</a:t>
            </a:r>
          </a:p>
          <a:p>
            <a:pPr lvl="3"/>
            <a:r>
              <a:rPr noProof="1">
                <a:sym typeface="+mn-ea"/>
              </a:rPr>
              <a:t>第四级</a:t>
            </a:r>
          </a:p>
          <a:p>
            <a:pPr lvl="4"/>
            <a:r>
              <a:rPr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E987FE3-6F54-4CF0-BBE1-A14EDE4596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A3450B9-59C9-4009-AB8F-A2D8B8D738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827F423-FFBF-4B58-B204-FB9362E052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2448" y="972000"/>
            <a:ext cx="3962432" cy="3780000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79194" y="972000"/>
            <a:ext cx="3962432" cy="3780000"/>
          </a:xfrm>
        </p:spPr>
        <p:txBody>
          <a:bodyPr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22674AB-0943-4ED8-A477-AA5F90BD58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4"/>
            </p:custDataLst>
          </p:nvPr>
        </p:nvSpPr>
        <p:spPr bwMode="auto">
          <a:xfrm>
            <a:off x="501650" y="323850"/>
            <a:ext cx="8140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5"/>
            </p:custDataLst>
          </p:nvPr>
        </p:nvSpPr>
        <p:spPr bwMode="auto">
          <a:xfrm>
            <a:off x="501650" y="971550"/>
            <a:ext cx="8140700" cy="378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60401" y="4762500"/>
            <a:ext cx="2024063" cy="23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689" y="4762500"/>
            <a:ext cx="2968625" cy="236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457950" y="4762500"/>
            <a:ext cx="2025650" cy="23693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D3E32A51-0FDB-45EB-9CBE-05E34DE6139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100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fontAlgn="base">
        <a:spcBef>
          <a:spcPct val="0"/>
        </a:spcBef>
        <a:spcAft>
          <a:spcPct val="0"/>
        </a:spcAft>
        <a:defRPr sz="21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685800" rtl="0" fontAlgn="base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6500" algn="l"/>
        </a:tabLst>
        <a:defRPr sz="12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14.wmf"/><Relationship Id="rId9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png"/><Relationship Id="rId26" Type="http://schemas.openxmlformats.org/officeDocument/2006/relationships/oleObject" Target="../embeddings/oleObject17.bin"/><Relationship Id="rId39" Type="http://schemas.openxmlformats.org/officeDocument/2006/relationships/oleObject" Target="../embeddings/oleObject29.bin"/><Relationship Id="rId21" Type="http://schemas.openxmlformats.org/officeDocument/2006/relationships/oleObject" Target="../embeddings/oleObject13.bin"/><Relationship Id="rId34" Type="http://schemas.openxmlformats.org/officeDocument/2006/relationships/oleObject" Target="../embeddings/oleObject25.bin"/><Relationship Id="rId42" Type="http://schemas.openxmlformats.org/officeDocument/2006/relationships/oleObject" Target="../embeddings/oleObject32.bin"/><Relationship Id="rId47" Type="http://schemas.openxmlformats.org/officeDocument/2006/relationships/oleObject" Target="../embeddings/oleObject37.bin"/><Relationship Id="rId50" Type="http://schemas.openxmlformats.org/officeDocument/2006/relationships/oleObject" Target="../embeddings/oleObject40.bin"/><Relationship Id="rId55" Type="http://schemas.openxmlformats.org/officeDocument/2006/relationships/oleObject" Target="../embeddings/oleObject45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9.png"/><Relationship Id="rId29" Type="http://schemas.openxmlformats.org/officeDocument/2006/relationships/oleObject" Target="../embeddings/oleObject20.bin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23.bin"/><Relationship Id="rId37" Type="http://schemas.openxmlformats.org/officeDocument/2006/relationships/image" Target="../media/image11.png"/><Relationship Id="rId40" Type="http://schemas.openxmlformats.org/officeDocument/2006/relationships/oleObject" Target="../embeddings/oleObject30.bin"/><Relationship Id="rId45" Type="http://schemas.openxmlformats.org/officeDocument/2006/relationships/oleObject" Target="../embeddings/oleObject35.bin"/><Relationship Id="rId53" Type="http://schemas.openxmlformats.org/officeDocument/2006/relationships/oleObject" Target="../embeddings/oleObject43.bin"/><Relationship Id="rId58" Type="http://schemas.openxmlformats.org/officeDocument/2006/relationships/oleObject" Target="../embeddings/oleObject48.bin"/><Relationship Id="rId5" Type="http://schemas.openxmlformats.org/officeDocument/2006/relationships/oleObject" Target="../embeddings/oleObject3.bin"/><Relationship Id="rId61" Type="http://schemas.openxmlformats.org/officeDocument/2006/relationships/oleObject" Target="../embeddings/oleObject51.bin"/><Relationship Id="rId19" Type="http://schemas.openxmlformats.org/officeDocument/2006/relationships/oleObject" Target="../embeddings/oleObject11.bin"/><Relationship Id="rId14" Type="http://schemas.openxmlformats.org/officeDocument/2006/relationships/image" Target="../media/image8.png"/><Relationship Id="rId22" Type="http://schemas.openxmlformats.org/officeDocument/2006/relationships/oleObject" Target="../embeddings/oleObject14.bin"/><Relationship Id="rId27" Type="http://schemas.openxmlformats.org/officeDocument/2006/relationships/oleObject" Target="../embeddings/oleObject18.bin"/><Relationship Id="rId30" Type="http://schemas.openxmlformats.org/officeDocument/2006/relationships/oleObject" Target="../embeddings/oleObject21.bin"/><Relationship Id="rId35" Type="http://schemas.openxmlformats.org/officeDocument/2006/relationships/oleObject" Target="../embeddings/oleObject26.bin"/><Relationship Id="rId43" Type="http://schemas.openxmlformats.org/officeDocument/2006/relationships/oleObject" Target="../embeddings/oleObject33.bin"/><Relationship Id="rId48" Type="http://schemas.openxmlformats.org/officeDocument/2006/relationships/oleObject" Target="../embeddings/oleObject38.bin"/><Relationship Id="rId56" Type="http://schemas.openxmlformats.org/officeDocument/2006/relationships/oleObject" Target="../embeddings/oleObject46.bin"/><Relationship Id="rId8" Type="http://schemas.openxmlformats.org/officeDocument/2006/relationships/oleObject" Target="../embeddings/oleObject5.bin"/><Relationship Id="rId51" Type="http://schemas.openxmlformats.org/officeDocument/2006/relationships/oleObject" Target="../embeddings/oleObject41.bin"/><Relationship Id="rId3" Type="http://schemas.openxmlformats.org/officeDocument/2006/relationships/oleObject" Target="../embeddings/oleObject2.bin"/><Relationship Id="rId12" Type="http://schemas.openxmlformats.org/officeDocument/2006/relationships/image" Target="../media/image7.png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6.bin"/><Relationship Id="rId33" Type="http://schemas.openxmlformats.org/officeDocument/2006/relationships/oleObject" Target="../embeddings/oleObject24.bin"/><Relationship Id="rId38" Type="http://schemas.openxmlformats.org/officeDocument/2006/relationships/oleObject" Target="../embeddings/oleObject28.bin"/><Relationship Id="rId46" Type="http://schemas.openxmlformats.org/officeDocument/2006/relationships/oleObject" Target="../embeddings/oleObject36.bin"/><Relationship Id="rId59" Type="http://schemas.openxmlformats.org/officeDocument/2006/relationships/oleObject" Target="../embeddings/oleObject49.bin"/><Relationship Id="rId20" Type="http://schemas.openxmlformats.org/officeDocument/2006/relationships/oleObject" Target="../embeddings/oleObject12.bin"/><Relationship Id="rId41" Type="http://schemas.openxmlformats.org/officeDocument/2006/relationships/oleObject" Target="../embeddings/oleObject31.bin"/><Relationship Id="rId54" Type="http://schemas.openxmlformats.org/officeDocument/2006/relationships/oleObject" Target="../embeddings/oleObject44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15" Type="http://schemas.openxmlformats.org/officeDocument/2006/relationships/oleObject" Target="../embeddings/oleObject9.bin"/><Relationship Id="rId23" Type="http://schemas.openxmlformats.org/officeDocument/2006/relationships/image" Target="../media/image12.png"/><Relationship Id="rId28" Type="http://schemas.openxmlformats.org/officeDocument/2006/relationships/oleObject" Target="../embeddings/oleObject19.bin"/><Relationship Id="rId36" Type="http://schemas.openxmlformats.org/officeDocument/2006/relationships/oleObject" Target="../embeddings/oleObject27.bin"/><Relationship Id="rId49" Type="http://schemas.openxmlformats.org/officeDocument/2006/relationships/oleObject" Target="../embeddings/oleObject39.bin"/><Relationship Id="rId57" Type="http://schemas.openxmlformats.org/officeDocument/2006/relationships/oleObject" Target="../embeddings/oleObject47.bin"/><Relationship Id="rId10" Type="http://schemas.openxmlformats.org/officeDocument/2006/relationships/oleObject" Target="../embeddings/oleObject6.bin"/><Relationship Id="rId31" Type="http://schemas.openxmlformats.org/officeDocument/2006/relationships/oleObject" Target="../embeddings/oleObject22.bin"/><Relationship Id="rId44" Type="http://schemas.openxmlformats.org/officeDocument/2006/relationships/oleObject" Target="../embeddings/oleObject34.bin"/><Relationship Id="rId52" Type="http://schemas.openxmlformats.org/officeDocument/2006/relationships/oleObject" Target="../embeddings/oleObject42.bin"/><Relationship Id="rId60" Type="http://schemas.openxmlformats.org/officeDocument/2006/relationships/oleObject" Target="../embeddings/oleObject50.bin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6.bin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5"/>
          <p:cNvSpPr>
            <a:spLocks noChangeArrowheads="1"/>
          </p:cNvSpPr>
          <p:nvPr/>
        </p:nvSpPr>
        <p:spPr bwMode="auto">
          <a:xfrm>
            <a:off x="11174" y="828812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3.1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从算式到方程</a:t>
            </a:r>
          </a:p>
        </p:txBody>
      </p:sp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22348" y="1846761"/>
            <a:ext cx="913282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5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等</a:t>
            </a:r>
            <a:r>
              <a:rPr lang="zh-CN" altLang="en-US" sz="5400" dirty="0">
                <a:latin typeface="黑体" panose="02010609060101010101" pitchFamily="49" charset="-122"/>
                <a:ea typeface="黑体" panose="02010609060101010101" pitchFamily="49" charset="-122"/>
              </a:rPr>
              <a:t>式的性质</a:t>
            </a:r>
          </a:p>
        </p:txBody>
      </p:sp>
      <p:sp>
        <p:nvSpPr>
          <p:cNvPr id="4" name="矩形 3"/>
          <p:cNvSpPr/>
          <p:nvPr/>
        </p:nvSpPr>
        <p:spPr>
          <a:xfrm>
            <a:off x="22348" y="4155860"/>
            <a:ext cx="912165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2"/>
          <p:cNvSpPr>
            <a:spLocks noChangeArrowheads="1"/>
          </p:cNvSpPr>
          <p:nvPr/>
        </p:nvSpPr>
        <p:spPr bwMode="auto">
          <a:xfrm>
            <a:off x="2903538" y="3418285"/>
            <a:ext cx="3048000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0" name="AutoShape 3"/>
          <p:cNvSpPr>
            <a:spLocks noChangeArrowheads="1"/>
          </p:cNvSpPr>
          <p:nvPr/>
        </p:nvSpPr>
        <p:spPr bwMode="auto">
          <a:xfrm>
            <a:off x="4351338" y="1483519"/>
            <a:ext cx="152400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2291" name="Group 4"/>
          <p:cNvGrpSpPr/>
          <p:nvPr/>
        </p:nvGrpSpPr>
        <p:grpSpPr bwMode="auto">
          <a:xfrm>
            <a:off x="1966914" y="2274094"/>
            <a:ext cx="1393825" cy="1039416"/>
            <a:chOff x="612" y="1207"/>
            <a:chExt cx="1224" cy="1414"/>
          </a:xfrm>
        </p:grpSpPr>
        <p:sp>
          <p:nvSpPr>
            <p:cNvPr id="12292" name="Freeform 5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3" name="Line 6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4" name="Line 7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295" name="Group 8"/>
          <p:cNvGrpSpPr/>
          <p:nvPr/>
        </p:nvGrpSpPr>
        <p:grpSpPr bwMode="auto">
          <a:xfrm>
            <a:off x="5535614" y="1298973"/>
            <a:ext cx="1393825" cy="1039415"/>
            <a:chOff x="612" y="1207"/>
            <a:chExt cx="1224" cy="1414"/>
          </a:xfrm>
        </p:grpSpPr>
        <p:sp>
          <p:nvSpPr>
            <p:cNvPr id="12296" name="Freeform 9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Line 10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Line 11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2"/>
          <p:cNvGrpSpPr/>
          <p:nvPr/>
        </p:nvGrpSpPr>
        <p:grpSpPr bwMode="auto">
          <a:xfrm rot="20400000">
            <a:off x="2386804" y="1650207"/>
            <a:ext cx="4081462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101389" name="AutoShape 13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grpSp>
          <p:nvGrpSpPr>
            <p:cNvPr id="5" name="Group 14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101391" name="Oval 15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1392" name="Line 16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  <p:grpSp>
          <p:nvGrpSpPr>
            <p:cNvPr id="6" name="Group 17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101394" name="Oval 18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1395" name="Line 19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</p:grpSp>
      <p:sp>
        <p:nvSpPr>
          <p:cNvPr id="12300" name="AutoShape 20"/>
          <p:cNvSpPr>
            <a:spLocks noChangeArrowheads="1"/>
          </p:cNvSpPr>
          <p:nvPr/>
        </p:nvSpPr>
        <p:spPr bwMode="auto">
          <a:xfrm>
            <a:off x="4386263" y="1722835"/>
            <a:ext cx="50800" cy="33338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1" name="AutoShape 21"/>
          <p:cNvSpPr>
            <a:spLocks noChangeArrowheads="1"/>
          </p:cNvSpPr>
          <p:nvPr/>
        </p:nvSpPr>
        <p:spPr bwMode="auto">
          <a:xfrm>
            <a:off x="2827339" y="3082529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2" name="AutoShape 22"/>
          <p:cNvSpPr>
            <a:spLocks noChangeArrowheads="1"/>
          </p:cNvSpPr>
          <p:nvPr/>
        </p:nvSpPr>
        <p:spPr bwMode="auto">
          <a:xfrm>
            <a:off x="5916613" y="2113360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3" name="AutoShape 23"/>
          <p:cNvSpPr>
            <a:spLocks noChangeArrowheads="1"/>
          </p:cNvSpPr>
          <p:nvPr/>
        </p:nvSpPr>
        <p:spPr bwMode="auto">
          <a:xfrm>
            <a:off x="2541589" y="3082529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4" name="AutoShape 24"/>
          <p:cNvSpPr>
            <a:spLocks noChangeArrowheads="1"/>
          </p:cNvSpPr>
          <p:nvPr/>
        </p:nvSpPr>
        <p:spPr bwMode="auto">
          <a:xfrm>
            <a:off x="2252664" y="3081338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5" name="AutoShape 25"/>
          <p:cNvSpPr>
            <a:spLocks noChangeArrowheads="1"/>
          </p:cNvSpPr>
          <p:nvPr/>
        </p:nvSpPr>
        <p:spPr bwMode="auto">
          <a:xfrm>
            <a:off x="2538414" y="2714625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6" name="AutoShape 26"/>
          <p:cNvSpPr>
            <a:spLocks noChangeArrowheads="1"/>
          </p:cNvSpPr>
          <p:nvPr/>
        </p:nvSpPr>
        <p:spPr bwMode="auto">
          <a:xfrm>
            <a:off x="2398714" y="2895600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7" name="AutoShape 27"/>
          <p:cNvSpPr>
            <a:spLocks noChangeArrowheads="1"/>
          </p:cNvSpPr>
          <p:nvPr/>
        </p:nvSpPr>
        <p:spPr bwMode="auto">
          <a:xfrm>
            <a:off x="2684464" y="2895600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1404" name="AutoShape 28"/>
          <p:cNvSpPr>
            <a:spLocks noChangeArrowheads="1"/>
          </p:cNvSpPr>
          <p:nvPr/>
        </p:nvSpPr>
        <p:spPr bwMode="auto">
          <a:xfrm>
            <a:off x="7078663" y="1383506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1405" name="AutoShape 29"/>
          <p:cNvSpPr>
            <a:spLocks noChangeArrowheads="1"/>
          </p:cNvSpPr>
          <p:nvPr/>
        </p:nvSpPr>
        <p:spPr bwMode="auto">
          <a:xfrm>
            <a:off x="7510463" y="1545431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00092 C -0.0092 0.00069 -0.01614 0.00069 -0.02448 0.00278 C -0.03281 0.00486 -0.0434 0.00833 -0.05225 0.01389 C -0.06111 0.01944 -0.06962 0.02523 -0.07725 0.03611 C -0.08489 0.04699 -0.09392 0.06111 -0.09809 0.0787 C -0.10225 0.0963 -0.10156 0.13125 -0.10225 0.14167 " pathEditMode="relative" rAng="0" ptsTypes="aaaaaA">
                                      <p:cBhvr>
                                        <p:cTn id="6" dur="1000" fill="hold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255 C -0.01614 0.00255 -0.0243 0.00255 -0.03385 0.00394 C -0.04375 0.00556 -0.05607 0.00833 -0.06649 0.0125 C -0.07673 0.01667 -0.08663 0.0213 -0.09565 0.02963 C -0.10451 0.03796 -0.1151 0.04907 -0.11996 0.06273 C -0.12465 0.07639 -0.12395 0.10347 -0.12465 0.11157 " pathEditMode="relative" rAng="0" ptsTypes="aaaaaA">
                                      <p:cBhvr>
                                        <p:cTn id="8" dur="1000" fill="hold"/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4" grpId="0" bldLvl="0" animBg="1"/>
      <p:bldP spid="10140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2"/>
          <p:cNvSpPr>
            <a:spLocks noChangeArrowheads="1"/>
          </p:cNvSpPr>
          <p:nvPr/>
        </p:nvSpPr>
        <p:spPr bwMode="auto">
          <a:xfrm>
            <a:off x="2903538" y="3411141"/>
            <a:ext cx="3048000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4" name="AutoShape 3"/>
          <p:cNvSpPr>
            <a:spLocks noChangeArrowheads="1"/>
          </p:cNvSpPr>
          <p:nvPr/>
        </p:nvSpPr>
        <p:spPr bwMode="auto">
          <a:xfrm>
            <a:off x="4351338" y="1476375"/>
            <a:ext cx="152400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315" name="Group 4"/>
          <p:cNvGrpSpPr/>
          <p:nvPr/>
        </p:nvGrpSpPr>
        <p:grpSpPr bwMode="auto">
          <a:xfrm>
            <a:off x="1862139" y="2035969"/>
            <a:ext cx="1393825" cy="1039416"/>
            <a:chOff x="612" y="1207"/>
            <a:chExt cx="1224" cy="1414"/>
          </a:xfrm>
        </p:grpSpPr>
        <p:sp>
          <p:nvSpPr>
            <p:cNvPr id="13316" name="Freeform 5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7" name="Line 6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8" name="Line 7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19" name="Group 8"/>
          <p:cNvGrpSpPr/>
          <p:nvPr/>
        </p:nvGrpSpPr>
        <p:grpSpPr bwMode="auto">
          <a:xfrm>
            <a:off x="5599114" y="1535906"/>
            <a:ext cx="1393825" cy="1039416"/>
            <a:chOff x="612" y="1207"/>
            <a:chExt cx="1224" cy="1414"/>
          </a:xfrm>
        </p:grpSpPr>
        <p:sp>
          <p:nvSpPr>
            <p:cNvPr id="13320" name="Freeform 9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1" name="Line 10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Line 11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2"/>
          <p:cNvGrpSpPr/>
          <p:nvPr/>
        </p:nvGrpSpPr>
        <p:grpSpPr bwMode="auto">
          <a:xfrm rot="21000000">
            <a:off x="2386802" y="1642559"/>
            <a:ext cx="4081465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103437" name="AutoShape 13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grpSp>
          <p:nvGrpSpPr>
            <p:cNvPr id="5" name="Group 14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103439" name="Oval 15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3440" name="Line 16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  <p:grpSp>
          <p:nvGrpSpPr>
            <p:cNvPr id="6" name="Group 17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103442" name="Oval 18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3443" name="Line 19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</p:grpSp>
      <p:sp>
        <p:nvSpPr>
          <p:cNvPr id="13324" name="AutoShape 20"/>
          <p:cNvSpPr>
            <a:spLocks noChangeArrowheads="1"/>
          </p:cNvSpPr>
          <p:nvPr/>
        </p:nvSpPr>
        <p:spPr bwMode="auto">
          <a:xfrm>
            <a:off x="4386263" y="1715691"/>
            <a:ext cx="50800" cy="33338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5" name="AutoShape 21"/>
          <p:cNvSpPr>
            <a:spLocks noChangeArrowheads="1"/>
          </p:cNvSpPr>
          <p:nvPr/>
        </p:nvSpPr>
        <p:spPr bwMode="auto">
          <a:xfrm>
            <a:off x="2722564" y="2844404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6" name="AutoShape 22"/>
          <p:cNvSpPr>
            <a:spLocks noChangeArrowheads="1"/>
          </p:cNvSpPr>
          <p:nvPr/>
        </p:nvSpPr>
        <p:spPr bwMode="auto">
          <a:xfrm>
            <a:off x="5980113" y="2350294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7" name="AutoShape 23"/>
          <p:cNvSpPr>
            <a:spLocks noChangeArrowheads="1"/>
          </p:cNvSpPr>
          <p:nvPr/>
        </p:nvSpPr>
        <p:spPr bwMode="auto">
          <a:xfrm>
            <a:off x="2433639" y="2844404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8" name="AutoShape 24"/>
          <p:cNvSpPr>
            <a:spLocks noChangeArrowheads="1"/>
          </p:cNvSpPr>
          <p:nvPr/>
        </p:nvSpPr>
        <p:spPr bwMode="auto">
          <a:xfrm>
            <a:off x="2144714" y="2843213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9" name="AutoShape 25"/>
          <p:cNvSpPr>
            <a:spLocks noChangeArrowheads="1"/>
          </p:cNvSpPr>
          <p:nvPr/>
        </p:nvSpPr>
        <p:spPr bwMode="auto">
          <a:xfrm>
            <a:off x="2433639" y="2476500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0" name="AutoShape 26"/>
          <p:cNvSpPr>
            <a:spLocks noChangeArrowheads="1"/>
          </p:cNvSpPr>
          <p:nvPr/>
        </p:nvSpPr>
        <p:spPr bwMode="auto">
          <a:xfrm>
            <a:off x="2290764" y="2657475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1" name="AutoShape 27"/>
          <p:cNvSpPr>
            <a:spLocks noChangeArrowheads="1"/>
          </p:cNvSpPr>
          <p:nvPr/>
        </p:nvSpPr>
        <p:spPr bwMode="auto">
          <a:xfrm>
            <a:off x="2579689" y="2657475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2" name="AutoShape 28"/>
          <p:cNvSpPr>
            <a:spLocks noChangeArrowheads="1"/>
          </p:cNvSpPr>
          <p:nvPr/>
        </p:nvSpPr>
        <p:spPr bwMode="auto">
          <a:xfrm>
            <a:off x="6205538" y="2350294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3" name="AutoShape 29"/>
          <p:cNvSpPr>
            <a:spLocks noChangeArrowheads="1"/>
          </p:cNvSpPr>
          <p:nvPr/>
        </p:nvSpPr>
        <p:spPr bwMode="auto">
          <a:xfrm>
            <a:off x="6434138" y="2347912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"/>
          <p:cNvSpPr>
            <a:spLocks noChangeArrowheads="1"/>
          </p:cNvSpPr>
          <p:nvPr/>
        </p:nvSpPr>
        <p:spPr bwMode="auto">
          <a:xfrm>
            <a:off x="2903538" y="3418285"/>
            <a:ext cx="3048000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38" name="AutoShape 3"/>
          <p:cNvSpPr>
            <a:spLocks noChangeArrowheads="1"/>
          </p:cNvSpPr>
          <p:nvPr/>
        </p:nvSpPr>
        <p:spPr bwMode="auto">
          <a:xfrm>
            <a:off x="4351338" y="1483519"/>
            <a:ext cx="152400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4339" name="Group 4"/>
          <p:cNvGrpSpPr/>
          <p:nvPr/>
        </p:nvGrpSpPr>
        <p:grpSpPr bwMode="auto">
          <a:xfrm>
            <a:off x="1817689" y="1793081"/>
            <a:ext cx="1393825" cy="1039416"/>
            <a:chOff x="612" y="1207"/>
            <a:chExt cx="1224" cy="1414"/>
          </a:xfrm>
        </p:grpSpPr>
        <p:sp>
          <p:nvSpPr>
            <p:cNvPr id="14340" name="Freeform 5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1" name="Line 6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2" name="Line 7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43" name="Group 8"/>
          <p:cNvGrpSpPr/>
          <p:nvPr/>
        </p:nvGrpSpPr>
        <p:grpSpPr bwMode="auto">
          <a:xfrm>
            <a:off x="5611814" y="1787129"/>
            <a:ext cx="1393825" cy="1039415"/>
            <a:chOff x="612" y="1207"/>
            <a:chExt cx="1224" cy="1414"/>
          </a:xfrm>
        </p:grpSpPr>
        <p:sp>
          <p:nvSpPr>
            <p:cNvPr id="14344" name="Freeform 9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Line 10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Line 11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2"/>
          <p:cNvGrpSpPr/>
          <p:nvPr/>
        </p:nvGrpSpPr>
        <p:grpSpPr bwMode="auto">
          <a:xfrm>
            <a:off x="2386807" y="1650205"/>
            <a:ext cx="4081463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104461" name="AutoShape 13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grpSp>
          <p:nvGrpSpPr>
            <p:cNvPr id="5" name="Group 14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104463" name="Oval 15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4464" name="Line 16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  <p:grpSp>
          <p:nvGrpSpPr>
            <p:cNvPr id="6" name="Group 17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104466" name="Oval 18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4467" name="Line 19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</p:grpSp>
      <p:sp>
        <p:nvSpPr>
          <p:cNvPr id="14348" name="AutoShape 20"/>
          <p:cNvSpPr>
            <a:spLocks noChangeArrowheads="1"/>
          </p:cNvSpPr>
          <p:nvPr/>
        </p:nvSpPr>
        <p:spPr bwMode="auto">
          <a:xfrm>
            <a:off x="4386263" y="1722835"/>
            <a:ext cx="50800" cy="33338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9" name="AutoShape 21"/>
          <p:cNvSpPr>
            <a:spLocks noChangeArrowheads="1"/>
          </p:cNvSpPr>
          <p:nvPr/>
        </p:nvSpPr>
        <p:spPr bwMode="auto">
          <a:xfrm>
            <a:off x="2678114" y="2601516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0" name="AutoShape 22"/>
          <p:cNvSpPr>
            <a:spLocks noChangeArrowheads="1"/>
          </p:cNvSpPr>
          <p:nvPr/>
        </p:nvSpPr>
        <p:spPr bwMode="auto">
          <a:xfrm>
            <a:off x="5992813" y="2601516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1" name="AutoShape 23"/>
          <p:cNvSpPr>
            <a:spLocks noChangeArrowheads="1"/>
          </p:cNvSpPr>
          <p:nvPr/>
        </p:nvSpPr>
        <p:spPr bwMode="auto">
          <a:xfrm>
            <a:off x="2389189" y="2601516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2" name="AutoShape 24"/>
          <p:cNvSpPr>
            <a:spLocks noChangeArrowheads="1"/>
          </p:cNvSpPr>
          <p:nvPr/>
        </p:nvSpPr>
        <p:spPr bwMode="auto">
          <a:xfrm>
            <a:off x="2100264" y="2600325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3" name="AutoShape 25"/>
          <p:cNvSpPr>
            <a:spLocks noChangeArrowheads="1"/>
          </p:cNvSpPr>
          <p:nvPr/>
        </p:nvSpPr>
        <p:spPr bwMode="auto">
          <a:xfrm>
            <a:off x="2389189" y="2233613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4" name="AutoShape 26"/>
          <p:cNvSpPr>
            <a:spLocks noChangeArrowheads="1"/>
          </p:cNvSpPr>
          <p:nvPr/>
        </p:nvSpPr>
        <p:spPr bwMode="auto">
          <a:xfrm>
            <a:off x="2246314" y="2414588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5" name="AutoShape 27"/>
          <p:cNvSpPr>
            <a:spLocks noChangeArrowheads="1"/>
          </p:cNvSpPr>
          <p:nvPr/>
        </p:nvSpPr>
        <p:spPr bwMode="auto">
          <a:xfrm>
            <a:off x="2535239" y="2414588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6" name="AutoShape 28"/>
          <p:cNvSpPr>
            <a:spLocks noChangeArrowheads="1"/>
          </p:cNvSpPr>
          <p:nvPr/>
        </p:nvSpPr>
        <p:spPr bwMode="auto">
          <a:xfrm>
            <a:off x="6218238" y="2601516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7" name="AutoShape 29"/>
          <p:cNvSpPr>
            <a:spLocks noChangeArrowheads="1"/>
          </p:cNvSpPr>
          <p:nvPr/>
        </p:nvSpPr>
        <p:spPr bwMode="auto">
          <a:xfrm>
            <a:off x="6446838" y="2599135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8" name="AutoShape 30"/>
          <p:cNvSpPr>
            <a:spLocks noChangeArrowheads="1"/>
          </p:cNvSpPr>
          <p:nvPr/>
        </p:nvSpPr>
        <p:spPr bwMode="auto">
          <a:xfrm>
            <a:off x="6107113" y="2412206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59" name="AutoShape 31"/>
          <p:cNvSpPr>
            <a:spLocks noChangeArrowheads="1"/>
          </p:cNvSpPr>
          <p:nvPr/>
        </p:nvSpPr>
        <p:spPr bwMode="auto">
          <a:xfrm>
            <a:off x="6342063" y="2411016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60" name="AutoShape 32"/>
          <p:cNvSpPr>
            <a:spLocks noChangeArrowheads="1"/>
          </p:cNvSpPr>
          <p:nvPr/>
        </p:nvSpPr>
        <p:spPr bwMode="auto">
          <a:xfrm>
            <a:off x="6221413" y="2224087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2903538" y="3418285"/>
            <a:ext cx="3048000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2" name="AutoShape 3"/>
          <p:cNvSpPr>
            <a:spLocks noChangeArrowheads="1"/>
          </p:cNvSpPr>
          <p:nvPr/>
        </p:nvSpPr>
        <p:spPr bwMode="auto">
          <a:xfrm>
            <a:off x="4351338" y="1483519"/>
            <a:ext cx="152400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5363" name="Group 4"/>
          <p:cNvGrpSpPr/>
          <p:nvPr/>
        </p:nvGrpSpPr>
        <p:grpSpPr bwMode="auto">
          <a:xfrm>
            <a:off x="1817689" y="1793081"/>
            <a:ext cx="1393825" cy="1039416"/>
            <a:chOff x="612" y="1207"/>
            <a:chExt cx="1224" cy="1414"/>
          </a:xfrm>
        </p:grpSpPr>
        <p:sp>
          <p:nvSpPr>
            <p:cNvPr id="15364" name="Freeform 5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Line 6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Line 7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367" name="Group 8"/>
          <p:cNvGrpSpPr/>
          <p:nvPr/>
        </p:nvGrpSpPr>
        <p:grpSpPr bwMode="auto">
          <a:xfrm>
            <a:off x="5611814" y="1787129"/>
            <a:ext cx="1393825" cy="1039415"/>
            <a:chOff x="612" y="1207"/>
            <a:chExt cx="1224" cy="1414"/>
          </a:xfrm>
        </p:grpSpPr>
        <p:sp>
          <p:nvSpPr>
            <p:cNvPr id="15368" name="Freeform 9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Line 10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0" name="Line 11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2"/>
          <p:cNvGrpSpPr/>
          <p:nvPr/>
        </p:nvGrpSpPr>
        <p:grpSpPr bwMode="auto">
          <a:xfrm>
            <a:off x="2386807" y="1650205"/>
            <a:ext cx="4081463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105485" name="AutoShape 13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grpSp>
          <p:nvGrpSpPr>
            <p:cNvPr id="5" name="Group 14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105487" name="Oval 15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5488" name="Line 16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  <p:grpSp>
          <p:nvGrpSpPr>
            <p:cNvPr id="6" name="Group 17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105490" name="Oval 18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5491" name="Line 19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</p:grpSp>
      <p:sp>
        <p:nvSpPr>
          <p:cNvPr id="15372" name="AutoShape 20"/>
          <p:cNvSpPr>
            <a:spLocks noChangeArrowheads="1"/>
          </p:cNvSpPr>
          <p:nvPr/>
        </p:nvSpPr>
        <p:spPr bwMode="auto">
          <a:xfrm>
            <a:off x="4386263" y="1722835"/>
            <a:ext cx="50800" cy="33338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3" name="AutoShape 21"/>
          <p:cNvSpPr>
            <a:spLocks noChangeArrowheads="1"/>
          </p:cNvSpPr>
          <p:nvPr/>
        </p:nvSpPr>
        <p:spPr bwMode="auto">
          <a:xfrm>
            <a:off x="2678114" y="2601516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74" name="AutoShape 22"/>
          <p:cNvSpPr>
            <a:spLocks noChangeArrowheads="1"/>
          </p:cNvSpPr>
          <p:nvPr/>
        </p:nvSpPr>
        <p:spPr bwMode="auto">
          <a:xfrm>
            <a:off x="5992813" y="2601516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5" name="AutoShape 23"/>
          <p:cNvSpPr>
            <a:spLocks noChangeArrowheads="1"/>
          </p:cNvSpPr>
          <p:nvPr/>
        </p:nvSpPr>
        <p:spPr bwMode="auto">
          <a:xfrm>
            <a:off x="2389189" y="2601516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6" name="AutoShape 24"/>
          <p:cNvSpPr>
            <a:spLocks noChangeArrowheads="1"/>
          </p:cNvSpPr>
          <p:nvPr/>
        </p:nvSpPr>
        <p:spPr bwMode="auto">
          <a:xfrm>
            <a:off x="2100264" y="2600325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7" name="AutoShape 25"/>
          <p:cNvSpPr>
            <a:spLocks noChangeArrowheads="1"/>
          </p:cNvSpPr>
          <p:nvPr/>
        </p:nvSpPr>
        <p:spPr bwMode="auto">
          <a:xfrm>
            <a:off x="2389189" y="2233613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8" name="AutoShape 26"/>
          <p:cNvSpPr>
            <a:spLocks noChangeArrowheads="1"/>
          </p:cNvSpPr>
          <p:nvPr/>
        </p:nvSpPr>
        <p:spPr bwMode="auto">
          <a:xfrm>
            <a:off x="2246314" y="2414588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99" name="AutoShape 27"/>
          <p:cNvSpPr>
            <a:spLocks noChangeArrowheads="1"/>
          </p:cNvSpPr>
          <p:nvPr/>
        </p:nvSpPr>
        <p:spPr bwMode="auto">
          <a:xfrm>
            <a:off x="2535239" y="2414588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0" name="AutoShape 28"/>
          <p:cNvSpPr>
            <a:spLocks noChangeArrowheads="1"/>
          </p:cNvSpPr>
          <p:nvPr/>
        </p:nvSpPr>
        <p:spPr bwMode="auto">
          <a:xfrm>
            <a:off x="6218238" y="2601516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1" name="AutoShape 29"/>
          <p:cNvSpPr>
            <a:spLocks noChangeArrowheads="1"/>
          </p:cNvSpPr>
          <p:nvPr/>
        </p:nvSpPr>
        <p:spPr bwMode="auto">
          <a:xfrm>
            <a:off x="6446838" y="2599135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2" name="AutoShape 30"/>
          <p:cNvSpPr>
            <a:spLocks noChangeArrowheads="1"/>
          </p:cNvSpPr>
          <p:nvPr/>
        </p:nvSpPr>
        <p:spPr bwMode="auto">
          <a:xfrm>
            <a:off x="6107113" y="2412206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3" name="AutoShape 31"/>
          <p:cNvSpPr>
            <a:spLocks noChangeArrowheads="1"/>
          </p:cNvSpPr>
          <p:nvPr/>
        </p:nvSpPr>
        <p:spPr bwMode="auto">
          <a:xfrm>
            <a:off x="6342063" y="2411016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84" name="AutoShape 32"/>
          <p:cNvSpPr>
            <a:spLocks noChangeArrowheads="1"/>
          </p:cNvSpPr>
          <p:nvPr/>
        </p:nvSpPr>
        <p:spPr bwMode="auto">
          <a:xfrm>
            <a:off x="6221413" y="2224087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6 0.00024 -0.00591 0.0007 -0.01563 0.00139 C -0.02535 0.00209 -0.0448 -0.00046 -0.05834 0.00417 C -0.07188 0.0088 -0.08247 0.01088 -0.09688 0.02917 C -0.11129 0.04746 -0.13681 0.09977 -0.1448 0.11389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6 0.00024 -0.00591 0.0007 -0.01563 0.00139 C -0.02535 0.00209 -0.0448 -0.00046 -0.05834 0.00417 C -0.07188 0.0088 -0.08247 0.01088 -0.09688 0.02917 C -0.11129 0.04746 -0.13681 0.09977 -0.1448 0.11389 " pathEditMode="relative" rAng="0" ptsTypes="aaaaA">
                                      <p:cBhvr>
                                        <p:cTn id="8" dur="1000" fill="hold"/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6 0.00024 -0.00591 0.0007 -0.01563 0.00139 C -0.02535 0.00209 -0.0448 -0.00046 -0.05834 0.00417 C -0.07188 0.0088 -0.08247 0.01088 -0.09688 0.02917 C -0.11129 0.04746 -0.13681 0.09977 -0.1448 0.11389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6 0.00024 -0.00591 0.0007 -0.01563 0.00139 C -0.02535 0.00209 -0.0448 -0.00046 -0.05834 0.00417 C -0.07188 0.0088 -0.08247 0.01088 -0.09688 0.02917 C -0.11129 0.04746 -0.13681 0.09977 -0.1448 0.11389 " pathEditMode="relative" rAng="0" ptsTypes="aaaaA">
                                      <p:cBhvr>
                                        <p:cTn id="12" dur="1000" fill="hold"/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6 0.00024 -0.00591 0.0007 -0.01563 0.00139 C -0.02535 0.00209 -0.0448 -0.00046 -0.05834 0.00417 C -0.07188 0.0088 -0.08247 0.01088 -0.09688 0.02917 C -0.11129 0.04746 -0.13681 0.09977 -0.1448 0.11389 " pathEditMode="relative" rAng="0" ptsTypes="aaaaA">
                                      <p:cBhvr>
                                        <p:cTn id="14" dur="1000" fill="hold"/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5" grpId="0" bldLvl="0" animBg="1"/>
      <p:bldP spid="105496" grpId="0" bldLvl="0" animBg="1"/>
      <p:bldP spid="105497" grpId="0" bldLvl="0" animBg="1"/>
      <p:bldP spid="105498" grpId="0" bldLvl="0" animBg="1"/>
      <p:bldP spid="105499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/>
          <p:cNvSpPr>
            <a:spLocks noChangeArrowheads="1"/>
          </p:cNvSpPr>
          <p:nvPr/>
        </p:nvSpPr>
        <p:spPr bwMode="auto">
          <a:xfrm>
            <a:off x="2906713" y="3418285"/>
            <a:ext cx="3046412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6" name="AutoShape 3"/>
          <p:cNvSpPr>
            <a:spLocks noChangeArrowheads="1"/>
          </p:cNvSpPr>
          <p:nvPr/>
        </p:nvSpPr>
        <p:spPr bwMode="auto">
          <a:xfrm>
            <a:off x="4335464" y="1489472"/>
            <a:ext cx="153987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6387" name="Group 4"/>
          <p:cNvGrpSpPr/>
          <p:nvPr/>
        </p:nvGrpSpPr>
        <p:grpSpPr bwMode="auto">
          <a:xfrm>
            <a:off x="1835151" y="1007269"/>
            <a:ext cx="1393825" cy="1039416"/>
            <a:chOff x="612" y="1207"/>
            <a:chExt cx="1224" cy="1414"/>
          </a:xfrm>
        </p:grpSpPr>
        <p:sp>
          <p:nvSpPr>
            <p:cNvPr id="16388" name="Freeform 5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9" name="Line 6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0" name="Line 7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1" name="Group 8"/>
          <p:cNvGrpSpPr/>
          <p:nvPr/>
        </p:nvGrpSpPr>
        <p:grpSpPr bwMode="auto">
          <a:xfrm>
            <a:off x="5407026" y="1918098"/>
            <a:ext cx="1393825" cy="1039415"/>
            <a:chOff x="612" y="1207"/>
            <a:chExt cx="1224" cy="1414"/>
          </a:xfrm>
        </p:grpSpPr>
        <p:sp>
          <p:nvSpPr>
            <p:cNvPr id="16392" name="Freeform 9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2"/>
          <p:cNvGrpSpPr/>
          <p:nvPr/>
        </p:nvGrpSpPr>
        <p:grpSpPr bwMode="auto">
          <a:xfrm rot="1200000">
            <a:off x="2314627" y="1419558"/>
            <a:ext cx="4081461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106509" name="AutoShape 13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grpSp>
          <p:nvGrpSpPr>
            <p:cNvPr id="5" name="Group 14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106511" name="Oval 15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6512" name="Line 16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  <p:grpSp>
          <p:nvGrpSpPr>
            <p:cNvPr id="6" name="Group 17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106514" name="Oval 18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6515" name="Line 19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</p:grpSp>
      <p:sp>
        <p:nvSpPr>
          <p:cNvPr id="16396" name="AutoShape 20"/>
          <p:cNvSpPr>
            <a:spLocks noChangeArrowheads="1"/>
          </p:cNvSpPr>
          <p:nvPr/>
        </p:nvSpPr>
        <p:spPr bwMode="auto">
          <a:xfrm>
            <a:off x="4335464" y="1382316"/>
            <a:ext cx="98425" cy="155972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7" name="AutoShape 21"/>
          <p:cNvSpPr>
            <a:spLocks noChangeArrowheads="1"/>
          </p:cNvSpPr>
          <p:nvPr/>
        </p:nvSpPr>
        <p:spPr bwMode="auto">
          <a:xfrm>
            <a:off x="2620964" y="1810941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8" name="AutoShape 22"/>
          <p:cNvSpPr>
            <a:spLocks noChangeArrowheads="1"/>
          </p:cNvSpPr>
          <p:nvPr/>
        </p:nvSpPr>
        <p:spPr bwMode="auto">
          <a:xfrm>
            <a:off x="5835650" y="2721769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9" name="AutoShape 23"/>
          <p:cNvSpPr>
            <a:spLocks noChangeArrowheads="1"/>
          </p:cNvSpPr>
          <p:nvPr/>
        </p:nvSpPr>
        <p:spPr bwMode="auto">
          <a:xfrm>
            <a:off x="6049963" y="2721769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0" name="AutoShape 24"/>
          <p:cNvSpPr>
            <a:spLocks noChangeArrowheads="1"/>
          </p:cNvSpPr>
          <p:nvPr/>
        </p:nvSpPr>
        <p:spPr bwMode="auto">
          <a:xfrm>
            <a:off x="6264275" y="2721769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1" name="AutoShape 25"/>
          <p:cNvSpPr>
            <a:spLocks noChangeArrowheads="1"/>
          </p:cNvSpPr>
          <p:nvPr/>
        </p:nvSpPr>
        <p:spPr bwMode="auto">
          <a:xfrm>
            <a:off x="5978525" y="2561035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2" name="AutoShape 26"/>
          <p:cNvSpPr>
            <a:spLocks noChangeArrowheads="1"/>
          </p:cNvSpPr>
          <p:nvPr/>
        </p:nvSpPr>
        <p:spPr bwMode="auto">
          <a:xfrm>
            <a:off x="6192838" y="2561035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03" name="AutoShape 27"/>
          <p:cNvSpPr>
            <a:spLocks noChangeArrowheads="1"/>
          </p:cNvSpPr>
          <p:nvPr/>
        </p:nvSpPr>
        <p:spPr bwMode="auto">
          <a:xfrm>
            <a:off x="6121400" y="2400300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/>
          <p:cNvSpPr>
            <a:spLocks noChangeArrowheads="1"/>
          </p:cNvSpPr>
          <p:nvPr/>
        </p:nvSpPr>
        <p:spPr bwMode="auto">
          <a:xfrm>
            <a:off x="2903538" y="3418285"/>
            <a:ext cx="3048000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0" name="AutoShape 3"/>
          <p:cNvSpPr>
            <a:spLocks noChangeArrowheads="1"/>
          </p:cNvSpPr>
          <p:nvPr/>
        </p:nvSpPr>
        <p:spPr bwMode="auto">
          <a:xfrm>
            <a:off x="4351338" y="1483519"/>
            <a:ext cx="152400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7411" name="Group 4"/>
          <p:cNvGrpSpPr/>
          <p:nvPr/>
        </p:nvGrpSpPr>
        <p:grpSpPr bwMode="auto">
          <a:xfrm>
            <a:off x="1830389" y="1545431"/>
            <a:ext cx="1393825" cy="1039416"/>
            <a:chOff x="612" y="1207"/>
            <a:chExt cx="1224" cy="1414"/>
          </a:xfrm>
        </p:grpSpPr>
        <p:sp>
          <p:nvSpPr>
            <p:cNvPr id="17412" name="Freeform 5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Line 6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Line 7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5" name="Group 8"/>
          <p:cNvGrpSpPr/>
          <p:nvPr/>
        </p:nvGrpSpPr>
        <p:grpSpPr bwMode="auto">
          <a:xfrm>
            <a:off x="5564188" y="2031206"/>
            <a:ext cx="1393825" cy="1039416"/>
            <a:chOff x="612" y="1207"/>
            <a:chExt cx="1224" cy="1414"/>
          </a:xfrm>
        </p:grpSpPr>
        <p:sp>
          <p:nvSpPr>
            <p:cNvPr id="17416" name="Freeform 9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7" name="Line 10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Line 11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2"/>
          <p:cNvGrpSpPr/>
          <p:nvPr/>
        </p:nvGrpSpPr>
        <p:grpSpPr bwMode="auto">
          <a:xfrm rot="600000">
            <a:off x="2386806" y="1650207"/>
            <a:ext cx="4081461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95245" name="AutoShape 13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grpSp>
          <p:nvGrpSpPr>
            <p:cNvPr id="5" name="Group 14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95247" name="Oval 15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95248" name="Line 16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  <p:grpSp>
          <p:nvGrpSpPr>
            <p:cNvPr id="6" name="Group 17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95250" name="Oval 18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95251" name="Line 19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</p:grpSp>
      <p:sp>
        <p:nvSpPr>
          <p:cNvPr id="17420" name="AutoShape 20"/>
          <p:cNvSpPr>
            <a:spLocks noChangeArrowheads="1"/>
          </p:cNvSpPr>
          <p:nvPr/>
        </p:nvSpPr>
        <p:spPr bwMode="auto">
          <a:xfrm>
            <a:off x="4386263" y="1722835"/>
            <a:ext cx="50800" cy="33338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1" name="AutoShape 21"/>
          <p:cNvSpPr>
            <a:spLocks noChangeArrowheads="1"/>
          </p:cNvSpPr>
          <p:nvPr/>
        </p:nvSpPr>
        <p:spPr bwMode="auto">
          <a:xfrm>
            <a:off x="2690814" y="2353866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2" name="AutoShape 22"/>
          <p:cNvSpPr>
            <a:spLocks noChangeArrowheads="1"/>
          </p:cNvSpPr>
          <p:nvPr/>
        </p:nvSpPr>
        <p:spPr bwMode="auto">
          <a:xfrm>
            <a:off x="5945188" y="2845594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3" name="AutoShape 23"/>
          <p:cNvSpPr>
            <a:spLocks noChangeArrowheads="1"/>
          </p:cNvSpPr>
          <p:nvPr/>
        </p:nvSpPr>
        <p:spPr bwMode="auto">
          <a:xfrm>
            <a:off x="6170613" y="2845594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4" name="AutoShape 24"/>
          <p:cNvSpPr>
            <a:spLocks noChangeArrowheads="1"/>
          </p:cNvSpPr>
          <p:nvPr/>
        </p:nvSpPr>
        <p:spPr bwMode="auto">
          <a:xfrm>
            <a:off x="6399213" y="2843212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/>
          <p:cNvSpPr>
            <a:spLocks noChangeArrowheads="1"/>
          </p:cNvSpPr>
          <p:nvPr/>
        </p:nvSpPr>
        <p:spPr bwMode="auto">
          <a:xfrm>
            <a:off x="2903538" y="3398044"/>
            <a:ext cx="3048000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4" name="AutoShape 3"/>
          <p:cNvSpPr>
            <a:spLocks noChangeArrowheads="1"/>
          </p:cNvSpPr>
          <p:nvPr/>
        </p:nvSpPr>
        <p:spPr bwMode="auto">
          <a:xfrm>
            <a:off x="4351338" y="1463279"/>
            <a:ext cx="152400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8435" name="Group 4"/>
          <p:cNvGrpSpPr/>
          <p:nvPr/>
        </p:nvGrpSpPr>
        <p:grpSpPr bwMode="auto">
          <a:xfrm>
            <a:off x="1830389" y="1525192"/>
            <a:ext cx="1393825" cy="1039415"/>
            <a:chOff x="612" y="1207"/>
            <a:chExt cx="1224" cy="1414"/>
          </a:xfrm>
        </p:grpSpPr>
        <p:sp>
          <p:nvSpPr>
            <p:cNvPr id="18436" name="Freeform 5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7" name="Line 6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8" name="Line 7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39" name="Group 8"/>
          <p:cNvGrpSpPr/>
          <p:nvPr/>
        </p:nvGrpSpPr>
        <p:grpSpPr bwMode="auto">
          <a:xfrm>
            <a:off x="5564188" y="2010967"/>
            <a:ext cx="1393825" cy="1039415"/>
            <a:chOff x="612" y="1207"/>
            <a:chExt cx="1224" cy="1414"/>
          </a:xfrm>
        </p:grpSpPr>
        <p:sp>
          <p:nvSpPr>
            <p:cNvPr id="18440" name="Freeform 9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1" name="Line 10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2"/>
          <p:cNvGrpSpPr/>
          <p:nvPr/>
        </p:nvGrpSpPr>
        <p:grpSpPr bwMode="auto">
          <a:xfrm rot="600000">
            <a:off x="2386806" y="1629378"/>
            <a:ext cx="4081461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96269" name="AutoShape 13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grpSp>
          <p:nvGrpSpPr>
            <p:cNvPr id="5" name="Group 14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96271" name="Oval 15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96272" name="Line 16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  <p:grpSp>
          <p:nvGrpSpPr>
            <p:cNvPr id="6" name="Group 17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96274" name="Oval 18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96275" name="Line 19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</p:grpSp>
      <p:sp>
        <p:nvSpPr>
          <p:cNvPr id="18444" name="AutoShape 20"/>
          <p:cNvSpPr>
            <a:spLocks noChangeArrowheads="1"/>
          </p:cNvSpPr>
          <p:nvPr/>
        </p:nvSpPr>
        <p:spPr bwMode="auto">
          <a:xfrm>
            <a:off x="4386263" y="1702594"/>
            <a:ext cx="50800" cy="33338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5" name="AutoShape 21"/>
          <p:cNvSpPr>
            <a:spLocks noChangeArrowheads="1"/>
          </p:cNvSpPr>
          <p:nvPr/>
        </p:nvSpPr>
        <p:spPr bwMode="auto">
          <a:xfrm>
            <a:off x="2690814" y="2333625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6" name="AutoShape 22"/>
          <p:cNvSpPr>
            <a:spLocks noChangeArrowheads="1"/>
          </p:cNvSpPr>
          <p:nvPr/>
        </p:nvSpPr>
        <p:spPr bwMode="auto">
          <a:xfrm>
            <a:off x="5945188" y="2825354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79" name="AutoShape 23"/>
          <p:cNvSpPr>
            <a:spLocks noChangeArrowheads="1"/>
          </p:cNvSpPr>
          <p:nvPr/>
        </p:nvSpPr>
        <p:spPr bwMode="auto">
          <a:xfrm>
            <a:off x="6170613" y="2825354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80" name="AutoShape 24"/>
          <p:cNvSpPr>
            <a:spLocks noChangeArrowheads="1"/>
          </p:cNvSpPr>
          <p:nvPr/>
        </p:nvSpPr>
        <p:spPr bwMode="auto">
          <a:xfrm>
            <a:off x="6399213" y="2822973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0.00023 0.00868 0.00046 0.0184 0.00232 C 0.02812 0.00417 0.04427 0.00695 0.05833 0.01111 C 0.07239 0.01528 0.09132 0.02014 0.1026 0.02685 C 0.11389 0.03357 0.11562 0.0382 0.12587 0.05116 C 0.13611 0.06412 0.15017 0.08426 0.16423 0.10463 " pathEditMode="relative" rAng="0" ptsTypes="aaaaaA">
                                      <p:cBhvr>
                                        <p:cTn id="6" dur="1000" fill="hold"/>
                                        <p:tgtEl>
                                          <p:spTgt spid="96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0.00023 0.00868 0.00046 0.0184 0.00232 C 0.02812 0.00417 0.04427 0.00695 0.05833 0.01111 C 0.07239 0.01528 0.09132 0.02014 0.1026 0.02685 C 0.11389 0.03357 0.11562 0.0382 0.12587 0.05116 C 0.13611 0.06412 0.15017 0.08426 0.16423 0.10463 " pathEditMode="relative" rAng="0" ptsTypes="aaaaaA">
                                      <p:cBhvr>
                                        <p:cTn id="8" dur="1000" fill="hold"/>
                                        <p:tgtEl>
                                          <p:spTgt spid="96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79" grpId="0" bldLvl="0" animBg="1"/>
      <p:bldP spid="96280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19" name="Rectangle 39" descr="60%"/>
          <p:cNvSpPr>
            <a:spLocks noChangeArrowheads="1"/>
          </p:cNvSpPr>
          <p:nvPr/>
        </p:nvSpPr>
        <p:spPr bwMode="auto">
          <a:xfrm>
            <a:off x="2070100" y="3018235"/>
            <a:ext cx="6534150" cy="1135054"/>
          </a:xfrm>
          <a:prstGeom prst="rect">
            <a:avLst/>
          </a:prstGeom>
          <a:solidFill>
            <a:srgbClr val="93DBFF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zh-CN" altLang="en-US" sz="2400" noProof="1">
                <a:latin typeface="+mn-ea"/>
                <a:ea typeface="+mn-ea"/>
                <a:cs typeface="+mn-ea"/>
              </a:rPr>
              <a:t>等式两边乘同一个数</a:t>
            </a:r>
            <a:r>
              <a:rPr kumimoji="1" lang="en-US" altLang="zh-CN" sz="2400" noProof="1">
                <a:latin typeface="+mn-ea"/>
                <a:ea typeface="+mn-ea"/>
                <a:cs typeface="+mn-ea"/>
              </a:rPr>
              <a:t>,</a:t>
            </a:r>
            <a:r>
              <a:rPr kumimoji="1" lang="zh-CN" altLang="en-US" sz="2400" noProof="1">
                <a:latin typeface="+mn-ea"/>
                <a:ea typeface="+mn-ea"/>
                <a:cs typeface="+mn-ea"/>
              </a:rPr>
              <a:t>或除以同一个不为零的数</a:t>
            </a:r>
            <a:r>
              <a:rPr kumimoji="1" lang="en-US" altLang="zh-CN" sz="2400" noProof="1">
                <a:latin typeface="+mn-ea"/>
                <a:ea typeface="+mn-ea"/>
                <a:cs typeface="+mn-ea"/>
              </a:rPr>
              <a:t>,</a:t>
            </a:r>
            <a:endParaRPr kumimoji="1" lang="en-US" altLang="zh-CN" sz="2400" noProof="1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zh-CN" altLang="en-US" sz="2400" noProof="1">
                <a:latin typeface="+mn-ea"/>
                <a:ea typeface="+mn-ea"/>
                <a:cs typeface="+mn-ea"/>
              </a:rPr>
              <a:t>结果仍相等</a:t>
            </a:r>
            <a:r>
              <a:rPr kumimoji="1" lang="en-US" altLang="zh-CN" sz="2400" noProof="1">
                <a:latin typeface="+mn-ea"/>
                <a:ea typeface="+mn-ea"/>
                <a:cs typeface="+mn-ea"/>
              </a:rPr>
              <a:t>.</a:t>
            </a:r>
            <a:endParaRPr kumimoji="1" lang="en-US" altLang="zh-CN" sz="2400" noProof="1">
              <a:latin typeface="+mn-ea"/>
              <a:ea typeface="+mn-ea"/>
            </a:endParaRPr>
          </a:p>
        </p:txBody>
      </p:sp>
      <p:sp>
        <p:nvSpPr>
          <p:cNvPr id="4101" name="AutoShape 3"/>
          <p:cNvSpPr>
            <a:spLocks noChangeArrowheads="1"/>
          </p:cNvSpPr>
          <p:nvPr/>
        </p:nvSpPr>
        <p:spPr bwMode="auto">
          <a:xfrm>
            <a:off x="2990851" y="2569369"/>
            <a:ext cx="3046413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  <p:sp>
        <p:nvSpPr>
          <p:cNvPr id="4102" name="AutoShape 4"/>
          <p:cNvSpPr>
            <a:spLocks noChangeArrowheads="1"/>
          </p:cNvSpPr>
          <p:nvPr/>
        </p:nvSpPr>
        <p:spPr bwMode="auto">
          <a:xfrm>
            <a:off x="4437064" y="634604"/>
            <a:ext cx="153987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grpSp>
        <p:nvGrpSpPr>
          <p:cNvPr id="19460" name="Group 5"/>
          <p:cNvGrpSpPr/>
          <p:nvPr/>
        </p:nvGrpSpPr>
        <p:grpSpPr bwMode="auto">
          <a:xfrm>
            <a:off x="1908176" y="938213"/>
            <a:ext cx="1393825" cy="1039416"/>
            <a:chOff x="612" y="1207"/>
            <a:chExt cx="1224" cy="1414"/>
          </a:xfrm>
        </p:grpSpPr>
        <p:sp>
          <p:nvSpPr>
            <p:cNvPr id="4118" name="Freeform 6"/>
            <p:cNvSpPr>
              <a:spLocks noChangeArrowheads="1"/>
            </p:cNvSpPr>
            <p:nvPr/>
          </p:nvSpPr>
          <p:spPr bwMode="auto">
            <a:xfrm>
              <a:off x="612" y="2295"/>
              <a:ext cx="1224" cy="326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4"/>
                <a:gd name="T16" fmla="*/ 0 h 325"/>
                <a:gd name="T17" fmla="*/ 1224 w 1224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4119" name="Line 7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4120" name="Line 8"/>
            <p:cNvSpPr>
              <a:spLocks noChangeShapeType="1"/>
            </p:cNvSpPr>
            <p:nvPr/>
          </p:nvSpPr>
          <p:spPr bwMode="auto">
            <a:xfrm>
              <a:off x="1223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</p:grpSp>
      <p:grpSp>
        <p:nvGrpSpPr>
          <p:cNvPr id="19464" name="Group 9"/>
          <p:cNvGrpSpPr/>
          <p:nvPr/>
        </p:nvGrpSpPr>
        <p:grpSpPr bwMode="auto">
          <a:xfrm>
            <a:off x="5705476" y="938213"/>
            <a:ext cx="1393825" cy="1039416"/>
            <a:chOff x="612" y="1207"/>
            <a:chExt cx="1224" cy="1414"/>
          </a:xfrm>
        </p:grpSpPr>
        <p:sp>
          <p:nvSpPr>
            <p:cNvPr id="4115" name="Freeform 10"/>
            <p:cNvSpPr>
              <a:spLocks noChangeArrowheads="1"/>
            </p:cNvSpPr>
            <p:nvPr/>
          </p:nvSpPr>
          <p:spPr bwMode="auto">
            <a:xfrm>
              <a:off x="612" y="2295"/>
              <a:ext cx="1224" cy="326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4"/>
                <a:gd name="T16" fmla="*/ 0 h 325"/>
                <a:gd name="T17" fmla="*/ 1224 w 1224"/>
                <a:gd name="T18" fmla="*/ 325 h 3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4116" name="Line 11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4117" name="Line 12"/>
            <p:cNvSpPr>
              <a:spLocks noChangeShapeType="1"/>
            </p:cNvSpPr>
            <p:nvPr/>
          </p:nvSpPr>
          <p:spPr bwMode="auto">
            <a:xfrm>
              <a:off x="1223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2473326" y="801055"/>
            <a:ext cx="4081463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97294" name="AutoShape 14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b="1" noProof="1">
                <a:latin typeface="+mn-ea"/>
                <a:ea typeface="+mn-ea"/>
              </a:endParaRPr>
            </a:p>
          </p:txBody>
        </p:sp>
        <p:grpSp>
          <p:nvGrpSpPr>
            <p:cNvPr id="5" name="Group 15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97296" name="Oval 16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b="1" noProof="1">
                  <a:latin typeface="+mn-ea"/>
                  <a:ea typeface="+mn-ea"/>
                </a:endParaRPr>
              </a:p>
            </p:txBody>
          </p:sp>
          <p:sp>
            <p:nvSpPr>
              <p:cNvPr id="97297" name="Line 17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b="1" noProof="1">
                  <a:latin typeface="+mn-ea"/>
                  <a:ea typeface="+mn-ea"/>
                </a:endParaRPr>
              </a:p>
            </p:txBody>
          </p:sp>
        </p:grpSp>
        <p:grpSp>
          <p:nvGrpSpPr>
            <p:cNvPr id="6" name="Group 18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97299" name="Oval 19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b="1" noProof="1">
                  <a:latin typeface="+mn-ea"/>
                  <a:ea typeface="+mn-ea"/>
                </a:endParaRPr>
              </a:p>
            </p:txBody>
          </p:sp>
          <p:sp>
            <p:nvSpPr>
              <p:cNvPr id="97300" name="Line 20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b="1" noProof="1">
                  <a:latin typeface="+mn-ea"/>
                  <a:ea typeface="+mn-ea"/>
                </a:endParaRPr>
              </a:p>
            </p:txBody>
          </p:sp>
        </p:grpSp>
      </p:grpSp>
      <p:sp>
        <p:nvSpPr>
          <p:cNvPr id="4106" name="AutoShape 21"/>
          <p:cNvSpPr>
            <a:spLocks noChangeArrowheads="1"/>
          </p:cNvSpPr>
          <p:nvPr/>
        </p:nvSpPr>
        <p:spPr bwMode="auto">
          <a:xfrm>
            <a:off x="4473575" y="873918"/>
            <a:ext cx="50800" cy="33338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107" name="AutoShape 22"/>
          <p:cNvSpPr>
            <a:spLocks noChangeArrowheads="1"/>
          </p:cNvSpPr>
          <p:nvPr/>
        </p:nvSpPr>
        <p:spPr bwMode="auto">
          <a:xfrm>
            <a:off x="2755901" y="1746648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108" name="AutoShape 23"/>
          <p:cNvSpPr>
            <a:spLocks noChangeArrowheads="1"/>
          </p:cNvSpPr>
          <p:nvPr/>
        </p:nvSpPr>
        <p:spPr bwMode="auto">
          <a:xfrm>
            <a:off x="6084888" y="1752600"/>
            <a:ext cx="215900" cy="215504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97318" name="Rectangle 38"/>
          <p:cNvSpPr>
            <a:spLocks noRot="1" noChangeArrowheads="1"/>
          </p:cNvSpPr>
          <p:nvPr/>
        </p:nvSpPr>
        <p:spPr bwMode="auto">
          <a:xfrm>
            <a:off x="355601" y="3125391"/>
            <a:ext cx="191270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等式性质</a:t>
            </a: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：</a:t>
            </a:r>
          </a:p>
        </p:txBody>
      </p:sp>
      <p:sp>
        <p:nvSpPr>
          <p:cNvPr id="97320" name="Text Box 40" descr="PE03255_"/>
          <p:cNvSpPr txBox="1">
            <a:spLocks noChangeArrowheads="1"/>
          </p:cNvSpPr>
          <p:nvPr/>
        </p:nvSpPr>
        <p:spPr bwMode="auto">
          <a:xfrm>
            <a:off x="2052638" y="3989785"/>
            <a:ext cx="2903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+mn-ea"/>
                <a:ea typeface="+mn-ea"/>
              </a:rPr>
              <a:t>若</a:t>
            </a:r>
            <a:r>
              <a:rPr lang="en-US" altLang="zh-CN" sz="2400" i="1" dirty="0" smtClean="0">
                <a:solidFill>
                  <a:srgbClr val="000000"/>
                </a:solidFill>
                <a:latin typeface="+mn-ea"/>
                <a:ea typeface="+mn-ea"/>
              </a:rPr>
              <a:t>a=b</a:t>
            </a:r>
            <a:r>
              <a:rPr lang="en-US" altLang="zh-CN" sz="2400" dirty="0" smtClean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sz="2400" dirty="0" smtClean="0">
                <a:solidFill>
                  <a:srgbClr val="000000"/>
                </a:solidFill>
                <a:latin typeface="+mn-ea"/>
                <a:ea typeface="+mn-ea"/>
              </a:rPr>
              <a:t>则</a:t>
            </a:r>
            <a:r>
              <a:rPr lang="en-US" altLang="zh-CN" sz="2400" i="1" dirty="0" smtClean="0">
                <a:solidFill>
                  <a:srgbClr val="000000"/>
                </a:solidFill>
                <a:latin typeface="+mn-ea"/>
                <a:ea typeface="+mn-ea"/>
              </a:rPr>
              <a:t>ac</a:t>
            </a:r>
            <a:r>
              <a:rPr lang="en-US" altLang="zh-CN" sz="2400" dirty="0" smtClean="0">
                <a:solidFill>
                  <a:srgbClr val="000000"/>
                </a:solidFill>
                <a:latin typeface="+mn-ea"/>
                <a:ea typeface="+mn-ea"/>
              </a:rPr>
              <a:t>=______</a:t>
            </a:r>
          </a:p>
        </p:txBody>
      </p:sp>
      <p:sp>
        <p:nvSpPr>
          <p:cNvPr id="97321" name="Text Box 41" descr="PE03255_"/>
          <p:cNvSpPr txBox="1">
            <a:spLocks noChangeArrowheads="1"/>
          </p:cNvSpPr>
          <p:nvPr/>
        </p:nvSpPr>
        <p:spPr bwMode="auto">
          <a:xfrm>
            <a:off x="3968751" y="3963591"/>
            <a:ext cx="5485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i="1" smtClean="0">
                <a:solidFill>
                  <a:srgbClr val="FF0000"/>
                </a:solidFill>
                <a:latin typeface="+mn-ea"/>
                <a:ea typeface="+mn-ea"/>
              </a:rPr>
              <a:t>bc</a:t>
            </a:r>
          </a:p>
        </p:txBody>
      </p:sp>
      <p:sp>
        <p:nvSpPr>
          <p:cNvPr id="97322" name="Text Box 42" descr="PE03255_"/>
          <p:cNvSpPr txBox="1">
            <a:spLocks noChangeArrowheads="1"/>
          </p:cNvSpPr>
          <p:nvPr/>
        </p:nvSpPr>
        <p:spPr bwMode="auto">
          <a:xfrm>
            <a:off x="2070100" y="4460082"/>
            <a:ext cx="22365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+mn-ea"/>
                <a:ea typeface="+mn-ea"/>
              </a:rPr>
              <a:t>若</a:t>
            </a:r>
            <a:r>
              <a:rPr lang="en-US" altLang="zh-CN" sz="2400" i="1" dirty="0" smtClean="0">
                <a:solidFill>
                  <a:srgbClr val="000000"/>
                </a:solidFill>
                <a:latin typeface="+mn-ea"/>
                <a:ea typeface="+mn-ea"/>
              </a:rPr>
              <a:t>a=b</a:t>
            </a:r>
            <a:r>
              <a:rPr lang="en-US" altLang="zh-CN" sz="2400" dirty="0" smtClean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n-US" altLang="zh-CN" sz="2400" i="1" dirty="0" smtClean="0">
                <a:solidFill>
                  <a:srgbClr val="000000"/>
                </a:solidFill>
                <a:latin typeface="+mn-ea"/>
                <a:ea typeface="+mn-ea"/>
              </a:rPr>
              <a:t>c≠</a:t>
            </a:r>
            <a:r>
              <a:rPr lang="en-US" altLang="zh-CN" sz="2400" dirty="0" smtClean="0">
                <a:solidFill>
                  <a:srgbClr val="000000"/>
                </a:solidFill>
                <a:latin typeface="+mn-ea"/>
                <a:ea typeface="+mn-ea"/>
              </a:rPr>
              <a:t>0),</a:t>
            </a:r>
            <a:r>
              <a:rPr lang="zh-CN" altLang="en-US" sz="2400" dirty="0" smtClean="0">
                <a:solidFill>
                  <a:srgbClr val="000000"/>
                </a:solidFill>
                <a:latin typeface="+mn-ea"/>
                <a:ea typeface="+mn-ea"/>
              </a:rPr>
              <a:t>则</a:t>
            </a:r>
          </a:p>
        </p:txBody>
      </p:sp>
      <p:graphicFrame>
        <p:nvGraphicFramePr>
          <p:cNvPr id="8" name="Object 47"/>
          <p:cNvGraphicFramePr>
            <a:graphicFrameLocks noChangeAspect="1"/>
          </p:cNvGraphicFramePr>
          <p:nvPr/>
        </p:nvGraphicFramePr>
        <p:xfrm>
          <a:off x="4568825" y="4310063"/>
          <a:ext cx="1227138" cy="536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r:id="rId4" imgW="737870" imgH="419735" progId="Equation.3">
                  <p:embed/>
                </p:oleObj>
              </mc:Choice>
              <mc:Fallback>
                <p:oleObj r:id="rId4" imgW="737870" imgH="419735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4310063"/>
                        <a:ext cx="1227138" cy="5369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689475" y="4516041"/>
            <a:ext cx="343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i="1" smtClean="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5343525" y="4516041"/>
            <a:ext cx="343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i="1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7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19" grpId="0" bldLvl="0" animBg="1"/>
      <p:bldP spid="97318" grpId="0" bldLvl="0" animBg="1"/>
      <p:bldP spid="97320" grpId="0" bldLvl="0" animBg="1"/>
      <p:bldP spid="97321" grpId="0" bldLvl="0" animBg="1"/>
      <p:bldP spid="97322" grpId="0" bldLvl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042988" y="2013347"/>
            <a:ext cx="7200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(2)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怎样从等式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3+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得到等式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2?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116013" y="2950369"/>
            <a:ext cx="6323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怎样从等式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得到等式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3?</a:t>
            </a:r>
          </a:p>
        </p:txBody>
      </p:sp>
      <p:grpSp>
        <p:nvGrpSpPr>
          <p:cNvPr id="4" name="组合 12"/>
          <p:cNvGrpSpPr/>
          <p:nvPr/>
        </p:nvGrpSpPr>
        <p:grpSpPr bwMode="auto">
          <a:xfrm>
            <a:off x="1116013" y="3769518"/>
            <a:ext cx="6913562" cy="568899"/>
            <a:chOff x="1418" y="5856"/>
            <a:chExt cx="10887" cy="1194"/>
          </a:xfrm>
        </p:grpSpPr>
        <p:sp>
          <p:nvSpPr>
            <p:cNvPr id="20484" name="Text Box 5"/>
            <p:cNvSpPr txBox="1">
              <a:spLocks noChangeArrowheads="1"/>
            </p:cNvSpPr>
            <p:nvPr/>
          </p:nvSpPr>
          <p:spPr bwMode="auto">
            <a:xfrm>
              <a:off x="1418" y="6081"/>
              <a:ext cx="10887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(4) </a:t>
              </a:r>
              <a:r>
                <a:rPr lang="zh-CN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怎样从等式                  得到等式 </a:t>
              </a:r>
              <a:r>
                <a:rPr lang="en-US" altLang="zh-CN" sz="24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4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?</a:t>
              </a:r>
            </a:p>
          </p:txBody>
        </p:sp>
        <p:graphicFrame>
          <p:nvGraphicFramePr>
            <p:cNvPr id="20485" name="Object 6"/>
            <p:cNvGraphicFramePr>
              <a:graphicFrameLocks noChangeAspect="1"/>
            </p:cNvGraphicFramePr>
            <p:nvPr/>
          </p:nvGraphicFramePr>
          <p:xfrm>
            <a:off x="4822" y="5856"/>
            <a:ext cx="1880" cy="1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8" r:id="rId3" imgW="16459200" imgH="9753600" progId="Equation.DSMT4">
                    <p:embed/>
                  </p:oleObj>
                </mc:Choice>
                <mc:Fallback>
                  <p:oleObj r:id="rId3" imgW="16459200" imgH="9753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2" y="5856"/>
                          <a:ext cx="1880" cy="1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19251" y="2444354"/>
            <a:ext cx="4360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依据等式的性质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两边同时减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endParaRPr lang="en-US" altLang="zh-CN" sz="24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547813" y="3218259"/>
            <a:ext cx="5745162" cy="626269"/>
            <a:chOff x="2328" y="4414"/>
            <a:chExt cx="9048" cy="1315"/>
          </a:xfrm>
        </p:grpSpPr>
        <p:sp>
          <p:nvSpPr>
            <p:cNvPr id="20488" name="文本框 2"/>
            <p:cNvSpPr txBox="1">
              <a:spLocks noChangeArrowheads="1"/>
            </p:cNvSpPr>
            <p:nvPr/>
          </p:nvSpPr>
          <p:spPr bwMode="auto">
            <a:xfrm>
              <a:off x="2328" y="4760"/>
              <a:ext cx="9048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依据等式的性质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两边同时除以</a:t>
              </a:r>
              <a:r>
                <a:rPr lang="en-US" altLang="zh-CN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或同乘</a:t>
              </a:r>
              <a:endParaRPr lang="zh-CN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20489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606" y="4414"/>
            <a:ext cx="484" cy="1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9" r:id="rId5" imgW="152400" imgH="394335" progId="Equation.KSEE3">
                    <p:embed/>
                  </p:oleObj>
                </mc:Choice>
                <mc:Fallback>
                  <p:oleObj r:id="rId5" imgW="152400" imgH="394335" progId="Equation.KSEE3">
                    <p:embed/>
                    <p:pic>
                      <p:nvPicPr>
                        <p:cNvPr id="0" name="对象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06" y="4414"/>
                          <a:ext cx="484" cy="1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5"/>
          <p:cNvGrpSpPr/>
          <p:nvPr/>
        </p:nvGrpSpPr>
        <p:grpSpPr bwMode="auto">
          <a:xfrm>
            <a:off x="1547813" y="4245770"/>
            <a:ext cx="6337300" cy="606267"/>
            <a:chOff x="2328" y="4456"/>
            <a:chExt cx="9982" cy="1273"/>
          </a:xfrm>
        </p:grpSpPr>
        <p:sp>
          <p:nvSpPr>
            <p:cNvPr id="20491" name="文本框 6"/>
            <p:cNvSpPr txBox="1">
              <a:spLocks noChangeArrowheads="1"/>
            </p:cNvSpPr>
            <p:nvPr/>
          </p:nvSpPr>
          <p:spPr bwMode="auto">
            <a:xfrm>
              <a:off x="2328" y="4760"/>
              <a:ext cx="9982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依据等式的性质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两边同时除以        或同乘</a:t>
              </a: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100</a:t>
              </a:r>
              <a:endPara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  <p:graphicFrame>
          <p:nvGraphicFramePr>
            <p:cNvPr id="20492" name="对象 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9014" y="4456"/>
            <a:ext cx="960" cy="1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0" r:id="rId7" imgW="280035" imgH="394335" progId="Equation.KSEE3">
                    <p:embed/>
                  </p:oleObj>
                </mc:Choice>
                <mc:Fallback>
                  <p:oleObj r:id="rId7" imgW="280035" imgH="394335" progId="Equation.KSEE3">
                    <p:embed/>
                    <p:pic>
                      <p:nvPicPr>
                        <p:cNvPr id="0" name="对象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14" y="4456"/>
                          <a:ext cx="960" cy="1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684214" y="1221581"/>
            <a:ext cx="7343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例</a:t>
            </a:r>
            <a:r>
              <a:rPr lang="en-US" altLang="zh-CN" sz="2400" dirty="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怎样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从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等式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i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得到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等式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547813" y="1581150"/>
            <a:ext cx="4360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依据等式的性质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两边同时加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endParaRPr lang="en-US" altLang="zh-CN" sz="24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0495" name="组合 17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20496" name="Picture 9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7" name="TextBox 19"/>
            <p:cNvSpPr txBox="1">
              <a:spLocks noChangeArrowheads="1"/>
            </p:cNvSpPr>
            <p:nvPr/>
          </p:nvSpPr>
          <p:spPr bwMode="auto">
            <a:xfrm>
              <a:off x="613024" y="1087279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典例精析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nimBg="1"/>
      <p:bldP spid="79876" grpId="0" animBg="1"/>
      <p:bldP spid="2" grpId="0"/>
      <p:bldP spid="110594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圆角矩形 31"/>
          <p:cNvSpPr>
            <a:spLocks noChangeArrowheads="1"/>
          </p:cNvSpPr>
          <p:nvPr/>
        </p:nvSpPr>
        <p:spPr bwMode="auto">
          <a:xfrm>
            <a:off x="252414" y="681038"/>
            <a:ext cx="1450975" cy="43696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en-US" sz="280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说一说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900113" y="1221582"/>
            <a:ext cx="6945312" cy="673894"/>
            <a:chOff x="1530" y="3977"/>
            <a:chExt cx="10938" cy="1415"/>
          </a:xfrm>
        </p:grpSpPr>
        <p:sp>
          <p:nvSpPr>
            <p:cNvPr id="6153" name="Text Box 3"/>
            <p:cNvSpPr txBox="1">
              <a:spLocks noChangeArrowheads="1"/>
            </p:cNvSpPr>
            <p:nvPr/>
          </p:nvSpPr>
          <p:spPr bwMode="auto">
            <a:xfrm>
              <a:off x="1530" y="4380"/>
              <a:ext cx="10938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sz="24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(1) 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从 </a:t>
              </a:r>
              <a:r>
                <a:rPr lang="en-US" altLang="zh-CN" sz="2400" b="1" i="1" dirty="0" smtClean="0">
                  <a:solidFill>
                    <a:srgbClr val="000000"/>
                  </a:solidFill>
                  <a:latin typeface="+mn-ea"/>
                  <a:ea typeface="+mn-ea"/>
                </a:rPr>
                <a:t>x = y 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能不能得到       </a:t>
              </a:r>
              <a:r>
                <a:rPr lang="en-US" altLang="zh-CN" sz="24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,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为什么</a:t>
              </a:r>
              <a:r>
                <a:rPr lang="en-US" altLang="zh-CN" sz="2400" b="1" dirty="0" smtClean="0">
                  <a:solidFill>
                    <a:srgbClr val="000000"/>
                  </a:solidFill>
                  <a:latin typeface="+mn-ea"/>
                  <a:ea typeface="+mn-ea"/>
                </a:rPr>
                <a:t>?</a:t>
              </a:r>
            </a:p>
          </p:txBody>
        </p:sp>
        <p:graphicFrame>
          <p:nvGraphicFramePr>
            <p:cNvPr id="21508" name="Object 4"/>
            <p:cNvGraphicFramePr>
              <a:graphicFrameLocks noChangeAspect="1"/>
            </p:cNvGraphicFramePr>
            <p:nvPr/>
          </p:nvGraphicFramePr>
          <p:xfrm>
            <a:off x="7426" y="3977"/>
            <a:ext cx="1208" cy="1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6" r:id="rId3" imgW="10668000" imgH="9753600" progId="Equation.DSMT4">
                    <p:embed/>
                  </p:oleObj>
                </mc:Choice>
                <mc:Fallback>
                  <p:oleObj r:id="rId3" imgW="10668000" imgH="9753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6" y="3977"/>
                          <a:ext cx="1208" cy="1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900113" y="2060972"/>
            <a:ext cx="6945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(2) 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从 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a+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=b+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2 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能不能得到 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a=b 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为什么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900114" y="2763441"/>
            <a:ext cx="7140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(3) 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从</a:t>
            </a:r>
            <a:r>
              <a:rPr lang="zh-CN" altLang="en-US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－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3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a=</a:t>
            </a:r>
            <a:r>
              <a:rPr lang="zh-CN" altLang="en-US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－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3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b 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能不能得到 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a=b 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,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为什么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900113" y="3357563"/>
            <a:ext cx="6945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(4) 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从 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3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ac=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4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a 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能不能得到 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3</a:t>
            </a:r>
            <a:r>
              <a:rPr lang="en-US" altLang="zh-CN" sz="2400" b="1" i="1" dirty="0" smtClean="0">
                <a:solidFill>
                  <a:srgbClr val="000000"/>
                </a:solidFill>
                <a:latin typeface="+mn-ea"/>
                <a:ea typeface="+mn-ea"/>
              </a:rPr>
              <a:t>c=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4 ,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为什么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3" name="圆角矩形标注 2"/>
          <p:cNvSpPr/>
          <p:nvPr/>
        </p:nvSpPr>
        <p:spPr>
          <a:xfrm>
            <a:off x="3773488" y="4074319"/>
            <a:ext cx="2527300" cy="363141"/>
          </a:xfrm>
          <a:prstGeom prst="wedgeRoundRectCallout">
            <a:avLst>
              <a:gd name="adj1" fmla="val -33969"/>
              <a:gd name="adj2" fmla="val -125853"/>
              <a:gd name="adj3" fmla="val 16667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不能，</a:t>
            </a:r>
            <a:r>
              <a:rPr lang="en-US" altLang="zh-CN" sz="2400" b="1" i="1" noProof="1">
                <a:solidFill>
                  <a:srgbClr val="FF0000"/>
                </a:solidFill>
                <a:latin typeface="+mn-ea"/>
                <a:ea typeface="+mn-ea"/>
                <a:cs typeface="+mn-ea"/>
                <a:sym typeface="+mn-ea"/>
              </a:rPr>
              <a:t>a</a:t>
            </a:r>
            <a:r>
              <a:rPr lang="zh-CN" altLang="en-US" sz="2400" b="1" noProof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可能为</a:t>
            </a:r>
            <a:r>
              <a:rPr lang="en-US" altLang="zh-CN" sz="2400" b="1" noProof="1">
                <a:solidFill>
                  <a:srgbClr val="FF0000"/>
                </a:solidFill>
                <a:latin typeface="+mn-ea"/>
                <a:ea typeface="+mn-ea"/>
                <a:cs typeface="+mn-ea"/>
              </a:rPr>
              <a:t>0</a:t>
            </a:r>
            <a:endParaRPr lang="en-US" altLang="zh-CN" sz="2400" b="1" noProof="1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animBg="1"/>
      <p:bldP spid="110598" grpId="0" animBg="1"/>
      <p:bldP spid="110599" grpId="0" animBg="1"/>
      <p:bldP spid="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0"/>
          <p:cNvGrpSpPr/>
          <p:nvPr/>
        </p:nvGrpSpPr>
        <p:grpSpPr bwMode="auto">
          <a:xfrm>
            <a:off x="2506663" y="1071563"/>
            <a:ext cx="222250" cy="161925"/>
            <a:chOff x="348" y="329"/>
            <a:chExt cx="349" cy="340"/>
          </a:xfrm>
        </p:grpSpPr>
        <p:sp>
          <p:nvSpPr>
            <p:cNvPr id="4098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9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0" name="组合 7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4101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2" name="TextBox 20"/>
            <p:cNvSpPr txBox="1">
              <a:spLocks noChangeArrowheads="1"/>
            </p:cNvSpPr>
            <p:nvPr/>
          </p:nvSpPr>
          <p:spPr bwMode="auto">
            <a:xfrm>
              <a:off x="613024" y="1087279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学习目标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395537" y="1383506"/>
            <a:ext cx="8496300" cy="28079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000" dirty="0">
                <a:latin typeface="+mn-ea"/>
                <a:ea typeface="+mn-ea"/>
              </a:rPr>
              <a:t>1</a:t>
            </a:r>
            <a:r>
              <a:rPr lang="zh-CN" altLang="zh-CN" sz="2000" dirty="0">
                <a:latin typeface="+mn-ea"/>
                <a:ea typeface="+mn-ea"/>
              </a:rPr>
              <a:t>．认识并掌握等式的性质．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000" dirty="0">
                <a:latin typeface="+mn-ea"/>
                <a:ea typeface="+mn-ea"/>
              </a:rPr>
              <a:t>2</a:t>
            </a:r>
            <a:r>
              <a:rPr lang="zh-CN" altLang="zh-CN" sz="2000" dirty="0">
                <a:latin typeface="+mn-ea"/>
                <a:ea typeface="+mn-ea"/>
              </a:rPr>
              <a:t>．应用等式的性质把简单的一元一次方程化成</a:t>
            </a:r>
            <a:r>
              <a:rPr lang="en-US" altLang="zh-CN" sz="2000" dirty="0">
                <a:latin typeface="+mn-ea"/>
                <a:ea typeface="+mn-ea"/>
              </a:rPr>
              <a:t>“x</a:t>
            </a:r>
            <a:r>
              <a:rPr lang="zh-CN" altLang="zh-CN" sz="2000" dirty="0">
                <a:latin typeface="+mn-ea"/>
                <a:ea typeface="+mn-ea"/>
              </a:rPr>
              <a:t>＝</a:t>
            </a:r>
            <a:r>
              <a:rPr lang="en-US" altLang="zh-CN" sz="2000" dirty="0">
                <a:latin typeface="+mn-ea"/>
                <a:ea typeface="+mn-ea"/>
              </a:rPr>
              <a:t>a”</a:t>
            </a:r>
            <a:r>
              <a:rPr lang="zh-CN" altLang="zh-CN" sz="2000" dirty="0">
                <a:latin typeface="+mn-ea"/>
                <a:ea typeface="+mn-ea"/>
              </a:rPr>
              <a:t>的形式．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【学习重点】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dirty="0">
                <a:latin typeface="+mn-ea"/>
                <a:ea typeface="+mn-ea"/>
              </a:rPr>
              <a:t>等式的性质．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dirty="0">
                <a:solidFill>
                  <a:srgbClr val="FF0000"/>
                </a:solidFill>
                <a:latin typeface="+mn-ea"/>
                <a:ea typeface="+mn-ea"/>
              </a:rPr>
              <a:t>【学习难点】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2000" dirty="0">
                <a:latin typeface="+mn-ea"/>
                <a:ea typeface="+mn-ea"/>
              </a:rPr>
              <a:t>利用等式的性质解方程．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5"/>
          <p:cNvSpPr txBox="1">
            <a:spLocks noChangeArrowheads="1"/>
          </p:cNvSpPr>
          <p:nvPr/>
        </p:nvSpPr>
        <p:spPr bwMode="auto">
          <a:xfrm>
            <a:off x="3276600" y="4558904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 sz="2800">
              <a:latin typeface="宋体" panose="02010600030101010101" pitchFamily="2" charset="-122"/>
            </a:endParaRPr>
          </a:p>
        </p:txBody>
      </p:sp>
      <p:sp>
        <p:nvSpPr>
          <p:cNvPr id="22534" name="文本框 6151"/>
          <p:cNvSpPr txBox="1"/>
          <p:nvPr/>
        </p:nvSpPr>
        <p:spPr bwMode="auto">
          <a:xfrm>
            <a:off x="179388" y="519113"/>
            <a:ext cx="4512774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二、利用等式的性质解方程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/>
        </p:nvSpPr>
        <p:spPr>
          <a:xfrm>
            <a:off x="1117601" y="1010841"/>
            <a:ext cx="5402263" cy="87510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solidFill>
                  <a:srgbClr val="00B0F0"/>
                </a:solidFill>
                <a:latin typeface="+mn-ea"/>
              </a:rPr>
              <a:t>例</a:t>
            </a:r>
            <a:r>
              <a:rPr lang="en-US" altLang="zh-CN" sz="2400" b="1" noProof="1">
                <a:solidFill>
                  <a:srgbClr val="00B0F0"/>
                </a:solidFill>
                <a:latin typeface="+mn-ea"/>
              </a:rPr>
              <a:t>2   </a:t>
            </a:r>
            <a:r>
              <a:rPr lang="zh-CN" altLang="en-US" sz="2400" b="1" noProof="1">
                <a:latin typeface="+mn-ea"/>
              </a:rPr>
              <a:t>利用等式的性质解下列方程：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zh-CN" altLang="en-US" sz="2400" b="1" noProof="1" smtClean="0">
                <a:latin typeface="+mn-ea"/>
              </a:rPr>
              <a:t>        </a:t>
            </a:r>
            <a:r>
              <a:rPr kumimoji="1" lang="en-US" altLang="zh-CN" sz="2400" b="1" noProof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sym typeface="+mn-ea"/>
              </a:rPr>
              <a:t>(</a:t>
            </a:r>
            <a:r>
              <a:rPr kumimoji="1" lang="en-US" altLang="zh-CN" sz="2400" b="1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sym typeface="+mn-ea"/>
              </a:rPr>
              <a:t>1)</a:t>
            </a:r>
            <a:r>
              <a:rPr lang="zh-CN" altLang="en-US" sz="2400" b="1" noProof="1" smtClean="0">
                <a:latin typeface="+mn-ea"/>
              </a:rPr>
              <a:t> </a:t>
            </a:r>
            <a:r>
              <a:rPr lang="en-US" altLang="zh-CN" sz="2400" b="1" i="1" noProof="1" smtClean="0">
                <a:latin typeface="+mn-ea"/>
              </a:rPr>
              <a:t>x </a:t>
            </a:r>
            <a:r>
              <a:rPr lang="en-US" altLang="zh-CN" sz="2400" b="1" noProof="1">
                <a:latin typeface="+mn-ea"/>
              </a:rPr>
              <a:t>+ 7 = </a:t>
            </a:r>
            <a:r>
              <a:rPr lang="en-US" altLang="zh-CN" sz="2400" b="1" noProof="1" smtClean="0">
                <a:latin typeface="+mn-ea"/>
              </a:rPr>
              <a:t>26            </a:t>
            </a:r>
            <a:endParaRPr lang="en-US" altLang="zh-CN" sz="2400" b="1" noProof="1">
              <a:latin typeface="+mn-ea"/>
            </a:endParaRPr>
          </a:p>
        </p:txBody>
      </p:sp>
      <p:sp>
        <p:nvSpPr>
          <p:cNvPr id="74756" name="Rectangle 4" descr="PE03255_"/>
          <p:cNvSpPr>
            <a:spLocks noChangeArrowheads="1"/>
          </p:cNvSpPr>
          <p:nvPr/>
        </p:nvSpPr>
        <p:spPr bwMode="auto">
          <a:xfrm>
            <a:off x="2117725" y="2030016"/>
            <a:ext cx="5806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解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:</a:t>
            </a:r>
          </a:p>
        </p:txBody>
      </p:sp>
      <p:sp>
        <p:nvSpPr>
          <p:cNvPr id="74758" name="Rectangle 6" descr="PE03255_"/>
          <p:cNvSpPr>
            <a:spLocks noChangeArrowheads="1"/>
          </p:cNvSpPr>
          <p:nvPr/>
        </p:nvSpPr>
        <p:spPr bwMode="auto">
          <a:xfrm>
            <a:off x="5114925" y="2030016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得</a:t>
            </a:r>
          </a:p>
        </p:txBody>
      </p:sp>
      <p:sp>
        <p:nvSpPr>
          <p:cNvPr id="74762" name="Rectangle 10" descr="PE03255_"/>
          <p:cNvSpPr>
            <a:spLocks noChangeArrowheads="1"/>
          </p:cNvSpPr>
          <p:nvPr/>
        </p:nvSpPr>
        <p:spPr bwMode="auto">
          <a:xfrm>
            <a:off x="2832101" y="2030016"/>
            <a:ext cx="2400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两边同时减去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7 ,</a:t>
            </a:r>
          </a:p>
        </p:txBody>
      </p:sp>
      <p:sp>
        <p:nvSpPr>
          <p:cNvPr id="74767" name="Rectangle 15" descr="PE03255_"/>
          <p:cNvSpPr>
            <a:spLocks noChangeArrowheads="1"/>
          </p:cNvSpPr>
          <p:nvPr/>
        </p:nvSpPr>
        <p:spPr bwMode="auto">
          <a:xfrm>
            <a:off x="2801938" y="2940844"/>
            <a:ext cx="2417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于是   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 </a:t>
            </a:r>
          </a:p>
        </p:txBody>
      </p:sp>
      <p:sp>
        <p:nvSpPr>
          <p:cNvPr id="74768" name="Rectangle 16" descr="PE03255_"/>
          <p:cNvSpPr>
            <a:spLocks noChangeArrowheads="1"/>
          </p:cNvSpPr>
          <p:nvPr/>
        </p:nvSpPr>
        <p:spPr bwMode="auto">
          <a:xfrm>
            <a:off x="3789363" y="294084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x</a:t>
            </a:r>
          </a:p>
        </p:txBody>
      </p:sp>
      <p:sp>
        <p:nvSpPr>
          <p:cNvPr id="74769" name="Rectangle 17" descr="PE03255_"/>
          <p:cNvSpPr>
            <a:spLocks noChangeArrowheads="1"/>
          </p:cNvSpPr>
          <p:nvPr/>
        </p:nvSpPr>
        <p:spPr bwMode="auto">
          <a:xfrm>
            <a:off x="4511676" y="2940844"/>
            <a:ext cx="56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19</a:t>
            </a:r>
          </a:p>
        </p:txBody>
      </p:sp>
      <p:sp>
        <p:nvSpPr>
          <p:cNvPr id="74810" name="Text Box 58" descr="PE03255_"/>
          <p:cNvSpPr txBox="1">
            <a:spLocks noChangeArrowheads="1"/>
          </p:cNvSpPr>
          <p:nvPr/>
        </p:nvSpPr>
        <p:spPr bwMode="auto">
          <a:xfrm>
            <a:off x="1101725" y="3604022"/>
            <a:ext cx="65659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小结：解一元一次方程要</a:t>
            </a:r>
            <a:r>
              <a:rPr lang="en-US" altLang="zh-CN" sz="2400" b="1" dirty="0" smtClean="0">
                <a:latin typeface="+mn-ea"/>
                <a:ea typeface="+mn-ea"/>
              </a:rPr>
              <a:t>“</a:t>
            </a:r>
            <a:r>
              <a:rPr lang="zh-CN" altLang="en-US" sz="2400" b="1" dirty="0" smtClean="0">
                <a:latin typeface="+mn-ea"/>
                <a:ea typeface="+mn-ea"/>
              </a:rPr>
              <a:t>化归</a:t>
            </a:r>
            <a:r>
              <a:rPr lang="en-US" altLang="zh-CN" sz="2400" b="1" dirty="0" smtClean="0">
                <a:latin typeface="+mn-ea"/>
                <a:ea typeface="+mn-ea"/>
              </a:rPr>
              <a:t>”</a:t>
            </a:r>
            <a:r>
              <a:rPr lang="zh-CN" altLang="en-US" sz="2400" b="1" dirty="0" smtClean="0">
                <a:latin typeface="+mn-ea"/>
                <a:ea typeface="+mn-ea"/>
              </a:rPr>
              <a:t>为</a:t>
            </a:r>
            <a:r>
              <a:rPr lang="en-US" altLang="zh-CN" sz="2400" b="1" dirty="0" smtClean="0">
                <a:latin typeface="+mn-ea"/>
                <a:ea typeface="+mn-ea"/>
              </a:rPr>
              <a:t>“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x=a </a:t>
            </a:r>
            <a:r>
              <a:rPr lang="en-US" altLang="zh-CN" sz="2400" b="1" dirty="0" smtClean="0">
                <a:latin typeface="+mn-ea"/>
                <a:ea typeface="+mn-ea"/>
              </a:rPr>
              <a:t>”</a:t>
            </a:r>
            <a:r>
              <a:rPr lang="zh-CN" altLang="en-US" sz="2400" b="1" dirty="0" smtClean="0">
                <a:latin typeface="+mn-ea"/>
                <a:ea typeface="+mn-ea"/>
              </a:rPr>
              <a:t>的形式</a:t>
            </a:r>
            <a:r>
              <a:rPr lang="en-US" altLang="zh-CN" sz="2400" b="1" dirty="0" smtClean="0">
                <a:latin typeface="+mn-ea"/>
                <a:ea typeface="+mn-ea"/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348038" y="2463404"/>
            <a:ext cx="2077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+7-7=26-7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8" grpId="0"/>
      <p:bldP spid="74762" grpId="0"/>
      <p:bldP spid="74767" grpId="0"/>
      <p:bldP spid="74768" grpId="0"/>
      <p:bldP spid="74769" grpId="0"/>
      <p:bldP spid="7481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900113" y="735807"/>
            <a:ext cx="2608262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    </a:t>
            </a:r>
            <a:r>
              <a:rPr lang="en-US" altLang="zh-CN" sz="2400" b="1" dirty="0">
                <a:solidFill>
                  <a:srgbClr val="000000"/>
                </a:solidFill>
                <a:latin typeface="+mn-ea"/>
                <a:ea typeface="+mn-ea"/>
                <a:sym typeface="Arial" panose="020B0604020202020204" pitchFamily="34" charset="0"/>
              </a:rPr>
              <a:t>(2)</a:t>
            </a:r>
            <a:r>
              <a:rPr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-5</a:t>
            </a:r>
            <a:r>
              <a:rPr lang="en-US" altLang="zh-CN" sz="2400" b="1" i="1" dirty="0">
                <a:solidFill>
                  <a:srgbClr val="000000"/>
                </a:solidFill>
                <a:latin typeface="+mn-ea"/>
                <a:ea typeface="+mn-ea"/>
              </a:rPr>
              <a:t>x </a:t>
            </a:r>
            <a:r>
              <a:rPr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= 20    </a:t>
            </a:r>
            <a:r>
              <a:rPr lang="en-US" altLang="zh-CN" sz="2400" b="1" dirty="0">
                <a:solidFill>
                  <a:schemeClr val="tx2"/>
                </a:solidFill>
                <a:latin typeface="+mn-ea"/>
                <a:ea typeface="+mn-ea"/>
              </a:rPr>
              <a:t>                    </a:t>
            </a:r>
            <a:endParaRPr lang="en-US" altLang="zh-CN" sz="2400" b="1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67600" name="Rectangle 16" descr="PE03255_"/>
          <p:cNvSpPr>
            <a:spLocks noChangeArrowheads="1"/>
          </p:cNvSpPr>
          <p:nvPr/>
        </p:nvSpPr>
        <p:spPr bwMode="auto">
          <a:xfrm>
            <a:off x="1476375" y="1168004"/>
            <a:ext cx="5111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00B0F0"/>
                </a:solidFill>
                <a:latin typeface="+mn-ea"/>
                <a:ea typeface="+mn-ea"/>
              </a:rPr>
              <a:t>思考：</a:t>
            </a:r>
            <a:r>
              <a:rPr lang="zh-CN" altLang="en-US" sz="2400" b="1" dirty="0">
                <a:latin typeface="+mn-ea"/>
                <a:ea typeface="+mn-ea"/>
              </a:rPr>
              <a:t>为使</a:t>
            </a:r>
            <a:r>
              <a:rPr lang="en-US" altLang="zh-CN" sz="2400" b="1" dirty="0">
                <a:latin typeface="+mn-ea"/>
                <a:ea typeface="+mn-ea"/>
              </a:rPr>
              <a:t>(2)</a:t>
            </a:r>
            <a:r>
              <a:rPr lang="zh-CN" altLang="en-US" sz="2400" b="1" dirty="0">
                <a:latin typeface="+mn-ea"/>
                <a:ea typeface="+mn-ea"/>
              </a:rPr>
              <a:t>中未知项</a:t>
            </a:r>
            <a:r>
              <a:rPr lang="en-US" altLang="zh-CN" sz="2400" b="1" dirty="0">
                <a:latin typeface="+mn-ea"/>
                <a:ea typeface="+mn-ea"/>
              </a:rPr>
              <a:t>:</a:t>
            </a:r>
            <a:r>
              <a:rPr lang="zh-CN" altLang="en-US" sz="2400" b="1" dirty="0">
                <a:latin typeface="+mn-ea"/>
                <a:ea typeface="+mn-ea"/>
              </a:rPr>
              <a:t>系数化为</a:t>
            </a:r>
            <a:r>
              <a:rPr lang="en-US" altLang="zh-CN" sz="2400" b="1" dirty="0">
                <a:latin typeface="+mn-ea"/>
                <a:ea typeface="+mn-ea"/>
              </a:rPr>
              <a:t>1</a:t>
            </a:r>
            <a:r>
              <a:rPr lang="zh-CN" altLang="en-US" sz="2400" b="1" dirty="0">
                <a:latin typeface="+mn-ea"/>
                <a:ea typeface="+mn-ea"/>
              </a:rPr>
              <a:t>，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将要用到等式的什么性质 ？</a:t>
            </a:r>
          </a:p>
        </p:txBody>
      </p:sp>
      <p:pic>
        <p:nvPicPr>
          <p:cNvPr id="24600" name="Picture 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6" y="2247901"/>
            <a:ext cx="4646613" cy="47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6" y="2783681"/>
            <a:ext cx="4646613" cy="506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92276" y="3363517"/>
            <a:ext cx="4646613" cy="32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Object 6"/>
          <p:cNvGraphicFramePr>
            <a:graphicFrameLocks noChangeAspect="1"/>
          </p:cNvGraphicFramePr>
          <p:nvPr/>
        </p:nvGraphicFramePr>
        <p:xfrm>
          <a:off x="1841500" y="646510"/>
          <a:ext cx="1936750" cy="588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r:id="rId3" imgW="966470" imgH="393700" progId="Equation.3">
                  <p:embed/>
                </p:oleObj>
              </mc:Choice>
              <mc:Fallback>
                <p:oleObj r:id="rId3" imgW="96647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646510"/>
                        <a:ext cx="1936750" cy="588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27" name="Rectangle 43" descr="PE03255_"/>
          <p:cNvSpPr>
            <a:spLocks noChangeArrowheads="1"/>
          </p:cNvSpPr>
          <p:nvPr/>
        </p:nvSpPr>
        <p:spPr bwMode="auto">
          <a:xfrm>
            <a:off x="1689100" y="1802606"/>
            <a:ext cx="3873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>
                <a:solidFill>
                  <a:srgbClr val="FF0000"/>
                </a:solidFill>
                <a:latin typeface="+mn-ea"/>
                <a:ea typeface="+mn-ea"/>
                <a:sym typeface="Wingdings" panose="05000000000000000000" pitchFamily="2" charset="2"/>
              </a:rPr>
              <a:t>(2)</a:t>
            </a:r>
            <a:r>
              <a:rPr lang="zh-CN" altLang="en-US" sz="2400" b="1">
                <a:solidFill>
                  <a:srgbClr val="FF0000"/>
                </a:solidFill>
                <a:latin typeface="+mn-ea"/>
                <a:ea typeface="+mn-ea"/>
              </a:rPr>
              <a:t>方程两边同时加上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ea typeface="+mn-ea"/>
              </a:rPr>
              <a:t>5 ,</a:t>
            </a:r>
            <a:r>
              <a:rPr lang="zh-CN" altLang="en-US" sz="2400" b="1">
                <a:solidFill>
                  <a:srgbClr val="FF0000"/>
                </a:solidFill>
                <a:latin typeface="+mn-ea"/>
                <a:ea typeface="+mn-ea"/>
              </a:rPr>
              <a:t>得</a:t>
            </a:r>
          </a:p>
        </p:txBody>
      </p:sp>
      <p:sp>
        <p:nvSpPr>
          <p:cNvPr id="67628" name="Rectangle 44" descr="PE03255_"/>
          <p:cNvSpPr>
            <a:spLocks noChangeArrowheads="1"/>
          </p:cNvSpPr>
          <p:nvPr/>
        </p:nvSpPr>
        <p:spPr bwMode="auto">
          <a:xfrm>
            <a:off x="2036763" y="2925366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+mn-ea"/>
                <a:ea typeface="+mn-ea"/>
              </a:rPr>
              <a:t>化简，得   </a:t>
            </a:r>
          </a:p>
        </p:txBody>
      </p:sp>
      <p:graphicFrame>
        <p:nvGraphicFramePr>
          <p:cNvPr id="67645" name="Object 61"/>
          <p:cNvGraphicFramePr>
            <a:graphicFrameLocks noChangeAspect="1"/>
          </p:cNvGraphicFramePr>
          <p:nvPr/>
        </p:nvGraphicFramePr>
        <p:xfrm>
          <a:off x="2646363" y="2228851"/>
          <a:ext cx="2430462" cy="611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r:id="rId5" imgW="1182370" imgH="393700" progId="Equation.3">
                  <p:embed/>
                </p:oleObj>
              </mc:Choice>
              <mc:Fallback>
                <p:oleObj r:id="rId5" imgW="1182370" imgH="3937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2228851"/>
                        <a:ext cx="2430462" cy="611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68" name="Object 84"/>
          <p:cNvGraphicFramePr>
            <a:graphicFrameLocks noChangeAspect="1"/>
          </p:cNvGraphicFramePr>
          <p:nvPr/>
        </p:nvGraphicFramePr>
        <p:xfrm>
          <a:off x="3487738" y="2763442"/>
          <a:ext cx="1141412" cy="611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r:id="rId7" imgW="559435" imgH="393700" progId="Equation.3">
                  <p:embed/>
                </p:oleObj>
              </mc:Choice>
              <mc:Fallback>
                <p:oleObj r:id="rId7" imgW="559435" imgH="39370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2763442"/>
                        <a:ext cx="1141412" cy="611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69" name="Rectangle 85" descr="PE03255_"/>
          <p:cNvSpPr>
            <a:spLocks noChangeArrowheads="1"/>
          </p:cNvSpPr>
          <p:nvPr/>
        </p:nvSpPr>
        <p:spPr bwMode="auto">
          <a:xfrm>
            <a:off x="2071688" y="3459956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方程两边同时</a:t>
            </a:r>
            <a:r>
              <a:rPr lang="zh-CN" altLang="en-US" sz="2400" b="1" u="sng" dirty="0">
                <a:solidFill>
                  <a:srgbClr val="FF0000"/>
                </a:solidFill>
                <a:latin typeface="+mn-ea"/>
                <a:ea typeface="+mn-ea"/>
              </a:rPr>
              <a:t>       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</a:p>
        </p:txBody>
      </p:sp>
      <p:sp>
        <p:nvSpPr>
          <p:cNvPr id="67670" name="Rectangle 86" descr="PE03255_"/>
          <p:cNvSpPr>
            <a:spLocks noChangeArrowheads="1"/>
          </p:cNvSpPr>
          <p:nvPr/>
        </p:nvSpPr>
        <p:spPr bwMode="auto">
          <a:xfrm>
            <a:off x="4049714" y="3436144"/>
            <a:ext cx="9076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乘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-3</a:t>
            </a:r>
          </a:p>
        </p:txBody>
      </p:sp>
      <p:sp>
        <p:nvSpPr>
          <p:cNvPr id="67671" name="Rectangle 87" descr="PE03255_"/>
          <p:cNvSpPr>
            <a:spLocks noChangeArrowheads="1"/>
          </p:cNvSpPr>
          <p:nvPr/>
        </p:nvSpPr>
        <p:spPr bwMode="auto">
          <a:xfrm>
            <a:off x="2430464" y="3889772"/>
            <a:ext cx="3132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得  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x</a:t>
            </a: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 =</a:t>
            </a:r>
          </a:p>
        </p:txBody>
      </p:sp>
      <p:sp>
        <p:nvSpPr>
          <p:cNvPr id="67672" name="Rectangle 88" descr="PE03255_"/>
          <p:cNvSpPr>
            <a:spLocks noChangeArrowheads="1"/>
          </p:cNvSpPr>
          <p:nvPr/>
        </p:nvSpPr>
        <p:spPr bwMode="auto">
          <a:xfrm>
            <a:off x="4067175" y="3889772"/>
            <a:ext cx="1271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-27.</a:t>
            </a:r>
          </a:p>
        </p:txBody>
      </p:sp>
      <p:sp>
        <p:nvSpPr>
          <p:cNvPr id="67681" name="Text Box 97" descr="PE03255_"/>
          <p:cNvSpPr txBox="1">
            <a:spLocks noChangeArrowheads="1"/>
          </p:cNvSpPr>
          <p:nvPr/>
        </p:nvSpPr>
        <p:spPr bwMode="auto">
          <a:xfrm>
            <a:off x="2201864" y="4443413"/>
            <a:ext cx="3970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i="1" smtClean="0">
                <a:solidFill>
                  <a:srgbClr val="0000FF"/>
                </a:solidFill>
                <a:latin typeface="+mn-ea"/>
                <a:ea typeface="+mn-ea"/>
              </a:rPr>
              <a:t>x</a:t>
            </a:r>
            <a:r>
              <a:rPr lang="en-US" altLang="zh-CN" sz="2400" b="1" smtClean="0">
                <a:solidFill>
                  <a:srgbClr val="0000FF"/>
                </a:solidFill>
                <a:latin typeface="+mn-ea"/>
                <a:ea typeface="+mn-ea"/>
              </a:rPr>
              <a:t>=-27</a:t>
            </a:r>
            <a:r>
              <a:rPr lang="zh-CN" altLang="en-US" sz="2400" b="1" smtClean="0">
                <a:solidFill>
                  <a:srgbClr val="0000FF"/>
                </a:solidFill>
                <a:latin typeface="+mn-ea"/>
                <a:ea typeface="+mn-ea"/>
              </a:rPr>
              <a:t>是原方程的解吗</a:t>
            </a:r>
            <a:r>
              <a:rPr lang="en-US" altLang="zh-CN" sz="2400" b="1" smtClean="0">
                <a:solidFill>
                  <a:srgbClr val="0000FF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67673" name="Rectangle 89" descr="PE03255_"/>
          <p:cNvSpPr>
            <a:spLocks noChangeArrowheads="1"/>
          </p:cNvSpPr>
          <p:nvPr/>
        </p:nvSpPr>
        <p:spPr bwMode="auto">
          <a:xfrm>
            <a:off x="1741488" y="1227535"/>
            <a:ext cx="51363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00B0F0"/>
                </a:solidFill>
                <a:latin typeface="+mn-ea"/>
                <a:ea typeface="+mn-ea"/>
              </a:rPr>
              <a:t>思考：</a:t>
            </a:r>
            <a:r>
              <a:rPr lang="zh-CN" altLang="en-US" sz="2400" b="1" dirty="0">
                <a:latin typeface="+mn-ea"/>
                <a:ea typeface="+mn-ea"/>
              </a:rPr>
              <a:t>对比</a:t>
            </a:r>
            <a:r>
              <a:rPr lang="en-US" altLang="zh-CN" sz="2400" b="1" dirty="0">
                <a:latin typeface="+mn-ea"/>
                <a:ea typeface="+mn-ea"/>
                <a:sym typeface="Arial" panose="020B0604020202020204" pitchFamily="34" charset="0"/>
              </a:rPr>
              <a:t>(1)</a:t>
            </a:r>
            <a:r>
              <a:rPr lang="zh-CN" altLang="en-US" sz="2400" b="1" dirty="0">
                <a:latin typeface="+mn-ea"/>
                <a:ea typeface="+mn-ea"/>
                <a:sym typeface="Arial" panose="020B0604020202020204" pitchFamily="34" charset="0"/>
              </a:rPr>
              <a:t>，</a:t>
            </a:r>
            <a:r>
              <a:rPr lang="en-US" altLang="zh-CN" sz="2400" b="1" dirty="0">
                <a:latin typeface="+mn-ea"/>
                <a:ea typeface="+mn-ea"/>
              </a:rPr>
              <a:t>(3)</a:t>
            </a:r>
            <a:r>
              <a:rPr lang="zh-CN" altLang="en-US" sz="2400" b="1" dirty="0">
                <a:latin typeface="+mn-ea"/>
                <a:ea typeface="+mn-ea"/>
              </a:rPr>
              <a:t>有什么新特点 ？</a:t>
            </a:r>
          </a:p>
        </p:txBody>
      </p:sp>
      <p:sp>
        <p:nvSpPr>
          <p:cNvPr id="4" name="云形标注 3"/>
          <p:cNvSpPr/>
          <p:nvPr/>
        </p:nvSpPr>
        <p:spPr>
          <a:xfrm>
            <a:off x="3927476" y="690563"/>
            <a:ext cx="4316413" cy="403622"/>
          </a:xfrm>
          <a:prstGeom prst="cloudCallout">
            <a:avLst>
              <a:gd name="adj1" fmla="val -34051"/>
              <a:gd name="adj2" fmla="val 86065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zh-CN" altLang="en-US" sz="2400" b="1" noProof="1">
                <a:latin typeface="+mn-ea"/>
                <a:ea typeface="+mn-ea"/>
                <a:cs typeface="宋体" panose="02010600030101010101" pitchFamily="2" charset="-122"/>
                <a:sym typeface="+mn-ea"/>
              </a:rPr>
              <a:t> </a:t>
            </a:r>
            <a:r>
              <a:rPr kumimoji="1" lang="zh-CN" altLang="zh-CN" sz="2400" b="1" noProof="1">
                <a:latin typeface="+mn-ea"/>
                <a:ea typeface="+mn-ea"/>
                <a:cs typeface="宋体" panose="02010600030101010101" pitchFamily="2" charset="-122"/>
                <a:sym typeface="+mn-ea"/>
              </a:rPr>
              <a:t>(1) </a:t>
            </a:r>
            <a:r>
              <a:rPr lang="en-US" altLang="zh-CN" sz="2400" b="1" i="1" noProof="1">
                <a:latin typeface="+mn-ea"/>
                <a:ea typeface="+mn-ea"/>
                <a:cs typeface="宋体" panose="02010600030101010101" pitchFamily="2" charset="-122"/>
                <a:sym typeface="+mn-ea"/>
              </a:rPr>
              <a:t>x </a:t>
            </a:r>
            <a:r>
              <a:rPr lang="en-US" altLang="zh-CN" sz="2400" b="1" noProof="1">
                <a:latin typeface="+mn-ea"/>
                <a:ea typeface="+mn-ea"/>
                <a:cs typeface="宋体" panose="02010600030101010101" pitchFamily="2" charset="-122"/>
                <a:sym typeface="+mn-ea"/>
              </a:rPr>
              <a:t>+ 7 = 26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7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6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76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76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7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7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7" grpId="0" build="p"/>
      <p:bldP spid="67628" grpId="0" bldLvl="0" animBg="1"/>
      <p:bldP spid="67669" grpId="0" build="p"/>
      <p:bldP spid="67670" grpId="0" bldLvl="0" animBg="1"/>
      <p:bldP spid="67671" grpId="0" build="p"/>
      <p:bldP spid="67672" grpId="0" bldLvl="0" animBg="1"/>
      <p:bldP spid="67681" grpId="0" bldLvl="0" animBg="1"/>
      <p:bldP spid="67673" grpId="0" bldLvl="0"/>
      <p:bldP spid="4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42988" y="1437085"/>
            <a:ext cx="4976812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  <a:spcBef>
                <a:spcPct val="50000"/>
              </a:spcBef>
              <a:defRPr/>
            </a:pPr>
            <a:r>
              <a:rPr lang="en-US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1.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下列各式变形正确的是（      ）</a:t>
            </a:r>
            <a:endParaRPr lang="en-US" altLang="zh-CN" sz="24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1260476" y="2139553"/>
          <a:ext cx="5065713" cy="165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r:id="rId3" imgW="2514600" imgH="914400" progId="Equation.DSMT4">
                  <p:embed/>
                </p:oleObj>
              </mc:Choice>
              <mc:Fallback>
                <p:oleObj r:id="rId3" imgW="2514600" imgH="914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6" y="2139553"/>
                        <a:ext cx="5065713" cy="1656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076825" y="1545431"/>
            <a:ext cx="471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A</a:t>
            </a:r>
          </a:p>
        </p:txBody>
      </p:sp>
      <p:sp>
        <p:nvSpPr>
          <p:cNvPr id="10" name="圆角矩形 31"/>
          <p:cNvSpPr>
            <a:spLocks noChangeArrowheads="1"/>
          </p:cNvSpPr>
          <p:nvPr/>
        </p:nvSpPr>
        <p:spPr bwMode="auto">
          <a:xfrm>
            <a:off x="252414" y="681038"/>
            <a:ext cx="1450975" cy="43696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en-US" sz="2800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ldLvl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 bwMode="auto">
          <a:xfrm>
            <a:off x="323850" y="1059656"/>
            <a:ext cx="6032500" cy="1754213"/>
            <a:chOff x="339" y="5356"/>
            <a:chExt cx="9500" cy="3684"/>
          </a:xfrm>
        </p:grpSpPr>
        <p:sp>
          <p:nvSpPr>
            <p:cNvPr id="26626" name="Text Box 16"/>
            <p:cNvSpPr txBox="1">
              <a:spLocks noChangeArrowheads="1"/>
            </p:cNvSpPr>
            <p:nvPr/>
          </p:nvSpPr>
          <p:spPr bwMode="auto">
            <a:xfrm>
              <a:off x="339" y="5356"/>
              <a:ext cx="9500" cy="3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　  </a:t>
              </a:r>
              <a:r>
                <a:rPr lang="en-US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2.</a:t>
              </a:r>
              <a:r>
                <a:rPr lang="zh-CN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应用等式的性质解下列方程并检验</a:t>
              </a: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         </a:t>
              </a: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(1) </a:t>
              </a:r>
              <a:r>
                <a:rPr lang="en-US" altLang="zh-CN" sz="24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i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- </a:t>
              </a: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5= 6;              (2</a:t>
              </a:r>
              <a:r>
                <a:rPr lang="en-US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) </a:t>
              </a: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0.3</a:t>
              </a:r>
              <a:r>
                <a:rPr lang="en-US" altLang="zh-CN" sz="24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=45;</a:t>
              </a:r>
              <a:endPara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400" dirty="0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         </a:t>
              </a: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(3)</a:t>
              </a: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5</a:t>
              </a:r>
              <a:r>
                <a:rPr lang="en-US" altLang="zh-CN" sz="2400" i="1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x</a:t>
              </a:r>
              <a:r>
                <a:rPr lang="en-US" altLang="zh-CN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+4=0;               (4)</a:t>
              </a:r>
            </a:p>
          </p:txBody>
        </p:sp>
        <p:graphicFrame>
          <p:nvGraphicFramePr>
            <p:cNvPr id="26627" name="对象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202" y="7061"/>
            <a:ext cx="2273" cy="1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8" r:id="rId3" imgW="711835" imgH="393700" progId="Equation.KSEE3">
                    <p:embed/>
                  </p:oleObj>
                </mc:Choice>
                <mc:Fallback>
                  <p:oleObj r:id="rId3" imgW="711835" imgH="393700" progId="Equation.KSEE3">
                    <p:embed/>
                    <p:pic>
                      <p:nvPicPr>
                        <p:cNvPr id="0" name="对象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2" y="7061"/>
                          <a:ext cx="2273" cy="1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文本框 5"/>
          <p:cNvSpPr txBox="1">
            <a:spLocks noChangeArrowheads="1"/>
          </p:cNvSpPr>
          <p:nvPr/>
        </p:nvSpPr>
        <p:spPr bwMode="auto">
          <a:xfrm>
            <a:off x="1403351" y="2787254"/>
            <a:ext cx="4792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答案：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(1)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=11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(2) 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=150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</a:p>
        </p:txBody>
      </p:sp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457451" y="3288507"/>
          <a:ext cx="2619375" cy="579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r:id="rId5" imgW="1334770" imgH="393700" progId="Equation.KSEE3">
                  <p:embed/>
                </p:oleObj>
              </mc:Choice>
              <mc:Fallback>
                <p:oleObj r:id="rId5" imgW="1334770" imgH="3937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1" y="3288507"/>
                        <a:ext cx="2619375" cy="579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99745" y="1580391"/>
            <a:ext cx="64754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1. 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类比利用天平原理得出了等式的两个性质</a:t>
            </a: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113668" name="Rectangle 4" descr="PE03255_"/>
          <p:cNvSpPr>
            <a:spLocks noChangeArrowheads="1"/>
          </p:cNvSpPr>
          <p:nvPr/>
        </p:nvSpPr>
        <p:spPr bwMode="auto">
          <a:xfrm>
            <a:off x="928961" y="2409826"/>
            <a:ext cx="75606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2</a:t>
            </a:r>
            <a:r>
              <a:rPr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“解一元一次方程”，可运用等式的性质把方程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“化归”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为最简的形式 </a:t>
            </a:r>
            <a:r>
              <a:rPr lang="en-US" altLang="zh-CN" sz="2400" b="1" i="1" dirty="0">
                <a:solidFill>
                  <a:schemeClr val="tx2"/>
                </a:solidFill>
                <a:latin typeface="+mn-ea"/>
                <a:ea typeface="+mn-ea"/>
              </a:rPr>
              <a:t>x = a</a:t>
            </a:r>
            <a:r>
              <a:rPr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，并注意检验</a:t>
            </a:r>
            <a:r>
              <a:rPr lang="en-US" altLang="zh-CN" sz="2400" b="1" dirty="0">
                <a:solidFill>
                  <a:srgbClr val="000000"/>
                </a:solidFill>
                <a:latin typeface="+mn-ea"/>
                <a:ea typeface="+mn-ea"/>
              </a:rPr>
              <a:t>.</a:t>
            </a:r>
            <a:r>
              <a:rPr lang="zh-CN" altLang="en-US" sz="2400" b="1" dirty="0">
                <a:solidFill>
                  <a:srgbClr val="000000"/>
                </a:solidFill>
                <a:latin typeface="+mn-ea"/>
                <a:ea typeface="+mn-ea"/>
              </a:rPr>
              <a:t>                    </a:t>
            </a:r>
          </a:p>
        </p:txBody>
      </p:sp>
      <p:grpSp>
        <p:nvGrpSpPr>
          <p:cNvPr id="27651" name="组合 3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27652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3" name="TextBox 5"/>
            <p:cNvSpPr txBox="1">
              <a:spLocks noChangeArrowheads="1"/>
            </p:cNvSpPr>
            <p:nvPr/>
          </p:nvSpPr>
          <p:spPr bwMode="auto">
            <a:xfrm>
              <a:off x="613024" y="1087279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课堂小结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ldLvl="0" animBg="1"/>
      <p:bldP spid="11366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5" descr="PE03255_"/>
          <p:cNvSpPr>
            <a:spLocks noChangeArrowheads="1"/>
          </p:cNvSpPr>
          <p:nvPr/>
        </p:nvSpPr>
        <p:spPr bwMode="auto">
          <a:xfrm>
            <a:off x="539751" y="1187054"/>
            <a:ext cx="4048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000000"/>
                </a:solidFill>
                <a:latin typeface="+mn-ea"/>
                <a:ea typeface="+mn-ea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下列式中哪些是等式？</a:t>
            </a:r>
          </a:p>
        </p:txBody>
      </p:sp>
      <p:grpSp>
        <p:nvGrpSpPr>
          <p:cNvPr id="2" name="Group 52"/>
          <p:cNvGrpSpPr/>
          <p:nvPr/>
        </p:nvGrpSpPr>
        <p:grpSpPr bwMode="auto">
          <a:xfrm>
            <a:off x="666751" y="1562101"/>
            <a:ext cx="6091238" cy="1754981"/>
            <a:chOff x="0" y="1634"/>
            <a:chExt cx="3837" cy="1474"/>
          </a:xfrm>
        </p:grpSpPr>
        <p:sp>
          <p:nvSpPr>
            <p:cNvPr id="12300" name="Rectangle 33" descr="PE03255_"/>
            <p:cNvSpPr>
              <a:spLocks noChangeArrowheads="1"/>
            </p:cNvSpPr>
            <p:nvPr/>
          </p:nvSpPr>
          <p:spPr bwMode="auto">
            <a:xfrm>
              <a:off x="0" y="1635"/>
              <a:ext cx="3837" cy="1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  <a:sym typeface="Wingdings 2" panose="05020102010507070707" pitchFamily="18" charset="2"/>
                </a:rPr>
                <a:t></a:t>
              </a: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</a:rPr>
                <a:t> 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        </a:t>
              </a: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  <a:sym typeface="Wingdings 2" panose="05020102010507070707" pitchFamily="18" charset="2"/>
                </a:rPr>
                <a:t>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 3</a:t>
              </a:r>
              <a:r>
                <a:rPr lang="en-US" altLang="zh-CN" sz="2400" i="1" dirty="0">
                  <a:solidFill>
                    <a:srgbClr val="000000"/>
                  </a:solidFill>
                  <a:latin typeface="+mn-ea"/>
                  <a:ea typeface="+mn-ea"/>
                </a:rPr>
                <a:t>a</a:t>
              </a:r>
              <a:r>
                <a:rPr lang="zh-CN" altLang="en-US" sz="2400" dirty="0">
                  <a:solidFill>
                    <a:srgbClr val="000000"/>
                  </a:solidFill>
                  <a:latin typeface="+mn-ea"/>
                  <a:ea typeface="+mn-ea"/>
                </a:rPr>
                <a:t>－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2</a:t>
              </a:r>
              <a:r>
                <a:rPr lang="en-US" altLang="zh-CN" sz="2400" i="1" dirty="0">
                  <a:solidFill>
                    <a:srgbClr val="000000"/>
                  </a:solidFill>
                  <a:latin typeface="+mn-ea"/>
                  <a:ea typeface="+mn-ea"/>
                </a:rPr>
                <a:t>b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;  </a:t>
              </a: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  <a:sym typeface="Wingdings 2" panose="05020102010507070707" pitchFamily="18" charset="2"/>
                </a:rPr>
                <a:t></a:t>
              </a: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</a:rPr>
                <a:t>            </a:t>
              </a: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  <a:sym typeface="Wingdings 2" panose="05020102010507070707" pitchFamily="18" charset="2"/>
                </a:rPr>
                <a:t>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3;        </a:t>
              </a:r>
              <a:b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</a:b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  <a:sym typeface="Wingdings 2" panose="05020102010507070707" pitchFamily="18" charset="2"/>
                </a:rPr>
                <a:t>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  - </a:t>
              </a:r>
              <a:r>
                <a:rPr lang="en-US" altLang="zh-CN" sz="2400" i="1" dirty="0">
                  <a:solidFill>
                    <a:srgbClr val="000000"/>
                  </a:solidFill>
                  <a:latin typeface="+mn-ea"/>
                  <a:ea typeface="+mn-ea"/>
                </a:rPr>
                <a:t>a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;   </a:t>
              </a: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  <a:sym typeface="Wingdings 2" panose="05020102010507070707" pitchFamily="18" charset="2"/>
                </a:rPr>
                <a:t></a:t>
              </a: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</a:rPr>
                <a:t> 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2+3=5;   </a:t>
              </a: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  <a:sym typeface="Wingdings 2" panose="05020102010507070707" pitchFamily="18" charset="2"/>
                </a:rPr>
                <a:t>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 3×4=12;           </a:t>
              </a:r>
              <a:b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</a:b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  <a:sym typeface="Wingdings 2" panose="05020102010507070707" pitchFamily="18" charset="2"/>
                </a:rPr>
                <a:t>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 9</a:t>
              </a:r>
              <a:r>
                <a:rPr lang="en-US" altLang="zh-CN" sz="2400" i="1" dirty="0">
                  <a:solidFill>
                    <a:srgbClr val="000000"/>
                  </a:solidFill>
                  <a:latin typeface="+mn-ea"/>
                  <a:ea typeface="+mn-ea"/>
                </a:rPr>
                <a:t>x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+10 =19;  </a:t>
              </a: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  <a:sym typeface="Wingdings 2" panose="05020102010507070707" pitchFamily="18" charset="2"/>
                </a:rPr>
                <a:t>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 </a:t>
              </a:r>
              <a:r>
                <a:rPr lang="en-US" altLang="zh-CN" sz="2400" i="1" dirty="0" err="1">
                  <a:solidFill>
                    <a:srgbClr val="000000"/>
                  </a:solidFill>
                  <a:latin typeface="+mn-ea"/>
                  <a:ea typeface="+mn-ea"/>
                </a:rPr>
                <a:t>a</a:t>
              </a:r>
              <a:r>
                <a:rPr lang="en-US" altLang="zh-CN" sz="2400" dirty="0" err="1">
                  <a:solidFill>
                    <a:srgbClr val="000000"/>
                  </a:solidFill>
                  <a:latin typeface="+mn-ea"/>
                  <a:ea typeface="+mn-ea"/>
                </a:rPr>
                <a:t>+</a:t>
              </a:r>
              <a:r>
                <a:rPr lang="en-US" altLang="zh-CN" sz="2400" i="1" dirty="0" err="1">
                  <a:solidFill>
                    <a:srgbClr val="000000"/>
                  </a:solidFill>
                  <a:latin typeface="+mn-ea"/>
                  <a:ea typeface="+mn-ea"/>
                </a:rPr>
                <a:t>b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=</a:t>
              </a:r>
              <a:r>
                <a:rPr lang="en-US" altLang="zh-CN" sz="2400" i="1" dirty="0" err="1">
                  <a:solidFill>
                    <a:srgbClr val="000000"/>
                  </a:solidFill>
                  <a:latin typeface="+mn-ea"/>
                  <a:ea typeface="+mn-ea"/>
                </a:rPr>
                <a:t>b</a:t>
              </a:r>
              <a:r>
                <a:rPr lang="en-US" altLang="zh-CN" sz="2400" dirty="0" err="1">
                  <a:solidFill>
                    <a:srgbClr val="000000"/>
                  </a:solidFill>
                  <a:latin typeface="+mn-ea"/>
                  <a:ea typeface="+mn-ea"/>
                </a:rPr>
                <a:t>+</a:t>
              </a:r>
              <a:r>
                <a:rPr lang="en-US" altLang="zh-CN" sz="2400" i="1" dirty="0" err="1">
                  <a:solidFill>
                    <a:srgbClr val="000000"/>
                  </a:solidFill>
                  <a:latin typeface="+mn-ea"/>
                  <a:ea typeface="+mn-ea"/>
                </a:rPr>
                <a:t>a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;    </a:t>
              </a:r>
              <a:r>
                <a:rPr lang="en-US" altLang="zh-CN" sz="2400" dirty="0">
                  <a:solidFill>
                    <a:schemeClr val="tx2"/>
                  </a:solidFill>
                  <a:latin typeface="+mn-ea"/>
                  <a:ea typeface="+mn-ea"/>
                  <a:sym typeface="Wingdings 2" panose="05020102010507070707" pitchFamily="18" charset="2"/>
                </a:rPr>
                <a:t>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 S=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  <a:sym typeface="Symbol" panose="05050102010706020507" pitchFamily="18" charset="2"/>
                </a:rPr>
                <a:t></a:t>
              </a:r>
              <a:r>
                <a:rPr lang="en-US" altLang="zh-CN" sz="2400" i="1" dirty="0">
                  <a:solidFill>
                    <a:srgbClr val="000000"/>
                  </a:solidFill>
                  <a:latin typeface="+mn-ea"/>
                  <a:ea typeface="+mn-ea"/>
                </a:rPr>
                <a:t>r</a:t>
              </a:r>
              <a:r>
                <a:rPr lang="en-US" altLang="zh-CN" sz="2400" baseline="30000" dirty="0">
                  <a:solidFill>
                    <a:srgbClr val="000000"/>
                  </a:solidFill>
                  <a:latin typeface="+mn-ea"/>
                  <a:ea typeface="+mn-ea"/>
                </a:rPr>
                <a:t>2</a:t>
              </a:r>
              <a:r>
                <a:rPr lang="en-US" altLang="zh-CN" sz="2400" dirty="0">
                  <a:solidFill>
                    <a:srgbClr val="000000"/>
                  </a:solidFill>
                  <a:latin typeface="+mn-ea"/>
                  <a:ea typeface="+mn-ea"/>
                </a:rPr>
                <a:t>.</a:t>
              </a:r>
            </a:p>
          </p:txBody>
        </p:sp>
        <p:grpSp>
          <p:nvGrpSpPr>
            <p:cNvPr id="5124" name="Group 34"/>
            <p:cNvGrpSpPr/>
            <p:nvPr/>
          </p:nvGrpSpPr>
          <p:grpSpPr bwMode="auto">
            <a:xfrm>
              <a:off x="294" y="1636"/>
              <a:ext cx="547" cy="550"/>
              <a:chOff x="294" y="1636"/>
              <a:chExt cx="547" cy="550"/>
            </a:xfrm>
          </p:grpSpPr>
          <p:sp>
            <p:nvSpPr>
              <p:cNvPr id="12313" name="Rectangle 35"/>
              <p:cNvSpPr>
                <a:spLocks noChangeArrowheads="1"/>
              </p:cNvSpPr>
              <p:nvPr/>
            </p:nvSpPr>
            <p:spPr bwMode="auto">
              <a:xfrm>
                <a:off x="339" y="1636"/>
                <a:ext cx="11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altLang="zh-CN" sz="2400">
                    <a:solidFill>
                      <a:srgbClr val="000000"/>
                    </a:solidFill>
                    <a:latin typeface="+mn-ea"/>
                    <a:ea typeface="+mn-ea"/>
                  </a:rPr>
                  <a:t>1</a:t>
                </a:r>
              </a:p>
            </p:txBody>
          </p:sp>
          <p:grpSp>
            <p:nvGrpSpPr>
              <p:cNvPr id="5126" name="Group 36"/>
              <p:cNvGrpSpPr/>
              <p:nvPr/>
            </p:nvGrpSpPr>
            <p:grpSpPr bwMode="auto">
              <a:xfrm>
                <a:off x="294" y="1749"/>
                <a:ext cx="547" cy="437"/>
                <a:chOff x="294" y="1749"/>
                <a:chExt cx="547" cy="437"/>
              </a:xfrm>
            </p:grpSpPr>
            <p:sp>
              <p:nvSpPr>
                <p:cNvPr id="12315" name="Line 37"/>
                <p:cNvSpPr>
                  <a:spLocks noChangeShapeType="1"/>
                </p:cNvSpPr>
                <p:nvPr/>
              </p:nvSpPr>
              <p:spPr bwMode="auto">
                <a:xfrm>
                  <a:off x="294" y="1865"/>
                  <a:ext cx="18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latin typeface="+mn-ea"/>
                    <a:ea typeface="+mn-ea"/>
                  </a:endParaRPr>
                </a:p>
              </p:txBody>
            </p:sp>
            <p:sp>
              <p:nvSpPr>
                <p:cNvPr id="12316" name="Rectangle 38"/>
                <p:cNvSpPr>
                  <a:spLocks noChangeArrowheads="1"/>
                </p:cNvSpPr>
                <p:nvPr/>
              </p:nvSpPr>
              <p:spPr bwMode="auto">
                <a:xfrm>
                  <a:off x="795" y="1794"/>
                  <a:ext cx="46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>
                      <a:solidFill>
                        <a:srgbClr val="000000"/>
                      </a:solidFill>
                      <a:latin typeface="+mn-ea"/>
                      <a:ea typeface="+mn-ea"/>
                    </a:rPr>
                    <a:t>;</a:t>
                  </a:r>
                </a:p>
              </p:txBody>
            </p:sp>
            <p:sp>
              <p:nvSpPr>
                <p:cNvPr id="12317" name="Rectangle 39"/>
                <p:cNvSpPr>
                  <a:spLocks noChangeArrowheads="1"/>
                </p:cNvSpPr>
                <p:nvPr/>
              </p:nvSpPr>
              <p:spPr bwMode="auto">
                <a:xfrm>
                  <a:off x="343" y="1876"/>
                  <a:ext cx="114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>
                      <a:solidFill>
                        <a:srgbClr val="000000"/>
                      </a:solidFill>
                      <a:latin typeface="+mn-ea"/>
                      <a:ea typeface="+mn-ea"/>
                    </a:rPr>
                    <a:t>2</a:t>
                  </a:r>
                </a:p>
              </p:txBody>
            </p:sp>
            <p:sp>
              <p:nvSpPr>
                <p:cNvPr id="12318" name="Rectangle 40"/>
                <p:cNvSpPr>
                  <a:spLocks noChangeArrowheads="1"/>
                </p:cNvSpPr>
                <p:nvPr/>
              </p:nvSpPr>
              <p:spPr bwMode="auto">
                <a:xfrm>
                  <a:off x="489" y="1749"/>
                  <a:ext cx="341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i="1">
                      <a:solidFill>
                        <a:srgbClr val="000000"/>
                      </a:solidFill>
                      <a:latin typeface="+mn-ea"/>
                      <a:ea typeface="+mn-ea"/>
                    </a:rPr>
                    <a:t>abc</a:t>
                  </a:r>
                </a:p>
              </p:txBody>
            </p:sp>
          </p:grpSp>
        </p:grpSp>
        <p:grpSp>
          <p:nvGrpSpPr>
            <p:cNvPr id="5131" name="Group 41"/>
            <p:cNvGrpSpPr/>
            <p:nvPr/>
          </p:nvGrpSpPr>
          <p:grpSpPr bwMode="auto">
            <a:xfrm>
              <a:off x="2424" y="1634"/>
              <a:ext cx="915" cy="569"/>
              <a:chOff x="2424" y="1634"/>
              <a:chExt cx="915" cy="569"/>
            </a:xfrm>
          </p:grpSpPr>
          <p:sp>
            <p:nvSpPr>
              <p:cNvPr id="12303" name="Rectangle 42"/>
              <p:cNvSpPr>
                <a:spLocks noChangeArrowheads="1"/>
              </p:cNvSpPr>
              <p:nvPr/>
            </p:nvSpPr>
            <p:spPr bwMode="auto">
              <a:xfrm>
                <a:off x="3225" y="1782"/>
                <a:ext cx="11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altLang="zh-CN" sz="2400">
                    <a:solidFill>
                      <a:srgbClr val="000000"/>
                    </a:solidFill>
                    <a:latin typeface="+mn-ea"/>
                    <a:ea typeface="+mn-ea"/>
                  </a:rPr>
                  <a:t>5</a:t>
                </a:r>
              </a:p>
            </p:txBody>
          </p:sp>
          <p:grpSp>
            <p:nvGrpSpPr>
              <p:cNvPr id="5133" name="Group 43"/>
              <p:cNvGrpSpPr/>
              <p:nvPr/>
            </p:nvGrpSpPr>
            <p:grpSpPr bwMode="auto">
              <a:xfrm>
                <a:off x="2424" y="1634"/>
                <a:ext cx="764" cy="569"/>
                <a:chOff x="2424" y="1615"/>
                <a:chExt cx="764" cy="569"/>
              </a:xfrm>
            </p:grpSpPr>
            <p:sp>
              <p:nvSpPr>
                <p:cNvPr id="12305" name="Rectangle 44"/>
                <p:cNvSpPr>
                  <a:spLocks noChangeArrowheads="1"/>
                </p:cNvSpPr>
                <p:nvPr/>
              </p:nvSpPr>
              <p:spPr bwMode="auto">
                <a:xfrm>
                  <a:off x="2464" y="1874"/>
                  <a:ext cx="114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>
                      <a:solidFill>
                        <a:srgbClr val="000000"/>
                      </a:solidFill>
                      <a:latin typeface="+mn-ea"/>
                      <a:ea typeface="+mn-ea"/>
                    </a:rPr>
                    <a:t>3</a:t>
                  </a:r>
                </a:p>
              </p:txBody>
            </p:sp>
            <p:sp>
              <p:nvSpPr>
                <p:cNvPr id="12306" name="Rectangle 45"/>
                <p:cNvSpPr>
                  <a:spLocks noChangeArrowheads="1"/>
                </p:cNvSpPr>
                <p:nvPr/>
              </p:nvSpPr>
              <p:spPr bwMode="auto">
                <a:xfrm>
                  <a:off x="2461" y="1615"/>
                  <a:ext cx="110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>
                      <a:solidFill>
                        <a:srgbClr val="000000"/>
                      </a:solidFill>
                      <a:latin typeface="+mn-ea"/>
                      <a:ea typeface="+mn-ea"/>
                    </a:rPr>
                    <a:t>1</a:t>
                  </a:r>
                </a:p>
              </p:txBody>
            </p:sp>
            <p:sp>
              <p:nvSpPr>
                <p:cNvPr id="12307" name="Rectangle 46"/>
                <p:cNvSpPr>
                  <a:spLocks noChangeArrowheads="1"/>
                </p:cNvSpPr>
                <p:nvPr/>
              </p:nvSpPr>
              <p:spPr bwMode="auto">
                <a:xfrm>
                  <a:off x="3049" y="1751"/>
                  <a:ext cx="57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1200">
                      <a:solidFill>
                        <a:srgbClr val="000000"/>
                      </a:solidFill>
                      <a:latin typeface="+mn-ea"/>
                      <a:ea typeface="+mn-ea"/>
                    </a:rPr>
                    <a:t>2</a:t>
                  </a:r>
                </a:p>
              </p:txBody>
            </p:sp>
            <p:sp>
              <p:nvSpPr>
                <p:cNvPr id="12308" name="Rectangle 47"/>
                <p:cNvSpPr>
                  <a:spLocks noChangeArrowheads="1"/>
                </p:cNvSpPr>
                <p:nvPr/>
              </p:nvSpPr>
              <p:spPr bwMode="auto">
                <a:xfrm>
                  <a:off x="3103" y="1750"/>
                  <a:ext cx="85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dirty="0">
                      <a:solidFill>
                        <a:srgbClr val="000000"/>
                      </a:solidFill>
                      <a:latin typeface="+mn-ea"/>
                      <a:ea typeface="+mn-ea"/>
                    </a:rPr>
                    <a:t>-</a:t>
                  </a:r>
                </a:p>
              </p:txBody>
            </p:sp>
            <p:sp>
              <p:nvSpPr>
                <p:cNvPr id="12309" name="Rectangle 48"/>
                <p:cNvSpPr>
                  <a:spLocks noChangeArrowheads="1"/>
                </p:cNvSpPr>
                <p:nvPr/>
              </p:nvSpPr>
              <p:spPr bwMode="auto">
                <a:xfrm>
                  <a:off x="2803" y="1750"/>
                  <a:ext cx="147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dirty="0">
                      <a:solidFill>
                        <a:srgbClr val="000000"/>
                      </a:solidFill>
                      <a:latin typeface="+mn-ea"/>
                      <a:ea typeface="+mn-ea"/>
                    </a:rPr>
                    <a:t>+</a:t>
                  </a:r>
                </a:p>
              </p:txBody>
            </p:sp>
            <p:sp>
              <p:nvSpPr>
                <p:cNvPr id="12310" name="Rectangle 49"/>
                <p:cNvSpPr>
                  <a:spLocks noChangeArrowheads="1"/>
                </p:cNvSpPr>
                <p:nvPr/>
              </p:nvSpPr>
              <p:spPr bwMode="auto">
                <a:xfrm>
                  <a:off x="2954" y="1727"/>
                  <a:ext cx="103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i="1" dirty="0">
                      <a:solidFill>
                        <a:srgbClr val="000000"/>
                      </a:solidFill>
                      <a:latin typeface="+mn-ea"/>
                      <a:ea typeface="+mn-ea"/>
                    </a:rPr>
                    <a:t>y</a:t>
                  </a:r>
                </a:p>
              </p:txBody>
            </p:sp>
            <p:sp>
              <p:nvSpPr>
                <p:cNvPr id="12311" name="Rectangle 50"/>
                <p:cNvSpPr>
                  <a:spLocks noChangeArrowheads="1"/>
                </p:cNvSpPr>
                <p:nvPr/>
              </p:nvSpPr>
              <p:spPr bwMode="auto">
                <a:xfrm>
                  <a:off x="2596" y="1727"/>
                  <a:ext cx="201" cy="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2400" i="1" dirty="0" err="1">
                      <a:solidFill>
                        <a:srgbClr val="000000"/>
                      </a:solidFill>
                      <a:latin typeface="+mn-ea"/>
                      <a:ea typeface="+mn-ea"/>
                    </a:rPr>
                    <a:t>xy</a:t>
                  </a:r>
                  <a:endParaRPr lang="en-US" altLang="zh-CN" sz="2400" i="1" dirty="0">
                    <a:solidFill>
                      <a:srgbClr val="000000"/>
                    </a:solidFill>
                    <a:latin typeface="+mn-ea"/>
                    <a:ea typeface="+mn-ea"/>
                  </a:endParaRPr>
                </a:p>
              </p:txBody>
            </p:sp>
            <p:sp>
              <p:nvSpPr>
                <p:cNvPr id="12312" name="Line 51"/>
                <p:cNvSpPr>
                  <a:spLocks noChangeShapeType="1"/>
                </p:cNvSpPr>
                <p:nvPr/>
              </p:nvSpPr>
              <p:spPr bwMode="auto">
                <a:xfrm>
                  <a:off x="2424" y="1856"/>
                  <a:ext cx="15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latin typeface="+mn-ea"/>
                    <a:ea typeface="+mn-ea"/>
                  </a:endParaRPr>
                </a:p>
              </p:txBody>
            </p:sp>
          </p:grpSp>
        </p:grpSp>
      </p:grp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468314" y="3327798"/>
            <a:ext cx="8567737" cy="1239440"/>
          </a:xfrm>
          <a:prstGeom prst="rect">
            <a:avLst/>
          </a:prstGeom>
          <a:noFill/>
        </p:spPr>
        <p:txBody>
          <a:bodyPr/>
          <a:lstStyle/>
          <a:p>
            <a:pPr marL="342900" indent="-3429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2</a:t>
            </a:r>
            <a:r>
              <a:rPr lang="en-US" altLang="zh-CN" sz="2400" noProof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  <a:cs typeface="+mn-ea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下列说法正确的是</a:t>
            </a:r>
            <a:r>
              <a:rPr lang="en-US" altLang="zh-CN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_______</a:t>
            </a:r>
            <a:br>
              <a:rPr lang="en-US" altLang="zh-CN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</a:br>
            <a:r>
              <a:rPr lang="en-US" altLang="zh-CN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A.</a:t>
            </a:r>
            <a:r>
              <a:rPr lang="zh-CN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等式都是方程；                  </a:t>
            </a:r>
            <a:r>
              <a:rPr lang="en-US" altLang="zh-CN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B.</a:t>
            </a:r>
            <a:r>
              <a:rPr lang="zh-CN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方程都是等式；</a:t>
            </a:r>
            <a:br>
              <a:rPr lang="zh-CN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</a:br>
            <a:r>
              <a:rPr lang="en-US" altLang="zh-CN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C.</a:t>
            </a:r>
            <a:r>
              <a:rPr lang="zh-CN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不是方程的就不是等式；   </a:t>
            </a:r>
            <a:r>
              <a:rPr lang="en-US" altLang="zh-CN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D.</a:t>
            </a:r>
            <a:r>
              <a:rPr lang="zh-CN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ea"/>
                <a:ea typeface="+mn-ea"/>
              </a:rPr>
              <a:t>未知数的值就是方程的解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19476" y="3295650"/>
            <a:ext cx="3770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798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798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798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798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798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798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798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798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7980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+mn-ea"/>
                <a:ea typeface="+mn-ea"/>
              </a:rPr>
              <a:t>B</a:t>
            </a: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2268538" y="2149079"/>
            <a:ext cx="473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4056063" y="2149079"/>
            <a:ext cx="473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622301" y="2577704"/>
            <a:ext cx="473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2859088" y="2632473"/>
            <a:ext cx="473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5189538" y="2583656"/>
            <a:ext cx="473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 smtClean="0">
                <a:solidFill>
                  <a:srgbClr val="FF0000"/>
                </a:solidFill>
                <a:latin typeface="+mn-ea"/>
                <a:ea typeface="+mn-ea"/>
              </a:rPr>
              <a:t>√</a:t>
            </a:r>
          </a:p>
        </p:txBody>
      </p:sp>
      <p:grpSp>
        <p:nvGrpSpPr>
          <p:cNvPr id="5149" name="组合 33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5150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51" name="TextBox 35"/>
            <p:cNvSpPr txBox="1">
              <a:spLocks noChangeArrowheads="1"/>
            </p:cNvSpPr>
            <p:nvPr/>
          </p:nvSpPr>
          <p:spPr bwMode="auto">
            <a:xfrm>
              <a:off x="613024" y="1087279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复习引入</a:t>
              </a: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7" grpId="0"/>
      <p:bldP spid="28" grpId="0" bldLvl="0" animBg="1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文本框 6151"/>
          <p:cNvSpPr txBox="1"/>
          <p:nvPr/>
        </p:nvSpPr>
        <p:spPr bwMode="auto">
          <a:xfrm>
            <a:off x="179388" y="519113"/>
            <a:ext cx="2709396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一、等式的性质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9751" y="1383506"/>
            <a:ext cx="63738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对比天平与等式，你有什么发现？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52413" y="3868341"/>
            <a:ext cx="8712200" cy="113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+mn-ea"/>
                <a:ea typeface="+mn-ea"/>
              </a:rPr>
              <a:t>    把一个等式看作一个天平，把等号两边的式子看作天平两边的砝码，则等号成立就可看作是天平保持两边平衡</a:t>
            </a:r>
            <a:r>
              <a:rPr lang="en-US" altLang="zh-CN" sz="2400" dirty="0">
                <a:latin typeface="+mn-ea"/>
                <a:ea typeface="+mn-ea"/>
              </a:rPr>
              <a:t>.</a:t>
            </a:r>
          </a:p>
        </p:txBody>
      </p:sp>
      <p:graphicFrame>
        <p:nvGraphicFramePr>
          <p:cNvPr id="18434" name="Object 2" descr="PE03255_"/>
          <p:cNvGraphicFramePr>
            <a:graphicFrameLocks noChangeAspect="1"/>
          </p:cNvGraphicFramePr>
          <p:nvPr/>
        </p:nvGraphicFramePr>
        <p:xfrm>
          <a:off x="2489200" y="1915716"/>
          <a:ext cx="4095750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r:id="rId4" imgW="4095750" imgH="1885950" progId="PBrush">
                  <p:embed/>
                </p:oleObj>
              </mc:Choice>
              <mc:Fallback>
                <p:oleObj r:id="rId4" imgW="4095750" imgH="1885950" progId="PBrush">
                  <p:embed/>
                  <p:pic>
                    <p:nvPicPr>
                      <p:cNvPr id="0" name="Object 2" descr="PE03255_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-6000" contrast="3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1915716"/>
                        <a:ext cx="4095750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3"/>
          <p:cNvGrpSpPr/>
          <p:nvPr/>
        </p:nvGrpSpPr>
        <p:grpSpPr bwMode="auto">
          <a:xfrm>
            <a:off x="1393188" y="2832892"/>
            <a:ext cx="6400800" cy="400050"/>
            <a:chOff x="912" y="2112"/>
            <a:chExt cx="4032" cy="336"/>
          </a:xfrm>
          <a:solidFill>
            <a:srgbClr val="93DBFF"/>
          </a:solidFill>
        </p:grpSpPr>
        <p:sp>
          <p:nvSpPr>
            <p:cNvPr id="7" name="AutoShape 13" descr="PE03255_"/>
            <p:cNvSpPr>
              <a:spLocks noChangeArrowheads="1"/>
            </p:cNvSpPr>
            <p:nvPr/>
          </p:nvSpPr>
          <p:spPr bwMode="auto">
            <a:xfrm>
              <a:off x="912" y="2112"/>
              <a:ext cx="1056" cy="336"/>
            </a:xfrm>
            <a:prstGeom prst="wedgeRoundRectCallout">
              <a:avLst>
                <a:gd name="adj1" fmla="val 39583"/>
                <a:gd name="adj2" fmla="val -166667"/>
                <a:gd name="adj3" fmla="val 16667"/>
              </a:avLst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110000"/>
                </a:lnSpc>
                <a:defRPr/>
              </a:pPr>
              <a:r>
                <a:rPr lang="zh-CN" altLang="en-US" sz="2400" noProof="1">
                  <a:latin typeface="+mn-ea"/>
                  <a:ea typeface="+mn-ea"/>
                  <a:cs typeface="+mn-ea"/>
                </a:rPr>
                <a:t>等式左边</a:t>
              </a:r>
              <a:endParaRPr lang="zh-CN" altLang="en-US" sz="2400" noProof="1">
                <a:latin typeface="+mn-ea"/>
                <a:ea typeface="+mn-ea"/>
              </a:endParaRPr>
            </a:p>
          </p:txBody>
        </p:sp>
        <p:sp>
          <p:nvSpPr>
            <p:cNvPr id="8" name="AutoShape 14" descr="PE03255_"/>
            <p:cNvSpPr>
              <a:spLocks noChangeArrowheads="1"/>
            </p:cNvSpPr>
            <p:nvPr/>
          </p:nvSpPr>
          <p:spPr bwMode="auto">
            <a:xfrm>
              <a:off x="3936" y="2112"/>
              <a:ext cx="1008" cy="336"/>
            </a:xfrm>
            <a:prstGeom prst="wedgeRoundRectCallout">
              <a:avLst>
                <a:gd name="adj1" fmla="val -55653"/>
                <a:gd name="adj2" fmla="val -162796"/>
                <a:gd name="adj3" fmla="val 16667"/>
              </a:avLst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lnSpc>
                  <a:spcPct val="110000"/>
                </a:lnSpc>
                <a:defRPr/>
              </a:pPr>
              <a:r>
                <a:rPr lang="zh-CN" altLang="en-US" sz="2400" noProof="1">
                  <a:latin typeface="+mn-ea"/>
                  <a:ea typeface="+mn-ea"/>
                  <a:cs typeface="+mn-ea"/>
                </a:rPr>
                <a:t>等式右边</a:t>
              </a:r>
              <a:endParaRPr lang="zh-CN" altLang="en-US" sz="2400" noProof="1">
                <a:latin typeface="+mn-ea"/>
                <a:ea typeface="+mn-ea"/>
              </a:endParaRPr>
            </a:p>
          </p:txBody>
        </p:sp>
      </p:grpSp>
      <p:grpSp>
        <p:nvGrpSpPr>
          <p:cNvPr id="6" name="Group 22"/>
          <p:cNvGrpSpPr/>
          <p:nvPr/>
        </p:nvGrpSpPr>
        <p:grpSpPr bwMode="auto">
          <a:xfrm>
            <a:off x="3703638" y="2665810"/>
            <a:ext cx="1600200" cy="857250"/>
            <a:chOff x="2304" y="1872"/>
            <a:chExt cx="1008" cy="672"/>
          </a:xfrm>
        </p:grpSpPr>
        <p:sp>
          <p:nvSpPr>
            <p:cNvPr id="1037" name="Line 15"/>
            <p:cNvSpPr>
              <a:spLocks noChangeShapeType="1"/>
            </p:cNvSpPr>
            <p:nvPr/>
          </p:nvSpPr>
          <p:spPr bwMode="auto">
            <a:xfrm flipV="1">
              <a:off x="2304" y="1872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1038" name="Line 16"/>
            <p:cNvSpPr>
              <a:spLocks noChangeShapeType="1"/>
            </p:cNvSpPr>
            <p:nvPr/>
          </p:nvSpPr>
          <p:spPr bwMode="auto">
            <a:xfrm flipV="1">
              <a:off x="3312" y="1872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</p:grpSp>
      <p:grpSp>
        <p:nvGrpSpPr>
          <p:cNvPr id="9" name="Group 21"/>
          <p:cNvGrpSpPr/>
          <p:nvPr/>
        </p:nvGrpSpPr>
        <p:grpSpPr bwMode="auto">
          <a:xfrm>
            <a:off x="3703635" y="3352963"/>
            <a:ext cx="1600200" cy="581026"/>
            <a:chOff x="2304" y="2400"/>
            <a:chExt cx="1008" cy="488"/>
          </a:xfrm>
          <a:solidFill>
            <a:srgbClr val="93DBFF"/>
          </a:solidFill>
        </p:grpSpPr>
        <p:sp>
          <p:nvSpPr>
            <p:cNvPr id="1034" name="Line 17"/>
            <p:cNvSpPr>
              <a:spLocks noChangeShapeType="1"/>
            </p:cNvSpPr>
            <p:nvPr/>
          </p:nvSpPr>
          <p:spPr bwMode="auto">
            <a:xfrm>
              <a:off x="2304" y="2544"/>
              <a:ext cx="19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1035" name="Line 18"/>
            <p:cNvSpPr>
              <a:spLocks noChangeShapeType="1"/>
            </p:cNvSpPr>
            <p:nvPr/>
          </p:nvSpPr>
          <p:spPr bwMode="auto">
            <a:xfrm>
              <a:off x="3120" y="2544"/>
              <a:ext cx="192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15" name="Text Box 20" descr="PE03255_"/>
            <p:cNvSpPr txBox="1">
              <a:spLocks noChangeArrowheads="1"/>
            </p:cNvSpPr>
            <p:nvPr/>
          </p:nvSpPr>
          <p:spPr bwMode="auto">
            <a:xfrm>
              <a:off x="2544" y="2400"/>
              <a:ext cx="528" cy="4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400" noProof="1">
                  <a:latin typeface="+mn-ea"/>
                  <a:ea typeface="+mn-ea"/>
                  <a:cs typeface="+mn-ea"/>
                </a:rPr>
                <a:t>等号</a:t>
              </a:r>
              <a:endParaRPr lang="zh-CN" altLang="en-US" sz="2400" noProof="1">
                <a:latin typeface="+mn-ea"/>
                <a:ea typeface="+mn-ea"/>
              </a:endParaRPr>
            </a:p>
          </p:txBody>
        </p:sp>
      </p:grpSp>
      <p:grpSp>
        <p:nvGrpSpPr>
          <p:cNvPr id="6154" name="组合 21"/>
          <p:cNvGrpSpPr/>
          <p:nvPr/>
        </p:nvGrpSpPr>
        <p:grpSpPr bwMode="auto">
          <a:xfrm>
            <a:off x="539751" y="951310"/>
            <a:ext cx="1630363" cy="511969"/>
            <a:chOff x="613198" y="1343463"/>
            <a:chExt cx="1630362" cy="682625"/>
          </a:xfrm>
        </p:grpSpPr>
        <p:pic>
          <p:nvPicPr>
            <p:cNvPr id="6155" name="Picture 9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13198" y="13434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6" name="TextBox 23"/>
            <p:cNvSpPr txBox="1">
              <a:spLocks noChangeArrowheads="1"/>
            </p:cNvSpPr>
            <p:nvPr/>
          </p:nvSpPr>
          <p:spPr bwMode="auto">
            <a:xfrm>
              <a:off x="757208" y="1447388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自主学习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63166"/>
            <a:ext cx="4425950" cy="484584"/>
          </a:xfrm>
        </p:spPr>
        <p:txBody>
          <a:bodyPr lIns="91440" tIns="45720" rIns="91440" bIns="45720"/>
          <a:lstStyle/>
          <a:p>
            <a:pPr algn="ctr" eaLnBrk="0" fontAlgn="base" hangingPunct="0">
              <a:defRPr/>
            </a:pPr>
            <a:r>
              <a:rPr lang="en-US" altLang="zh-CN" sz="2400" kern="0" spc="0" noProof="0" dirty="0" smtClean="0">
                <a:solidFill>
                  <a:schemeClr val="tx2"/>
                </a:solidFill>
                <a:latin typeface="+mn-ea"/>
                <a:ea typeface="+mn-ea"/>
              </a:rPr>
              <a:t>2.</a:t>
            </a:r>
            <a:r>
              <a:rPr sz="2400" kern="0" spc="0" noProof="0" dirty="0" smtClean="0">
                <a:solidFill>
                  <a:schemeClr val="tx2"/>
                </a:solidFill>
                <a:latin typeface="+mn-ea"/>
                <a:ea typeface="+mn-ea"/>
              </a:rPr>
              <a:t>观察天平有什么特性？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44551" y="1058467"/>
            <a:ext cx="4811713" cy="440531"/>
          </a:xfrm>
        </p:spPr>
        <p:txBody>
          <a:bodyPr lIns="91440" tIns="45720" rIns="91440" bIns="45720"/>
          <a:lstStyle/>
          <a:p>
            <a:pPr marL="342900" indent="-342900" defTabSz="914400" ea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/>
            </a:pPr>
            <a:r>
              <a:rPr lang="zh-CN" altLang="en-US" sz="2400" b="1" kern="0" spc="0" dirty="0" smtClean="0">
                <a:solidFill>
                  <a:srgbClr val="0000FF"/>
                </a:solidFill>
                <a:latin typeface="+mn-ea"/>
              </a:rPr>
              <a:t>天平两边同时加入相同质量的砝码</a:t>
            </a:r>
          </a:p>
        </p:txBody>
      </p:sp>
      <p:graphicFrame>
        <p:nvGraphicFramePr>
          <p:cNvPr id="7171" name="Object 35" descr="PE03255_"/>
          <p:cNvGraphicFramePr/>
          <p:nvPr/>
        </p:nvGraphicFramePr>
        <p:xfrm>
          <a:off x="3200400" y="1959769"/>
          <a:ext cx="2655888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r:id="rId3" imgW="1762125" imgH="704850" progId="PBrush">
                  <p:embed/>
                </p:oleObj>
              </mc:Choice>
              <mc:Fallback>
                <p:oleObj r:id="rId3" imgW="1762125" imgH="704850" progId="PBrush">
                  <p:embed/>
                  <p:pic>
                    <p:nvPicPr>
                      <p:cNvPr id="0" name="Object 35" descr="PE03255_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lum bright="12000" contrast="-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959769"/>
                        <a:ext cx="2655888" cy="777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0"/>
          <p:cNvGrpSpPr/>
          <p:nvPr/>
        </p:nvGrpSpPr>
        <p:grpSpPr bwMode="auto">
          <a:xfrm>
            <a:off x="3857626" y="1959769"/>
            <a:ext cx="1323975" cy="121444"/>
            <a:chOff x="2478" y="1008"/>
            <a:chExt cx="834" cy="102"/>
          </a:xfrm>
        </p:grpSpPr>
        <p:graphicFrame>
          <p:nvGraphicFramePr>
            <p:cNvPr id="7173" name="Object 40" descr="PE03255_"/>
            <p:cNvGraphicFramePr>
              <a:graphicFrameLocks noChangeAspect="1"/>
            </p:cNvGraphicFramePr>
            <p:nvPr/>
          </p:nvGraphicFramePr>
          <p:xfrm>
            <a:off x="3246" y="1008"/>
            <a:ext cx="66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2" r:id="rId5" imgW="104775" imgH="161925" progId="PBrush">
                    <p:embed/>
                  </p:oleObj>
                </mc:Choice>
                <mc:Fallback>
                  <p:oleObj r:id="rId5" imgW="104775" imgH="161925" progId="PBrush">
                    <p:embed/>
                    <p:pic>
                      <p:nvPicPr>
                        <p:cNvPr id="0" name="Object 40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lum bright="-6000" contrast="18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" y="1008"/>
                          <a:ext cx="66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41" descr="PE03255_"/>
            <p:cNvGraphicFramePr>
              <a:graphicFrameLocks noChangeAspect="1"/>
            </p:cNvGraphicFramePr>
            <p:nvPr/>
          </p:nvGraphicFramePr>
          <p:xfrm>
            <a:off x="2478" y="1008"/>
            <a:ext cx="66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3" r:id="rId7" imgW="104775" imgH="161925" progId="PBrush">
                    <p:embed/>
                  </p:oleObj>
                </mc:Choice>
                <mc:Fallback>
                  <p:oleObj r:id="rId7" imgW="104775" imgH="161925" progId="PBrush">
                    <p:embed/>
                    <p:pic>
                      <p:nvPicPr>
                        <p:cNvPr id="0" name="Object 41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lum bright="-6000" contrast="18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8" y="1008"/>
                          <a:ext cx="66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5" name="Group 77"/>
          <p:cNvGrpSpPr/>
          <p:nvPr/>
        </p:nvGrpSpPr>
        <p:grpSpPr bwMode="auto">
          <a:xfrm>
            <a:off x="381000" y="2195513"/>
            <a:ext cx="8382000" cy="264319"/>
            <a:chOff x="288" y="1206"/>
            <a:chExt cx="5280" cy="222"/>
          </a:xfrm>
        </p:grpSpPr>
        <p:graphicFrame>
          <p:nvGraphicFramePr>
            <p:cNvPr id="7176" name="Object 46" descr="PE03255_"/>
            <p:cNvGraphicFramePr>
              <a:graphicFrameLocks noChangeAspect="1"/>
            </p:cNvGraphicFramePr>
            <p:nvPr/>
          </p:nvGraphicFramePr>
          <p:xfrm>
            <a:off x="288" y="1206"/>
            <a:ext cx="144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4" r:id="rId8" imgW="228600" imgH="333375" progId="PBrush">
                    <p:embed/>
                  </p:oleObj>
                </mc:Choice>
                <mc:Fallback>
                  <p:oleObj r:id="rId8" imgW="228600" imgH="333375" progId="PBrush">
                    <p:embed/>
                    <p:pic>
                      <p:nvPicPr>
                        <p:cNvPr id="0" name="Object 46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206"/>
                          <a:ext cx="144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47" descr="PE03255_"/>
            <p:cNvGraphicFramePr>
              <a:graphicFrameLocks noChangeAspect="1"/>
            </p:cNvGraphicFramePr>
            <p:nvPr/>
          </p:nvGraphicFramePr>
          <p:xfrm>
            <a:off x="5424" y="1218"/>
            <a:ext cx="144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5" r:id="rId10" imgW="228600" imgH="333375" progId="PBrush">
                    <p:embed/>
                  </p:oleObj>
                </mc:Choice>
                <mc:Fallback>
                  <p:oleObj r:id="rId10" imgW="228600" imgH="333375" progId="PBrush">
                    <p:embed/>
                    <p:pic>
                      <p:nvPicPr>
                        <p:cNvPr id="0" name="Object 47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4" y="1218"/>
                          <a:ext cx="144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52"/>
          <p:cNvGrpSpPr/>
          <p:nvPr/>
        </p:nvGrpSpPr>
        <p:grpSpPr bwMode="auto">
          <a:xfrm>
            <a:off x="762000" y="2074069"/>
            <a:ext cx="7620000" cy="292894"/>
            <a:chOff x="528" y="1104"/>
            <a:chExt cx="4800" cy="246"/>
          </a:xfrm>
        </p:grpSpPr>
        <p:graphicFrame>
          <p:nvGraphicFramePr>
            <p:cNvPr id="7179" name="Object 50" descr="PE03255_"/>
            <p:cNvGraphicFramePr>
              <a:graphicFrameLocks noChangeAspect="1"/>
            </p:cNvGraphicFramePr>
            <p:nvPr/>
          </p:nvGraphicFramePr>
          <p:xfrm>
            <a:off x="528" y="1152"/>
            <a:ext cx="756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6" r:id="rId11" imgW="1200150" imgH="314325" progId="PBrush">
                    <p:embed/>
                  </p:oleObj>
                </mc:Choice>
                <mc:Fallback>
                  <p:oleObj r:id="rId11" imgW="1200150" imgH="314325" progId="PBrush">
                    <p:embed/>
                    <p:pic>
                      <p:nvPicPr>
                        <p:cNvPr id="0" name="Object 50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1152"/>
                          <a:ext cx="756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0" name="Object 51" descr="PE03255_"/>
            <p:cNvGraphicFramePr>
              <a:graphicFrameLocks noChangeAspect="1"/>
            </p:cNvGraphicFramePr>
            <p:nvPr/>
          </p:nvGraphicFramePr>
          <p:xfrm>
            <a:off x="4560" y="1104"/>
            <a:ext cx="768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7" r:id="rId13" imgW="1219200" imgH="390525" progId="PBrush">
                    <p:embed/>
                  </p:oleObj>
                </mc:Choice>
                <mc:Fallback>
                  <p:oleObj r:id="rId13" imgW="1219200" imgH="390525" progId="PBrush">
                    <p:embed/>
                    <p:pic>
                      <p:nvPicPr>
                        <p:cNvPr id="0" name="Object 51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0" y="1104"/>
                          <a:ext cx="768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54"/>
          <p:cNvGrpSpPr/>
          <p:nvPr/>
        </p:nvGrpSpPr>
        <p:grpSpPr bwMode="auto">
          <a:xfrm>
            <a:off x="752476" y="1616869"/>
            <a:ext cx="7553325" cy="457200"/>
            <a:chOff x="522" y="720"/>
            <a:chExt cx="4758" cy="384"/>
          </a:xfrm>
        </p:grpSpPr>
        <p:graphicFrame>
          <p:nvGraphicFramePr>
            <p:cNvPr id="7182" name="Object 29" descr="PE03255_"/>
            <p:cNvGraphicFramePr>
              <a:graphicFrameLocks noChangeAspect="1"/>
            </p:cNvGraphicFramePr>
            <p:nvPr/>
          </p:nvGraphicFramePr>
          <p:xfrm>
            <a:off x="522" y="738"/>
            <a:ext cx="774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8" r:id="rId15" imgW="1228725" imgH="504825" progId="PBrush">
                    <p:embed/>
                  </p:oleObj>
                </mc:Choice>
                <mc:Fallback>
                  <p:oleObj r:id="rId15" imgW="1228725" imgH="504825" progId="PBrush">
                    <p:embed/>
                    <p:pic>
                      <p:nvPicPr>
                        <p:cNvPr id="0" name="Object 29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" y="738"/>
                          <a:ext cx="774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3" name="Object 53" descr="PE03255_"/>
            <p:cNvGraphicFramePr>
              <a:graphicFrameLocks noChangeAspect="1"/>
            </p:cNvGraphicFramePr>
            <p:nvPr/>
          </p:nvGraphicFramePr>
          <p:xfrm>
            <a:off x="4512" y="720"/>
            <a:ext cx="76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9" r:id="rId17" imgW="1219200" imgH="609600" progId="PBrush">
                    <p:embed/>
                  </p:oleObj>
                </mc:Choice>
                <mc:Fallback>
                  <p:oleObj r:id="rId17" imgW="1219200" imgH="609600" progId="PBrush">
                    <p:embed/>
                    <p:pic>
                      <p:nvPicPr>
                        <p:cNvPr id="0" name="Object 53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720"/>
                          <a:ext cx="76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9"/>
          <p:cNvGrpSpPr/>
          <p:nvPr/>
        </p:nvGrpSpPr>
        <p:grpSpPr bwMode="auto">
          <a:xfrm>
            <a:off x="2895601" y="1559719"/>
            <a:ext cx="3286125" cy="457200"/>
            <a:chOff x="1872" y="672"/>
            <a:chExt cx="2070" cy="384"/>
          </a:xfrm>
        </p:grpSpPr>
        <p:graphicFrame>
          <p:nvGraphicFramePr>
            <p:cNvPr id="7185" name="Object 27" descr="PE03255_"/>
            <p:cNvGraphicFramePr>
              <a:graphicFrameLocks noChangeAspect="1"/>
            </p:cNvGraphicFramePr>
            <p:nvPr/>
          </p:nvGraphicFramePr>
          <p:xfrm>
            <a:off x="1872" y="672"/>
            <a:ext cx="76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0" r:id="rId19" imgW="1219200" imgH="609600" progId="PBrush">
                    <p:embed/>
                  </p:oleObj>
                </mc:Choice>
                <mc:Fallback>
                  <p:oleObj r:id="rId19" imgW="1219200" imgH="609600" progId="PBrush">
                    <p:embed/>
                    <p:pic>
                      <p:nvPicPr>
                        <p:cNvPr id="0" name="Object 27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672"/>
                          <a:ext cx="76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6" name="Object 58" descr="PE03255_"/>
            <p:cNvGraphicFramePr>
              <a:graphicFrameLocks noChangeAspect="1"/>
            </p:cNvGraphicFramePr>
            <p:nvPr/>
          </p:nvGraphicFramePr>
          <p:xfrm>
            <a:off x="3168" y="690"/>
            <a:ext cx="774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1" r:id="rId20" imgW="1228725" imgH="504825" progId="PBrush">
                    <p:embed/>
                  </p:oleObj>
                </mc:Choice>
                <mc:Fallback>
                  <p:oleObj r:id="rId20" imgW="1228725" imgH="504825" progId="PBrush">
                    <p:embed/>
                    <p:pic>
                      <p:nvPicPr>
                        <p:cNvPr id="0" name="Object 58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690"/>
                          <a:ext cx="774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87" name="Group 67"/>
          <p:cNvGrpSpPr/>
          <p:nvPr/>
        </p:nvGrpSpPr>
        <p:grpSpPr bwMode="auto">
          <a:xfrm>
            <a:off x="685800" y="2302669"/>
            <a:ext cx="7772400" cy="142875"/>
            <a:chOff x="480" y="1296"/>
            <a:chExt cx="4896" cy="120"/>
          </a:xfrm>
        </p:grpSpPr>
        <p:graphicFrame>
          <p:nvGraphicFramePr>
            <p:cNvPr id="7188" name="Object 68" descr="PE03255_"/>
            <p:cNvGraphicFramePr>
              <a:graphicFrameLocks noChangeAspect="1"/>
            </p:cNvGraphicFramePr>
            <p:nvPr/>
          </p:nvGraphicFramePr>
          <p:xfrm>
            <a:off x="5310" y="1314"/>
            <a:ext cx="66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2" r:id="rId21" imgW="104775" imgH="161925" progId="PBrush">
                    <p:embed/>
                  </p:oleObj>
                </mc:Choice>
                <mc:Fallback>
                  <p:oleObj r:id="rId21" imgW="104775" imgH="161925" progId="PBrush">
                    <p:embed/>
                    <p:pic>
                      <p:nvPicPr>
                        <p:cNvPr id="0" name="Object 68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lum bright="-6000" contrast="18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0" y="1314"/>
                          <a:ext cx="66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9" name="Object 69" descr="PE03255_"/>
            <p:cNvGraphicFramePr>
              <a:graphicFrameLocks noChangeAspect="1"/>
            </p:cNvGraphicFramePr>
            <p:nvPr/>
          </p:nvGraphicFramePr>
          <p:xfrm>
            <a:off x="480" y="1296"/>
            <a:ext cx="66" cy="1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3" r:id="rId22" imgW="104775" imgH="161925" progId="PBrush">
                    <p:embed/>
                  </p:oleObj>
                </mc:Choice>
                <mc:Fallback>
                  <p:oleObj r:id="rId22" imgW="104775" imgH="161925" progId="PBrush">
                    <p:embed/>
                    <p:pic>
                      <p:nvPicPr>
                        <p:cNvPr id="0" name="Object 69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lum bright="-6000" contrast="18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296"/>
                          <a:ext cx="66" cy="1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0"/>
          <p:cNvGrpSpPr/>
          <p:nvPr/>
        </p:nvGrpSpPr>
        <p:grpSpPr bwMode="auto">
          <a:xfrm>
            <a:off x="685800" y="2302669"/>
            <a:ext cx="7772400" cy="142875"/>
            <a:chOff x="480" y="1296"/>
            <a:chExt cx="4896" cy="120"/>
          </a:xfrm>
        </p:grpSpPr>
        <p:pic>
          <p:nvPicPr>
            <p:cNvPr id="7191" name="Picture 71" descr="PE03255_"/>
            <p:cNvPicPr>
              <a:picLocks noChangeAspect="1" noChangeArrowheads="1"/>
            </p:cNvPicPr>
            <p:nvPr/>
          </p:nvPicPr>
          <p:blipFill>
            <a:blip r:embed="rId23" cstate="email">
              <a:lum bright="-6000" contrast="18000"/>
            </a:blip>
            <a:srcRect/>
            <a:stretch>
              <a:fillRect/>
            </a:stretch>
          </p:blipFill>
          <p:spPr bwMode="auto">
            <a:xfrm>
              <a:off x="5310" y="1314"/>
              <a:ext cx="6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92" name="Picture 72" descr="PE03255_"/>
            <p:cNvPicPr>
              <a:picLocks noChangeAspect="1" noChangeArrowheads="1"/>
            </p:cNvPicPr>
            <p:nvPr/>
          </p:nvPicPr>
          <p:blipFill>
            <a:blip r:embed="rId23" cstate="email">
              <a:lum bright="-6000" contrast="18000"/>
            </a:blip>
            <a:srcRect/>
            <a:stretch>
              <a:fillRect/>
            </a:stretch>
          </p:blipFill>
          <p:spPr bwMode="auto">
            <a:xfrm>
              <a:off x="480" y="1296"/>
              <a:ext cx="66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76"/>
          <p:cNvGrpSpPr/>
          <p:nvPr/>
        </p:nvGrpSpPr>
        <p:grpSpPr bwMode="auto">
          <a:xfrm>
            <a:off x="533400" y="1952625"/>
            <a:ext cx="8001000" cy="292894"/>
            <a:chOff x="384" y="1002"/>
            <a:chExt cx="5040" cy="246"/>
          </a:xfrm>
        </p:grpSpPr>
        <p:graphicFrame>
          <p:nvGraphicFramePr>
            <p:cNvPr id="7194" name="Object 74" descr="PE03255_"/>
            <p:cNvGraphicFramePr>
              <a:graphicFrameLocks noChangeAspect="1"/>
            </p:cNvGraphicFramePr>
            <p:nvPr/>
          </p:nvGraphicFramePr>
          <p:xfrm>
            <a:off x="384" y="1050"/>
            <a:ext cx="756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4" r:id="rId24" imgW="1200150" imgH="314325" progId="PBrush">
                    <p:embed/>
                  </p:oleObj>
                </mc:Choice>
                <mc:Fallback>
                  <p:oleObj r:id="rId24" imgW="1200150" imgH="314325" progId="PBrush">
                    <p:embed/>
                    <p:pic>
                      <p:nvPicPr>
                        <p:cNvPr id="0" name="Object 74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1050"/>
                          <a:ext cx="756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95" name="Object 75" descr="PE03255_"/>
            <p:cNvGraphicFramePr>
              <a:graphicFrameLocks noChangeAspect="1"/>
            </p:cNvGraphicFramePr>
            <p:nvPr/>
          </p:nvGraphicFramePr>
          <p:xfrm>
            <a:off x="4656" y="1002"/>
            <a:ext cx="768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5" r:id="rId25" imgW="1219200" imgH="390525" progId="PBrush">
                    <p:embed/>
                  </p:oleObj>
                </mc:Choice>
                <mc:Fallback>
                  <p:oleObj r:id="rId25" imgW="1219200" imgH="390525" progId="PBrush">
                    <p:embed/>
                    <p:pic>
                      <p:nvPicPr>
                        <p:cNvPr id="0" name="Object 75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1002"/>
                          <a:ext cx="768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78"/>
          <p:cNvGrpSpPr/>
          <p:nvPr/>
        </p:nvGrpSpPr>
        <p:grpSpPr bwMode="auto">
          <a:xfrm>
            <a:off x="381000" y="2188369"/>
            <a:ext cx="8382000" cy="264319"/>
            <a:chOff x="288" y="1206"/>
            <a:chExt cx="5280" cy="222"/>
          </a:xfrm>
        </p:grpSpPr>
        <p:graphicFrame>
          <p:nvGraphicFramePr>
            <p:cNvPr id="7197" name="Object 79" descr="PE03255_"/>
            <p:cNvGraphicFramePr>
              <a:graphicFrameLocks noChangeAspect="1"/>
            </p:cNvGraphicFramePr>
            <p:nvPr/>
          </p:nvGraphicFramePr>
          <p:xfrm>
            <a:off x="288" y="1206"/>
            <a:ext cx="144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6" r:id="rId26" imgW="228600" imgH="333375" progId="PBrush">
                    <p:embed/>
                  </p:oleObj>
                </mc:Choice>
                <mc:Fallback>
                  <p:oleObj r:id="rId26" imgW="228600" imgH="333375" progId="PBrush">
                    <p:embed/>
                    <p:pic>
                      <p:nvPicPr>
                        <p:cNvPr id="0" name="Object 79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206"/>
                          <a:ext cx="144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98" name="Object 80" descr="PE03255_"/>
            <p:cNvGraphicFramePr>
              <a:graphicFrameLocks noChangeAspect="1"/>
            </p:cNvGraphicFramePr>
            <p:nvPr/>
          </p:nvGraphicFramePr>
          <p:xfrm>
            <a:off x="5424" y="1218"/>
            <a:ext cx="144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7" r:id="rId27" imgW="228600" imgH="333375" progId="PBrush">
                    <p:embed/>
                  </p:oleObj>
                </mc:Choice>
                <mc:Fallback>
                  <p:oleObj r:id="rId27" imgW="228600" imgH="333375" progId="PBrush">
                    <p:embed/>
                    <p:pic>
                      <p:nvPicPr>
                        <p:cNvPr id="0" name="Object 80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4" y="1218"/>
                          <a:ext cx="144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84"/>
          <p:cNvGrpSpPr/>
          <p:nvPr/>
        </p:nvGrpSpPr>
        <p:grpSpPr bwMode="auto">
          <a:xfrm>
            <a:off x="457201" y="1616869"/>
            <a:ext cx="8162925" cy="457200"/>
            <a:chOff x="336" y="720"/>
            <a:chExt cx="5142" cy="384"/>
          </a:xfrm>
        </p:grpSpPr>
        <p:graphicFrame>
          <p:nvGraphicFramePr>
            <p:cNvPr id="7200" name="Object 82" descr="PE03255_"/>
            <p:cNvGraphicFramePr>
              <a:graphicFrameLocks noChangeAspect="1"/>
            </p:cNvGraphicFramePr>
            <p:nvPr/>
          </p:nvGraphicFramePr>
          <p:xfrm>
            <a:off x="336" y="738"/>
            <a:ext cx="774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8" r:id="rId28" imgW="1228725" imgH="504825" progId="PBrush">
                    <p:embed/>
                  </p:oleObj>
                </mc:Choice>
                <mc:Fallback>
                  <p:oleObj r:id="rId28" imgW="1228725" imgH="504825" progId="PBrush">
                    <p:embed/>
                    <p:pic>
                      <p:nvPicPr>
                        <p:cNvPr id="0" name="Object 82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738"/>
                          <a:ext cx="774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01" name="Object 83" descr="PE03255_"/>
            <p:cNvGraphicFramePr>
              <a:graphicFrameLocks noChangeAspect="1"/>
            </p:cNvGraphicFramePr>
            <p:nvPr/>
          </p:nvGraphicFramePr>
          <p:xfrm>
            <a:off x="4710" y="720"/>
            <a:ext cx="76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9" r:id="rId29" imgW="1219200" imgH="609600" progId="PBrush">
                    <p:embed/>
                  </p:oleObj>
                </mc:Choice>
                <mc:Fallback>
                  <p:oleObj r:id="rId29" imgW="1219200" imgH="609600" progId="PBrush">
                    <p:embed/>
                    <p:pic>
                      <p:nvPicPr>
                        <p:cNvPr id="0" name="Object 83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0" y="720"/>
                          <a:ext cx="76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88"/>
          <p:cNvGrpSpPr/>
          <p:nvPr/>
        </p:nvGrpSpPr>
        <p:grpSpPr bwMode="auto">
          <a:xfrm>
            <a:off x="2667000" y="1445419"/>
            <a:ext cx="3733800" cy="457200"/>
            <a:chOff x="1728" y="576"/>
            <a:chExt cx="2352" cy="384"/>
          </a:xfrm>
        </p:grpSpPr>
        <p:graphicFrame>
          <p:nvGraphicFramePr>
            <p:cNvPr id="7203" name="Object 86" descr="PE03255_"/>
            <p:cNvGraphicFramePr>
              <a:graphicFrameLocks noChangeAspect="1"/>
            </p:cNvGraphicFramePr>
            <p:nvPr/>
          </p:nvGraphicFramePr>
          <p:xfrm>
            <a:off x="1728" y="576"/>
            <a:ext cx="76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0" r:id="rId30" imgW="1219200" imgH="609600" progId="PBrush">
                    <p:embed/>
                  </p:oleObj>
                </mc:Choice>
                <mc:Fallback>
                  <p:oleObj r:id="rId30" imgW="1219200" imgH="609600" progId="PBrush">
                    <p:embed/>
                    <p:pic>
                      <p:nvPicPr>
                        <p:cNvPr id="0" name="Object 86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576"/>
                          <a:ext cx="76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04" name="Object 87" descr="PE03255_"/>
            <p:cNvGraphicFramePr>
              <a:graphicFrameLocks noChangeAspect="1"/>
            </p:cNvGraphicFramePr>
            <p:nvPr/>
          </p:nvGraphicFramePr>
          <p:xfrm>
            <a:off x="3306" y="624"/>
            <a:ext cx="774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1" r:id="rId31" imgW="1228725" imgH="504825" progId="PBrush">
                    <p:embed/>
                  </p:oleObj>
                </mc:Choice>
                <mc:Fallback>
                  <p:oleObj r:id="rId31" imgW="1228725" imgH="504825" progId="PBrush">
                    <p:embed/>
                    <p:pic>
                      <p:nvPicPr>
                        <p:cNvPr id="0" name="Object 87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6" y="624"/>
                          <a:ext cx="774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91"/>
          <p:cNvGrpSpPr/>
          <p:nvPr/>
        </p:nvGrpSpPr>
        <p:grpSpPr bwMode="auto">
          <a:xfrm>
            <a:off x="3581400" y="1845469"/>
            <a:ext cx="1905000" cy="250031"/>
            <a:chOff x="2304" y="912"/>
            <a:chExt cx="1200" cy="210"/>
          </a:xfrm>
        </p:grpSpPr>
        <p:graphicFrame>
          <p:nvGraphicFramePr>
            <p:cNvPr id="7206" name="Object 89" descr="PE03255_"/>
            <p:cNvGraphicFramePr>
              <a:graphicFrameLocks noChangeAspect="1"/>
            </p:cNvGraphicFramePr>
            <p:nvPr/>
          </p:nvGraphicFramePr>
          <p:xfrm>
            <a:off x="3360" y="912"/>
            <a:ext cx="144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2" r:id="rId32" imgW="228600" imgH="333375" progId="PBrush">
                    <p:embed/>
                  </p:oleObj>
                </mc:Choice>
                <mc:Fallback>
                  <p:oleObj r:id="rId32" imgW="228600" imgH="333375" progId="PBrush">
                    <p:embed/>
                    <p:pic>
                      <p:nvPicPr>
                        <p:cNvPr id="0" name="Object 89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912"/>
                          <a:ext cx="144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07" name="Object 90" descr="PE03255_"/>
            <p:cNvGraphicFramePr>
              <a:graphicFrameLocks noChangeAspect="1"/>
            </p:cNvGraphicFramePr>
            <p:nvPr/>
          </p:nvGraphicFramePr>
          <p:xfrm>
            <a:off x="2304" y="912"/>
            <a:ext cx="144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3" r:id="rId33" imgW="228600" imgH="333375" progId="PBrush">
                    <p:embed/>
                  </p:oleObj>
                </mc:Choice>
                <mc:Fallback>
                  <p:oleObj r:id="rId33" imgW="228600" imgH="333375" progId="PBrush">
                    <p:embed/>
                    <p:pic>
                      <p:nvPicPr>
                        <p:cNvPr id="0" name="Object 90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912"/>
                          <a:ext cx="144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796" name="Rectangle 92" descr="PE03255_"/>
          <p:cNvSpPr>
            <a:spLocks noChangeArrowheads="1"/>
          </p:cNvSpPr>
          <p:nvPr/>
        </p:nvSpPr>
        <p:spPr bwMode="auto">
          <a:xfrm>
            <a:off x="6105525" y="1078707"/>
            <a:ext cx="203132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天平仍然平衡</a:t>
            </a:r>
          </a:p>
        </p:txBody>
      </p:sp>
      <p:grpSp>
        <p:nvGrpSpPr>
          <p:cNvPr id="14" name="Group 96"/>
          <p:cNvGrpSpPr/>
          <p:nvPr/>
        </p:nvGrpSpPr>
        <p:grpSpPr bwMode="auto">
          <a:xfrm>
            <a:off x="304800" y="2009775"/>
            <a:ext cx="8458200" cy="292894"/>
            <a:chOff x="240" y="1050"/>
            <a:chExt cx="5328" cy="246"/>
          </a:xfrm>
        </p:grpSpPr>
        <p:graphicFrame>
          <p:nvGraphicFramePr>
            <p:cNvPr id="7210" name="Object 94" descr="PE03255_"/>
            <p:cNvGraphicFramePr>
              <a:graphicFrameLocks noChangeAspect="1"/>
            </p:cNvGraphicFramePr>
            <p:nvPr/>
          </p:nvGraphicFramePr>
          <p:xfrm>
            <a:off x="240" y="1098"/>
            <a:ext cx="756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4" r:id="rId34" imgW="1200150" imgH="314325" progId="PBrush">
                    <p:embed/>
                  </p:oleObj>
                </mc:Choice>
                <mc:Fallback>
                  <p:oleObj r:id="rId34" imgW="1200150" imgH="314325" progId="PBrush">
                    <p:embed/>
                    <p:pic>
                      <p:nvPicPr>
                        <p:cNvPr id="0" name="Object 94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1098"/>
                          <a:ext cx="756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1" name="Object 95" descr="PE03255_"/>
            <p:cNvGraphicFramePr>
              <a:graphicFrameLocks noChangeAspect="1"/>
            </p:cNvGraphicFramePr>
            <p:nvPr/>
          </p:nvGraphicFramePr>
          <p:xfrm>
            <a:off x="4800" y="1050"/>
            <a:ext cx="768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5" r:id="rId35" imgW="1219200" imgH="390525" progId="PBrush">
                    <p:embed/>
                  </p:oleObj>
                </mc:Choice>
                <mc:Fallback>
                  <p:oleObj r:id="rId35" imgW="1219200" imgH="390525" progId="PBrush">
                    <p:embed/>
                    <p:pic>
                      <p:nvPicPr>
                        <p:cNvPr id="0" name="Object 95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1050"/>
                          <a:ext cx="768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12" name="Group 98"/>
          <p:cNvGrpSpPr/>
          <p:nvPr/>
        </p:nvGrpSpPr>
        <p:grpSpPr bwMode="auto">
          <a:xfrm>
            <a:off x="152400" y="2252663"/>
            <a:ext cx="8839200" cy="221456"/>
            <a:chOff x="144" y="1254"/>
            <a:chExt cx="5568" cy="186"/>
          </a:xfrm>
        </p:grpSpPr>
        <p:graphicFrame>
          <p:nvGraphicFramePr>
            <p:cNvPr id="7213" name="Object 99" descr="PE03255_"/>
            <p:cNvGraphicFramePr>
              <a:graphicFrameLocks noChangeAspect="1"/>
            </p:cNvGraphicFramePr>
            <p:nvPr/>
          </p:nvGraphicFramePr>
          <p:xfrm>
            <a:off x="144" y="1254"/>
            <a:ext cx="12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6" r:id="rId36" imgW="190500" imgH="276225" progId="PBrush">
                    <p:embed/>
                  </p:oleObj>
                </mc:Choice>
                <mc:Fallback>
                  <p:oleObj r:id="rId36" imgW="190500" imgH="276225" progId="PBrush">
                    <p:embed/>
                    <p:pic>
                      <p:nvPicPr>
                        <p:cNvPr id="0" name="Object 99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254"/>
                          <a:ext cx="12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4" name="Object 100" descr="PE03255_"/>
            <p:cNvGraphicFramePr>
              <a:graphicFrameLocks noChangeAspect="1"/>
            </p:cNvGraphicFramePr>
            <p:nvPr/>
          </p:nvGraphicFramePr>
          <p:xfrm>
            <a:off x="5592" y="1266"/>
            <a:ext cx="12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7" r:id="rId38" imgW="190500" imgH="276225" progId="PBrush">
                    <p:embed/>
                  </p:oleObj>
                </mc:Choice>
                <mc:Fallback>
                  <p:oleObj r:id="rId38" imgW="190500" imgH="276225" progId="PBrush">
                    <p:embed/>
                    <p:pic>
                      <p:nvPicPr>
                        <p:cNvPr id="0" name="Object 100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2" y="1266"/>
                          <a:ext cx="12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01"/>
          <p:cNvGrpSpPr/>
          <p:nvPr/>
        </p:nvGrpSpPr>
        <p:grpSpPr bwMode="auto">
          <a:xfrm>
            <a:off x="152400" y="2245519"/>
            <a:ext cx="8839200" cy="221456"/>
            <a:chOff x="144" y="1254"/>
            <a:chExt cx="5568" cy="186"/>
          </a:xfrm>
        </p:grpSpPr>
        <p:graphicFrame>
          <p:nvGraphicFramePr>
            <p:cNvPr id="7216" name="Object 102" descr="PE03255_"/>
            <p:cNvGraphicFramePr>
              <a:graphicFrameLocks noChangeAspect="1"/>
            </p:cNvGraphicFramePr>
            <p:nvPr/>
          </p:nvGraphicFramePr>
          <p:xfrm>
            <a:off x="144" y="1254"/>
            <a:ext cx="12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8" r:id="rId39" imgW="190500" imgH="276225" progId="PBrush">
                    <p:embed/>
                  </p:oleObj>
                </mc:Choice>
                <mc:Fallback>
                  <p:oleObj r:id="rId39" imgW="190500" imgH="276225" progId="PBrush">
                    <p:embed/>
                    <p:pic>
                      <p:nvPicPr>
                        <p:cNvPr id="0" name="Object 102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254"/>
                          <a:ext cx="12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17" name="Object 103" descr="PE03255_"/>
            <p:cNvGraphicFramePr>
              <a:graphicFrameLocks noChangeAspect="1"/>
            </p:cNvGraphicFramePr>
            <p:nvPr/>
          </p:nvGraphicFramePr>
          <p:xfrm>
            <a:off x="5592" y="1266"/>
            <a:ext cx="12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9" r:id="rId40" imgW="190500" imgH="276225" progId="PBrush">
                    <p:embed/>
                  </p:oleObj>
                </mc:Choice>
                <mc:Fallback>
                  <p:oleObj r:id="rId40" imgW="190500" imgH="276225" progId="PBrush">
                    <p:embed/>
                    <p:pic>
                      <p:nvPicPr>
                        <p:cNvPr id="0" name="Object 103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2" y="1266"/>
                          <a:ext cx="12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07"/>
          <p:cNvGrpSpPr/>
          <p:nvPr/>
        </p:nvGrpSpPr>
        <p:grpSpPr bwMode="auto">
          <a:xfrm>
            <a:off x="152400" y="1674019"/>
            <a:ext cx="8839200" cy="457200"/>
            <a:chOff x="144" y="768"/>
            <a:chExt cx="5568" cy="384"/>
          </a:xfrm>
        </p:grpSpPr>
        <p:graphicFrame>
          <p:nvGraphicFramePr>
            <p:cNvPr id="7219" name="Object 105" descr="PE03255_"/>
            <p:cNvGraphicFramePr>
              <a:graphicFrameLocks noChangeAspect="1"/>
            </p:cNvGraphicFramePr>
            <p:nvPr/>
          </p:nvGraphicFramePr>
          <p:xfrm>
            <a:off x="144" y="786"/>
            <a:ext cx="774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0" r:id="rId41" imgW="1228725" imgH="504825" progId="PBrush">
                    <p:embed/>
                  </p:oleObj>
                </mc:Choice>
                <mc:Fallback>
                  <p:oleObj r:id="rId41" imgW="1228725" imgH="504825" progId="PBrush">
                    <p:embed/>
                    <p:pic>
                      <p:nvPicPr>
                        <p:cNvPr id="0" name="Object 105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786"/>
                          <a:ext cx="774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20" name="Object 106" descr="PE03255_"/>
            <p:cNvGraphicFramePr>
              <a:graphicFrameLocks noChangeAspect="1"/>
            </p:cNvGraphicFramePr>
            <p:nvPr/>
          </p:nvGraphicFramePr>
          <p:xfrm>
            <a:off x="4944" y="768"/>
            <a:ext cx="76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1" r:id="rId42" imgW="1219200" imgH="609600" progId="PBrush">
                    <p:embed/>
                  </p:oleObj>
                </mc:Choice>
                <mc:Fallback>
                  <p:oleObj r:id="rId42" imgW="1219200" imgH="609600" progId="PBrush">
                    <p:embed/>
                    <p:pic>
                      <p:nvPicPr>
                        <p:cNvPr id="0" name="Object 106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4" y="768"/>
                          <a:ext cx="76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11"/>
          <p:cNvGrpSpPr/>
          <p:nvPr/>
        </p:nvGrpSpPr>
        <p:grpSpPr bwMode="auto">
          <a:xfrm>
            <a:off x="2362201" y="1445419"/>
            <a:ext cx="4352925" cy="457200"/>
            <a:chOff x="1536" y="576"/>
            <a:chExt cx="2742" cy="384"/>
          </a:xfrm>
        </p:grpSpPr>
        <p:graphicFrame>
          <p:nvGraphicFramePr>
            <p:cNvPr id="7222" name="Object 109" descr="PE03255_"/>
            <p:cNvGraphicFramePr>
              <a:graphicFrameLocks noChangeAspect="1"/>
            </p:cNvGraphicFramePr>
            <p:nvPr/>
          </p:nvGraphicFramePr>
          <p:xfrm>
            <a:off x="1536" y="576"/>
            <a:ext cx="76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2" r:id="rId43" imgW="1219200" imgH="609600" progId="PBrush">
                    <p:embed/>
                  </p:oleObj>
                </mc:Choice>
                <mc:Fallback>
                  <p:oleObj r:id="rId43" imgW="1219200" imgH="609600" progId="PBrush">
                    <p:embed/>
                    <p:pic>
                      <p:nvPicPr>
                        <p:cNvPr id="0" name="Object 109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576"/>
                          <a:ext cx="76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23" name="Object 110" descr="PE03255_"/>
            <p:cNvGraphicFramePr>
              <a:graphicFrameLocks noChangeAspect="1"/>
            </p:cNvGraphicFramePr>
            <p:nvPr/>
          </p:nvGraphicFramePr>
          <p:xfrm>
            <a:off x="3504" y="624"/>
            <a:ext cx="774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3" r:id="rId44" imgW="1228725" imgH="504825" progId="PBrush">
                    <p:embed/>
                  </p:oleObj>
                </mc:Choice>
                <mc:Fallback>
                  <p:oleObj r:id="rId44" imgW="1228725" imgH="504825" progId="PBrush">
                    <p:embed/>
                    <p:pic>
                      <p:nvPicPr>
                        <p:cNvPr id="0" name="Object 110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624"/>
                          <a:ext cx="774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14"/>
          <p:cNvGrpSpPr/>
          <p:nvPr/>
        </p:nvGrpSpPr>
        <p:grpSpPr bwMode="auto">
          <a:xfrm>
            <a:off x="3352800" y="1902619"/>
            <a:ext cx="2362200" cy="207169"/>
            <a:chOff x="2160" y="960"/>
            <a:chExt cx="1488" cy="174"/>
          </a:xfrm>
        </p:grpSpPr>
        <p:graphicFrame>
          <p:nvGraphicFramePr>
            <p:cNvPr id="7225" name="Object 112" descr="PE03255_"/>
            <p:cNvGraphicFramePr>
              <a:graphicFrameLocks noChangeAspect="1"/>
            </p:cNvGraphicFramePr>
            <p:nvPr/>
          </p:nvGraphicFramePr>
          <p:xfrm>
            <a:off x="3528" y="960"/>
            <a:ext cx="12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4" r:id="rId45" imgW="190500" imgH="276225" progId="PBrush">
                    <p:embed/>
                  </p:oleObj>
                </mc:Choice>
                <mc:Fallback>
                  <p:oleObj r:id="rId45" imgW="190500" imgH="276225" progId="PBrush">
                    <p:embed/>
                    <p:pic>
                      <p:nvPicPr>
                        <p:cNvPr id="0" name="Object 112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8" y="960"/>
                          <a:ext cx="12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26" name="Object 113" descr="PE03255_"/>
            <p:cNvGraphicFramePr>
              <a:graphicFrameLocks noChangeAspect="1"/>
            </p:cNvGraphicFramePr>
            <p:nvPr/>
          </p:nvGraphicFramePr>
          <p:xfrm>
            <a:off x="2160" y="960"/>
            <a:ext cx="12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5" r:id="rId46" imgW="190500" imgH="276225" progId="PBrush">
                    <p:embed/>
                  </p:oleObj>
                </mc:Choice>
                <mc:Fallback>
                  <p:oleObj r:id="rId46" imgW="190500" imgH="276225" progId="PBrush">
                    <p:embed/>
                    <p:pic>
                      <p:nvPicPr>
                        <p:cNvPr id="0" name="Object 113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960"/>
                          <a:ext cx="12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26"/>
          <p:cNvGrpSpPr/>
          <p:nvPr/>
        </p:nvGrpSpPr>
        <p:grpSpPr bwMode="auto">
          <a:xfrm>
            <a:off x="957263" y="2876550"/>
            <a:ext cx="6172200" cy="2071688"/>
            <a:chOff x="699" y="2340"/>
            <a:chExt cx="3888" cy="1740"/>
          </a:xfrm>
        </p:grpSpPr>
        <p:sp>
          <p:nvSpPr>
            <p:cNvPr id="2127" name="Rectangle 115"/>
            <p:cNvSpPr>
              <a:spLocks noChangeArrowheads="1"/>
            </p:cNvSpPr>
            <p:nvPr/>
          </p:nvSpPr>
          <p:spPr bwMode="auto">
            <a:xfrm>
              <a:off x="699" y="2340"/>
              <a:ext cx="388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zh-CN" altLang="en-US" sz="2400" b="1" dirty="0">
                  <a:solidFill>
                    <a:srgbClr val="0000FF"/>
                  </a:solidFill>
                  <a:latin typeface="+mn-ea"/>
                  <a:ea typeface="+mn-ea"/>
                </a:rPr>
                <a:t>天平两边同时拿去相同质量的砝码</a:t>
              </a:r>
            </a:p>
          </p:txBody>
        </p:sp>
        <p:graphicFrame>
          <p:nvGraphicFramePr>
            <p:cNvPr id="7229" name="Object 116" descr="PE03255_"/>
            <p:cNvGraphicFramePr/>
            <p:nvPr/>
          </p:nvGraphicFramePr>
          <p:xfrm>
            <a:off x="2160" y="3427"/>
            <a:ext cx="1673" cy="6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6" r:id="rId47" imgW="1762125" imgH="704850" progId="PBrush">
                    <p:embed/>
                  </p:oleObj>
                </mc:Choice>
                <mc:Fallback>
                  <p:oleObj r:id="rId47" imgW="1762125" imgH="704850" progId="PBrush">
                    <p:embed/>
                    <p:pic>
                      <p:nvPicPr>
                        <p:cNvPr id="0" name="Object 116" descr="PE03255_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12000" contrast="-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3427"/>
                          <a:ext cx="1673" cy="6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230" name="Group 117"/>
            <p:cNvGrpSpPr/>
            <p:nvPr/>
          </p:nvGrpSpPr>
          <p:grpSpPr bwMode="auto">
            <a:xfrm>
              <a:off x="2574" y="3427"/>
              <a:ext cx="834" cy="102"/>
              <a:chOff x="2478" y="1008"/>
              <a:chExt cx="834" cy="102"/>
            </a:xfrm>
          </p:grpSpPr>
          <p:graphicFrame>
            <p:nvGraphicFramePr>
              <p:cNvPr id="7231" name="Object 118" descr="PE03255_"/>
              <p:cNvGraphicFramePr>
                <a:graphicFrameLocks noChangeAspect="1"/>
              </p:cNvGraphicFramePr>
              <p:nvPr/>
            </p:nvGraphicFramePr>
            <p:xfrm>
              <a:off x="3246" y="1008"/>
              <a:ext cx="66" cy="1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17" r:id="rId48" imgW="104775" imgH="161925" progId="PBrush">
                      <p:embed/>
                    </p:oleObj>
                  </mc:Choice>
                  <mc:Fallback>
                    <p:oleObj r:id="rId48" imgW="104775" imgH="161925" progId="PBrush">
                      <p:embed/>
                      <p:pic>
                        <p:nvPicPr>
                          <p:cNvPr id="0" name="Object 118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lum bright="-6000" contrast="18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46" y="1008"/>
                            <a:ext cx="66" cy="1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32" name="Object 119" descr="PE03255_"/>
              <p:cNvGraphicFramePr>
                <a:graphicFrameLocks noChangeAspect="1"/>
              </p:cNvGraphicFramePr>
              <p:nvPr/>
            </p:nvGraphicFramePr>
            <p:xfrm>
              <a:off x="2478" y="1008"/>
              <a:ext cx="66" cy="1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18" r:id="rId49" imgW="104775" imgH="161925" progId="PBrush">
                      <p:embed/>
                    </p:oleObj>
                  </mc:Choice>
                  <mc:Fallback>
                    <p:oleObj r:id="rId49" imgW="104775" imgH="161925" progId="PBrush">
                      <p:embed/>
                      <p:pic>
                        <p:nvPicPr>
                          <p:cNvPr id="0" name="Object 119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lum bright="-6000" contrast="18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78" y="1008"/>
                            <a:ext cx="66" cy="1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33" name="Group 120"/>
            <p:cNvGrpSpPr/>
            <p:nvPr/>
          </p:nvGrpSpPr>
          <p:grpSpPr bwMode="auto">
            <a:xfrm>
              <a:off x="2400" y="3331"/>
              <a:ext cx="1200" cy="210"/>
              <a:chOff x="2304" y="912"/>
              <a:chExt cx="1200" cy="210"/>
            </a:xfrm>
          </p:grpSpPr>
          <p:graphicFrame>
            <p:nvGraphicFramePr>
              <p:cNvPr id="7234" name="Object 121" descr="PE03255_"/>
              <p:cNvGraphicFramePr>
                <a:graphicFrameLocks noChangeAspect="1"/>
              </p:cNvGraphicFramePr>
              <p:nvPr/>
            </p:nvGraphicFramePr>
            <p:xfrm>
              <a:off x="3360" y="912"/>
              <a:ext cx="144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19" r:id="rId50" imgW="228600" imgH="333375" progId="PBrush">
                      <p:embed/>
                    </p:oleObj>
                  </mc:Choice>
                  <mc:Fallback>
                    <p:oleObj r:id="rId50" imgW="228600" imgH="333375" progId="PBrush">
                      <p:embed/>
                      <p:pic>
                        <p:nvPicPr>
                          <p:cNvPr id="0" name="Object 121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0" y="912"/>
                            <a:ext cx="144" cy="2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35" name="Object 122" descr="PE03255_"/>
              <p:cNvGraphicFramePr>
                <a:graphicFrameLocks noChangeAspect="1"/>
              </p:cNvGraphicFramePr>
              <p:nvPr/>
            </p:nvGraphicFramePr>
            <p:xfrm>
              <a:off x="2304" y="912"/>
              <a:ext cx="144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20" r:id="rId51" imgW="228600" imgH="333375" progId="PBrush">
                      <p:embed/>
                    </p:oleObj>
                  </mc:Choice>
                  <mc:Fallback>
                    <p:oleObj r:id="rId51" imgW="228600" imgH="333375" progId="PBrush">
                      <p:embed/>
                      <p:pic>
                        <p:nvPicPr>
                          <p:cNvPr id="0" name="Object 122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04" y="912"/>
                            <a:ext cx="144" cy="2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236" name="Group 123"/>
            <p:cNvGrpSpPr/>
            <p:nvPr/>
          </p:nvGrpSpPr>
          <p:grpSpPr bwMode="auto">
            <a:xfrm>
              <a:off x="2256" y="3379"/>
              <a:ext cx="1488" cy="174"/>
              <a:chOff x="2160" y="960"/>
              <a:chExt cx="1488" cy="174"/>
            </a:xfrm>
          </p:grpSpPr>
          <p:graphicFrame>
            <p:nvGraphicFramePr>
              <p:cNvPr id="7237" name="Object 124" descr="PE03255_"/>
              <p:cNvGraphicFramePr>
                <a:graphicFrameLocks noChangeAspect="1"/>
              </p:cNvGraphicFramePr>
              <p:nvPr/>
            </p:nvGraphicFramePr>
            <p:xfrm>
              <a:off x="3528" y="960"/>
              <a:ext cx="120" cy="1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21" r:id="rId52" imgW="190500" imgH="276225" progId="PBrush">
                      <p:embed/>
                    </p:oleObj>
                  </mc:Choice>
                  <mc:Fallback>
                    <p:oleObj r:id="rId52" imgW="190500" imgH="276225" progId="PBrush">
                      <p:embed/>
                      <p:pic>
                        <p:nvPicPr>
                          <p:cNvPr id="0" name="Object 124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28" y="960"/>
                            <a:ext cx="120" cy="1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38" name="Object 125" descr="PE03255_"/>
              <p:cNvGraphicFramePr>
                <a:graphicFrameLocks noChangeAspect="1"/>
              </p:cNvGraphicFramePr>
              <p:nvPr/>
            </p:nvGraphicFramePr>
            <p:xfrm>
              <a:off x="2160" y="960"/>
              <a:ext cx="120" cy="1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22" r:id="rId53" imgW="190500" imgH="276225" progId="PBrush">
                      <p:embed/>
                    </p:oleObj>
                  </mc:Choice>
                  <mc:Fallback>
                    <p:oleObj r:id="rId53" imgW="190500" imgH="276225" progId="PBrush">
                      <p:embed/>
                      <p:pic>
                        <p:nvPicPr>
                          <p:cNvPr id="0" name="Object 125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0" y="960"/>
                            <a:ext cx="120" cy="1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4" name="Group 130"/>
          <p:cNvGrpSpPr/>
          <p:nvPr/>
        </p:nvGrpSpPr>
        <p:grpSpPr bwMode="auto">
          <a:xfrm>
            <a:off x="2286000" y="3862388"/>
            <a:ext cx="4648200" cy="292894"/>
            <a:chOff x="1536" y="3168"/>
            <a:chExt cx="2928" cy="246"/>
          </a:xfrm>
        </p:grpSpPr>
        <p:graphicFrame>
          <p:nvGraphicFramePr>
            <p:cNvPr id="7240" name="Object 128" descr="PE03255_"/>
            <p:cNvGraphicFramePr>
              <a:graphicFrameLocks noChangeAspect="1"/>
            </p:cNvGraphicFramePr>
            <p:nvPr/>
          </p:nvGraphicFramePr>
          <p:xfrm>
            <a:off x="3708" y="3216"/>
            <a:ext cx="756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3" r:id="rId54" imgW="1200150" imgH="314325" progId="PBrush">
                    <p:embed/>
                  </p:oleObj>
                </mc:Choice>
                <mc:Fallback>
                  <p:oleObj r:id="rId54" imgW="1200150" imgH="314325" progId="PBrush">
                    <p:embed/>
                    <p:pic>
                      <p:nvPicPr>
                        <p:cNvPr id="0" name="Object 128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8" y="3216"/>
                          <a:ext cx="756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41" name="Object 129" descr="PE03255_"/>
            <p:cNvGraphicFramePr>
              <a:graphicFrameLocks noChangeAspect="1"/>
            </p:cNvGraphicFramePr>
            <p:nvPr/>
          </p:nvGraphicFramePr>
          <p:xfrm>
            <a:off x="1536" y="3168"/>
            <a:ext cx="768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4" r:id="rId55" imgW="1219200" imgH="390525" progId="PBrush">
                    <p:embed/>
                  </p:oleObj>
                </mc:Choice>
                <mc:Fallback>
                  <p:oleObj r:id="rId55" imgW="1219200" imgH="390525" progId="PBrush">
                    <p:embed/>
                    <p:pic>
                      <p:nvPicPr>
                        <p:cNvPr id="0" name="Object 129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3168"/>
                          <a:ext cx="768" cy="2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131"/>
          <p:cNvGrpSpPr/>
          <p:nvPr/>
        </p:nvGrpSpPr>
        <p:grpSpPr bwMode="auto">
          <a:xfrm>
            <a:off x="3429000" y="4112419"/>
            <a:ext cx="2362200" cy="207169"/>
            <a:chOff x="2160" y="960"/>
            <a:chExt cx="1488" cy="174"/>
          </a:xfrm>
        </p:grpSpPr>
        <p:graphicFrame>
          <p:nvGraphicFramePr>
            <p:cNvPr id="7243" name="Object 132" descr="PE03255_"/>
            <p:cNvGraphicFramePr>
              <a:graphicFrameLocks noChangeAspect="1"/>
            </p:cNvGraphicFramePr>
            <p:nvPr/>
          </p:nvGraphicFramePr>
          <p:xfrm>
            <a:off x="3528" y="960"/>
            <a:ext cx="12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5" r:id="rId56" imgW="190500" imgH="276225" progId="PBrush">
                    <p:embed/>
                  </p:oleObj>
                </mc:Choice>
                <mc:Fallback>
                  <p:oleObj r:id="rId56" imgW="190500" imgH="276225" progId="PBrush">
                    <p:embed/>
                    <p:pic>
                      <p:nvPicPr>
                        <p:cNvPr id="0" name="Object 132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8" y="960"/>
                          <a:ext cx="12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44" name="Object 133" descr="PE03255_"/>
            <p:cNvGraphicFramePr>
              <a:graphicFrameLocks noChangeAspect="1"/>
            </p:cNvGraphicFramePr>
            <p:nvPr/>
          </p:nvGraphicFramePr>
          <p:xfrm>
            <a:off x="2160" y="960"/>
            <a:ext cx="12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6" r:id="rId57" imgW="190500" imgH="276225" progId="PBrush">
                    <p:embed/>
                  </p:oleObj>
                </mc:Choice>
                <mc:Fallback>
                  <p:oleObj r:id="rId57" imgW="190500" imgH="276225" progId="PBrush">
                    <p:embed/>
                    <p:pic>
                      <p:nvPicPr>
                        <p:cNvPr id="0" name="Object 133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960"/>
                          <a:ext cx="12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134"/>
          <p:cNvGrpSpPr/>
          <p:nvPr/>
        </p:nvGrpSpPr>
        <p:grpSpPr bwMode="auto">
          <a:xfrm>
            <a:off x="152400" y="4033838"/>
            <a:ext cx="8839200" cy="457200"/>
            <a:chOff x="144" y="768"/>
            <a:chExt cx="5568" cy="384"/>
          </a:xfrm>
        </p:grpSpPr>
        <p:graphicFrame>
          <p:nvGraphicFramePr>
            <p:cNvPr id="7246" name="Object 135" descr="PE03255_"/>
            <p:cNvGraphicFramePr>
              <a:graphicFrameLocks noChangeAspect="1"/>
            </p:cNvGraphicFramePr>
            <p:nvPr/>
          </p:nvGraphicFramePr>
          <p:xfrm>
            <a:off x="144" y="786"/>
            <a:ext cx="774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7" r:id="rId58" imgW="1228725" imgH="504825" progId="PBrush">
                    <p:embed/>
                  </p:oleObj>
                </mc:Choice>
                <mc:Fallback>
                  <p:oleObj r:id="rId58" imgW="1228725" imgH="504825" progId="PBrush">
                    <p:embed/>
                    <p:pic>
                      <p:nvPicPr>
                        <p:cNvPr id="0" name="Object 135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786"/>
                          <a:ext cx="774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47" name="Object 136" descr="PE03255_"/>
            <p:cNvGraphicFramePr>
              <a:graphicFrameLocks noChangeAspect="1"/>
            </p:cNvGraphicFramePr>
            <p:nvPr/>
          </p:nvGraphicFramePr>
          <p:xfrm>
            <a:off x="4944" y="768"/>
            <a:ext cx="76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8" r:id="rId59" imgW="1219200" imgH="609600" progId="PBrush">
                    <p:embed/>
                  </p:oleObj>
                </mc:Choice>
                <mc:Fallback>
                  <p:oleObj r:id="rId59" imgW="1219200" imgH="609600" progId="PBrush">
                    <p:embed/>
                    <p:pic>
                      <p:nvPicPr>
                        <p:cNvPr id="0" name="Object 136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4" y="768"/>
                          <a:ext cx="76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137"/>
          <p:cNvGrpSpPr/>
          <p:nvPr/>
        </p:nvGrpSpPr>
        <p:grpSpPr bwMode="auto">
          <a:xfrm>
            <a:off x="152400" y="4555332"/>
            <a:ext cx="8839200" cy="221456"/>
            <a:chOff x="144" y="1254"/>
            <a:chExt cx="5568" cy="186"/>
          </a:xfrm>
        </p:grpSpPr>
        <p:graphicFrame>
          <p:nvGraphicFramePr>
            <p:cNvPr id="7249" name="Object 138" descr="PE03255_"/>
            <p:cNvGraphicFramePr>
              <a:graphicFrameLocks noChangeAspect="1"/>
            </p:cNvGraphicFramePr>
            <p:nvPr/>
          </p:nvGraphicFramePr>
          <p:xfrm>
            <a:off x="144" y="1254"/>
            <a:ext cx="12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9" r:id="rId60" imgW="190500" imgH="276225" progId="PBrush">
                    <p:embed/>
                  </p:oleObj>
                </mc:Choice>
                <mc:Fallback>
                  <p:oleObj r:id="rId60" imgW="190500" imgH="276225" progId="PBrush">
                    <p:embed/>
                    <p:pic>
                      <p:nvPicPr>
                        <p:cNvPr id="0" name="Object 138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1254"/>
                          <a:ext cx="12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50" name="Object 139" descr="PE03255_"/>
            <p:cNvGraphicFramePr>
              <a:graphicFrameLocks noChangeAspect="1"/>
            </p:cNvGraphicFramePr>
            <p:nvPr/>
          </p:nvGraphicFramePr>
          <p:xfrm>
            <a:off x="5592" y="1266"/>
            <a:ext cx="120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0" r:id="rId61" imgW="190500" imgH="276225" progId="PBrush">
                    <p:embed/>
                  </p:oleObj>
                </mc:Choice>
                <mc:Fallback>
                  <p:oleObj r:id="rId61" imgW="190500" imgH="276225" progId="PBrush">
                    <p:embed/>
                    <p:pic>
                      <p:nvPicPr>
                        <p:cNvPr id="0" name="Object 139" descr="PE03255_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2" y="1266"/>
                          <a:ext cx="120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844" name="Rectangle 140" descr="PE03255_"/>
          <p:cNvSpPr>
            <a:spLocks noChangeArrowheads="1"/>
          </p:cNvSpPr>
          <p:nvPr/>
        </p:nvSpPr>
        <p:spPr bwMode="auto">
          <a:xfrm>
            <a:off x="6165850" y="2876551"/>
            <a:ext cx="203132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b="1">
                <a:solidFill>
                  <a:srgbClr val="FF0000"/>
                </a:solidFill>
                <a:latin typeface="+mn-ea"/>
                <a:ea typeface="+mn-ea"/>
              </a:rPr>
              <a:t>天平仍然平衡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3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3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BF7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3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4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2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2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96" grpId="0" bldLvl="0" animBg="1"/>
      <p:bldP spid="7284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86" name="Rectangle 58"/>
          <p:cNvSpPr>
            <a:spLocks noChangeArrowheads="1"/>
          </p:cNvSpPr>
          <p:nvPr/>
        </p:nvSpPr>
        <p:spPr bwMode="auto">
          <a:xfrm>
            <a:off x="646113" y="3652838"/>
            <a:ext cx="1751012" cy="40626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zh-CN" altLang="en-US" sz="2400" noProof="1">
                <a:solidFill>
                  <a:srgbClr val="000000"/>
                </a:solidFill>
                <a:latin typeface="+mn-ea"/>
                <a:ea typeface="+mn-ea"/>
                <a:cs typeface="宋体" panose="02010600030101010101" pitchFamily="2" charset="-122"/>
              </a:rPr>
              <a:t>等式性质</a:t>
            </a:r>
            <a:r>
              <a:rPr lang="zh-CN" altLang="zh-CN" sz="2400" noProof="1">
                <a:solidFill>
                  <a:srgbClr val="000000"/>
                </a:solidFill>
                <a:latin typeface="+mn-ea"/>
                <a:ea typeface="+mn-ea"/>
                <a:cs typeface="宋体" panose="02010600030101010101" pitchFamily="2" charset="-122"/>
              </a:rPr>
              <a:t>1: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654050" y="1743075"/>
            <a:ext cx="25908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 dirty="0">
                <a:latin typeface="+mn-ea"/>
                <a:ea typeface="+mn-ea"/>
              </a:rPr>
              <a:t>天平</a:t>
            </a:r>
            <a:r>
              <a:rPr lang="zh-CN" altLang="en-US" sz="2400" dirty="0">
                <a:solidFill>
                  <a:srgbClr val="000000"/>
                </a:solidFill>
                <a:latin typeface="+mn-ea"/>
                <a:ea typeface="+mn-ea"/>
              </a:rPr>
              <a:t>两边同时</a:t>
            </a:r>
          </a:p>
        </p:txBody>
      </p:sp>
      <p:grpSp>
        <p:nvGrpSpPr>
          <p:cNvPr id="8195" name="Group 17"/>
          <p:cNvGrpSpPr/>
          <p:nvPr/>
        </p:nvGrpSpPr>
        <p:grpSpPr bwMode="auto">
          <a:xfrm>
            <a:off x="3071814" y="695325"/>
            <a:ext cx="2655887" cy="891779"/>
            <a:chOff x="2016" y="1795"/>
            <a:chExt cx="1673" cy="749"/>
          </a:xfrm>
        </p:grpSpPr>
        <p:graphicFrame>
          <p:nvGraphicFramePr>
            <p:cNvPr id="8196" name="Object 6" descr="PE03255_"/>
            <p:cNvGraphicFramePr/>
            <p:nvPr/>
          </p:nvGraphicFramePr>
          <p:xfrm>
            <a:off x="2016" y="1891"/>
            <a:ext cx="1673" cy="6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2" r:id="rId3" imgW="1762125" imgH="704850" progId="PBrush">
                    <p:embed/>
                  </p:oleObj>
                </mc:Choice>
                <mc:Fallback>
                  <p:oleObj r:id="rId3" imgW="1762125" imgH="704850" progId="PBrush">
                    <p:embed/>
                    <p:pic>
                      <p:nvPicPr>
                        <p:cNvPr id="0" name="Object 6" descr="PE03255_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lum bright="12000" contrast="-6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891"/>
                          <a:ext cx="1673" cy="6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197" name="Group 7"/>
            <p:cNvGrpSpPr/>
            <p:nvPr/>
          </p:nvGrpSpPr>
          <p:grpSpPr bwMode="auto">
            <a:xfrm>
              <a:off x="2430" y="1891"/>
              <a:ext cx="834" cy="102"/>
              <a:chOff x="2478" y="1008"/>
              <a:chExt cx="834" cy="102"/>
            </a:xfrm>
          </p:grpSpPr>
          <p:graphicFrame>
            <p:nvGraphicFramePr>
              <p:cNvPr id="8198" name="Object 8" descr="PE03255_"/>
              <p:cNvGraphicFramePr>
                <a:graphicFrameLocks noChangeAspect="1"/>
              </p:cNvGraphicFramePr>
              <p:nvPr/>
            </p:nvGraphicFramePr>
            <p:xfrm>
              <a:off x="3246" y="1008"/>
              <a:ext cx="66" cy="1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3" r:id="rId5" imgW="104775" imgH="161925" progId="PBrush">
                      <p:embed/>
                    </p:oleObj>
                  </mc:Choice>
                  <mc:Fallback>
                    <p:oleObj r:id="rId5" imgW="104775" imgH="161925" progId="PBrush">
                      <p:embed/>
                      <p:pic>
                        <p:nvPicPr>
                          <p:cNvPr id="0" name="Object 8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lum bright="-6000" contrast="18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46" y="1008"/>
                            <a:ext cx="66" cy="1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99" name="Object 9" descr="PE03255_"/>
              <p:cNvGraphicFramePr>
                <a:graphicFrameLocks noChangeAspect="1"/>
              </p:cNvGraphicFramePr>
              <p:nvPr/>
            </p:nvGraphicFramePr>
            <p:xfrm>
              <a:off x="2478" y="1008"/>
              <a:ext cx="66" cy="10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4" r:id="rId7" imgW="104775" imgH="161925" progId="PBrush">
                      <p:embed/>
                    </p:oleObj>
                  </mc:Choice>
                  <mc:Fallback>
                    <p:oleObj r:id="rId7" imgW="104775" imgH="161925" progId="PBrush">
                      <p:embed/>
                      <p:pic>
                        <p:nvPicPr>
                          <p:cNvPr id="0" name="Object 9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lum bright="-6000" contrast="18000"/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78" y="1008"/>
                            <a:ext cx="66" cy="10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200" name="Group 10"/>
            <p:cNvGrpSpPr/>
            <p:nvPr/>
          </p:nvGrpSpPr>
          <p:grpSpPr bwMode="auto">
            <a:xfrm>
              <a:off x="2256" y="1795"/>
              <a:ext cx="1200" cy="210"/>
              <a:chOff x="2304" y="912"/>
              <a:chExt cx="1200" cy="210"/>
            </a:xfrm>
          </p:grpSpPr>
          <p:graphicFrame>
            <p:nvGraphicFramePr>
              <p:cNvPr id="8201" name="Object 11" descr="PE03255_"/>
              <p:cNvGraphicFramePr>
                <a:graphicFrameLocks noChangeAspect="1"/>
              </p:cNvGraphicFramePr>
              <p:nvPr/>
            </p:nvGraphicFramePr>
            <p:xfrm>
              <a:off x="3360" y="912"/>
              <a:ext cx="144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5" r:id="rId8" imgW="228600" imgH="333375" progId="PBrush">
                      <p:embed/>
                    </p:oleObj>
                  </mc:Choice>
                  <mc:Fallback>
                    <p:oleObj r:id="rId8" imgW="228600" imgH="333375" progId="PBrush">
                      <p:embed/>
                      <p:pic>
                        <p:nvPicPr>
                          <p:cNvPr id="0" name="Object 11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0" y="912"/>
                            <a:ext cx="144" cy="2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2" name="Object 12" descr="PE03255_"/>
              <p:cNvGraphicFramePr>
                <a:graphicFrameLocks noChangeAspect="1"/>
              </p:cNvGraphicFramePr>
              <p:nvPr/>
            </p:nvGraphicFramePr>
            <p:xfrm>
              <a:off x="2304" y="912"/>
              <a:ext cx="144" cy="21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6" r:id="rId10" imgW="228600" imgH="333375" progId="PBrush">
                      <p:embed/>
                    </p:oleObj>
                  </mc:Choice>
                  <mc:Fallback>
                    <p:oleObj r:id="rId10" imgW="228600" imgH="333375" progId="PBrush">
                      <p:embed/>
                      <p:pic>
                        <p:nvPicPr>
                          <p:cNvPr id="0" name="Object 12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04" y="912"/>
                            <a:ext cx="144" cy="2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203" name="Group 13"/>
            <p:cNvGrpSpPr/>
            <p:nvPr/>
          </p:nvGrpSpPr>
          <p:grpSpPr bwMode="auto">
            <a:xfrm>
              <a:off x="2112" y="1843"/>
              <a:ext cx="1488" cy="174"/>
              <a:chOff x="2160" y="960"/>
              <a:chExt cx="1488" cy="174"/>
            </a:xfrm>
          </p:grpSpPr>
          <p:graphicFrame>
            <p:nvGraphicFramePr>
              <p:cNvPr id="8204" name="Object 14" descr="PE03255_"/>
              <p:cNvGraphicFramePr>
                <a:graphicFrameLocks noChangeAspect="1"/>
              </p:cNvGraphicFramePr>
              <p:nvPr/>
            </p:nvGraphicFramePr>
            <p:xfrm>
              <a:off x="3528" y="960"/>
              <a:ext cx="120" cy="1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7" r:id="rId11" imgW="190500" imgH="276225" progId="PBrush">
                      <p:embed/>
                    </p:oleObj>
                  </mc:Choice>
                  <mc:Fallback>
                    <p:oleObj r:id="rId11" imgW="190500" imgH="276225" progId="PBrush">
                      <p:embed/>
                      <p:pic>
                        <p:nvPicPr>
                          <p:cNvPr id="0" name="Object 14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28" y="960"/>
                            <a:ext cx="120" cy="1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5" name="Object 15" descr="PE03255_"/>
              <p:cNvGraphicFramePr>
                <a:graphicFrameLocks noChangeAspect="1"/>
              </p:cNvGraphicFramePr>
              <p:nvPr/>
            </p:nvGraphicFramePr>
            <p:xfrm>
              <a:off x="2160" y="960"/>
              <a:ext cx="120" cy="1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68" r:id="rId13" imgW="190500" imgH="276225" progId="PBrush">
                      <p:embed/>
                    </p:oleObj>
                  </mc:Choice>
                  <mc:Fallback>
                    <p:oleObj r:id="rId13" imgW="190500" imgH="276225" progId="PBrush">
                      <p:embed/>
                      <p:pic>
                        <p:nvPicPr>
                          <p:cNvPr id="0" name="Object 15" descr="PE03255_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0" y="960"/>
                            <a:ext cx="120" cy="1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73744" name="Rectangle 16" descr="PE03255_"/>
          <p:cNvSpPr>
            <a:spLocks noChangeArrowheads="1"/>
          </p:cNvSpPr>
          <p:nvPr/>
        </p:nvSpPr>
        <p:spPr bwMode="auto">
          <a:xfrm>
            <a:off x="6111875" y="1707356"/>
            <a:ext cx="203132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>
                <a:latin typeface="+mn-ea"/>
                <a:ea typeface="+mn-ea"/>
              </a:rPr>
              <a:t>天平仍然平衡</a:t>
            </a:r>
          </a:p>
        </p:txBody>
      </p:sp>
      <p:sp>
        <p:nvSpPr>
          <p:cNvPr id="73747" name="Rectangle 19" descr="PE03255_"/>
          <p:cNvSpPr>
            <a:spLocks noChangeArrowheads="1"/>
          </p:cNvSpPr>
          <p:nvPr/>
        </p:nvSpPr>
        <p:spPr bwMode="auto">
          <a:xfrm>
            <a:off x="2627313" y="1546622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chemeClr val="tx2"/>
                </a:solidFill>
                <a:latin typeface="+mn-ea"/>
                <a:ea typeface="+mn-ea"/>
              </a:rPr>
              <a:t>加入</a:t>
            </a:r>
          </a:p>
        </p:txBody>
      </p:sp>
      <p:sp>
        <p:nvSpPr>
          <p:cNvPr id="73748" name="Rectangle 20" descr="PE03255_"/>
          <p:cNvSpPr>
            <a:spLocks noChangeArrowheads="1"/>
          </p:cNvSpPr>
          <p:nvPr/>
        </p:nvSpPr>
        <p:spPr bwMode="auto">
          <a:xfrm>
            <a:off x="2627313" y="1870472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chemeClr val="tx2"/>
                </a:solidFill>
                <a:latin typeface="+mn-ea"/>
                <a:ea typeface="+mn-ea"/>
              </a:rPr>
              <a:t>拿去</a:t>
            </a:r>
          </a:p>
        </p:txBody>
      </p:sp>
      <p:sp>
        <p:nvSpPr>
          <p:cNvPr id="73749" name="Rectangle 21" descr="PE03255_"/>
          <p:cNvSpPr>
            <a:spLocks noChangeArrowheads="1"/>
          </p:cNvSpPr>
          <p:nvPr/>
        </p:nvSpPr>
        <p:spPr bwMode="auto">
          <a:xfrm>
            <a:off x="3346450" y="1707356"/>
            <a:ext cx="3276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Aft>
                <a:spcPct val="15000"/>
              </a:spcAft>
              <a:defRPr/>
            </a:pPr>
            <a:r>
              <a:rPr lang="zh-CN" altLang="en-US" sz="2400">
                <a:latin typeface="+mn-ea"/>
                <a:ea typeface="+mn-ea"/>
              </a:rPr>
              <a:t>相同质量的砝码</a:t>
            </a:r>
          </a:p>
        </p:txBody>
      </p:sp>
      <p:sp>
        <p:nvSpPr>
          <p:cNvPr id="73751" name="Rectangle 23" descr="PE03255_"/>
          <p:cNvSpPr>
            <a:spLocks noChangeArrowheads="1"/>
          </p:cNvSpPr>
          <p:nvPr/>
        </p:nvSpPr>
        <p:spPr bwMode="auto">
          <a:xfrm>
            <a:off x="1222375" y="2571750"/>
            <a:ext cx="5873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rgbClr val="000000"/>
                </a:solidFill>
                <a:latin typeface="+mn-ea"/>
                <a:ea typeface="+mn-ea"/>
              </a:rPr>
              <a:t>两边同时      相同的                                   </a:t>
            </a:r>
          </a:p>
          <a:p>
            <a:pPr>
              <a:defRPr/>
            </a:pPr>
            <a:endParaRPr lang="en-US" altLang="zh-CN" sz="2400">
              <a:latin typeface="+mn-ea"/>
              <a:ea typeface="+mn-ea"/>
            </a:endParaRPr>
          </a:p>
        </p:txBody>
      </p:sp>
      <p:sp>
        <p:nvSpPr>
          <p:cNvPr id="8211" name="Rectangle 24" descr="PE03255_"/>
          <p:cNvSpPr>
            <a:spLocks noChangeArrowheads="1"/>
          </p:cNvSpPr>
          <p:nvPr/>
        </p:nvSpPr>
        <p:spPr bwMode="auto">
          <a:xfrm>
            <a:off x="4000500" y="1226344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90" name="Rectangle 25" descr="PE03255_"/>
          <p:cNvSpPr>
            <a:spLocks noChangeArrowheads="1"/>
          </p:cNvSpPr>
          <p:nvPr/>
        </p:nvSpPr>
        <p:spPr bwMode="auto">
          <a:xfrm>
            <a:off x="4941888" y="2626519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>
                <a:latin typeface="+mn-ea"/>
                <a:ea typeface="+mn-ea"/>
              </a:rPr>
              <a:t> </a:t>
            </a:r>
          </a:p>
        </p:txBody>
      </p:sp>
      <p:sp>
        <p:nvSpPr>
          <p:cNvPr id="3091" name="Rectangle 26" descr="PE03255_"/>
          <p:cNvSpPr>
            <a:spLocks noChangeArrowheads="1"/>
          </p:cNvSpPr>
          <p:nvPr/>
        </p:nvSpPr>
        <p:spPr bwMode="auto">
          <a:xfrm>
            <a:off x="7151688" y="2626519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>
                <a:solidFill>
                  <a:srgbClr val="006600"/>
                </a:solidFill>
                <a:latin typeface="+mn-ea"/>
                <a:ea typeface="+mn-ea"/>
              </a:rPr>
              <a:t>  </a:t>
            </a:r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>
            <a:off x="3038475" y="2191941"/>
            <a:ext cx="0" cy="351234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zh-CN" altLang="en-US">
              <a:latin typeface="+mn-ea"/>
              <a:ea typeface="+mn-ea"/>
            </a:endParaRPr>
          </a:p>
        </p:txBody>
      </p:sp>
      <p:grpSp>
        <p:nvGrpSpPr>
          <p:cNvPr id="6" name="Group 35"/>
          <p:cNvGrpSpPr/>
          <p:nvPr/>
        </p:nvGrpSpPr>
        <p:grpSpPr bwMode="auto">
          <a:xfrm>
            <a:off x="771525" y="2034779"/>
            <a:ext cx="546100" cy="591740"/>
            <a:chOff x="240" y="1776"/>
            <a:chExt cx="384" cy="480"/>
          </a:xfrm>
        </p:grpSpPr>
        <p:sp>
          <p:nvSpPr>
            <p:cNvPr id="3113" name="Line 28"/>
            <p:cNvSpPr>
              <a:spLocks noChangeShapeType="1"/>
            </p:cNvSpPr>
            <p:nvPr/>
          </p:nvSpPr>
          <p:spPr bwMode="auto">
            <a:xfrm>
              <a:off x="432" y="1824"/>
              <a:ext cx="0" cy="43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3114" name="Freeform 34" descr="PE03255_"/>
            <p:cNvSpPr>
              <a:spLocks noChangeArrowheads="1"/>
            </p:cNvSpPr>
            <p:nvPr/>
          </p:nvSpPr>
          <p:spPr bwMode="auto">
            <a:xfrm>
              <a:off x="240" y="1776"/>
              <a:ext cx="384" cy="48"/>
            </a:xfrm>
            <a:custGeom>
              <a:avLst/>
              <a:gdLst>
                <a:gd name="T0" fmla="*/ 0 w 720"/>
                <a:gd name="T1" fmla="*/ 0 h 96"/>
                <a:gd name="T2" fmla="*/ 27 w 720"/>
                <a:gd name="T3" fmla="*/ 24 h 96"/>
                <a:gd name="T4" fmla="*/ 41 w 720"/>
                <a:gd name="T5" fmla="*/ 0 h 96"/>
                <a:gd name="T6" fmla="*/ 68 w 720"/>
                <a:gd name="T7" fmla="*/ 24 h 96"/>
                <a:gd name="T8" fmla="*/ 95 w 720"/>
                <a:gd name="T9" fmla="*/ 0 h 96"/>
                <a:gd name="T10" fmla="*/ 123 w 720"/>
                <a:gd name="T11" fmla="*/ 24 h 96"/>
                <a:gd name="T12" fmla="*/ 150 w 720"/>
                <a:gd name="T13" fmla="*/ 0 h 96"/>
                <a:gd name="T14" fmla="*/ 178 w 720"/>
                <a:gd name="T15" fmla="*/ 24 h 96"/>
                <a:gd name="T16" fmla="*/ 205 w 720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96"/>
                <a:gd name="T29" fmla="*/ 720 w 720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96">
                  <a:moveTo>
                    <a:pt x="0" y="0"/>
                  </a:moveTo>
                  <a:lnTo>
                    <a:pt x="96" y="96"/>
                  </a:lnTo>
                  <a:lnTo>
                    <a:pt x="144" y="0"/>
                  </a:lnTo>
                  <a:lnTo>
                    <a:pt x="240" y="96"/>
                  </a:lnTo>
                  <a:lnTo>
                    <a:pt x="336" y="0"/>
                  </a:lnTo>
                  <a:lnTo>
                    <a:pt x="432" y="96"/>
                  </a:lnTo>
                  <a:lnTo>
                    <a:pt x="528" y="0"/>
                  </a:lnTo>
                  <a:lnTo>
                    <a:pt x="624" y="96"/>
                  </a:lnTo>
                  <a:lnTo>
                    <a:pt x="720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</p:grpSp>
      <p:grpSp>
        <p:nvGrpSpPr>
          <p:cNvPr id="7" name="Group 36"/>
          <p:cNvGrpSpPr/>
          <p:nvPr/>
        </p:nvGrpSpPr>
        <p:grpSpPr bwMode="auto">
          <a:xfrm>
            <a:off x="3462339" y="1974056"/>
            <a:ext cx="581025" cy="647700"/>
            <a:chOff x="240" y="1776"/>
            <a:chExt cx="384" cy="480"/>
          </a:xfrm>
        </p:grpSpPr>
        <p:sp>
          <p:nvSpPr>
            <p:cNvPr id="3111" name="Line 37"/>
            <p:cNvSpPr>
              <a:spLocks noChangeShapeType="1"/>
            </p:cNvSpPr>
            <p:nvPr/>
          </p:nvSpPr>
          <p:spPr bwMode="auto">
            <a:xfrm>
              <a:off x="432" y="1824"/>
              <a:ext cx="0" cy="43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3112" name="Freeform 38" descr="PE03255_"/>
            <p:cNvSpPr>
              <a:spLocks noChangeArrowheads="1"/>
            </p:cNvSpPr>
            <p:nvPr/>
          </p:nvSpPr>
          <p:spPr bwMode="auto">
            <a:xfrm>
              <a:off x="240" y="1776"/>
              <a:ext cx="384" cy="48"/>
            </a:xfrm>
            <a:custGeom>
              <a:avLst/>
              <a:gdLst>
                <a:gd name="T0" fmla="*/ 0 w 720"/>
                <a:gd name="T1" fmla="*/ 0 h 96"/>
                <a:gd name="T2" fmla="*/ 27 w 720"/>
                <a:gd name="T3" fmla="*/ 24 h 96"/>
                <a:gd name="T4" fmla="*/ 41 w 720"/>
                <a:gd name="T5" fmla="*/ 0 h 96"/>
                <a:gd name="T6" fmla="*/ 68 w 720"/>
                <a:gd name="T7" fmla="*/ 24 h 96"/>
                <a:gd name="T8" fmla="*/ 95 w 720"/>
                <a:gd name="T9" fmla="*/ 0 h 96"/>
                <a:gd name="T10" fmla="*/ 123 w 720"/>
                <a:gd name="T11" fmla="*/ 24 h 96"/>
                <a:gd name="T12" fmla="*/ 150 w 720"/>
                <a:gd name="T13" fmla="*/ 0 h 96"/>
                <a:gd name="T14" fmla="*/ 178 w 720"/>
                <a:gd name="T15" fmla="*/ 24 h 96"/>
                <a:gd name="T16" fmla="*/ 205 w 720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96"/>
                <a:gd name="T29" fmla="*/ 720 w 720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96">
                  <a:moveTo>
                    <a:pt x="0" y="0"/>
                  </a:moveTo>
                  <a:lnTo>
                    <a:pt x="96" y="96"/>
                  </a:lnTo>
                  <a:lnTo>
                    <a:pt x="144" y="0"/>
                  </a:lnTo>
                  <a:lnTo>
                    <a:pt x="240" y="96"/>
                  </a:lnTo>
                  <a:lnTo>
                    <a:pt x="336" y="0"/>
                  </a:lnTo>
                  <a:lnTo>
                    <a:pt x="432" y="96"/>
                  </a:lnTo>
                  <a:lnTo>
                    <a:pt x="528" y="0"/>
                  </a:lnTo>
                  <a:lnTo>
                    <a:pt x="624" y="96"/>
                  </a:lnTo>
                  <a:lnTo>
                    <a:pt x="720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</p:grpSp>
      <p:grpSp>
        <p:nvGrpSpPr>
          <p:cNvPr id="8" name="Group 39"/>
          <p:cNvGrpSpPr/>
          <p:nvPr/>
        </p:nvGrpSpPr>
        <p:grpSpPr bwMode="auto">
          <a:xfrm>
            <a:off x="4964113" y="1981201"/>
            <a:ext cx="609600" cy="621506"/>
            <a:chOff x="240" y="1776"/>
            <a:chExt cx="384" cy="480"/>
          </a:xfrm>
        </p:grpSpPr>
        <p:sp>
          <p:nvSpPr>
            <p:cNvPr id="3109" name="Line 40"/>
            <p:cNvSpPr>
              <a:spLocks noChangeShapeType="1"/>
            </p:cNvSpPr>
            <p:nvPr/>
          </p:nvSpPr>
          <p:spPr bwMode="auto">
            <a:xfrm>
              <a:off x="432" y="1824"/>
              <a:ext cx="0" cy="43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3110" name="Freeform 41" descr="PE03255_"/>
            <p:cNvSpPr>
              <a:spLocks noChangeArrowheads="1"/>
            </p:cNvSpPr>
            <p:nvPr/>
          </p:nvSpPr>
          <p:spPr bwMode="auto">
            <a:xfrm>
              <a:off x="240" y="1776"/>
              <a:ext cx="384" cy="48"/>
            </a:xfrm>
            <a:custGeom>
              <a:avLst/>
              <a:gdLst>
                <a:gd name="T0" fmla="*/ 0 w 720"/>
                <a:gd name="T1" fmla="*/ 0 h 96"/>
                <a:gd name="T2" fmla="*/ 27 w 720"/>
                <a:gd name="T3" fmla="*/ 24 h 96"/>
                <a:gd name="T4" fmla="*/ 41 w 720"/>
                <a:gd name="T5" fmla="*/ 0 h 96"/>
                <a:gd name="T6" fmla="*/ 68 w 720"/>
                <a:gd name="T7" fmla="*/ 24 h 96"/>
                <a:gd name="T8" fmla="*/ 95 w 720"/>
                <a:gd name="T9" fmla="*/ 0 h 96"/>
                <a:gd name="T10" fmla="*/ 123 w 720"/>
                <a:gd name="T11" fmla="*/ 24 h 96"/>
                <a:gd name="T12" fmla="*/ 150 w 720"/>
                <a:gd name="T13" fmla="*/ 0 h 96"/>
                <a:gd name="T14" fmla="*/ 178 w 720"/>
                <a:gd name="T15" fmla="*/ 24 h 96"/>
                <a:gd name="T16" fmla="*/ 205 w 720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96"/>
                <a:gd name="T29" fmla="*/ 720 w 720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96">
                  <a:moveTo>
                    <a:pt x="0" y="0"/>
                  </a:moveTo>
                  <a:lnTo>
                    <a:pt x="96" y="96"/>
                  </a:lnTo>
                  <a:lnTo>
                    <a:pt x="144" y="0"/>
                  </a:lnTo>
                  <a:lnTo>
                    <a:pt x="240" y="96"/>
                  </a:lnTo>
                  <a:lnTo>
                    <a:pt x="336" y="0"/>
                  </a:lnTo>
                  <a:lnTo>
                    <a:pt x="432" y="96"/>
                  </a:lnTo>
                  <a:lnTo>
                    <a:pt x="528" y="0"/>
                  </a:lnTo>
                  <a:lnTo>
                    <a:pt x="624" y="96"/>
                  </a:lnTo>
                  <a:lnTo>
                    <a:pt x="720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</p:grpSp>
      <p:grpSp>
        <p:nvGrpSpPr>
          <p:cNvPr id="9" name="Group 42"/>
          <p:cNvGrpSpPr/>
          <p:nvPr/>
        </p:nvGrpSpPr>
        <p:grpSpPr bwMode="auto">
          <a:xfrm>
            <a:off x="6840538" y="1977629"/>
            <a:ext cx="609600" cy="620315"/>
            <a:chOff x="240" y="1776"/>
            <a:chExt cx="384" cy="480"/>
          </a:xfrm>
        </p:grpSpPr>
        <p:sp>
          <p:nvSpPr>
            <p:cNvPr id="3107" name="Line 43"/>
            <p:cNvSpPr>
              <a:spLocks noChangeShapeType="1"/>
            </p:cNvSpPr>
            <p:nvPr/>
          </p:nvSpPr>
          <p:spPr bwMode="auto">
            <a:xfrm>
              <a:off x="432" y="1824"/>
              <a:ext cx="0" cy="43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3108" name="Freeform 44" descr="PE03255_"/>
            <p:cNvSpPr>
              <a:spLocks noChangeArrowheads="1"/>
            </p:cNvSpPr>
            <p:nvPr/>
          </p:nvSpPr>
          <p:spPr bwMode="auto">
            <a:xfrm>
              <a:off x="240" y="1776"/>
              <a:ext cx="384" cy="48"/>
            </a:xfrm>
            <a:custGeom>
              <a:avLst/>
              <a:gdLst>
                <a:gd name="T0" fmla="*/ 0 w 720"/>
                <a:gd name="T1" fmla="*/ 0 h 96"/>
                <a:gd name="T2" fmla="*/ 27 w 720"/>
                <a:gd name="T3" fmla="*/ 24 h 96"/>
                <a:gd name="T4" fmla="*/ 41 w 720"/>
                <a:gd name="T5" fmla="*/ 0 h 96"/>
                <a:gd name="T6" fmla="*/ 68 w 720"/>
                <a:gd name="T7" fmla="*/ 24 h 96"/>
                <a:gd name="T8" fmla="*/ 95 w 720"/>
                <a:gd name="T9" fmla="*/ 0 h 96"/>
                <a:gd name="T10" fmla="*/ 123 w 720"/>
                <a:gd name="T11" fmla="*/ 24 h 96"/>
                <a:gd name="T12" fmla="*/ 150 w 720"/>
                <a:gd name="T13" fmla="*/ 0 h 96"/>
                <a:gd name="T14" fmla="*/ 178 w 720"/>
                <a:gd name="T15" fmla="*/ 24 h 96"/>
                <a:gd name="T16" fmla="*/ 205 w 720"/>
                <a:gd name="T17" fmla="*/ 0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20"/>
                <a:gd name="T28" fmla="*/ 0 h 96"/>
                <a:gd name="T29" fmla="*/ 720 w 720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20" h="96">
                  <a:moveTo>
                    <a:pt x="0" y="0"/>
                  </a:moveTo>
                  <a:lnTo>
                    <a:pt x="96" y="96"/>
                  </a:lnTo>
                  <a:lnTo>
                    <a:pt x="144" y="0"/>
                  </a:lnTo>
                  <a:lnTo>
                    <a:pt x="240" y="96"/>
                  </a:lnTo>
                  <a:lnTo>
                    <a:pt x="336" y="0"/>
                  </a:lnTo>
                  <a:lnTo>
                    <a:pt x="432" y="96"/>
                  </a:lnTo>
                  <a:lnTo>
                    <a:pt x="528" y="0"/>
                  </a:lnTo>
                  <a:lnTo>
                    <a:pt x="624" y="96"/>
                  </a:lnTo>
                  <a:lnTo>
                    <a:pt x="720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latin typeface="+mn-ea"/>
                <a:ea typeface="+mn-ea"/>
              </a:endParaRPr>
            </a:p>
          </p:txBody>
        </p:sp>
      </p:grpSp>
      <p:sp>
        <p:nvSpPr>
          <p:cNvPr id="73777" name="Rectangle 49" descr="PE03255_"/>
          <p:cNvSpPr>
            <a:spLocks noChangeArrowheads="1"/>
          </p:cNvSpPr>
          <p:nvPr/>
        </p:nvSpPr>
        <p:spPr bwMode="auto">
          <a:xfrm>
            <a:off x="611188" y="2571750"/>
            <a:ext cx="900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rgbClr val="FF0000"/>
                </a:solidFill>
                <a:latin typeface="+mn-ea"/>
                <a:ea typeface="+mn-ea"/>
              </a:rPr>
              <a:t>等式</a:t>
            </a:r>
          </a:p>
        </p:txBody>
      </p:sp>
      <p:sp>
        <p:nvSpPr>
          <p:cNvPr id="73778" name="Rectangle 50" descr="PE03255_"/>
          <p:cNvSpPr>
            <a:spLocks noChangeArrowheads="1"/>
          </p:cNvSpPr>
          <p:nvPr/>
        </p:nvSpPr>
        <p:spPr bwMode="auto">
          <a:xfrm>
            <a:off x="2627313" y="2464594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rgbClr val="FF0000"/>
                </a:solidFill>
                <a:latin typeface="+mn-ea"/>
                <a:ea typeface="+mn-ea"/>
              </a:rPr>
              <a:t>加上</a:t>
            </a:r>
          </a:p>
        </p:txBody>
      </p:sp>
      <p:sp>
        <p:nvSpPr>
          <p:cNvPr id="73779" name="Rectangle 51" descr="PE03255_"/>
          <p:cNvSpPr>
            <a:spLocks noChangeArrowheads="1"/>
          </p:cNvSpPr>
          <p:nvPr/>
        </p:nvSpPr>
        <p:spPr bwMode="auto">
          <a:xfrm>
            <a:off x="2627313" y="2788444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rgbClr val="FF0000"/>
                </a:solidFill>
                <a:latin typeface="+mn-ea"/>
                <a:ea typeface="+mn-ea"/>
              </a:rPr>
              <a:t>减去</a:t>
            </a:r>
          </a:p>
        </p:txBody>
      </p:sp>
      <p:sp>
        <p:nvSpPr>
          <p:cNvPr id="73781" name="Rectangle 53" descr="PE03255_"/>
          <p:cNvSpPr>
            <a:spLocks noChangeArrowheads="1"/>
          </p:cNvSpPr>
          <p:nvPr/>
        </p:nvSpPr>
        <p:spPr bwMode="auto">
          <a:xfrm>
            <a:off x="4287839" y="2571751"/>
            <a:ext cx="1656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rgbClr val="FF0000"/>
                </a:solidFill>
                <a:latin typeface="+mn-ea"/>
                <a:ea typeface="+mn-ea"/>
              </a:rPr>
              <a:t>数</a:t>
            </a: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+mn-ea"/>
                <a:ea typeface="+mn-ea"/>
              </a:rPr>
              <a:t>或式子</a:t>
            </a:r>
            <a:r>
              <a:rPr lang="en-US" altLang="zh-CN" sz="240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endParaRPr lang="zh-CN" altLang="en-US" sz="24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73782" name="Rectangle 54" descr="PE03255_"/>
          <p:cNvSpPr>
            <a:spLocks noChangeArrowheads="1"/>
          </p:cNvSpPr>
          <p:nvPr/>
        </p:nvSpPr>
        <p:spPr bwMode="auto">
          <a:xfrm>
            <a:off x="6146800" y="2571751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>
                <a:solidFill>
                  <a:srgbClr val="FF0000"/>
                </a:solidFill>
                <a:latin typeface="+mn-ea"/>
                <a:ea typeface="+mn-ea"/>
              </a:rPr>
              <a:t>等式</a:t>
            </a:r>
            <a:r>
              <a:rPr lang="zh-CN" altLang="en-US" sz="2400">
                <a:solidFill>
                  <a:srgbClr val="FF0000"/>
                </a:solidFill>
                <a:latin typeface="+mn-ea"/>
                <a:ea typeface="+mn-ea"/>
                <a:sym typeface="Arial" panose="020B0604020202020204" pitchFamily="34" charset="0"/>
              </a:rPr>
              <a:t>仍然成立</a:t>
            </a:r>
          </a:p>
        </p:txBody>
      </p:sp>
      <p:sp>
        <p:nvSpPr>
          <p:cNvPr id="73784" name="Rectangle 56" descr="PE03255_"/>
          <p:cNvSpPr>
            <a:spLocks noChangeArrowheads="1"/>
          </p:cNvSpPr>
          <p:nvPr/>
        </p:nvSpPr>
        <p:spPr bwMode="auto">
          <a:xfrm>
            <a:off x="687388" y="3202782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>
                <a:latin typeface="+mn-ea"/>
                <a:ea typeface="+mn-ea"/>
              </a:rPr>
              <a:t>换言之，</a:t>
            </a:r>
          </a:p>
        </p:txBody>
      </p:sp>
      <p:sp>
        <p:nvSpPr>
          <p:cNvPr id="8233" name="Rectangle 57" descr="60%"/>
          <p:cNvSpPr>
            <a:spLocks noChangeArrowheads="1"/>
          </p:cNvSpPr>
          <p:nvPr/>
        </p:nvSpPr>
        <p:spPr bwMode="auto">
          <a:xfrm>
            <a:off x="2424382" y="3577260"/>
            <a:ext cx="6719618" cy="540341"/>
          </a:xfrm>
          <a:prstGeom prst="rect">
            <a:avLst/>
          </a:prstGeom>
          <a:solidFill>
            <a:srgbClr val="93DBFF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200" dirty="0" smtClean="0">
                <a:latin typeface="+mn-ea"/>
                <a:ea typeface="+mn-ea"/>
              </a:rPr>
              <a:t>等</a:t>
            </a:r>
            <a:r>
              <a:rPr lang="zh-CN" altLang="en-US" sz="2200" dirty="0">
                <a:latin typeface="+mn-ea"/>
                <a:ea typeface="+mn-ea"/>
              </a:rPr>
              <a:t>式两边加</a:t>
            </a:r>
            <a:r>
              <a:rPr lang="en-US" altLang="zh-CN" sz="2200" dirty="0">
                <a:latin typeface="+mn-ea"/>
                <a:ea typeface="+mn-ea"/>
              </a:rPr>
              <a:t>(</a:t>
            </a:r>
            <a:r>
              <a:rPr lang="zh-CN" altLang="en-US" sz="2200" dirty="0">
                <a:latin typeface="+mn-ea"/>
                <a:ea typeface="+mn-ea"/>
              </a:rPr>
              <a:t>或减</a:t>
            </a:r>
            <a:r>
              <a:rPr lang="en-US" altLang="zh-CN" sz="2200" dirty="0">
                <a:latin typeface="+mn-ea"/>
                <a:ea typeface="+mn-ea"/>
              </a:rPr>
              <a:t>)</a:t>
            </a:r>
            <a:r>
              <a:rPr lang="zh-CN" altLang="en-US" sz="2200" dirty="0">
                <a:latin typeface="+mn-ea"/>
                <a:ea typeface="+mn-ea"/>
              </a:rPr>
              <a:t>同一个数</a:t>
            </a:r>
            <a:r>
              <a:rPr lang="en-US" altLang="zh-CN" sz="2200" dirty="0">
                <a:latin typeface="+mn-ea"/>
                <a:ea typeface="+mn-ea"/>
              </a:rPr>
              <a:t>(</a:t>
            </a:r>
            <a:r>
              <a:rPr lang="zh-CN" altLang="en-US" sz="2200" dirty="0">
                <a:latin typeface="+mn-ea"/>
                <a:ea typeface="+mn-ea"/>
              </a:rPr>
              <a:t>或式子</a:t>
            </a:r>
            <a:r>
              <a:rPr lang="en-US" altLang="zh-CN" sz="2200" dirty="0">
                <a:latin typeface="+mn-ea"/>
                <a:ea typeface="+mn-ea"/>
              </a:rPr>
              <a:t>)</a:t>
            </a:r>
            <a:r>
              <a:rPr lang="zh-CN" altLang="en-US" sz="2200" dirty="0">
                <a:latin typeface="+mn-ea"/>
                <a:ea typeface="+mn-ea"/>
              </a:rPr>
              <a:t>， </a:t>
            </a:r>
            <a:r>
              <a:rPr lang="zh-CN" altLang="en-US" sz="2200" dirty="0" smtClean="0">
                <a:latin typeface="+mn-ea"/>
                <a:ea typeface="+mn-ea"/>
              </a:rPr>
              <a:t>结</a:t>
            </a:r>
            <a:r>
              <a:rPr lang="zh-CN" altLang="en-US" sz="2200" dirty="0">
                <a:latin typeface="+mn-ea"/>
                <a:ea typeface="+mn-ea"/>
              </a:rPr>
              <a:t>果仍相等</a:t>
            </a:r>
            <a:r>
              <a:rPr lang="en-US" altLang="zh-CN" sz="2200" dirty="0">
                <a:latin typeface="+mn-ea"/>
                <a:ea typeface="+mn-ea"/>
              </a:rPr>
              <a:t>.</a:t>
            </a:r>
          </a:p>
        </p:txBody>
      </p:sp>
      <p:sp>
        <p:nvSpPr>
          <p:cNvPr id="73787" name="Text Box 59" descr="PE03255_"/>
          <p:cNvSpPr txBox="1">
            <a:spLocks noChangeArrowheads="1"/>
          </p:cNvSpPr>
          <p:nvPr/>
        </p:nvSpPr>
        <p:spPr bwMode="auto">
          <a:xfrm>
            <a:off x="2001838" y="4446985"/>
            <a:ext cx="3228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dirty="0" smtClean="0">
                <a:latin typeface="+mn-ea"/>
                <a:ea typeface="+mn-ea"/>
              </a:rPr>
              <a:t>若</a:t>
            </a:r>
            <a:r>
              <a:rPr lang="en-US" altLang="zh-CN" sz="2400" dirty="0" smtClean="0">
                <a:latin typeface="+mn-ea"/>
                <a:ea typeface="+mn-ea"/>
              </a:rPr>
              <a:t>a=b,</a:t>
            </a:r>
            <a:r>
              <a:rPr lang="zh-CN" altLang="en-US" sz="2400" dirty="0" smtClean="0">
                <a:latin typeface="+mn-ea"/>
                <a:ea typeface="+mn-ea"/>
              </a:rPr>
              <a:t>则 </a:t>
            </a:r>
            <a:r>
              <a:rPr lang="en-US" altLang="zh-CN" sz="2400" dirty="0" err="1" smtClean="0">
                <a:latin typeface="+mn-ea"/>
                <a:ea typeface="+mn-ea"/>
              </a:rPr>
              <a:t>a±c</a:t>
            </a:r>
            <a:r>
              <a:rPr lang="en-US" altLang="zh-CN" sz="2400" dirty="0" smtClean="0">
                <a:latin typeface="+mn-ea"/>
                <a:ea typeface="+mn-ea"/>
              </a:rPr>
              <a:t>=______</a:t>
            </a:r>
          </a:p>
        </p:txBody>
      </p:sp>
      <p:sp>
        <p:nvSpPr>
          <p:cNvPr id="73788" name="Text Box 60" descr="PE03255_"/>
          <p:cNvSpPr txBox="1">
            <a:spLocks noChangeArrowheads="1"/>
          </p:cNvSpPr>
          <p:nvPr/>
        </p:nvSpPr>
        <p:spPr bwMode="auto">
          <a:xfrm>
            <a:off x="4284663" y="4408885"/>
            <a:ext cx="7825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smtClean="0">
                <a:solidFill>
                  <a:srgbClr val="FF0000"/>
                </a:solidFill>
                <a:latin typeface="+mn-ea"/>
                <a:ea typeface="+mn-ea"/>
              </a:rPr>
              <a:t>b±c</a:t>
            </a:r>
          </a:p>
        </p:txBody>
      </p:sp>
      <p:grpSp>
        <p:nvGrpSpPr>
          <p:cNvPr id="8236" name="组合 45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8237" name="Picture 9"/>
            <p:cNvPicPr>
              <a:picLocks noChangeAspect="1" noChangeArrowheads="1"/>
            </p:cNvPicPr>
            <p:nvPr/>
          </p:nvPicPr>
          <p:blipFill>
            <a:blip r:embed="rId14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38" name="TextBox 47"/>
            <p:cNvSpPr txBox="1">
              <a:spLocks noChangeArrowheads="1"/>
            </p:cNvSpPr>
            <p:nvPr/>
          </p:nvSpPr>
          <p:spPr bwMode="auto">
            <a:xfrm>
              <a:off x="613024" y="1087279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合作探究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37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7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7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3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3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378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3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3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3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3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7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86" grpId="0" bldLvl="0" animBg="1"/>
      <p:bldP spid="73733" grpId="0" build="p"/>
      <p:bldP spid="73744" grpId="0" bldLvl="0" animBg="1"/>
      <p:bldP spid="73747" grpId="0" bldLvl="0" animBg="1"/>
      <p:bldP spid="73748" grpId="0" bldLvl="0" animBg="1"/>
      <p:bldP spid="73749" grpId="0" build="p"/>
      <p:bldP spid="73751" grpId="0" bldLvl="0" animBg="1"/>
      <p:bldP spid="73777" grpId="0" bldLvl="0" animBg="1"/>
      <p:bldP spid="73778" grpId="0" bldLvl="0" animBg="1"/>
      <p:bldP spid="73779" grpId="0" bldLvl="0" animBg="1"/>
      <p:bldP spid="73781" grpId="0" bldLvl="0" animBg="1"/>
      <p:bldP spid="73782" grpId="0" bldLvl="0" animBg="1"/>
      <p:bldP spid="73784" grpId="0" build="p"/>
      <p:bldP spid="8233" grpId="0" bldLvl="0" animBg="1"/>
      <p:bldP spid="73787" grpId="0" bldLvl="0" animBg="1"/>
      <p:bldP spid="73788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2"/>
          <p:cNvSpPr>
            <a:spLocks noChangeArrowheads="1"/>
          </p:cNvSpPr>
          <p:nvPr/>
        </p:nvSpPr>
        <p:spPr bwMode="auto">
          <a:xfrm>
            <a:off x="2903538" y="3418285"/>
            <a:ext cx="3048000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8" name="AutoShape 3"/>
          <p:cNvSpPr>
            <a:spLocks noChangeArrowheads="1"/>
          </p:cNvSpPr>
          <p:nvPr/>
        </p:nvSpPr>
        <p:spPr bwMode="auto">
          <a:xfrm>
            <a:off x="4351338" y="1483519"/>
            <a:ext cx="152400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219" name="Group 4"/>
          <p:cNvGrpSpPr/>
          <p:nvPr/>
        </p:nvGrpSpPr>
        <p:grpSpPr bwMode="auto">
          <a:xfrm>
            <a:off x="1820864" y="1787129"/>
            <a:ext cx="1393825" cy="1039415"/>
            <a:chOff x="612" y="1207"/>
            <a:chExt cx="1224" cy="1414"/>
          </a:xfrm>
        </p:grpSpPr>
        <p:sp>
          <p:nvSpPr>
            <p:cNvPr id="9220" name="Freeform 5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Line 6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2" name="Line 7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23" name="Group 8"/>
          <p:cNvGrpSpPr/>
          <p:nvPr/>
        </p:nvGrpSpPr>
        <p:grpSpPr bwMode="auto">
          <a:xfrm>
            <a:off x="5618164" y="1787129"/>
            <a:ext cx="1393825" cy="1039415"/>
            <a:chOff x="612" y="1207"/>
            <a:chExt cx="1224" cy="1414"/>
          </a:xfrm>
        </p:grpSpPr>
        <p:sp>
          <p:nvSpPr>
            <p:cNvPr id="9224" name="Freeform 9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5" name="Line 10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6" name="Line 11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2"/>
          <p:cNvGrpSpPr/>
          <p:nvPr/>
        </p:nvGrpSpPr>
        <p:grpSpPr bwMode="auto">
          <a:xfrm>
            <a:off x="2386807" y="1650205"/>
            <a:ext cx="4081463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98317" name="AutoShape 13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grpSp>
          <p:nvGrpSpPr>
            <p:cNvPr id="5" name="Group 14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98319" name="Oval 15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98320" name="Line 16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  <p:grpSp>
          <p:nvGrpSpPr>
            <p:cNvPr id="6" name="Group 17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98322" name="Oval 18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98323" name="Line 19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</p:grpSp>
      <p:sp>
        <p:nvSpPr>
          <p:cNvPr id="9228" name="AutoShape 20"/>
          <p:cNvSpPr>
            <a:spLocks noChangeArrowheads="1"/>
          </p:cNvSpPr>
          <p:nvPr/>
        </p:nvSpPr>
        <p:spPr bwMode="auto">
          <a:xfrm>
            <a:off x="4386263" y="1722835"/>
            <a:ext cx="50800" cy="33338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9" name="AutoShape 21"/>
          <p:cNvSpPr>
            <a:spLocks noChangeArrowheads="1"/>
          </p:cNvSpPr>
          <p:nvPr/>
        </p:nvSpPr>
        <p:spPr bwMode="auto">
          <a:xfrm>
            <a:off x="2668589" y="2595563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0" name="AutoShape 22"/>
          <p:cNvSpPr>
            <a:spLocks noChangeArrowheads="1"/>
          </p:cNvSpPr>
          <p:nvPr/>
        </p:nvSpPr>
        <p:spPr bwMode="auto">
          <a:xfrm>
            <a:off x="5999163" y="2601516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31" name="Rectangle 24"/>
          <p:cNvSpPr>
            <a:spLocks noChangeArrowheads="1"/>
          </p:cNvSpPr>
          <p:nvPr/>
        </p:nvSpPr>
        <p:spPr bwMode="auto">
          <a:xfrm>
            <a:off x="287339" y="897731"/>
            <a:ext cx="4606925" cy="571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由天平性质看等式性质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2"/>
          <p:cNvSpPr>
            <a:spLocks noChangeArrowheads="1"/>
          </p:cNvSpPr>
          <p:nvPr/>
        </p:nvSpPr>
        <p:spPr bwMode="auto">
          <a:xfrm>
            <a:off x="2903538" y="3411141"/>
            <a:ext cx="3048000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4351338" y="1476375"/>
            <a:ext cx="152400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243" name="Group 4"/>
          <p:cNvGrpSpPr/>
          <p:nvPr/>
        </p:nvGrpSpPr>
        <p:grpSpPr bwMode="auto">
          <a:xfrm>
            <a:off x="1820864" y="1779985"/>
            <a:ext cx="1393825" cy="1039415"/>
            <a:chOff x="612" y="1207"/>
            <a:chExt cx="1224" cy="1414"/>
          </a:xfrm>
        </p:grpSpPr>
        <p:sp>
          <p:nvSpPr>
            <p:cNvPr id="10244" name="Freeform 5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5" name="Line 6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" name="Line 7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47" name="Group 8"/>
          <p:cNvGrpSpPr/>
          <p:nvPr/>
        </p:nvGrpSpPr>
        <p:grpSpPr bwMode="auto">
          <a:xfrm>
            <a:off x="5618164" y="1779985"/>
            <a:ext cx="1393825" cy="1039415"/>
            <a:chOff x="612" y="1207"/>
            <a:chExt cx="1224" cy="1414"/>
          </a:xfrm>
        </p:grpSpPr>
        <p:sp>
          <p:nvSpPr>
            <p:cNvPr id="10248" name="Freeform 9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9" name="Line 10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0" name="Line 11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2"/>
          <p:cNvGrpSpPr/>
          <p:nvPr/>
        </p:nvGrpSpPr>
        <p:grpSpPr bwMode="auto">
          <a:xfrm>
            <a:off x="2386807" y="1642559"/>
            <a:ext cx="4081463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99341" name="AutoShape 13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grpSp>
          <p:nvGrpSpPr>
            <p:cNvPr id="5" name="Group 14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99343" name="Oval 15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99344" name="Line 16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  <p:grpSp>
          <p:nvGrpSpPr>
            <p:cNvPr id="6" name="Group 17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99346" name="Oval 18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99347" name="Line 19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</p:grpSp>
      <p:sp>
        <p:nvSpPr>
          <p:cNvPr id="10252" name="AutoShape 20"/>
          <p:cNvSpPr>
            <a:spLocks noChangeArrowheads="1"/>
          </p:cNvSpPr>
          <p:nvPr/>
        </p:nvSpPr>
        <p:spPr bwMode="auto">
          <a:xfrm>
            <a:off x="4386263" y="1715691"/>
            <a:ext cx="50800" cy="33338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3" name="AutoShape 21"/>
          <p:cNvSpPr>
            <a:spLocks noChangeArrowheads="1"/>
          </p:cNvSpPr>
          <p:nvPr/>
        </p:nvSpPr>
        <p:spPr bwMode="auto">
          <a:xfrm>
            <a:off x="2668589" y="2588419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4" name="AutoShape 22"/>
          <p:cNvSpPr>
            <a:spLocks noChangeArrowheads="1"/>
          </p:cNvSpPr>
          <p:nvPr/>
        </p:nvSpPr>
        <p:spPr bwMode="auto">
          <a:xfrm>
            <a:off x="5999163" y="2594373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351" name="AutoShape 23"/>
          <p:cNvSpPr>
            <a:spLocks noChangeArrowheads="1"/>
          </p:cNvSpPr>
          <p:nvPr/>
        </p:nvSpPr>
        <p:spPr bwMode="auto">
          <a:xfrm>
            <a:off x="957264" y="1862138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352" name="AutoShape 24"/>
          <p:cNvSpPr>
            <a:spLocks noChangeArrowheads="1"/>
          </p:cNvSpPr>
          <p:nvPr/>
        </p:nvSpPr>
        <p:spPr bwMode="auto">
          <a:xfrm>
            <a:off x="884239" y="1591866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353" name="AutoShape 25"/>
          <p:cNvSpPr>
            <a:spLocks noChangeArrowheads="1"/>
          </p:cNvSpPr>
          <p:nvPr/>
        </p:nvSpPr>
        <p:spPr bwMode="auto">
          <a:xfrm>
            <a:off x="1173164" y="1646635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354" name="AutoShape 26"/>
          <p:cNvSpPr>
            <a:spLocks noChangeArrowheads="1"/>
          </p:cNvSpPr>
          <p:nvPr/>
        </p:nvSpPr>
        <p:spPr bwMode="auto">
          <a:xfrm>
            <a:off x="1389064" y="1484710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355" name="AutoShape 27"/>
          <p:cNvSpPr>
            <a:spLocks noChangeArrowheads="1"/>
          </p:cNvSpPr>
          <p:nvPr/>
        </p:nvSpPr>
        <p:spPr bwMode="auto">
          <a:xfrm>
            <a:off x="1100139" y="1429941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4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185 C 0.02413 -0.00185 0.04931 0.0007 0.06892 0.00903 C 0.08837 0.0169 0.10208 0.0257 0.11667 0.04676 C 0.13125 0.06968 0.14879 0.12616 0.1566 0.14375 " pathEditMode="relative" rAng="0" ptsTypes="aaaA">
                                      <p:cBhvr>
                                        <p:cTn id="9" dur="10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4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7 C 0.02101 0.00092 0.04236 0.00393 0.05937 0.01504 C 0.07604 0.02685 0.08785 0.03727 0.1 0.0669 C 0.11233 0.09745 0.12743 0.17338 0.13403 0.19583 " pathEditMode="relative" rAng="0" ptsTypes="aaaA">
                                      <p:cBhvr>
                                        <p:cTn id="14" dur="1000" fill="hold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400"/>
                                        <p:tgtEl>
                                          <p:spTgt spid="99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7 C 0.02275 -0.00023 0.04618 0.00231 0.06511 0.01111 C 0.08351 0.02037 0.09653 0.02801 0.11007 0.05115 C 0.12379 0.07523 0.14045 0.13426 0.14827 0.15231 " pathEditMode="relative" rAng="0" ptsTypes="aaaA">
                                      <p:cBhvr>
                                        <p:cTn id="19" dur="1000" fill="hold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4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115 C 0.01354 0.00231 0.02882 0.00509 0.04132 0.01504 C 0.05312 0.02615 0.0618 0.03611 0.07066 0.06342 C 0.07951 0.09166 0.09027 0.16203 0.09548 0.18333 " pathEditMode="relative" rAng="0" ptsTypes="aaaA">
                                      <p:cBhvr>
                                        <p:cTn id="24" dur="1000" fill="hold"/>
                                        <p:tgtEl>
                                          <p:spTgt spid="99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4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07 C 0.02049 2.96296E-6 0.04306 0.00231 0.06198 0.01111 C 0.07934 0.02083 0.09236 0.02916 0.10556 0.05324 C 0.11858 0.07754 0.13455 0.13842 0.14271 0.1574 " pathEditMode="relative" rAng="0" ptsTypes="aaaA">
                                      <p:cBhvr>
                                        <p:cTn id="29" dur="1000" fill="hold"/>
                                        <p:tgtEl>
                                          <p:spTgt spid="99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1" grpId="0" bldLvl="0" animBg="1"/>
      <p:bldP spid="99351" grpId="1" bldLvl="0" animBg="1"/>
      <p:bldP spid="99352" grpId="0" bldLvl="0" animBg="1"/>
      <p:bldP spid="99352" grpId="1" bldLvl="0" animBg="1"/>
      <p:bldP spid="99353" grpId="0" bldLvl="0" animBg="1"/>
      <p:bldP spid="99353" grpId="1" bldLvl="0" animBg="1"/>
      <p:bldP spid="99354" grpId="0" bldLvl="0" animBg="1"/>
      <p:bldP spid="99354" grpId="1" bldLvl="0" animBg="1"/>
      <p:bldP spid="99355" grpId="0" bldLvl="0" animBg="1"/>
      <p:bldP spid="99355" grpId="1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2"/>
          <p:cNvSpPr>
            <a:spLocks noChangeArrowheads="1"/>
          </p:cNvSpPr>
          <p:nvPr/>
        </p:nvSpPr>
        <p:spPr bwMode="auto">
          <a:xfrm>
            <a:off x="2903538" y="3418285"/>
            <a:ext cx="3048000" cy="233363"/>
          </a:xfrm>
          <a:prstGeom prst="can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6" name="AutoShape 3"/>
          <p:cNvSpPr>
            <a:spLocks noChangeArrowheads="1"/>
          </p:cNvSpPr>
          <p:nvPr/>
        </p:nvSpPr>
        <p:spPr bwMode="auto">
          <a:xfrm>
            <a:off x="4351338" y="1483519"/>
            <a:ext cx="152400" cy="2000250"/>
          </a:xfrm>
          <a:prstGeom prst="cube">
            <a:avLst>
              <a:gd name="adj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1267" name="Group 4"/>
          <p:cNvGrpSpPr/>
          <p:nvPr/>
        </p:nvGrpSpPr>
        <p:grpSpPr bwMode="auto">
          <a:xfrm>
            <a:off x="1966914" y="2274094"/>
            <a:ext cx="1393825" cy="1039416"/>
            <a:chOff x="612" y="1207"/>
            <a:chExt cx="1224" cy="1414"/>
          </a:xfrm>
        </p:grpSpPr>
        <p:sp>
          <p:nvSpPr>
            <p:cNvPr id="11268" name="Freeform 5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9" name="Line 6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0" name="Line 7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271" name="Group 8"/>
          <p:cNvGrpSpPr/>
          <p:nvPr/>
        </p:nvGrpSpPr>
        <p:grpSpPr bwMode="auto">
          <a:xfrm>
            <a:off x="5535614" y="1298973"/>
            <a:ext cx="1393825" cy="1039415"/>
            <a:chOff x="612" y="1207"/>
            <a:chExt cx="1224" cy="1414"/>
          </a:xfrm>
        </p:grpSpPr>
        <p:sp>
          <p:nvSpPr>
            <p:cNvPr id="11272" name="Freeform 9"/>
            <p:cNvSpPr>
              <a:spLocks noChangeArrowheads="1"/>
            </p:cNvSpPr>
            <p:nvPr/>
          </p:nvSpPr>
          <p:spPr bwMode="auto">
            <a:xfrm>
              <a:off x="612" y="2296"/>
              <a:ext cx="1224" cy="325"/>
            </a:xfrm>
            <a:custGeom>
              <a:avLst/>
              <a:gdLst>
                <a:gd name="T0" fmla="*/ 0 w 1224"/>
                <a:gd name="T1" fmla="*/ 0 h 325"/>
                <a:gd name="T2" fmla="*/ 227 w 1224"/>
                <a:gd name="T3" fmla="*/ 272 h 325"/>
                <a:gd name="T4" fmla="*/ 680 w 1224"/>
                <a:gd name="T5" fmla="*/ 317 h 325"/>
                <a:gd name="T6" fmla="*/ 998 w 1224"/>
                <a:gd name="T7" fmla="*/ 272 h 325"/>
                <a:gd name="T8" fmla="*/ 1224 w 1224"/>
                <a:gd name="T9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4" h="325">
                  <a:moveTo>
                    <a:pt x="0" y="0"/>
                  </a:moveTo>
                  <a:cubicBezTo>
                    <a:pt x="57" y="109"/>
                    <a:pt x="114" y="219"/>
                    <a:pt x="227" y="272"/>
                  </a:cubicBezTo>
                  <a:cubicBezTo>
                    <a:pt x="340" y="325"/>
                    <a:pt x="552" y="317"/>
                    <a:pt x="680" y="317"/>
                  </a:cubicBezTo>
                  <a:cubicBezTo>
                    <a:pt x="808" y="317"/>
                    <a:pt x="907" y="325"/>
                    <a:pt x="998" y="272"/>
                  </a:cubicBezTo>
                  <a:cubicBezTo>
                    <a:pt x="1089" y="219"/>
                    <a:pt x="1179" y="30"/>
                    <a:pt x="12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Line 10"/>
            <p:cNvSpPr>
              <a:spLocks noChangeShapeType="1"/>
            </p:cNvSpPr>
            <p:nvPr/>
          </p:nvSpPr>
          <p:spPr bwMode="auto">
            <a:xfrm flipH="1">
              <a:off x="637" y="1207"/>
              <a:ext cx="590" cy="11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4" name="Line 11"/>
            <p:cNvSpPr>
              <a:spLocks noChangeShapeType="1"/>
            </p:cNvSpPr>
            <p:nvPr/>
          </p:nvSpPr>
          <p:spPr bwMode="auto">
            <a:xfrm>
              <a:off x="1222" y="1207"/>
              <a:ext cx="573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Group 12"/>
          <p:cNvGrpSpPr/>
          <p:nvPr/>
        </p:nvGrpSpPr>
        <p:grpSpPr bwMode="auto">
          <a:xfrm rot="20400000">
            <a:off x="2386804" y="1650207"/>
            <a:ext cx="4081462" cy="133350"/>
            <a:chOff x="1111" y="663"/>
            <a:chExt cx="3584" cy="181"/>
          </a:xfrm>
          <a:solidFill>
            <a:srgbClr val="C00000"/>
          </a:solidFill>
        </p:grpSpPr>
        <p:sp>
          <p:nvSpPr>
            <p:cNvPr id="100365" name="AutoShape 13"/>
            <p:cNvSpPr>
              <a:spLocks noChangeArrowheads="1"/>
            </p:cNvSpPr>
            <p:nvPr/>
          </p:nvSpPr>
          <p:spPr bwMode="auto">
            <a:xfrm>
              <a:off x="1111" y="708"/>
              <a:ext cx="3584" cy="136"/>
            </a:xfrm>
            <a:prstGeom prst="cube">
              <a:avLst>
                <a:gd name="adj" fmla="val 25000"/>
              </a:avLst>
            </a:prstGeom>
            <a:grpFill/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noProof="1"/>
            </a:p>
          </p:txBody>
        </p:sp>
        <p:grpSp>
          <p:nvGrpSpPr>
            <p:cNvPr id="5" name="Group 14"/>
            <p:cNvGrpSpPr/>
            <p:nvPr/>
          </p:nvGrpSpPr>
          <p:grpSpPr bwMode="auto">
            <a:xfrm>
              <a:off x="1179" y="663"/>
              <a:ext cx="91" cy="181"/>
              <a:chOff x="1179" y="1026"/>
              <a:chExt cx="91" cy="181"/>
            </a:xfrm>
            <a:grpFill/>
          </p:grpSpPr>
          <p:sp>
            <p:nvSpPr>
              <p:cNvPr id="100367" name="Oval 15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0368" name="Line 16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  <p:grpSp>
          <p:nvGrpSpPr>
            <p:cNvPr id="6" name="Group 17"/>
            <p:cNvGrpSpPr/>
            <p:nvPr/>
          </p:nvGrpSpPr>
          <p:grpSpPr bwMode="auto">
            <a:xfrm>
              <a:off x="4513" y="663"/>
              <a:ext cx="91" cy="181"/>
              <a:chOff x="1179" y="1026"/>
              <a:chExt cx="91" cy="181"/>
            </a:xfrm>
            <a:grpFill/>
          </p:grpSpPr>
          <p:sp>
            <p:nvSpPr>
              <p:cNvPr id="100370" name="Oval 18"/>
              <p:cNvSpPr>
                <a:spLocks noChangeArrowheads="1"/>
              </p:cNvSpPr>
              <p:nvPr/>
            </p:nvSpPr>
            <p:spPr bwMode="auto">
              <a:xfrm>
                <a:off x="1179" y="1026"/>
                <a:ext cx="91" cy="90"/>
              </a:xfrm>
              <a:prstGeom prst="ellipse">
                <a:avLst/>
              </a:prstGeom>
              <a:grpFill/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noProof="1"/>
              </a:p>
            </p:txBody>
          </p:sp>
          <p:sp>
            <p:nvSpPr>
              <p:cNvPr id="100371" name="Line 19"/>
              <p:cNvSpPr>
                <a:spLocks noChangeShapeType="1"/>
              </p:cNvSpPr>
              <p:nvPr/>
            </p:nvSpPr>
            <p:spPr bwMode="auto">
              <a:xfrm>
                <a:off x="1227" y="1071"/>
                <a:ext cx="0" cy="136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 noProof="1"/>
              </a:p>
            </p:txBody>
          </p:sp>
        </p:grpSp>
      </p:grpSp>
      <p:sp>
        <p:nvSpPr>
          <p:cNvPr id="11276" name="AutoShape 20"/>
          <p:cNvSpPr>
            <a:spLocks noChangeArrowheads="1"/>
          </p:cNvSpPr>
          <p:nvPr/>
        </p:nvSpPr>
        <p:spPr bwMode="auto">
          <a:xfrm>
            <a:off x="4386263" y="1722835"/>
            <a:ext cx="50800" cy="33338"/>
          </a:xfrm>
          <a:prstGeom prst="octagon">
            <a:avLst>
              <a:gd name="adj" fmla="val 2928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7" name="AutoShape 21"/>
          <p:cNvSpPr>
            <a:spLocks noChangeArrowheads="1"/>
          </p:cNvSpPr>
          <p:nvPr/>
        </p:nvSpPr>
        <p:spPr bwMode="auto">
          <a:xfrm>
            <a:off x="2827339" y="3082529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8" name="AutoShape 22"/>
          <p:cNvSpPr>
            <a:spLocks noChangeArrowheads="1"/>
          </p:cNvSpPr>
          <p:nvPr/>
        </p:nvSpPr>
        <p:spPr bwMode="auto">
          <a:xfrm>
            <a:off x="5916613" y="2113360"/>
            <a:ext cx="215900" cy="215503"/>
          </a:xfrm>
          <a:prstGeom prst="can">
            <a:avLst>
              <a:gd name="adj" fmla="val 33260"/>
            </a:avLst>
          </a:prstGeom>
          <a:solidFill>
            <a:srgbClr val="FF6600"/>
          </a:solidFill>
          <a:ln w="9525">
            <a:solidFill>
              <a:srgbClr val="9933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9" name="AutoShape 23"/>
          <p:cNvSpPr>
            <a:spLocks noChangeArrowheads="1"/>
          </p:cNvSpPr>
          <p:nvPr/>
        </p:nvSpPr>
        <p:spPr bwMode="auto">
          <a:xfrm>
            <a:off x="2541589" y="3082529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0" name="AutoShape 24"/>
          <p:cNvSpPr>
            <a:spLocks noChangeArrowheads="1"/>
          </p:cNvSpPr>
          <p:nvPr/>
        </p:nvSpPr>
        <p:spPr bwMode="auto">
          <a:xfrm>
            <a:off x="2252664" y="3081338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1" name="AutoShape 25"/>
          <p:cNvSpPr>
            <a:spLocks noChangeArrowheads="1"/>
          </p:cNvSpPr>
          <p:nvPr/>
        </p:nvSpPr>
        <p:spPr bwMode="auto">
          <a:xfrm>
            <a:off x="2538414" y="2714625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2" name="AutoShape 26"/>
          <p:cNvSpPr>
            <a:spLocks noChangeArrowheads="1"/>
          </p:cNvSpPr>
          <p:nvPr/>
        </p:nvSpPr>
        <p:spPr bwMode="auto">
          <a:xfrm>
            <a:off x="2398714" y="2895600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3" name="AutoShape 27"/>
          <p:cNvSpPr>
            <a:spLocks noChangeArrowheads="1"/>
          </p:cNvSpPr>
          <p:nvPr/>
        </p:nvSpPr>
        <p:spPr bwMode="auto">
          <a:xfrm>
            <a:off x="2684464" y="2895600"/>
            <a:ext cx="288925" cy="216694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全屏显示(16:9)</PresentationFormat>
  <Paragraphs>121</Paragraphs>
  <Slides>25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黑体</vt:lpstr>
      <vt:lpstr>宋体</vt:lpstr>
      <vt:lpstr>微软雅黑</vt:lpstr>
      <vt:lpstr>Arial</vt:lpstr>
      <vt:lpstr>Comic Sans MS</vt:lpstr>
      <vt:lpstr>Symbol</vt:lpstr>
      <vt:lpstr>Times New Roman</vt:lpstr>
      <vt:lpstr>Wingdings</vt:lpstr>
      <vt:lpstr>Wingdings 2</vt:lpstr>
      <vt:lpstr>WWW.2PPT.COM
</vt:lpstr>
      <vt:lpstr>Equation.3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2.观察天平有什么特性？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2023-01-16T17:54:55Z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D10A296D9FDE449D988DD51852FCC21E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