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68" r:id="rId4"/>
    <p:sldId id="258" r:id="rId5"/>
    <p:sldId id="269" r:id="rId6"/>
    <p:sldId id="259" r:id="rId7"/>
    <p:sldId id="260" r:id="rId8"/>
    <p:sldId id="261" r:id="rId9"/>
    <p:sldId id="266" r:id="rId10"/>
    <p:sldId id="263" r:id="rId11"/>
    <p:sldId id="264" r:id="rId12"/>
    <p:sldId id="271" r:id="rId13"/>
    <p:sldId id="257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33"/>
    <a:srgbClr val="FFFF00"/>
    <a:srgbClr val="FFCC00"/>
    <a:srgbClr val="FF6600"/>
    <a:srgbClr val="FF5050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/>
    <p:restoredTop sz="96168"/>
  </p:normalViewPr>
  <p:slideViewPr>
    <p:cSldViewPr showGuides="1">
      <p:cViewPr>
        <p:scale>
          <a:sx n="105" d="100"/>
          <a:sy n="105" d="100"/>
        </p:scale>
        <p:origin x="-31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smtClean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3012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smtClean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>
                <a:solidFill>
                  <a:schemeClr val="tx1"/>
                </a:solidFill>
              </a:rPr>
              <a:t>‹#›</a:t>
            </a:fld>
            <a:endParaRPr lang="en-US" altLang="zh-CN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075" name="组合 15"/>
          <p:cNvGrpSpPr/>
          <p:nvPr/>
        </p:nvGrpSpPr>
        <p:grpSpPr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16" name="任意多边形 15"/>
            <p:cNvSpPr/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2" name="任意多边形 18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>
                <a:gd name="txL" fmla="*/ 0 w 5760"/>
                <a:gd name="txT" fmla="*/ 0 h 528"/>
                <a:gd name="txR" fmla="*/ 5760 w 5760"/>
                <a:gd name="txB" fmla="*/ 528 h 528"/>
              </a:gdLst>
              <a:ahLst/>
              <a:cxnLst>
                <a:cxn ang="0">
                  <a:pos x="0" y="0"/>
                </a:cxn>
                <a:cxn ang="0">
                  <a:pos x="9108557" y="0"/>
                </a:cxn>
                <a:cxn ang="0">
                  <a:pos x="9108557" y="838200"/>
                </a:cxn>
                <a:cxn ang="0">
                  <a:pos x="75905" y="0"/>
                </a:cxn>
              </a:cxnLst>
              <a:rect l="txL" t="txT" r="txR" b="tx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21" name="日期占位符 2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页脚占位符 18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accent1">
                  <a:tint val="2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灯片编号占位符 2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/>
          <a:p>
            <a:pPr algn="r">
              <a:buNone/>
            </a:pPr>
            <a:fld id="{9A0DB2DC-4C9A-4742-B13C-FB6460FD3503}" type="slidenum">
              <a:rPr lang="en-US" altLang="zh-CN" dirty="0">
                <a:solidFill>
                  <a:srgbClr val="FFFFFF"/>
                </a:solidFill>
              </a:rPr>
              <a:t>‹#›</a:t>
            </a:fld>
            <a:endParaRPr lang="en-US" altLang="zh-CN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 10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67" name="任意多边形 15"/>
          <p:cNvSpPr/>
          <p:nvPr/>
        </p:nvSpPr>
        <p:spPr>
          <a:xfrm>
            <a:off x="485775" y="5938838"/>
            <a:ext cx="3690938" cy="933450"/>
          </a:xfrm>
          <a:custGeom>
            <a:avLst/>
            <a:gdLst>
              <a:gd name="txL" fmla="*/ 0 w 5591"/>
              <a:gd name="txT" fmla="*/ 0 h 588"/>
              <a:gd name="txR" fmla="*/ 5591 w 5591"/>
              <a:gd name="txB" fmla="*/ 588 h 588"/>
            </a:gdLst>
            <a:ahLst/>
            <a:cxnLst>
              <a:cxn ang="0">
                <a:pos x="0" y="0"/>
              </a:cxn>
              <a:cxn ang="0">
                <a:pos x="3802505" y="0"/>
              </a:cxn>
              <a:cxn ang="0">
                <a:pos x="3802505" y="838200"/>
              </a:cxn>
              <a:cxn ang="0">
                <a:pos x="31688" y="0"/>
              </a:cxn>
            </a:cxnLst>
            <a:rect l="txL" t="txT" r="txR" b="tx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直角三角形 15"/>
          <p:cNvSpPr/>
          <p:nvPr/>
        </p:nvSpPr>
        <p:spPr bwMode="auto">
          <a:xfrm>
            <a:off x="-6042" y="5791253"/>
            <a:ext cx="3402313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燕尾形 1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燕尾形 1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1" name="日期占位符 4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页脚占位符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OverChart">
  <p:cSld name="垂直排列标题且文本在图表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905500" y="-1108075"/>
            <a:ext cx="1908175" cy="72739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sz="half" idx="1"/>
          </p:nvPr>
        </p:nvSpPr>
        <p:spPr>
          <a:xfrm>
            <a:off x="179388" y="-1108075"/>
            <a:ext cx="5573712" cy="356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图表占位符 3"/>
          <p:cNvSpPr>
            <a:spLocks noGrp="1"/>
          </p:cNvSpPr>
          <p:nvPr>
            <p:ph type="chart" sz="half" idx="2"/>
          </p:nvPr>
        </p:nvSpPr>
        <p:spPr>
          <a:xfrm>
            <a:off x="179388" y="2605088"/>
            <a:ext cx="5573712" cy="35607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365125" marR="0" lvl="0" indent="-25590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/>
            </a:pPr>
            <a:endParaRPr kumimoji="0" lang="zh-CN" altLang="en-US" sz="2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37300"/>
            <a:ext cx="2133600" cy="476250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37300"/>
            <a:ext cx="2895600" cy="476250"/>
          </a:xfrm>
          <a:prstGeom prst="rect">
            <a:avLst/>
          </a:prstGeom>
        </p:spPr>
        <p:txBody>
          <a:bodyPr vert="horz" anchor="b"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265863"/>
            <a:ext cx="2133600" cy="476250"/>
          </a:xfrm>
          <a:prstGeom prst="rect">
            <a:avLst/>
          </a:prstGeom>
        </p:spPr>
        <p:txBody>
          <a:bodyPr vert="horz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燕尾形 10"/>
          <p:cNvSpPr/>
          <p:nvPr/>
        </p:nvSpPr>
        <p:spPr>
          <a:xfrm>
            <a:off x="3636963" y="3005138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燕尾形 11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6" name="日期占位符 3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4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日期占位符 6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7"/>
          <p:cNvSpPr>
            <a:spLocks noGrp="1"/>
          </p:cNvSpPr>
          <p:nvPr>
            <p:ph type="ftr" sz="quarter" idx="1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2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3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占位符 1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2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/>
          <a:p>
            <a:pPr algn="r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任意多边形 11"/>
          <p:cNvSpPr/>
          <p:nvPr/>
        </p:nvSpPr>
        <p:spPr>
          <a:xfrm>
            <a:off x="485775" y="5938838"/>
            <a:ext cx="3690938" cy="933450"/>
          </a:xfrm>
          <a:custGeom>
            <a:avLst/>
            <a:gdLst>
              <a:gd name="txL" fmla="*/ 0 w 5591"/>
              <a:gd name="txT" fmla="*/ 0 h 588"/>
              <a:gd name="txR" fmla="*/ 5591 w 5591"/>
              <a:gd name="txB" fmla="*/ 588 h 588"/>
            </a:gdLst>
            <a:ahLst/>
            <a:cxnLst>
              <a:cxn ang="0">
                <a:pos x="0" y="0"/>
              </a:cxn>
              <a:cxn ang="0">
                <a:pos x="3802505" y="0"/>
              </a:cxn>
              <a:cxn ang="0">
                <a:pos x="3802505" y="838200"/>
              </a:cxn>
              <a:cxn ang="0">
                <a:pos x="31688" y="0"/>
              </a:cxn>
            </a:cxnLst>
            <a:rect l="txL" t="txT" r="txR" b="tx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直角三角形 13"/>
          <p:cNvSpPr/>
          <p:nvPr/>
        </p:nvSpPr>
        <p:spPr bwMode="auto">
          <a:xfrm>
            <a:off x="-6042" y="5791253"/>
            <a:ext cx="3402313" cy="1080868"/>
          </a:xfrm>
          <a:prstGeom prst="rtTriangle">
            <a:avLst/>
          </a:prstGeom>
          <a:blipFill>
            <a:blip r:embed="rId15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33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A2EE830-6179-4BD9-A461-F7B2466EC7D9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1/17/2023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dirty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</p:titleStyle>
    <p:bodyStyle>
      <a:lvl1pPr marL="365125" indent="-255905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030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155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13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6808" y="1700808"/>
            <a:ext cx="6527080" cy="1470025"/>
          </a:xfrm>
          <a:noFill/>
          <a:ln>
            <a:noFill/>
          </a:ln>
          <a:effectLst/>
          <a:sp3d prstMaterial="plastic"/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认识整亿数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6627" name="AutoShape 10"/>
          <p:cNvSpPr/>
          <p:nvPr/>
        </p:nvSpPr>
        <p:spPr>
          <a:xfrm>
            <a:off x="528638" y="5575300"/>
            <a:ext cx="1152525" cy="5762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0000">
              <a:alpha val="79999"/>
            </a:srgbClr>
          </a:solidFill>
          <a:ln w="127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28" name="Text Box 7">
            <a:hlinkClick r:id="rId4" action="ppaction://hlinksldjump"/>
          </p:cNvPr>
          <p:cNvSpPr txBox="1"/>
          <p:nvPr/>
        </p:nvSpPr>
        <p:spPr>
          <a:xfrm>
            <a:off x="636588" y="5621338"/>
            <a:ext cx="936625" cy="45720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黑体" panose="02010609060101010101" pitchFamily="2" charset="-122"/>
              </a:rPr>
              <a:t>引 入</a:t>
            </a:r>
          </a:p>
        </p:txBody>
      </p:sp>
      <p:sp>
        <p:nvSpPr>
          <p:cNvPr id="26629" name="AutoShape 11"/>
          <p:cNvSpPr/>
          <p:nvPr/>
        </p:nvSpPr>
        <p:spPr>
          <a:xfrm>
            <a:off x="2868613" y="5575300"/>
            <a:ext cx="1152525" cy="5762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66FF33">
              <a:alpha val="79999"/>
            </a:srgbClr>
          </a:solidFill>
          <a:ln w="127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30" name="Text Box 6">
            <a:hlinkClick r:id="rId5" action="ppaction://hlinksldjump"/>
          </p:cNvPr>
          <p:cNvSpPr txBox="1"/>
          <p:nvPr/>
        </p:nvSpPr>
        <p:spPr>
          <a:xfrm>
            <a:off x="2976563" y="5646738"/>
            <a:ext cx="936625" cy="45720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黑体" panose="02010609060101010101" pitchFamily="2" charset="-122"/>
              </a:rPr>
              <a:t>新 授</a:t>
            </a:r>
          </a:p>
        </p:txBody>
      </p:sp>
      <p:sp>
        <p:nvSpPr>
          <p:cNvPr id="26631" name="AutoShape 12"/>
          <p:cNvSpPr/>
          <p:nvPr/>
        </p:nvSpPr>
        <p:spPr>
          <a:xfrm>
            <a:off x="5173663" y="5575300"/>
            <a:ext cx="1152525" cy="5762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00">
              <a:alpha val="79999"/>
            </a:srgbClr>
          </a:solidFill>
          <a:ln w="127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32" name="Text Box 8">
            <a:hlinkClick r:id="rId6" action="ppaction://hlinksldjump"/>
          </p:cNvPr>
          <p:cNvSpPr txBox="1"/>
          <p:nvPr/>
        </p:nvSpPr>
        <p:spPr>
          <a:xfrm>
            <a:off x="5102225" y="5621338"/>
            <a:ext cx="1511300" cy="427037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200" dirty="0">
                <a:latin typeface="Arial" panose="020B0604020202020204" pitchFamily="34" charset="0"/>
                <a:ea typeface="黑体" panose="02010609060101010101" pitchFamily="2" charset="-122"/>
              </a:rPr>
              <a:t>巩固练习</a:t>
            </a:r>
          </a:p>
        </p:txBody>
      </p:sp>
      <p:sp>
        <p:nvSpPr>
          <p:cNvPr id="26633" name="AutoShape 13"/>
          <p:cNvSpPr/>
          <p:nvPr/>
        </p:nvSpPr>
        <p:spPr>
          <a:xfrm>
            <a:off x="7405688" y="5575300"/>
            <a:ext cx="1152525" cy="576263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>
              <a:alpha val="79999"/>
            </a:schemeClr>
          </a:solidFill>
          <a:ln w="127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34" name="Text Box 9">
            <a:hlinkClick r:id="rId7" action="ppaction://hlinksldjump"/>
          </p:cNvPr>
          <p:cNvSpPr txBox="1"/>
          <p:nvPr/>
        </p:nvSpPr>
        <p:spPr>
          <a:xfrm>
            <a:off x="7334250" y="5646738"/>
            <a:ext cx="1439863" cy="427037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你知道吗</a:t>
            </a:r>
          </a:p>
        </p:txBody>
      </p:sp>
      <p:sp>
        <p:nvSpPr>
          <p:cNvPr id="14" name="矩形 13"/>
          <p:cNvSpPr/>
          <p:nvPr/>
        </p:nvSpPr>
        <p:spPr>
          <a:xfrm>
            <a:off x="3337611" y="623728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页脚占位符 2"/>
          <p:cNvSpPr txBox="1"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13355" name="Rectangle 4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108075"/>
            <a:ext cx="7127874" cy="720725"/>
          </a:xfrm>
          <a:noFill/>
          <a:ln>
            <a:noFill/>
          </a:ln>
          <a:effectLst/>
          <a:sp3d prstMaterial="plastic"/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练习</a:t>
            </a:r>
          </a:p>
        </p:txBody>
      </p:sp>
      <p:sp>
        <p:nvSpPr>
          <p:cNvPr id="35844" name="AutoShape 38">
            <a:hlinkClick r:id="" action="ppaction://hlinkshowjump?jump=firstslide"/>
          </p:cNvPr>
          <p:cNvSpPr/>
          <p:nvPr/>
        </p:nvSpPr>
        <p:spPr>
          <a:xfrm>
            <a:off x="179388" y="6237288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845" name="Text Box 40"/>
          <p:cNvSpPr txBox="1"/>
          <p:nvPr/>
        </p:nvSpPr>
        <p:spPr>
          <a:xfrm>
            <a:off x="827088" y="2636838"/>
            <a:ext cx="7921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pic>
        <p:nvPicPr>
          <p:cNvPr id="35846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38" y="477838"/>
            <a:ext cx="8524875" cy="46847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脚占位符 2"/>
          <p:cNvSpPr txBox="1"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14380" name="Rectangle 4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108075"/>
            <a:ext cx="7127874" cy="720725"/>
          </a:xfrm>
          <a:noFill/>
          <a:ln>
            <a:noFill/>
          </a:ln>
          <a:effectLst/>
          <a:sp3d prstMaterial="plastic"/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练习</a:t>
            </a:r>
          </a:p>
        </p:txBody>
      </p:sp>
      <p:sp>
        <p:nvSpPr>
          <p:cNvPr id="36868" name="AutoShape 28">
            <a:hlinkClick r:id="" action="ppaction://hlinkshowjump?jump=firstslide"/>
          </p:cNvPr>
          <p:cNvSpPr/>
          <p:nvPr/>
        </p:nvSpPr>
        <p:spPr>
          <a:xfrm>
            <a:off x="179388" y="6237288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36869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8" y="698500"/>
            <a:ext cx="2376487" cy="12906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67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50" y="2060575"/>
            <a:ext cx="6769100" cy="2232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68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313" y="1916113"/>
            <a:ext cx="6769100" cy="2232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77" name="Text Box 41"/>
          <p:cNvSpPr txBox="1"/>
          <p:nvPr/>
        </p:nvSpPr>
        <p:spPr>
          <a:xfrm>
            <a:off x="1331913" y="4149725"/>
            <a:ext cx="18716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46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亿</a:t>
            </a:r>
          </a:p>
        </p:txBody>
      </p:sp>
      <p:sp>
        <p:nvSpPr>
          <p:cNvPr id="14378" name="Text Box 42"/>
          <p:cNvSpPr txBox="1"/>
          <p:nvPr/>
        </p:nvSpPr>
        <p:spPr>
          <a:xfrm>
            <a:off x="5795963" y="2924175"/>
            <a:ext cx="115093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200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万</a:t>
            </a:r>
          </a:p>
        </p:txBody>
      </p:sp>
      <p:sp>
        <p:nvSpPr>
          <p:cNvPr id="14379" name="Text Box 43"/>
          <p:cNvSpPr txBox="1"/>
          <p:nvPr/>
        </p:nvSpPr>
        <p:spPr>
          <a:xfrm>
            <a:off x="4356100" y="4149725"/>
            <a:ext cx="11509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300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万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页脚占位符 2"/>
          <p:cNvSpPr txBox="1"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108075"/>
            <a:ext cx="7127874" cy="720725"/>
          </a:xfrm>
          <a:noFill/>
          <a:ln>
            <a:noFill/>
          </a:ln>
          <a:effectLst/>
          <a:sp3d prstMaterial="plastic"/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练习</a:t>
            </a:r>
          </a:p>
        </p:txBody>
      </p:sp>
      <p:pic>
        <p:nvPicPr>
          <p:cNvPr id="37892" name="Picture 4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2349500"/>
            <a:ext cx="6840538" cy="151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3" name="Text Box 5"/>
          <p:cNvSpPr txBox="1"/>
          <p:nvPr/>
        </p:nvSpPr>
        <p:spPr>
          <a:xfrm>
            <a:off x="3492500" y="2492375"/>
            <a:ext cx="18716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</a:rPr>
              <a:t>12000000000</a:t>
            </a:r>
          </a:p>
        </p:txBody>
      </p:sp>
      <p:sp>
        <p:nvSpPr>
          <p:cNvPr id="22534" name="Text Box 6"/>
          <p:cNvSpPr txBox="1"/>
          <p:nvPr/>
        </p:nvSpPr>
        <p:spPr>
          <a:xfrm>
            <a:off x="5148263" y="2492375"/>
            <a:ext cx="18716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</a:rPr>
              <a:t>14000000000</a:t>
            </a:r>
          </a:p>
        </p:txBody>
      </p:sp>
      <p:pic>
        <p:nvPicPr>
          <p:cNvPr id="22536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438" y="3789363"/>
            <a:ext cx="4968875" cy="1873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896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8" y="476250"/>
            <a:ext cx="2376487" cy="12906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5" name="Text Box 7"/>
          <p:cNvSpPr txBox="1"/>
          <p:nvPr/>
        </p:nvSpPr>
        <p:spPr>
          <a:xfrm>
            <a:off x="5003800" y="3644900"/>
            <a:ext cx="18716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</a:rPr>
              <a:t>100000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页脚占位符 4"/>
          <p:cNvSpPr txBox="1"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练习</a:t>
            </a:r>
          </a:p>
        </p:txBody>
      </p:sp>
      <p:pic>
        <p:nvPicPr>
          <p:cNvPr id="38916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513" y="1268413"/>
            <a:ext cx="6276975" cy="4470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50" y="1597025"/>
            <a:ext cx="6980238" cy="2614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39" name="页脚占位符 2"/>
          <p:cNvSpPr txBox="1"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108075"/>
            <a:ext cx="7127874" cy="720725"/>
          </a:xfrm>
          <a:noFill/>
          <a:ln>
            <a:noFill/>
          </a:ln>
          <a:effectLst/>
          <a:sp3d prstMaterial="plastic"/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练习</a:t>
            </a:r>
          </a:p>
        </p:txBody>
      </p:sp>
      <p:pic>
        <p:nvPicPr>
          <p:cNvPr id="39941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8" y="333375"/>
            <a:ext cx="2376487" cy="12906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6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1863" y="3657600"/>
            <a:ext cx="295275" cy="276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43" name="AutoShape 8">
            <a:hlinkClick r:id="" action="ppaction://hlinkshowjump?jump=firstslide"/>
          </p:cNvPr>
          <p:cNvSpPr/>
          <p:nvPr/>
        </p:nvSpPr>
        <p:spPr>
          <a:xfrm>
            <a:off x="8027988" y="6165850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108075"/>
            <a:ext cx="7127874" cy="720725"/>
          </a:xfrm>
          <a:noFill/>
          <a:ln>
            <a:noFill/>
          </a:ln>
          <a:effectLst/>
          <a:sp3d prstMaterial="plastic"/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练习</a:t>
            </a:r>
          </a:p>
        </p:txBody>
      </p:sp>
      <p:sp>
        <p:nvSpPr>
          <p:cNvPr id="40963" name="AutoShape 10">
            <a:hlinkClick r:id="" action="ppaction://hlinkshowjump?jump=firstslide"/>
          </p:cNvPr>
          <p:cNvSpPr/>
          <p:nvPr/>
        </p:nvSpPr>
        <p:spPr>
          <a:xfrm>
            <a:off x="8027988" y="6165850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40964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549275"/>
            <a:ext cx="7277100" cy="51165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2"/>
          <p:cNvSpPr txBox="1"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035050"/>
            <a:ext cx="7127874" cy="720725"/>
          </a:xfrm>
          <a:noFill/>
          <a:ln>
            <a:noFill/>
          </a:ln>
          <a:effectLst/>
          <a:sp3d prstMaterial="plastic"/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认识整亿数</a:t>
            </a:r>
            <a:r>
              <a:rPr kumimoji="0" lang="en-US" altLang="zh-CN" sz="4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zh-CN" altLang="en-US" sz="4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引入</a:t>
            </a:r>
            <a:r>
              <a:rPr kumimoji="0" lang="en-US" altLang="zh-CN" sz="4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27652" name="Text Box 4"/>
          <p:cNvSpPr txBox="1"/>
          <p:nvPr/>
        </p:nvSpPr>
        <p:spPr>
          <a:xfrm>
            <a:off x="827088" y="692150"/>
            <a:ext cx="6248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方正少儿简体" pitchFamily="65" charset="-122"/>
                <a:ea typeface="方正少儿简体" pitchFamily="65" charset="-122"/>
              </a:rPr>
              <a:t>下面是</a:t>
            </a:r>
            <a:r>
              <a:rPr lang="en-US" altLang="zh-CN" sz="2400" b="1" dirty="0">
                <a:solidFill>
                  <a:srgbClr val="FF3300"/>
                </a:solidFill>
                <a:latin typeface="方正少儿简体" pitchFamily="65" charset="-122"/>
                <a:ea typeface="方正少儿简体" pitchFamily="65" charset="-122"/>
              </a:rPr>
              <a:t>2000</a:t>
            </a:r>
            <a:r>
              <a:rPr lang="zh-CN" altLang="en-US" sz="2400" b="1" dirty="0">
                <a:solidFill>
                  <a:srgbClr val="FF3300"/>
                </a:solidFill>
                <a:latin typeface="方正少儿简体" pitchFamily="65" charset="-122"/>
                <a:ea typeface="方正少儿简体" pitchFamily="65" charset="-122"/>
              </a:rPr>
              <a:t>年第五次全国人口普查的数据</a:t>
            </a:r>
          </a:p>
        </p:txBody>
      </p:sp>
      <p:pic>
        <p:nvPicPr>
          <p:cNvPr id="17420" name="Picture 12" descr="10"/>
          <p:cNvPicPr>
            <a:picLocks noChangeAspect="1"/>
          </p:cNvPicPr>
          <p:nvPr/>
        </p:nvPicPr>
        <p:blipFill>
          <a:blip r:embed="rId2">
            <a:lum bright="-17999" contrast="48000"/>
          </a:blip>
          <a:stretch>
            <a:fillRect/>
          </a:stretch>
        </p:blipFill>
        <p:spPr>
          <a:xfrm>
            <a:off x="304800" y="1600200"/>
            <a:ext cx="2179638" cy="18049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21" name="Picture 13" descr="11"/>
          <p:cNvPicPr/>
          <p:nvPr/>
        </p:nvPicPr>
        <p:blipFill>
          <a:blip r:embed="rId3">
            <a:lum bright="-12000" contrast="30000"/>
          </a:blip>
          <a:stretch>
            <a:fillRect/>
          </a:stretch>
        </p:blipFill>
        <p:spPr>
          <a:xfrm>
            <a:off x="2771775" y="1628775"/>
            <a:ext cx="2181225" cy="1806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22" name="Picture 14" descr="6"/>
          <p:cNvPicPr>
            <a:picLocks noChangeAspect="1"/>
          </p:cNvPicPr>
          <p:nvPr/>
        </p:nvPicPr>
        <p:blipFill>
          <a:blip r:embed="rId4">
            <a:lum bright="-12000" contrast="30000"/>
          </a:blip>
          <a:stretch>
            <a:fillRect/>
          </a:stretch>
        </p:blipFill>
        <p:spPr>
          <a:xfrm>
            <a:off x="250825" y="4221163"/>
            <a:ext cx="2279650" cy="1876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23" name="Picture 15" descr="7"/>
          <p:cNvPicPr>
            <a:picLocks noChangeAspect="1"/>
          </p:cNvPicPr>
          <p:nvPr/>
        </p:nvPicPr>
        <p:blipFill>
          <a:blip r:embed="rId5">
            <a:lum bright="-12000" contrast="30000"/>
          </a:blip>
          <a:stretch>
            <a:fillRect/>
          </a:stretch>
        </p:blipFill>
        <p:spPr>
          <a:xfrm>
            <a:off x="2843213" y="4221163"/>
            <a:ext cx="2233612" cy="199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24" name="Picture 16" descr="8"/>
          <p:cNvPicPr/>
          <p:nvPr/>
        </p:nvPicPr>
        <p:blipFill>
          <a:blip r:embed="rId6">
            <a:lum bright="-12000" contrast="30000"/>
          </a:blip>
          <a:stretch>
            <a:fillRect/>
          </a:stretch>
        </p:blipFill>
        <p:spPr>
          <a:xfrm>
            <a:off x="5364163" y="1628775"/>
            <a:ext cx="2181225" cy="1806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25" name="Picture 17" descr="9"/>
          <p:cNvPicPr>
            <a:picLocks noChangeAspect="1"/>
          </p:cNvPicPr>
          <p:nvPr/>
        </p:nvPicPr>
        <p:blipFill>
          <a:blip r:embed="rId7">
            <a:lum bright="-12000" contrast="30000"/>
          </a:blip>
          <a:stretch>
            <a:fillRect/>
          </a:stretch>
        </p:blipFill>
        <p:spPr>
          <a:xfrm>
            <a:off x="5508625" y="4292600"/>
            <a:ext cx="2190750" cy="1873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9" name="AutoShape 19">
            <a:hlinkClick r:id="rId8" action="ppaction://hlinksldjump"/>
          </p:cNvPr>
          <p:cNvSpPr/>
          <p:nvPr/>
        </p:nvSpPr>
        <p:spPr>
          <a:xfrm>
            <a:off x="8388350" y="6237288"/>
            <a:ext cx="43180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页脚占位符 2"/>
          <p:cNvSpPr txBox="1"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035050"/>
            <a:ext cx="7127874" cy="720725"/>
          </a:xfrm>
          <a:noFill/>
          <a:ln>
            <a:noFill/>
          </a:ln>
          <a:effectLst/>
          <a:sp3d prstMaterial="plastic"/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认识整亿数</a:t>
            </a:r>
            <a:r>
              <a:rPr kumimoji="0" lang="en-US" altLang="zh-CN" sz="4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zh-CN" altLang="en-US" sz="4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引入</a:t>
            </a:r>
            <a:r>
              <a:rPr kumimoji="0" lang="en-US" altLang="zh-CN" sz="4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altLang="zh-CN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6" name="AutoShape 4"/>
          <p:cNvSpPr/>
          <p:nvPr/>
        </p:nvSpPr>
        <p:spPr>
          <a:xfrm>
            <a:off x="1136650" y="549275"/>
            <a:ext cx="6172200" cy="3352800"/>
          </a:xfrm>
          <a:prstGeom prst="irregularSeal1">
            <a:avLst/>
          </a:prstGeom>
          <a:solidFill>
            <a:srgbClr val="FFFF99"/>
          </a:solidFill>
          <a:ln w="25400" cap="flat" cmpd="sng">
            <a:solidFill>
              <a:srgbClr val="CA368E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  <a:ea typeface="方正少儿简体" pitchFamily="65" charset="-122"/>
              </a:rPr>
              <a:t>我国总人口数：</a:t>
            </a:r>
          </a:p>
          <a:p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  <a:ea typeface="方正少儿简体" pitchFamily="65" charset="-122"/>
              </a:rPr>
              <a:t>1295330000</a:t>
            </a:r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  <a:ea typeface="方正少儿简体" pitchFamily="65" charset="-122"/>
              </a:rPr>
              <a:t>人</a:t>
            </a:r>
          </a:p>
        </p:txBody>
      </p:sp>
      <p:sp>
        <p:nvSpPr>
          <p:cNvPr id="18437" name="Text Box 5"/>
          <p:cNvSpPr txBox="1"/>
          <p:nvPr/>
        </p:nvSpPr>
        <p:spPr>
          <a:xfrm>
            <a:off x="1619250" y="4292600"/>
            <a:ext cx="5257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华文彩云" panose="02010800040101010101" pitchFamily="2" charset="-122"/>
                <a:ea typeface="华文彩云" panose="02010800040101010101" pitchFamily="2" charset="-122"/>
              </a:rPr>
              <a:t>这个数字你会读吗</a:t>
            </a:r>
            <a:r>
              <a:rPr lang="en-US" altLang="zh-CN" sz="3200" b="1" dirty="0">
                <a:latin typeface="华文彩云" panose="02010800040101010101" pitchFamily="2" charset="-122"/>
                <a:ea typeface="华文彩云" panose="02010800040101010101" pitchFamily="2" charset="-122"/>
              </a:rPr>
              <a:t>?</a:t>
            </a:r>
          </a:p>
        </p:txBody>
      </p:sp>
      <p:sp>
        <p:nvSpPr>
          <p:cNvPr id="28678" name="AutoShape 6">
            <a:hlinkClick r:id="" action="ppaction://hlinkshowjump?jump=firstslide"/>
          </p:cNvPr>
          <p:cNvSpPr/>
          <p:nvPr/>
        </p:nvSpPr>
        <p:spPr>
          <a:xfrm>
            <a:off x="8243888" y="6426200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4" name="Rectangle 32"/>
          <p:cNvSpPr>
            <a:spLocks noGrp="1" noChangeArrowheads="1"/>
          </p:cNvSpPr>
          <p:nvPr>
            <p:ph type="title" orient="vert"/>
          </p:nvPr>
        </p:nvSpPr>
        <p:spPr>
          <a:xfrm>
            <a:off x="539750" y="-963613"/>
            <a:ext cx="7127875" cy="720725"/>
          </a:xfrm>
          <a:noFill/>
          <a:ln>
            <a:noFill/>
          </a:ln>
          <a:effectLst/>
          <a:sp3d prstMaterial="plastic"/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长示例题引出</a:t>
            </a:r>
            <a:r>
              <a:rPr kumimoji="0" lang="zh-CN" altLang="en-US" sz="4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/>
                <a:ea typeface="+mj-ea"/>
                <a:cs typeface="+mj-cs"/>
              </a:rPr>
              <a:t>“</a:t>
            </a:r>
            <a:r>
              <a:rPr kumimoji="0" lang="zh-CN" altLang="en-US" sz="4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亿</a:t>
            </a:r>
            <a:r>
              <a:rPr kumimoji="0" lang="zh-CN" altLang="en-US" sz="4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/>
                <a:ea typeface="+mj-ea"/>
                <a:cs typeface="+mj-cs"/>
              </a:rPr>
              <a:t>”</a:t>
            </a:r>
            <a:endParaRPr kumimoji="0" lang="zh-CN" altLang="en-US" sz="4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699" name="页脚占位符 5"/>
          <p:cNvSpPr txBox="1">
            <a:spLocks noGrp="1"/>
          </p:cNvSpPr>
          <p:nvPr>
            <p:ph type="ftr" sz="quarter" idx="3"/>
          </p:nvPr>
        </p:nvSpPr>
        <p:spPr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29700" name="AutoShape 11">
            <a:hlinkClick r:id="rId2" action="ppaction://hlinksldjump"/>
          </p:cNvPr>
          <p:cNvSpPr/>
          <p:nvPr/>
        </p:nvSpPr>
        <p:spPr>
          <a:xfrm>
            <a:off x="6084888" y="6308725"/>
            <a:ext cx="574675" cy="504825"/>
          </a:xfrm>
          <a:prstGeom prst="actionButtonBlank">
            <a:avLst/>
          </a:prstGeom>
          <a:solidFill>
            <a:srgbClr val="00FF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1" name="AutoShape 12">
            <a:hlinkClick r:id="rId3" action="ppaction://hlinksldjump"/>
          </p:cNvPr>
          <p:cNvSpPr/>
          <p:nvPr/>
        </p:nvSpPr>
        <p:spPr>
          <a:xfrm>
            <a:off x="3924300" y="6297613"/>
            <a:ext cx="574675" cy="476250"/>
          </a:xfrm>
          <a:prstGeom prst="actionButtonBlank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2" name="AutoShape 13">
            <a:hlinkClick r:id="rId4" action="ppaction://hlinksldjump"/>
          </p:cNvPr>
          <p:cNvSpPr/>
          <p:nvPr/>
        </p:nvSpPr>
        <p:spPr>
          <a:xfrm>
            <a:off x="1474788" y="6308725"/>
            <a:ext cx="576262" cy="479425"/>
          </a:xfrm>
          <a:prstGeom prst="actionButtonBlank">
            <a:avLst/>
          </a:prstGeom>
          <a:solidFill>
            <a:srgbClr val="FFCC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3" name="AutoShape 15"/>
          <p:cNvSpPr/>
          <p:nvPr/>
        </p:nvSpPr>
        <p:spPr>
          <a:xfrm>
            <a:off x="827088" y="6021388"/>
            <a:ext cx="576262" cy="360362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4" name="Text Box 19">
            <a:hlinkClick r:id="rId3" action="ppaction://hlinksldjump"/>
          </p:cNvPr>
          <p:cNvSpPr txBox="1"/>
          <p:nvPr/>
        </p:nvSpPr>
        <p:spPr>
          <a:xfrm>
            <a:off x="1425575" y="6248400"/>
            <a:ext cx="647700" cy="5794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</a:p>
        </p:txBody>
      </p:sp>
      <p:sp>
        <p:nvSpPr>
          <p:cNvPr id="29705" name="AutoShape 21">
            <a:hlinkClick r:id="" action="ppaction://hlinkshowjump?jump=firstslide"/>
          </p:cNvPr>
          <p:cNvSpPr/>
          <p:nvPr/>
        </p:nvSpPr>
        <p:spPr>
          <a:xfrm>
            <a:off x="8101013" y="6165850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6" name="Text Box 22">
            <a:hlinkClick r:id="rId4" action="ppaction://hlinksldjump"/>
          </p:cNvPr>
          <p:cNvSpPr txBox="1"/>
          <p:nvPr/>
        </p:nvSpPr>
        <p:spPr>
          <a:xfrm>
            <a:off x="3862388" y="6272213"/>
            <a:ext cx="647700" cy="57943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2</a:t>
            </a:r>
          </a:p>
        </p:txBody>
      </p:sp>
      <p:sp>
        <p:nvSpPr>
          <p:cNvPr id="29707" name="Text Box 23">
            <a:hlinkClick r:id="rId5" action="ppaction://hlinksldjump"/>
          </p:cNvPr>
          <p:cNvSpPr txBox="1"/>
          <p:nvPr/>
        </p:nvSpPr>
        <p:spPr>
          <a:xfrm>
            <a:off x="6051550" y="6248400"/>
            <a:ext cx="647700" cy="5794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3</a:t>
            </a:r>
          </a:p>
        </p:txBody>
      </p:sp>
      <p:sp>
        <p:nvSpPr>
          <p:cNvPr id="8217" name="Text Box 25"/>
          <p:cNvSpPr txBox="1"/>
          <p:nvPr/>
        </p:nvSpPr>
        <p:spPr>
          <a:xfrm>
            <a:off x="3203575" y="3141663"/>
            <a:ext cx="1511300" cy="1433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8800" b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亿</a:t>
            </a:r>
          </a:p>
        </p:txBody>
      </p:sp>
      <p:pic>
        <p:nvPicPr>
          <p:cNvPr id="29709" name="图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413" y="620713"/>
            <a:ext cx="7753350" cy="26654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039"/>
          <p:cNvSpPr>
            <a:spLocks noGrp="1" noChangeArrowheads="1"/>
          </p:cNvSpPr>
          <p:nvPr>
            <p:ph type="title" orient="vert"/>
          </p:nvPr>
        </p:nvSpPr>
        <p:spPr>
          <a:xfrm>
            <a:off x="539750" y="-1179513"/>
            <a:ext cx="7127875" cy="720725"/>
          </a:xfrm>
          <a:noFill/>
          <a:ln>
            <a:noFill/>
          </a:ln>
          <a:effectLst/>
          <a:sp3d prstMaterial="plastic"/>
        </p:spPr>
        <p:txBody>
          <a:bodyPr vert="horz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提出问题</a:t>
            </a:r>
            <a:b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23" name="页脚占位符 5"/>
          <p:cNvSpPr txBox="1">
            <a:spLocks noGrp="1"/>
          </p:cNvSpPr>
          <p:nvPr>
            <p:ph type="ftr" sz="quarter" idx="3"/>
          </p:nvPr>
        </p:nvSpPr>
        <p:spPr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30724" name="AutoShape 1026">
            <a:hlinkClick r:id="rId2" action="ppaction://hlinksldjump"/>
          </p:cNvPr>
          <p:cNvSpPr/>
          <p:nvPr/>
        </p:nvSpPr>
        <p:spPr>
          <a:xfrm>
            <a:off x="6084888" y="6308725"/>
            <a:ext cx="574675" cy="504825"/>
          </a:xfrm>
          <a:prstGeom prst="actionButtonBlank">
            <a:avLst/>
          </a:prstGeom>
          <a:solidFill>
            <a:srgbClr val="00FF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25" name="AutoShape 1027">
            <a:hlinkClick r:id="rId3" action="ppaction://hlinksldjump"/>
          </p:cNvPr>
          <p:cNvSpPr/>
          <p:nvPr/>
        </p:nvSpPr>
        <p:spPr>
          <a:xfrm>
            <a:off x="3924300" y="6297613"/>
            <a:ext cx="574675" cy="476250"/>
          </a:xfrm>
          <a:prstGeom prst="actionButtonBlank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26" name="AutoShape 1028">
            <a:hlinkClick r:id="rId4" action="ppaction://hlinksldjump"/>
          </p:cNvPr>
          <p:cNvSpPr/>
          <p:nvPr/>
        </p:nvSpPr>
        <p:spPr>
          <a:xfrm>
            <a:off x="1474788" y="6308725"/>
            <a:ext cx="576262" cy="479425"/>
          </a:xfrm>
          <a:prstGeom prst="actionButtonBlank">
            <a:avLst/>
          </a:prstGeom>
          <a:solidFill>
            <a:srgbClr val="FFCC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27" name="AutoShape 1029"/>
          <p:cNvSpPr/>
          <p:nvPr/>
        </p:nvSpPr>
        <p:spPr>
          <a:xfrm>
            <a:off x="827088" y="6021388"/>
            <a:ext cx="576262" cy="360362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28" name="Text Box 1030">
            <a:hlinkClick r:id="rId3" action="ppaction://hlinksldjump"/>
          </p:cNvPr>
          <p:cNvSpPr txBox="1"/>
          <p:nvPr/>
        </p:nvSpPr>
        <p:spPr>
          <a:xfrm>
            <a:off x="1425575" y="6248400"/>
            <a:ext cx="647700" cy="5794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</a:p>
        </p:txBody>
      </p:sp>
      <p:sp>
        <p:nvSpPr>
          <p:cNvPr id="30729" name="AutoShape 1031">
            <a:hlinkClick r:id="" action="ppaction://hlinkshowjump?jump=firstslide"/>
          </p:cNvPr>
          <p:cNvSpPr/>
          <p:nvPr/>
        </p:nvSpPr>
        <p:spPr>
          <a:xfrm>
            <a:off x="8101013" y="6165850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30" name="Text Box 1032">
            <a:hlinkClick r:id="rId4" action="ppaction://hlinksldjump"/>
          </p:cNvPr>
          <p:cNvSpPr txBox="1"/>
          <p:nvPr/>
        </p:nvSpPr>
        <p:spPr>
          <a:xfrm>
            <a:off x="3862388" y="6272213"/>
            <a:ext cx="647700" cy="57943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2</a:t>
            </a:r>
          </a:p>
        </p:txBody>
      </p:sp>
      <p:sp>
        <p:nvSpPr>
          <p:cNvPr id="30731" name="Text Box 1033">
            <a:hlinkClick r:id="rId5" action="ppaction://hlinksldjump"/>
          </p:cNvPr>
          <p:cNvSpPr txBox="1"/>
          <p:nvPr/>
        </p:nvSpPr>
        <p:spPr>
          <a:xfrm>
            <a:off x="6051550" y="6248400"/>
            <a:ext cx="647700" cy="5794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3</a:t>
            </a:r>
          </a:p>
        </p:txBody>
      </p:sp>
      <p:grpSp>
        <p:nvGrpSpPr>
          <p:cNvPr id="19468" name="Group 1036"/>
          <p:cNvGrpSpPr/>
          <p:nvPr/>
        </p:nvGrpSpPr>
        <p:grpSpPr>
          <a:xfrm>
            <a:off x="1250950" y="3392488"/>
            <a:ext cx="6705600" cy="2484437"/>
            <a:chOff x="1066" y="2115"/>
            <a:chExt cx="3782" cy="1315"/>
          </a:xfrm>
        </p:grpSpPr>
        <p:sp>
          <p:nvSpPr>
            <p:cNvPr id="30734" name="AutoShape 1037"/>
            <p:cNvSpPr/>
            <p:nvPr/>
          </p:nvSpPr>
          <p:spPr>
            <a:xfrm>
              <a:off x="1066" y="2115"/>
              <a:ext cx="2949" cy="635"/>
            </a:xfrm>
            <a:prstGeom prst="cloudCallout">
              <a:avLst>
                <a:gd name="adj1" fmla="val 53560"/>
                <a:gd name="adj2" fmla="val 78505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lin ang="5400000" scaled="1"/>
              <a:tileRect/>
            </a:gra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r>
                <a:rPr lang="zh-CN" altLang="en-US" b="1" dirty="0">
                  <a:latin typeface="Arial" panose="020B0604020202020204" pitchFamily="34" charset="0"/>
                </a:rPr>
                <a:t>九亿、十七亿、三百五十四亿是多少？怎么写呢？</a:t>
              </a:r>
            </a:p>
          </p:txBody>
        </p:sp>
        <p:pic>
          <p:nvPicPr>
            <p:cNvPr id="30735" name="Picture 103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41" y="2808"/>
              <a:ext cx="607" cy="622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30733" name="图片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" y="576263"/>
            <a:ext cx="7700963" cy="26527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页脚占位符 2"/>
          <p:cNvSpPr txBox="1"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9245" name="Rectangle 2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108075"/>
            <a:ext cx="7127875" cy="720725"/>
          </a:xfrm>
          <a:noFill/>
          <a:ln>
            <a:noFill/>
          </a:ln>
          <a:effectLst/>
          <a:sp3d prstMaterial="plastic"/>
        </p:spPr>
        <p:txBody>
          <a:bodyPr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对照数位顺序表写数</a:t>
            </a:r>
            <a:b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748" name="AutoShape 19">
            <a:hlinkClick r:id="rId2" action="ppaction://hlinksldjump"/>
          </p:cNvPr>
          <p:cNvSpPr/>
          <p:nvPr/>
        </p:nvSpPr>
        <p:spPr>
          <a:xfrm>
            <a:off x="8243888" y="6237288"/>
            <a:ext cx="431800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1749" name="AutoShape 22">
            <a:hlinkClick r:id="" action="ppaction://hlinkshowjump?jump=firstslide"/>
          </p:cNvPr>
          <p:cNvSpPr/>
          <p:nvPr/>
        </p:nvSpPr>
        <p:spPr>
          <a:xfrm>
            <a:off x="179388" y="6237288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40" name="Text Box 24"/>
          <p:cNvSpPr txBox="1"/>
          <p:nvPr/>
        </p:nvSpPr>
        <p:spPr>
          <a:xfrm>
            <a:off x="311150" y="1409700"/>
            <a:ext cx="742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宋体" panose="02010600030101010101" pitchFamily="2" charset="-122"/>
              </a:rPr>
              <a:t>一千万一千万地数</a:t>
            </a:r>
            <a:r>
              <a:rPr lang="en-US" altLang="zh-CN" sz="3200" b="1" dirty="0">
                <a:latin typeface="宋体" panose="02010600030101010101" pitchFamily="2" charset="-122"/>
              </a:rPr>
              <a:t>,</a:t>
            </a:r>
            <a:r>
              <a:rPr lang="en-US" altLang="zh-CN" sz="3200" b="1" dirty="0">
                <a:latin typeface="Arial" panose="020B0604020202020204" pitchFamily="34" charset="0"/>
              </a:rPr>
              <a:t>10</a:t>
            </a:r>
            <a:r>
              <a:rPr lang="zh-CN" altLang="en-US" sz="3200" b="1" dirty="0">
                <a:latin typeface="Arial" panose="020B0604020202020204" pitchFamily="34" charset="0"/>
              </a:rPr>
              <a:t>个一千万是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一亿</a:t>
            </a:r>
            <a:r>
              <a:rPr lang="zh-CN" altLang="en-US" sz="3200" b="1" dirty="0"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9242" name="Text Box 26"/>
          <p:cNvSpPr txBox="1"/>
          <p:nvPr/>
        </p:nvSpPr>
        <p:spPr>
          <a:xfrm>
            <a:off x="468313" y="2276475"/>
            <a:ext cx="66976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10</a:t>
            </a:r>
            <a:r>
              <a:rPr lang="zh-CN" altLang="en-US" sz="3200" b="1" dirty="0">
                <a:latin typeface="Arial" panose="020B0604020202020204" pitchFamily="34" charset="0"/>
              </a:rPr>
              <a:t>个一亿是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十亿</a:t>
            </a:r>
            <a:r>
              <a:rPr lang="zh-CN" altLang="en-US" sz="3200" b="1" dirty="0">
                <a:latin typeface="Arial" panose="020B0604020202020204" pitchFamily="34" charset="0"/>
              </a:rPr>
              <a:t>。</a:t>
            </a:r>
          </a:p>
        </p:txBody>
      </p:sp>
      <p:sp>
        <p:nvSpPr>
          <p:cNvPr id="9243" name="Text Box 27"/>
          <p:cNvSpPr txBox="1"/>
          <p:nvPr/>
        </p:nvSpPr>
        <p:spPr>
          <a:xfrm>
            <a:off x="900113" y="4362450"/>
            <a:ext cx="66976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10</a:t>
            </a:r>
            <a:r>
              <a:rPr lang="zh-CN" altLang="en-US" sz="3200" b="1" dirty="0">
                <a:latin typeface="Arial" panose="020B0604020202020204" pitchFamily="34" charset="0"/>
              </a:rPr>
              <a:t>个一百亿是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一千亿</a:t>
            </a:r>
            <a:r>
              <a:rPr lang="zh-CN" altLang="en-US" sz="3200" b="1" dirty="0">
                <a:latin typeface="Arial" panose="020B0604020202020204" pitchFamily="34" charset="0"/>
              </a:rPr>
              <a:t>。</a:t>
            </a:r>
          </a:p>
        </p:txBody>
      </p:sp>
      <p:sp>
        <p:nvSpPr>
          <p:cNvPr id="9244" name="Text Box 28"/>
          <p:cNvSpPr txBox="1"/>
          <p:nvPr/>
        </p:nvSpPr>
        <p:spPr>
          <a:xfrm>
            <a:off x="684213" y="3354388"/>
            <a:ext cx="66976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10</a:t>
            </a:r>
            <a:r>
              <a:rPr lang="zh-CN" altLang="en-US" sz="3200" b="1" dirty="0">
                <a:latin typeface="Arial" panose="020B0604020202020204" pitchFamily="34" charset="0"/>
              </a:rPr>
              <a:t>个十亿是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一百亿</a:t>
            </a:r>
            <a:r>
              <a:rPr lang="zh-CN" altLang="en-US" sz="3200" b="1" dirty="0">
                <a:latin typeface="Arial" panose="020B0604020202020204" pitchFamily="34" charset="0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0" grpId="0"/>
      <p:bldP spid="9242" grpId="0"/>
      <p:bldP spid="9243" grpId="0"/>
      <p:bldP spid="92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页脚占位符 2"/>
          <p:cNvSpPr txBox="1"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10406" name="Rectangle 16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108075"/>
            <a:ext cx="7127875" cy="720725"/>
          </a:xfrm>
          <a:noFill/>
          <a:ln>
            <a:noFill/>
          </a:ln>
          <a:effectLst/>
          <a:sp3d prstMaterial="plastic"/>
        </p:spPr>
        <p:txBody>
          <a:bodyPr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认识十进制计数法</a:t>
            </a:r>
            <a:b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772" name="AutoShape 21">
            <a:hlinkClick r:id="rId2" action="ppaction://hlinksldjump"/>
          </p:cNvPr>
          <p:cNvSpPr/>
          <p:nvPr/>
        </p:nvSpPr>
        <p:spPr>
          <a:xfrm>
            <a:off x="7885113" y="6237288"/>
            <a:ext cx="431800" cy="431800"/>
          </a:xfrm>
          <a:prstGeom prst="actionButtonBackPrevious">
            <a:avLst/>
          </a:prstGeom>
          <a:solidFill>
            <a:srgbClr val="FFCC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3" name="AutoShape 22">
            <a:hlinkClick r:id="rId3" action="ppaction://hlinksldjump"/>
          </p:cNvPr>
          <p:cNvSpPr/>
          <p:nvPr/>
        </p:nvSpPr>
        <p:spPr>
          <a:xfrm>
            <a:off x="8459788" y="6237288"/>
            <a:ext cx="433387" cy="431800"/>
          </a:xfrm>
          <a:prstGeom prst="actionButtonForwardNext">
            <a:avLst/>
          </a:prstGeom>
          <a:solidFill>
            <a:srgbClr val="FFCC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4" name="AutoShape 31">
            <a:hlinkClick r:id="" action="ppaction://hlinkshowjump?jump=firstslide"/>
          </p:cNvPr>
          <p:cNvSpPr/>
          <p:nvPr/>
        </p:nvSpPr>
        <p:spPr>
          <a:xfrm>
            <a:off x="179388" y="6237288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74" name="Text Box 34"/>
          <p:cNvSpPr txBox="1"/>
          <p:nvPr/>
        </p:nvSpPr>
        <p:spPr>
          <a:xfrm>
            <a:off x="179388" y="3068638"/>
            <a:ext cx="9366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九亿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75" name="Text Box 35"/>
          <p:cNvSpPr txBox="1"/>
          <p:nvPr/>
        </p:nvSpPr>
        <p:spPr>
          <a:xfrm>
            <a:off x="179388" y="3692525"/>
            <a:ext cx="12969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十七亿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76" name="Text Box 36"/>
          <p:cNvSpPr txBox="1"/>
          <p:nvPr/>
        </p:nvSpPr>
        <p:spPr>
          <a:xfrm>
            <a:off x="179388" y="4365625"/>
            <a:ext cx="21605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三百五十四亿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2778" name="Text Box 39"/>
          <p:cNvSpPr txBox="1"/>
          <p:nvPr/>
        </p:nvSpPr>
        <p:spPr>
          <a:xfrm>
            <a:off x="1908175" y="1916113"/>
            <a:ext cx="488950" cy="11525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千 亿</a:t>
            </a:r>
          </a:p>
        </p:txBody>
      </p:sp>
      <p:sp>
        <p:nvSpPr>
          <p:cNvPr id="32779" name="Text Box 40"/>
          <p:cNvSpPr txBox="1"/>
          <p:nvPr/>
        </p:nvSpPr>
        <p:spPr>
          <a:xfrm>
            <a:off x="2484438" y="1916113"/>
            <a:ext cx="488950" cy="11525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百 亿</a:t>
            </a:r>
          </a:p>
        </p:txBody>
      </p:sp>
      <p:sp>
        <p:nvSpPr>
          <p:cNvPr id="32780" name="Text Box 41"/>
          <p:cNvSpPr txBox="1"/>
          <p:nvPr/>
        </p:nvSpPr>
        <p:spPr>
          <a:xfrm>
            <a:off x="3146425" y="1916113"/>
            <a:ext cx="488950" cy="11525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十 亿</a:t>
            </a:r>
          </a:p>
        </p:txBody>
      </p:sp>
      <p:sp>
        <p:nvSpPr>
          <p:cNvPr id="32781" name="Text Box 42"/>
          <p:cNvSpPr txBox="1"/>
          <p:nvPr/>
        </p:nvSpPr>
        <p:spPr>
          <a:xfrm>
            <a:off x="3768725" y="1844675"/>
            <a:ext cx="488950" cy="11525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亿</a:t>
            </a:r>
          </a:p>
        </p:txBody>
      </p:sp>
      <p:sp>
        <p:nvSpPr>
          <p:cNvPr id="10284" name="Text Box 44"/>
          <p:cNvSpPr txBox="1"/>
          <p:nvPr/>
        </p:nvSpPr>
        <p:spPr>
          <a:xfrm>
            <a:off x="3768725" y="979488"/>
            <a:ext cx="488950" cy="11525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亿  位</a:t>
            </a:r>
          </a:p>
        </p:txBody>
      </p:sp>
      <p:sp>
        <p:nvSpPr>
          <p:cNvPr id="10285" name="Text Box 45"/>
          <p:cNvSpPr txBox="1"/>
          <p:nvPr/>
        </p:nvSpPr>
        <p:spPr>
          <a:xfrm>
            <a:off x="2484438" y="1052513"/>
            <a:ext cx="488950" cy="11525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百 亿 位</a:t>
            </a:r>
          </a:p>
        </p:txBody>
      </p:sp>
      <p:sp>
        <p:nvSpPr>
          <p:cNvPr id="10286" name="Text Box 46"/>
          <p:cNvSpPr txBox="1"/>
          <p:nvPr/>
        </p:nvSpPr>
        <p:spPr>
          <a:xfrm>
            <a:off x="3146425" y="765175"/>
            <a:ext cx="488950" cy="1727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十 亿 位</a:t>
            </a:r>
          </a:p>
        </p:txBody>
      </p:sp>
      <p:sp>
        <p:nvSpPr>
          <p:cNvPr id="10287" name="Text Box 47"/>
          <p:cNvSpPr txBox="1"/>
          <p:nvPr/>
        </p:nvSpPr>
        <p:spPr>
          <a:xfrm>
            <a:off x="1895475" y="1052513"/>
            <a:ext cx="488950" cy="11525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千 亿位</a:t>
            </a:r>
          </a:p>
        </p:txBody>
      </p:sp>
      <p:sp>
        <p:nvSpPr>
          <p:cNvPr id="10288" name="Text Box 48"/>
          <p:cNvSpPr txBox="1"/>
          <p:nvPr/>
        </p:nvSpPr>
        <p:spPr>
          <a:xfrm>
            <a:off x="2051050" y="476250"/>
            <a:ext cx="20161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亿    级</a:t>
            </a:r>
          </a:p>
        </p:txBody>
      </p:sp>
      <p:graphicFrame>
        <p:nvGraphicFramePr>
          <p:cNvPr id="10383" name="Group 143"/>
          <p:cNvGraphicFramePr>
            <a:graphicFrameLocks noGrp="1"/>
          </p:cNvGraphicFramePr>
          <p:nvPr/>
        </p:nvGraphicFramePr>
        <p:xfrm>
          <a:off x="4187825" y="476250"/>
          <a:ext cx="3624263" cy="2355850"/>
        </p:xfrm>
        <a:graphic>
          <a:graphicData uri="http://schemas.openxmlformats.org/drawingml/2006/table">
            <a:tbl>
              <a:tblPr/>
              <a:tblGrid>
                <a:gridCol w="515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2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9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万  级</a:t>
                      </a: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  级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千万位</a:t>
                      </a: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百万位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十万位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万位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千位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百位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十位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千万</a:t>
                      </a: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百万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十万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万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千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百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十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384" name="Text Box 144"/>
          <p:cNvSpPr txBox="1"/>
          <p:nvPr/>
        </p:nvSpPr>
        <p:spPr>
          <a:xfrm>
            <a:off x="3779838" y="2997200"/>
            <a:ext cx="4333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0394" name="Text Box 154"/>
          <p:cNvSpPr txBox="1"/>
          <p:nvPr/>
        </p:nvSpPr>
        <p:spPr>
          <a:xfrm>
            <a:off x="4211638" y="2997200"/>
            <a:ext cx="3673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</a:rPr>
              <a:t>0   0   0  0   0   0   0  0</a:t>
            </a:r>
          </a:p>
        </p:txBody>
      </p:sp>
      <p:sp>
        <p:nvSpPr>
          <p:cNvPr id="10395" name="Text Box 155"/>
          <p:cNvSpPr txBox="1"/>
          <p:nvPr/>
        </p:nvSpPr>
        <p:spPr>
          <a:xfrm>
            <a:off x="3132138" y="3716338"/>
            <a:ext cx="5032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 1 </a:t>
            </a:r>
          </a:p>
        </p:txBody>
      </p:sp>
      <p:sp>
        <p:nvSpPr>
          <p:cNvPr id="10396" name="Text Box 156"/>
          <p:cNvSpPr txBox="1"/>
          <p:nvPr/>
        </p:nvSpPr>
        <p:spPr>
          <a:xfrm>
            <a:off x="4211638" y="3702050"/>
            <a:ext cx="3673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</a:rPr>
              <a:t>0   0   0  0   0   0   0  0</a:t>
            </a:r>
          </a:p>
        </p:txBody>
      </p:sp>
      <p:sp>
        <p:nvSpPr>
          <p:cNvPr id="10397" name="Text Box 157"/>
          <p:cNvSpPr txBox="1"/>
          <p:nvPr/>
        </p:nvSpPr>
        <p:spPr>
          <a:xfrm>
            <a:off x="2555875" y="4437063"/>
            <a:ext cx="5032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 3</a:t>
            </a:r>
          </a:p>
        </p:txBody>
      </p:sp>
      <p:sp>
        <p:nvSpPr>
          <p:cNvPr id="10398" name="Text Box 158"/>
          <p:cNvSpPr txBox="1"/>
          <p:nvPr/>
        </p:nvSpPr>
        <p:spPr>
          <a:xfrm>
            <a:off x="4211638" y="4422775"/>
            <a:ext cx="3673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</a:rPr>
              <a:t>0   0   0  0   0   0   0  0</a:t>
            </a:r>
          </a:p>
        </p:txBody>
      </p:sp>
      <p:sp>
        <p:nvSpPr>
          <p:cNvPr id="10400" name="Text Box 160"/>
          <p:cNvSpPr txBox="1"/>
          <p:nvPr/>
        </p:nvSpPr>
        <p:spPr>
          <a:xfrm>
            <a:off x="3708400" y="3702050"/>
            <a:ext cx="3603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７</a:t>
            </a:r>
          </a:p>
        </p:txBody>
      </p:sp>
      <p:sp>
        <p:nvSpPr>
          <p:cNvPr id="10401" name="Text Box 161"/>
          <p:cNvSpPr txBox="1"/>
          <p:nvPr/>
        </p:nvSpPr>
        <p:spPr>
          <a:xfrm>
            <a:off x="3708400" y="4422775"/>
            <a:ext cx="431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４</a:t>
            </a:r>
          </a:p>
        </p:txBody>
      </p:sp>
      <p:sp>
        <p:nvSpPr>
          <p:cNvPr id="10402" name="Text Box 162"/>
          <p:cNvSpPr txBox="1"/>
          <p:nvPr/>
        </p:nvSpPr>
        <p:spPr>
          <a:xfrm>
            <a:off x="3203575" y="4422775"/>
            <a:ext cx="3587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５</a:t>
            </a:r>
          </a:p>
        </p:txBody>
      </p:sp>
      <p:grpSp>
        <p:nvGrpSpPr>
          <p:cNvPr id="10405" name="Group 165"/>
          <p:cNvGrpSpPr/>
          <p:nvPr/>
        </p:nvGrpSpPr>
        <p:grpSpPr>
          <a:xfrm>
            <a:off x="4211638" y="476250"/>
            <a:ext cx="1800225" cy="4797425"/>
            <a:chOff x="2653" y="300"/>
            <a:chExt cx="1134" cy="3022"/>
          </a:xfrm>
        </p:grpSpPr>
        <p:sp>
          <p:nvSpPr>
            <p:cNvPr id="32816" name="Line 163"/>
            <p:cNvSpPr/>
            <p:nvPr/>
          </p:nvSpPr>
          <p:spPr>
            <a:xfrm>
              <a:off x="2653" y="300"/>
              <a:ext cx="0" cy="2976"/>
            </a:xfrm>
            <a:prstGeom prst="line">
              <a:avLst/>
            </a:prstGeom>
            <a:ln w="9525" cap="rnd" cmpd="sng">
              <a:solidFill>
                <a:srgbClr val="FF0000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7" name="Line 164"/>
            <p:cNvSpPr/>
            <p:nvPr/>
          </p:nvSpPr>
          <p:spPr>
            <a:xfrm>
              <a:off x="3787" y="346"/>
              <a:ext cx="0" cy="2976"/>
            </a:xfrm>
            <a:prstGeom prst="line">
              <a:avLst/>
            </a:prstGeom>
            <a:ln w="9525" cap="rnd" cmpd="sng">
              <a:solidFill>
                <a:srgbClr val="FF0000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1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1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1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10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1000"/>
                                        <p:tgtEl>
                                          <p:spTgt spid="10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1000"/>
                                        <p:tgtEl>
                                          <p:spTgt spid="1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1000"/>
                                        <p:tgtEl>
                                          <p:spTgt spid="10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1000"/>
                                        <p:tgtEl>
                                          <p:spTgt spid="10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4" grpId="0"/>
      <p:bldP spid="10275" grpId="0"/>
      <p:bldP spid="10276" grpId="0"/>
      <p:bldP spid="10284" grpId="0"/>
      <p:bldP spid="10285" grpId="0"/>
      <p:bldP spid="10286" grpId="0"/>
      <p:bldP spid="10287" grpId="0"/>
      <p:bldP spid="10288" grpId="0"/>
      <p:bldP spid="10384" grpId="0"/>
      <p:bldP spid="10394" grpId="0"/>
      <p:bldP spid="10395" grpId="0"/>
      <p:bldP spid="10396" grpId="0"/>
      <p:bldP spid="10397" grpId="0"/>
      <p:bldP spid="10398" grpId="0"/>
      <p:bldP spid="10400" grpId="0"/>
      <p:bldP spid="10401" grpId="0"/>
      <p:bldP spid="104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页脚占位符 2"/>
          <p:cNvSpPr txBox="1"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11300" name="Rectangle 3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108075"/>
            <a:ext cx="7127874" cy="720725"/>
          </a:xfrm>
          <a:noFill/>
          <a:ln>
            <a:noFill/>
          </a:ln>
          <a:effectLst/>
          <a:sp3d prstMaterial="plastic"/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练习</a:t>
            </a:r>
          </a:p>
        </p:txBody>
      </p:sp>
      <p:sp>
        <p:nvSpPr>
          <p:cNvPr id="33796" name="Text Box 31"/>
          <p:cNvSpPr txBox="1"/>
          <p:nvPr/>
        </p:nvSpPr>
        <p:spPr>
          <a:xfrm>
            <a:off x="900113" y="1484313"/>
            <a:ext cx="532923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pic>
        <p:nvPicPr>
          <p:cNvPr id="33797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863" y="692150"/>
            <a:ext cx="1050925" cy="1150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97" name="Text Box 33"/>
          <p:cNvSpPr txBox="1"/>
          <p:nvPr/>
        </p:nvSpPr>
        <p:spPr>
          <a:xfrm>
            <a:off x="1258888" y="2852738"/>
            <a:ext cx="5329237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latin typeface="华文行楷" panose="02010800040101010101" pitchFamily="2" charset="-122"/>
                <a:ea typeface="华文行楷" panose="02010800040101010101" pitchFamily="2" charset="-122"/>
              </a:rPr>
              <a:t>        </a:t>
            </a:r>
            <a:r>
              <a:rPr lang="zh-CN" altLang="en-US" sz="2800" dirty="0">
                <a:latin typeface="华文行楷" panose="02010800040101010101" pitchFamily="2" charset="-122"/>
                <a:ea typeface="华文行楷" panose="02010800040101010101" pitchFamily="2" charset="-122"/>
              </a:rPr>
              <a:t>像这样每相邻两个计数单位之间的进率都是</a:t>
            </a:r>
            <a:r>
              <a:rPr lang="en-US" altLang="zh-CN" sz="2800" dirty="0">
                <a:latin typeface="华文行楷" panose="02010800040101010101" pitchFamily="2" charset="-122"/>
                <a:ea typeface="华文行楷" panose="02010800040101010101" pitchFamily="2" charset="-122"/>
              </a:rPr>
              <a:t>10</a:t>
            </a:r>
            <a:r>
              <a:rPr lang="zh-CN" altLang="en-US" sz="2800" dirty="0">
                <a:latin typeface="华文行楷" panose="02010800040101010101" pitchFamily="2" charset="-122"/>
                <a:ea typeface="华文行楷" panose="02010800040101010101" pitchFamily="2" charset="-122"/>
              </a:rPr>
              <a:t>的计数方法</a:t>
            </a:r>
            <a:r>
              <a:rPr lang="en-US" altLang="zh-CN" sz="2800" dirty="0">
                <a:latin typeface="华文行楷" panose="02010800040101010101" pitchFamily="2" charset="-122"/>
                <a:ea typeface="华文行楷" panose="02010800040101010101" pitchFamily="2" charset="-122"/>
              </a:rPr>
              <a:t>,</a:t>
            </a:r>
            <a:r>
              <a:rPr lang="zh-CN" altLang="en-US" sz="2800" dirty="0">
                <a:latin typeface="华文行楷" panose="02010800040101010101" pitchFamily="2" charset="-122"/>
                <a:ea typeface="华文行楷" panose="02010800040101010101" pitchFamily="2" charset="-122"/>
              </a:rPr>
              <a:t>叫做</a:t>
            </a:r>
            <a:r>
              <a:rPr lang="zh-CN" altLang="en-US" sz="28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十进制计数法</a:t>
            </a:r>
            <a:r>
              <a:rPr lang="zh-CN" altLang="en-US" sz="2800" dirty="0">
                <a:latin typeface="华文行楷" panose="02010800040101010101" pitchFamily="2" charset="-122"/>
                <a:ea typeface="华文行楷" panose="02010800040101010101" pitchFamily="2" charset="-122"/>
              </a:rPr>
              <a:t>。 </a:t>
            </a:r>
          </a:p>
        </p:txBody>
      </p:sp>
      <p:sp>
        <p:nvSpPr>
          <p:cNvPr id="33799" name="AutoShape 34"/>
          <p:cNvSpPr/>
          <p:nvPr/>
        </p:nvSpPr>
        <p:spPr>
          <a:xfrm>
            <a:off x="1403350" y="404813"/>
            <a:ext cx="3384550" cy="1008062"/>
          </a:xfrm>
          <a:prstGeom prst="cloudCallout">
            <a:avLst>
              <a:gd name="adj1" fmla="val 75468"/>
              <a:gd name="adj2" fmla="val 38505"/>
            </a:avLst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r>
              <a:rPr lang="zh-CN" altLang="en-US" b="1" dirty="0">
                <a:latin typeface="Arial" panose="020B0604020202020204" pitchFamily="34" charset="0"/>
              </a:rPr>
              <a:t>每相邻两个计数单位之间有什么关系？</a:t>
            </a:r>
          </a:p>
        </p:txBody>
      </p:sp>
      <p:sp>
        <p:nvSpPr>
          <p:cNvPr id="33800" name="AutoShape 35">
            <a:hlinkClick r:id="rId3" action="ppaction://hlinksldjump"/>
          </p:cNvPr>
          <p:cNvSpPr/>
          <p:nvPr/>
        </p:nvSpPr>
        <p:spPr>
          <a:xfrm>
            <a:off x="8172450" y="6237288"/>
            <a:ext cx="431800" cy="431800"/>
          </a:xfrm>
          <a:prstGeom prst="actionButtonBackPrevious">
            <a:avLst/>
          </a:prstGeom>
          <a:solidFill>
            <a:srgbClr val="FFCC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页脚占位符 4"/>
          <p:cNvSpPr txBox="1"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noFill/>
          <a:ln>
            <a:noFill/>
          </a:ln>
        </p:spPr>
        <p:txBody>
          <a:bodyPr anchor="b" anchorCtr="0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endParaRPr lang="en-US" altLang="zh-CN" sz="1000" dirty="0">
              <a:solidFill>
                <a:schemeClr val="tx1"/>
              </a:solidFill>
            </a:endParaRPr>
          </a:p>
        </p:txBody>
      </p:sp>
      <p:sp>
        <p:nvSpPr>
          <p:cNvPr id="16414" name="Rectangle 30"/>
          <p:cNvSpPr>
            <a:spLocks noGrp="1" noChangeArrowheads="1"/>
          </p:cNvSpPr>
          <p:nvPr>
            <p:ph type="title"/>
          </p:nvPr>
        </p:nvSpPr>
        <p:spPr>
          <a:xfrm>
            <a:off x="431800" y="125413"/>
            <a:ext cx="8229600" cy="1143000"/>
          </a:xfrm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数学如何将整万数或整亿数改写成用</a:t>
            </a:r>
            <a:r>
              <a:rPr kumimoji="0" lang="zh-CN" altLang="en-US" sz="4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/>
                <a:ea typeface="+mj-ea"/>
                <a:cs typeface="+mj-cs"/>
              </a:rPr>
              <a:t>“</a:t>
            </a:r>
            <a:r>
              <a:rPr kumimoji="0" lang="zh-CN" altLang="en-US" sz="4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万</a:t>
            </a:r>
            <a:r>
              <a:rPr kumimoji="0" lang="zh-CN" altLang="en-US" sz="4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/>
                <a:ea typeface="+mj-ea"/>
                <a:cs typeface="+mj-cs"/>
              </a:rPr>
              <a:t>”</a:t>
            </a:r>
            <a:r>
              <a:rPr kumimoji="0" lang="zh-CN" altLang="en-US" sz="4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或</a:t>
            </a:r>
            <a:r>
              <a:rPr kumimoji="0" lang="zh-CN" altLang="en-US" sz="4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/>
                <a:ea typeface="+mj-ea"/>
                <a:cs typeface="+mj-cs"/>
              </a:rPr>
              <a:t>“</a:t>
            </a:r>
            <a:r>
              <a:rPr kumimoji="0" lang="zh-CN" altLang="en-US" sz="4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亿</a:t>
            </a:r>
            <a:r>
              <a:rPr kumimoji="0" lang="zh-CN" altLang="en-US" sz="4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/>
                <a:ea typeface="+mj-ea"/>
                <a:cs typeface="+mj-cs"/>
              </a:rPr>
              <a:t>”</a:t>
            </a:r>
            <a:r>
              <a:rPr kumimoji="0" lang="zh-CN" altLang="en-US" sz="4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作单位</a:t>
            </a:r>
            <a:endParaRPr kumimoji="0" lang="zh-CN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549275"/>
            <a:ext cx="6911975" cy="1049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9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0" y="1268413"/>
            <a:ext cx="3600450" cy="1223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0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2188" y="2420938"/>
            <a:ext cx="1733550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1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8138" y="2420938"/>
            <a:ext cx="1647825" cy="828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2" name="Text Box 8"/>
          <p:cNvSpPr txBox="1"/>
          <p:nvPr/>
        </p:nvSpPr>
        <p:spPr>
          <a:xfrm>
            <a:off x="973138" y="3213100"/>
            <a:ext cx="15827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九百六十万：</a:t>
            </a:r>
          </a:p>
        </p:txBody>
      </p:sp>
      <p:sp>
        <p:nvSpPr>
          <p:cNvPr id="34825" name="Text Box 9"/>
          <p:cNvSpPr txBox="1"/>
          <p:nvPr/>
        </p:nvSpPr>
        <p:spPr>
          <a:xfrm>
            <a:off x="1979613" y="3357563"/>
            <a:ext cx="10795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6394" name="Text Box 10"/>
          <p:cNvSpPr txBox="1"/>
          <p:nvPr/>
        </p:nvSpPr>
        <p:spPr>
          <a:xfrm>
            <a:off x="2484438" y="3248025"/>
            <a:ext cx="1295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</a:rPr>
              <a:t>9600000</a:t>
            </a:r>
          </a:p>
        </p:txBody>
      </p:sp>
      <p:sp>
        <p:nvSpPr>
          <p:cNvPr id="16395" name="Text Box 11"/>
          <p:cNvSpPr txBox="1"/>
          <p:nvPr/>
        </p:nvSpPr>
        <p:spPr>
          <a:xfrm>
            <a:off x="828675" y="3860800"/>
            <a:ext cx="143986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十三亿：</a:t>
            </a:r>
            <a:r>
              <a:rPr lang="zh-CN" altLang="en-US" dirty="0"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6396" name="Text Box 12"/>
          <p:cNvSpPr txBox="1"/>
          <p:nvPr/>
        </p:nvSpPr>
        <p:spPr>
          <a:xfrm>
            <a:off x="1835150" y="3860800"/>
            <a:ext cx="216058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</a:rPr>
              <a:t>1300000000</a:t>
            </a:r>
          </a:p>
        </p:txBody>
      </p:sp>
      <p:sp>
        <p:nvSpPr>
          <p:cNvPr id="16399" name="Text Box 15"/>
          <p:cNvSpPr txBox="1"/>
          <p:nvPr/>
        </p:nvSpPr>
        <p:spPr>
          <a:xfrm>
            <a:off x="4140200" y="3213100"/>
            <a:ext cx="11525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</a:rPr>
              <a:t>960</a:t>
            </a:r>
            <a:r>
              <a:rPr lang="zh-CN" altLang="en-US" sz="2000" b="1" dirty="0">
                <a:latin typeface="Arial" panose="020B0604020202020204" pitchFamily="34" charset="0"/>
              </a:rPr>
              <a:t>万</a:t>
            </a:r>
          </a:p>
        </p:txBody>
      </p:sp>
      <p:sp>
        <p:nvSpPr>
          <p:cNvPr id="16401" name="Text Box 17"/>
          <p:cNvSpPr txBox="1"/>
          <p:nvPr/>
        </p:nvSpPr>
        <p:spPr>
          <a:xfrm>
            <a:off x="4283075" y="3860800"/>
            <a:ext cx="86518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</a:rPr>
              <a:t>13</a:t>
            </a:r>
            <a:r>
              <a:rPr lang="zh-CN" altLang="en-US" sz="2000" b="1" dirty="0">
                <a:latin typeface="Arial" panose="020B0604020202020204" pitchFamily="34" charset="0"/>
              </a:rPr>
              <a:t>亿</a:t>
            </a:r>
          </a:p>
        </p:txBody>
      </p:sp>
      <p:sp>
        <p:nvSpPr>
          <p:cNvPr id="16406" name="Text Box 22"/>
          <p:cNvSpPr txBox="1"/>
          <p:nvPr/>
        </p:nvSpPr>
        <p:spPr>
          <a:xfrm>
            <a:off x="3563938" y="3213100"/>
            <a:ext cx="6477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6407" name="Text Box 23"/>
          <p:cNvSpPr txBox="1"/>
          <p:nvPr/>
        </p:nvSpPr>
        <p:spPr>
          <a:xfrm>
            <a:off x="3563938" y="3860800"/>
            <a:ext cx="6477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=</a:t>
            </a:r>
          </a:p>
        </p:txBody>
      </p:sp>
      <p:grpSp>
        <p:nvGrpSpPr>
          <p:cNvPr id="16412" name="Group 28"/>
          <p:cNvGrpSpPr/>
          <p:nvPr/>
        </p:nvGrpSpPr>
        <p:grpSpPr>
          <a:xfrm>
            <a:off x="395288" y="4292600"/>
            <a:ext cx="3816350" cy="1223963"/>
            <a:chOff x="249" y="2704"/>
            <a:chExt cx="2404" cy="771"/>
          </a:xfrm>
        </p:grpSpPr>
        <p:sp>
          <p:nvSpPr>
            <p:cNvPr id="34836" name="AutoShape 24"/>
            <p:cNvSpPr/>
            <p:nvPr/>
          </p:nvSpPr>
          <p:spPr>
            <a:xfrm>
              <a:off x="748" y="3158"/>
              <a:ext cx="1905" cy="317"/>
            </a:xfrm>
            <a:prstGeom prst="cloudCallout">
              <a:avLst>
                <a:gd name="adj1" fmla="val -48319"/>
                <a:gd name="adj2" fmla="val -71134"/>
              </a:avLst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r>
                <a:rPr lang="zh-CN" altLang="en-US" sz="1200" b="1" dirty="0">
                  <a:latin typeface="Arial" panose="020B0604020202020204" pitchFamily="34" charset="0"/>
                </a:rPr>
                <a:t>你认为哪种写法方便些？</a:t>
              </a:r>
            </a:p>
          </p:txBody>
        </p:sp>
        <p:pic>
          <p:nvPicPr>
            <p:cNvPr id="34837" name="Picture 2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9" y="2704"/>
              <a:ext cx="456" cy="71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6411" name="Text Box 27"/>
          <p:cNvSpPr txBox="1"/>
          <p:nvPr/>
        </p:nvSpPr>
        <p:spPr>
          <a:xfrm>
            <a:off x="5292725" y="4221163"/>
            <a:ext cx="2374900" cy="1625600"/>
          </a:xfrm>
          <a:prstGeom prst="rect">
            <a:avLst/>
          </a:prstGeom>
          <a:solidFill>
            <a:srgbClr val="C0C0C0"/>
          </a:solidFill>
          <a:ln w="9525" cap="flat" cmpd="sng">
            <a:solidFill>
              <a:srgbClr val="000000"/>
            </a:solidFill>
            <a:prstDash val="dash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</a:rPr>
              <a:t>     </a:t>
            </a:r>
            <a:r>
              <a:rPr lang="zh-CN" altLang="en-US" sz="2000" dirty="0">
                <a:latin typeface="Arial" panose="020B0604020202020204" pitchFamily="34" charset="0"/>
              </a:rPr>
              <a:t>为方便读数、写数，常常把整数或整亿的数改写成用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“万”</a:t>
            </a:r>
            <a:r>
              <a:rPr lang="zh-CN" altLang="en-US" sz="2000" dirty="0">
                <a:latin typeface="Arial" panose="020B0604020202020204" pitchFamily="34" charset="0"/>
              </a:rPr>
              <a:t>或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“亿”</a:t>
            </a:r>
            <a:r>
              <a:rPr lang="zh-CN" altLang="en-US" sz="2000" dirty="0">
                <a:latin typeface="Arial" panose="020B0604020202020204" pitchFamily="34" charset="0"/>
              </a:rPr>
              <a:t>作单位的数。</a:t>
            </a:r>
          </a:p>
        </p:txBody>
      </p:sp>
      <p:sp>
        <p:nvSpPr>
          <p:cNvPr id="34835" name="AutoShape 29">
            <a:hlinkClick r:id="" action="ppaction://hlinkshowjump?jump=firstslide"/>
          </p:cNvPr>
          <p:cNvSpPr/>
          <p:nvPr/>
        </p:nvSpPr>
        <p:spPr>
          <a:xfrm>
            <a:off x="179388" y="6237288"/>
            <a:ext cx="504825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4" grpId="0"/>
      <p:bldP spid="16395" grpId="0"/>
      <p:bldP spid="16396" grpId="0"/>
      <p:bldP spid="16399" grpId="0"/>
      <p:bldP spid="16401" grpId="0"/>
      <p:bldP spid="16406" grpId="0"/>
      <p:bldP spid="16407" grpId="0"/>
      <p:bldP spid="164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307</Words>
  <Application>Microsoft Office PowerPoint</Application>
  <PresentationFormat>全屏显示(4:3)</PresentationFormat>
  <Paragraphs>93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方正少儿简体</vt:lpstr>
      <vt:lpstr>黑体</vt:lpstr>
      <vt:lpstr>华文彩云</vt:lpstr>
      <vt:lpstr>华文行楷</vt:lpstr>
      <vt:lpstr>华文新魏</vt:lpstr>
      <vt:lpstr>宋体</vt:lpstr>
      <vt:lpstr>微软雅黑</vt:lpstr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WWW.2PPT.COM
</vt:lpstr>
      <vt:lpstr>认识整亿数 </vt:lpstr>
      <vt:lpstr>认识整亿数_引入1</vt:lpstr>
      <vt:lpstr>认识整亿数_引入2</vt:lpstr>
      <vt:lpstr>长示例题引出“亿”</vt:lpstr>
      <vt:lpstr>提出问题 </vt:lpstr>
      <vt:lpstr>对照数位顺序表写数 </vt:lpstr>
      <vt:lpstr>认识十进制计数法 </vt:lpstr>
      <vt:lpstr>练习</vt:lpstr>
      <vt:lpstr>数学如何将整万数或整亿数改写成用“万”或“亿”作单位</vt:lpstr>
      <vt:lpstr>练习</vt:lpstr>
      <vt:lpstr>练习</vt:lpstr>
      <vt:lpstr>练习</vt:lpstr>
      <vt:lpstr>练习</vt:lpstr>
      <vt:lpstr>练习</vt:lpstr>
      <vt:lpstr>练习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2008-04-24T10:14:50Z</dcterms:created>
  <dcterms:modified xsi:type="dcterms:W3CDTF">2023-01-16T17:55:01Z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9923FD96C35D4D9DBDCC85A25AA9C5C2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