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80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5B094786-A6E9-497F-8FC4-F2066CDC13D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03F8D75D-8C1B-4778-AAFF-D1D289F3D32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4608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608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A570DB-7809-4DD0-9650-8AFE68208554}" type="slidenum">
              <a:rPr lang="zh-CN" altLang="en-US">
                <a:solidFill>
                  <a:srgbClr val="000000"/>
                </a:solidFill>
              </a:rPr>
              <a:t>5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3BBF6D-7622-4BF7-BE2C-B3D724A2903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11950" y="117475"/>
            <a:ext cx="2057400" cy="55340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39750" y="117475"/>
            <a:ext cx="6052930" cy="55340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7E021-94C0-4207-9ACD-A18ADC0B8DD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13CC1C-3AD8-40F8-81EB-0052F67412E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13CC1C-3AD8-40F8-81EB-0052F67412E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13CC1C-3AD8-40F8-81EB-0052F67412E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AB5666-608B-494D-831C-3701DA3136B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39750" y="1123950"/>
            <a:ext cx="4032504" cy="45275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36846" y="1123950"/>
            <a:ext cx="4032504" cy="45275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FF65F-BCC0-49AC-B423-1401081839C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D49B08-F3DF-4CC3-9324-CEA4DD6A0A1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FDA72A-127E-4DE5-A4CA-F402E3F17B8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B22F2-C0E5-4460-9BE1-771F9F82803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2FF32-7A8A-4C59-96E6-1C890683EEC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F31A81-F8B7-4669-BBDF-86E23A631C7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1236CE-B11D-4D84-86CE-E6B55AC071E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611188" y="117475"/>
            <a:ext cx="8075612" cy="7207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539750" y="1123950"/>
            <a:ext cx="8229600" cy="45275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>
              <a:defRPr/>
            </a:pPr>
            <a:fld id="{3213CC1C-3AD8-40F8-81EB-0052F67412EF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marL="0" lvl="0" indent="0" algn="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2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1.bin"/><Relationship Id="rId5" Type="http://schemas.openxmlformats.org/officeDocument/2006/relationships/image" Target="../media/image12.wmf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4.wmf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0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1484784"/>
            <a:ext cx="9144000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6000" b="1" dirty="0" smtClean="0">
                <a:solidFill>
                  <a:srgbClr val="FF0000"/>
                </a:solidFill>
                <a:latin typeface="+mn-ea"/>
                <a:ea typeface="+mn-ea"/>
              </a:rPr>
              <a:t>单</a:t>
            </a:r>
            <a:r>
              <a:rPr lang="zh-CN" altLang="en-US" sz="6000" b="1" dirty="0">
                <a:solidFill>
                  <a:srgbClr val="FF0000"/>
                </a:solidFill>
                <a:latin typeface="+mn-ea"/>
                <a:ea typeface="+mn-ea"/>
              </a:rPr>
              <a:t>项式的乘法</a:t>
            </a:r>
            <a:endParaRPr lang="en-US" altLang="zh-CN" sz="60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051720" y="3573016"/>
            <a:ext cx="5327650" cy="5794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《</a:t>
            </a:r>
            <a:r>
              <a:rPr lang="zh-CN" altLang="en-US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数学</a:t>
            </a:r>
            <a:r>
              <a:rPr lang="en-US" altLang="zh-CN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》</a:t>
            </a:r>
            <a:r>
              <a:rPr lang="zh-CN" altLang="en-US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七年级（下）</a:t>
            </a:r>
          </a:p>
        </p:txBody>
      </p:sp>
      <p:sp>
        <p:nvSpPr>
          <p:cNvPr id="4" name="矩形 3"/>
          <p:cNvSpPr/>
          <p:nvPr/>
        </p:nvSpPr>
        <p:spPr>
          <a:xfrm>
            <a:off x="4179" y="5445224"/>
            <a:ext cx="9139821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7" name="Group 2"/>
          <p:cNvGrpSpPr/>
          <p:nvPr/>
        </p:nvGrpSpPr>
        <p:grpSpPr bwMode="auto">
          <a:xfrm>
            <a:off x="381000" y="838200"/>
            <a:ext cx="4076700" cy="598488"/>
            <a:chOff x="0" y="0"/>
            <a:chExt cx="2659" cy="422"/>
          </a:xfrm>
        </p:grpSpPr>
        <p:sp>
          <p:nvSpPr>
            <p:cNvPr id="2091" name="Text Box 3"/>
            <p:cNvSpPr txBox="1">
              <a:spLocks noChangeArrowheads="1"/>
            </p:cNvSpPr>
            <p:nvPr/>
          </p:nvSpPr>
          <p:spPr bwMode="auto">
            <a:xfrm>
              <a:off x="0" y="46"/>
              <a:ext cx="816" cy="36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000000"/>
                  </a:solidFill>
                  <a:ea typeface="楷体_GB2312"/>
                  <a:cs typeface="楷体_GB2312"/>
                </a:rPr>
                <a:t>计算：</a:t>
              </a:r>
            </a:p>
          </p:txBody>
        </p:sp>
        <p:graphicFrame>
          <p:nvGraphicFramePr>
            <p:cNvPr id="2050" name="Object 2"/>
            <p:cNvGraphicFramePr>
              <a:graphicFrameLocks noChangeAspect="1"/>
            </p:cNvGraphicFramePr>
            <p:nvPr/>
          </p:nvGraphicFramePr>
          <p:xfrm>
            <a:off x="667" y="0"/>
            <a:ext cx="1992" cy="4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5" r:id="rId4" imgW="25908000" imgH="5486400" progId="Equation.3">
                    <p:embed/>
                  </p:oleObj>
                </mc:Choice>
                <mc:Fallback>
                  <p:oleObj r:id="rId4" imgW="25908000" imgH="5486400" progId="Equation.3">
                    <p:embed/>
                    <p:pic>
                      <p:nvPicPr>
                        <p:cNvPr id="0" name="图片 2048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667" y="0"/>
                          <a:ext cx="1992" cy="42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5"/>
          <p:cNvGrpSpPr/>
          <p:nvPr/>
        </p:nvGrpSpPr>
        <p:grpSpPr bwMode="auto">
          <a:xfrm>
            <a:off x="395288" y="1700213"/>
            <a:ext cx="4005262" cy="669925"/>
            <a:chOff x="0" y="0"/>
            <a:chExt cx="2523" cy="422"/>
          </a:xfrm>
        </p:grpSpPr>
        <p:sp>
          <p:nvSpPr>
            <p:cNvPr id="2090" name="Text Box 6"/>
            <p:cNvSpPr txBox="1">
              <a:spLocks noChangeArrowheads="1"/>
            </p:cNvSpPr>
            <p:nvPr/>
          </p:nvSpPr>
          <p:spPr bwMode="auto">
            <a:xfrm>
              <a:off x="0" y="46"/>
              <a:ext cx="590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0000CC"/>
                  </a:solidFill>
                  <a:ea typeface="楷体_GB2312"/>
                  <a:cs typeface="楷体_GB2312"/>
                </a:rPr>
                <a:t>解：</a:t>
              </a:r>
            </a:p>
          </p:txBody>
        </p:sp>
        <p:graphicFrame>
          <p:nvGraphicFramePr>
            <p:cNvPr id="2051" name="Object 3"/>
            <p:cNvGraphicFramePr>
              <a:graphicFrameLocks noChangeAspect="1"/>
            </p:cNvGraphicFramePr>
            <p:nvPr/>
          </p:nvGraphicFramePr>
          <p:xfrm>
            <a:off x="531" y="0"/>
            <a:ext cx="1992" cy="4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6" r:id="rId6" imgW="25908000" imgH="5486400" progId="Equation.3">
                    <p:embed/>
                  </p:oleObj>
                </mc:Choice>
                <mc:Fallback>
                  <p:oleObj r:id="rId6" imgW="25908000" imgH="5486400" progId="Equation.3">
                    <p:embed/>
                    <p:pic>
                      <p:nvPicPr>
                        <p:cNvPr id="0" name="图片 2050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531" y="0"/>
                          <a:ext cx="1992" cy="42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8"/>
          <p:cNvGrpSpPr>
            <a:grpSpLocks noChangeAspect="1"/>
          </p:cNvGrpSpPr>
          <p:nvPr/>
        </p:nvGrpSpPr>
        <p:grpSpPr bwMode="auto">
          <a:xfrm>
            <a:off x="755650" y="2940050"/>
            <a:ext cx="4824413" cy="728663"/>
            <a:chOff x="0" y="0"/>
            <a:chExt cx="3039" cy="459"/>
          </a:xfrm>
        </p:grpSpPr>
        <p:graphicFrame>
          <p:nvGraphicFramePr>
            <p:cNvPr id="2052" name="Object 4"/>
            <p:cNvGraphicFramePr>
              <a:graphicFrameLocks noChangeAspect="1"/>
            </p:cNvGraphicFramePr>
            <p:nvPr/>
          </p:nvGraphicFramePr>
          <p:xfrm>
            <a:off x="1043" y="0"/>
            <a:ext cx="1996" cy="4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7" r:id="rId7" imgW="24688800" imgH="5486400" progId="Equation.3">
                    <p:embed/>
                  </p:oleObj>
                </mc:Choice>
                <mc:Fallback>
                  <p:oleObj r:id="rId7" imgW="24688800" imgH="5486400" progId="Equation.3">
                    <p:embed/>
                    <p:pic>
                      <p:nvPicPr>
                        <p:cNvPr id="0" name="图片 2051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043" y="0"/>
                          <a:ext cx="1996" cy="444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3" name="Object 5"/>
            <p:cNvGraphicFramePr>
              <a:graphicFrameLocks noChangeAspect="1"/>
            </p:cNvGraphicFramePr>
            <p:nvPr/>
          </p:nvGraphicFramePr>
          <p:xfrm>
            <a:off x="0" y="36"/>
            <a:ext cx="1043" cy="4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8" r:id="rId9" imgW="12801600" imgH="5181600" progId="Equation.3">
                    <p:embed/>
                  </p:oleObj>
                </mc:Choice>
                <mc:Fallback>
                  <p:oleObj r:id="rId9" imgW="12801600" imgH="5181600" progId="Equation.3">
                    <p:embed/>
                    <p:pic>
                      <p:nvPicPr>
                        <p:cNvPr id="0" name="图片 2052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0" y="36"/>
                          <a:ext cx="1043" cy="423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95288" y="3068638"/>
            <a:ext cx="358775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755650" y="2997200"/>
            <a:ext cx="1655763" cy="6477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</a:ln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2987675" y="3013075"/>
            <a:ext cx="215900" cy="287338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</a:ln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3419475" y="3013075"/>
            <a:ext cx="215900" cy="287338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</a:ln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4283075" y="3011488"/>
            <a:ext cx="215900" cy="287337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</a:ln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4716463" y="3011488"/>
            <a:ext cx="215900" cy="287337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</a:ln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5219700" y="3068638"/>
            <a:ext cx="360363" cy="430212"/>
          </a:xfrm>
          <a:prstGeom prst="rect">
            <a:avLst/>
          </a:prstGeom>
          <a:noFill/>
          <a:ln w="28575">
            <a:solidFill>
              <a:srgbClr val="FF0066"/>
            </a:solidFill>
            <a:miter lim="800000"/>
          </a:ln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</a:endParaRPr>
          </a:p>
        </p:txBody>
      </p:sp>
      <p:graphicFrame>
        <p:nvGraphicFramePr>
          <p:cNvPr id="7186" name="Object 6"/>
          <p:cNvGraphicFramePr>
            <a:graphicFrameLocks noChangeAspect="1"/>
          </p:cNvGraphicFramePr>
          <p:nvPr/>
        </p:nvGraphicFramePr>
        <p:xfrm>
          <a:off x="6084888" y="2997200"/>
          <a:ext cx="906462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r:id="rId11" imgW="7010400" imgH="3962400" progId="Equation.3">
                  <p:embed/>
                </p:oleObj>
              </mc:Choice>
              <mc:Fallback>
                <p:oleObj r:id="rId11" imgW="7010400" imgH="3962400" progId="Equation.3">
                  <p:embed/>
                  <p:pic>
                    <p:nvPicPr>
                      <p:cNvPr id="0" name="图片 2053"/>
                      <p:cNvPicPr>
                        <a:picLocks noChangeAspect="1"/>
                      </p:cNvPicPr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084888" y="2997200"/>
                        <a:ext cx="906462" cy="5143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5724525" y="3068638"/>
            <a:ext cx="358775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>
                <a:solidFill>
                  <a:srgbClr val="000000"/>
                </a:solidFill>
              </a:rPr>
              <a:t>=</a:t>
            </a:r>
          </a:p>
        </p:txBody>
      </p:sp>
      <p:graphicFrame>
        <p:nvGraphicFramePr>
          <p:cNvPr id="7188" name="Object 7"/>
          <p:cNvGraphicFramePr>
            <a:graphicFrameLocks noChangeAspect="1"/>
          </p:cNvGraphicFramePr>
          <p:nvPr/>
        </p:nvGraphicFramePr>
        <p:xfrm>
          <a:off x="6948488" y="2925763"/>
          <a:ext cx="985837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r:id="rId13" imgW="7620000" imgH="4876800" progId="Equation.3">
                  <p:embed/>
                </p:oleObj>
              </mc:Choice>
              <mc:Fallback>
                <p:oleObj r:id="rId13" imgW="7620000" imgH="4876800" progId="Equation.3">
                  <p:embed/>
                  <p:pic>
                    <p:nvPicPr>
                      <p:cNvPr id="0" name="图片 2054"/>
                      <p:cNvPicPr>
                        <a:picLocks noChangeAspect="1"/>
                      </p:cNvPicPr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948488" y="2925763"/>
                        <a:ext cx="985837" cy="6318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9" name="Object 8"/>
          <p:cNvGraphicFramePr>
            <a:graphicFrameLocks noChangeAspect="1"/>
          </p:cNvGraphicFramePr>
          <p:nvPr/>
        </p:nvGraphicFramePr>
        <p:xfrm>
          <a:off x="7885113" y="2997200"/>
          <a:ext cx="395287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r:id="rId15" imgW="3048000" imgH="4267200" progId="Equation.3">
                  <p:embed/>
                </p:oleObj>
              </mc:Choice>
              <mc:Fallback>
                <p:oleObj r:id="rId15" imgW="3048000" imgH="4267200" progId="Equation.3">
                  <p:embed/>
                  <p:pic>
                    <p:nvPicPr>
                      <p:cNvPr id="0" name="图片 2055"/>
                      <p:cNvPicPr>
                        <a:picLocks noChangeAspect="1"/>
                      </p:cNvPicPr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885113" y="2997200"/>
                        <a:ext cx="395287" cy="5524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22"/>
          <p:cNvGrpSpPr/>
          <p:nvPr/>
        </p:nvGrpSpPr>
        <p:grpSpPr bwMode="auto">
          <a:xfrm>
            <a:off x="1403350" y="3573463"/>
            <a:ext cx="5329238" cy="287337"/>
            <a:chOff x="0" y="0"/>
            <a:chExt cx="3357" cy="181"/>
          </a:xfrm>
        </p:grpSpPr>
        <p:sp>
          <p:nvSpPr>
            <p:cNvPr id="2087" name="Line 23"/>
            <p:cNvSpPr>
              <a:spLocks noChangeShapeType="1"/>
            </p:cNvSpPr>
            <p:nvPr/>
          </p:nvSpPr>
          <p:spPr bwMode="auto">
            <a:xfrm>
              <a:off x="0" y="45"/>
              <a:ext cx="0" cy="136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8" name="Line 24"/>
            <p:cNvSpPr>
              <a:spLocks noChangeShapeType="1"/>
            </p:cNvSpPr>
            <p:nvPr/>
          </p:nvSpPr>
          <p:spPr bwMode="auto">
            <a:xfrm>
              <a:off x="0" y="181"/>
              <a:ext cx="3357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9" name="Line 25"/>
            <p:cNvSpPr>
              <a:spLocks noChangeShapeType="1"/>
            </p:cNvSpPr>
            <p:nvPr/>
          </p:nvSpPr>
          <p:spPr bwMode="auto">
            <a:xfrm flipV="1">
              <a:off x="3357" y="0"/>
              <a:ext cx="0" cy="181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" name="Group 26"/>
          <p:cNvGrpSpPr/>
          <p:nvPr/>
        </p:nvGrpSpPr>
        <p:grpSpPr bwMode="auto">
          <a:xfrm>
            <a:off x="3132138" y="2781300"/>
            <a:ext cx="4032250" cy="360363"/>
            <a:chOff x="0" y="0"/>
            <a:chExt cx="2540" cy="227"/>
          </a:xfrm>
        </p:grpSpPr>
        <p:sp>
          <p:nvSpPr>
            <p:cNvPr id="2083" name="Line 27"/>
            <p:cNvSpPr>
              <a:spLocks noChangeShapeType="1"/>
            </p:cNvSpPr>
            <p:nvPr/>
          </p:nvSpPr>
          <p:spPr bwMode="auto">
            <a:xfrm flipV="1">
              <a:off x="0" y="0"/>
              <a:ext cx="0" cy="13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4" name="Line 28"/>
            <p:cNvSpPr>
              <a:spLocks noChangeShapeType="1"/>
            </p:cNvSpPr>
            <p:nvPr/>
          </p:nvSpPr>
          <p:spPr bwMode="auto">
            <a:xfrm flipV="1">
              <a:off x="227" y="0"/>
              <a:ext cx="0" cy="13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5" name="Line 29"/>
            <p:cNvSpPr>
              <a:spLocks noChangeShapeType="1"/>
            </p:cNvSpPr>
            <p:nvPr/>
          </p:nvSpPr>
          <p:spPr bwMode="auto">
            <a:xfrm>
              <a:off x="0" y="0"/>
              <a:ext cx="2540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6" name="Line 30"/>
            <p:cNvSpPr>
              <a:spLocks noChangeShapeType="1"/>
            </p:cNvSpPr>
            <p:nvPr/>
          </p:nvSpPr>
          <p:spPr bwMode="auto">
            <a:xfrm>
              <a:off x="2540" y="0"/>
              <a:ext cx="0" cy="22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" name="Group 31"/>
          <p:cNvGrpSpPr/>
          <p:nvPr/>
        </p:nvGrpSpPr>
        <p:grpSpPr bwMode="auto">
          <a:xfrm>
            <a:off x="4427538" y="2636838"/>
            <a:ext cx="3168650" cy="504825"/>
            <a:chOff x="0" y="0"/>
            <a:chExt cx="1996" cy="318"/>
          </a:xfrm>
        </p:grpSpPr>
        <p:sp>
          <p:nvSpPr>
            <p:cNvPr id="2079" name="Line 32"/>
            <p:cNvSpPr>
              <a:spLocks noChangeShapeType="1"/>
            </p:cNvSpPr>
            <p:nvPr/>
          </p:nvSpPr>
          <p:spPr bwMode="auto">
            <a:xfrm flipV="1">
              <a:off x="0" y="0"/>
              <a:ext cx="0" cy="22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0" name="Line 33"/>
            <p:cNvSpPr>
              <a:spLocks noChangeShapeType="1"/>
            </p:cNvSpPr>
            <p:nvPr/>
          </p:nvSpPr>
          <p:spPr bwMode="auto">
            <a:xfrm flipV="1">
              <a:off x="227" y="0"/>
              <a:ext cx="0" cy="22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1" name="Line 34"/>
            <p:cNvSpPr>
              <a:spLocks noChangeShapeType="1"/>
            </p:cNvSpPr>
            <p:nvPr/>
          </p:nvSpPr>
          <p:spPr bwMode="auto">
            <a:xfrm>
              <a:off x="0" y="0"/>
              <a:ext cx="1996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2" name="Line 35"/>
            <p:cNvSpPr>
              <a:spLocks noChangeShapeType="1"/>
            </p:cNvSpPr>
            <p:nvPr/>
          </p:nvSpPr>
          <p:spPr bwMode="auto">
            <a:xfrm>
              <a:off x="1996" y="0"/>
              <a:ext cx="0" cy="31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" name="Group 36"/>
          <p:cNvGrpSpPr/>
          <p:nvPr/>
        </p:nvGrpSpPr>
        <p:grpSpPr bwMode="auto">
          <a:xfrm>
            <a:off x="5435600" y="3502025"/>
            <a:ext cx="2665413" cy="431800"/>
            <a:chOff x="0" y="0"/>
            <a:chExt cx="1679" cy="272"/>
          </a:xfrm>
        </p:grpSpPr>
        <p:sp>
          <p:nvSpPr>
            <p:cNvPr id="2076" name="Line 37"/>
            <p:cNvSpPr>
              <a:spLocks noChangeShapeType="1"/>
            </p:cNvSpPr>
            <p:nvPr/>
          </p:nvSpPr>
          <p:spPr bwMode="auto">
            <a:xfrm>
              <a:off x="0" y="0"/>
              <a:ext cx="0" cy="272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7" name="Line 38"/>
            <p:cNvSpPr>
              <a:spLocks noChangeShapeType="1"/>
            </p:cNvSpPr>
            <p:nvPr/>
          </p:nvSpPr>
          <p:spPr bwMode="auto">
            <a:xfrm>
              <a:off x="0" y="272"/>
              <a:ext cx="1679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8" name="Line 39"/>
            <p:cNvSpPr>
              <a:spLocks noChangeShapeType="1"/>
            </p:cNvSpPr>
            <p:nvPr/>
          </p:nvSpPr>
          <p:spPr bwMode="auto">
            <a:xfrm flipV="1">
              <a:off x="1679" y="0"/>
              <a:ext cx="0" cy="272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208" name="AutoShape 40"/>
          <p:cNvSpPr>
            <a:spLocks noChangeArrowheads="1"/>
          </p:cNvSpPr>
          <p:nvPr/>
        </p:nvSpPr>
        <p:spPr bwMode="auto">
          <a:xfrm>
            <a:off x="4859338" y="1268413"/>
            <a:ext cx="3384550" cy="1008062"/>
          </a:xfrm>
          <a:prstGeom prst="wedgeRectCallout">
            <a:avLst>
              <a:gd name="adj1" fmla="val -35556"/>
              <a:gd name="adj2" fmla="val 84014"/>
            </a:avLst>
          </a:prstGeom>
          <a:noFill/>
          <a:ln w="28575">
            <a:solidFill>
              <a:srgbClr val="0000FF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 sz="2400" b="1">
                <a:solidFill>
                  <a:srgbClr val="0000FF"/>
                </a:solidFill>
                <a:ea typeface="楷体_GB2312"/>
                <a:cs typeface="楷体_GB2312"/>
              </a:rPr>
              <a:t>相同字母的指数的和作为积里这个字母的指数</a:t>
            </a:r>
          </a:p>
        </p:txBody>
      </p:sp>
      <p:sp>
        <p:nvSpPr>
          <p:cNvPr id="7209" name="AutoShape 41"/>
          <p:cNvSpPr>
            <a:spLocks noChangeArrowheads="1"/>
          </p:cNvSpPr>
          <p:nvPr/>
        </p:nvSpPr>
        <p:spPr bwMode="auto">
          <a:xfrm>
            <a:off x="5435600" y="4221163"/>
            <a:ext cx="3457575" cy="1368425"/>
          </a:xfrm>
          <a:prstGeom prst="wedgeRoundRectCallout">
            <a:avLst>
              <a:gd name="adj1" fmla="val -39579"/>
              <a:gd name="adj2" fmla="val -70532"/>
              <a:gd name="adj3" fmla="val 16667"/>
            </a:avLst>
          </a:prstGeom>
          <a:noFill/>
          <a:ln w="28575">
            <a:solidFill>
              <a:srgbClr val="FF0066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 sz="2400" b="1">
                <a:solidFill>
                  <a:srgbClr val="FF0066"/>
                </a:solidFill>
                <a:ea typeface="楷体_GB2312"/>
                <a:cs typeface="楷体_GB2312"/>
              </a:rPr>
              <a:t>只在一个单项式里含有的字母连同它的指数作为积的一个因式</a:t>
            </a:r>
          </a:p>
        </p:txBody>
      </p:sp>
      <p:sp>
        <p:nvSpPr>
          <p:cNvPr id="7210" name="AutoShape 42"/>
          <p:cNvSpPr>
            <a:spLocks noChangeArrowheads="1"/>
          </p:cNvSpPr>
          <p:nvPr/>
        </p:nvSpPr>
        <p:spPr bwMode="auto">
          <a:xfrm>
            <a:off x="827088" y="4221163"/>
            <a:ext cx="3313112" cy="1081087"/>
          </a:xfrm>
          <a:prstGeom prst="wedgeEllipseCallout">
            <a:avLst>
              <a:gd name="adj1" fmla="val -18903"/>
              <a:gd name="adj2" fmla="val -80102"/>
            </a:avLst>
          </a:prstGeom>
          <a:noFill/>
          <a:ln w="28575">
            <a:solidFill>
              <a:srgbClr val="008000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 sz="2400" b="1">
                <a:solidFill>
                  <a:srgbClr val="008000"/>
                </a:solidFill>
                <a:ea typeface="楷体_GB2312"/>
                <a:cs typeface="楷体_GB2312"/>
              </a:rPr>
              <a:t>各因式系数的积作为积的系数</a:t>
            </a:r>
          </a:p>
        </p:txBody>
      </p:sp>
      <p:sp>
        <p:nvSpPr>
          <p:cNvPr id="2075" name="Text Box 43"/>
          <p:cNvSpPr txBox="1">
            <a:spLocks noChangeArrowheads="1"/>
          </p:cNvSpPr>
          <p:nvPr/>
        </p:nvSpPr>
        <p:spPr bwMode="auto">
          <a:xfrm>
            <a:off x="-1295400" y="228600"/>
            <a:ext cx="4537075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>
                <a:solidFill>
                  <a:srgbClr val="FF0000"/>
                </a:solidFill>
              </a:rPr>
              <a:t>例</a:t>
            </a:r>
            <a:r>
              <a:rPr lang="zh-CN" altLang="zh-CN" sz="3600">
                <a:solidFill>
                  <a:srgbClr val="FF0000"/>
                </a:solidFill>
              </a:rPr>
              <a:t>1</a:t>
            </a:r>
            <a:endParaRPr lang="en-US" altLang="zh-CN" sz="36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2" dur="2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7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2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5" dur="2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0" dur="2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3" dur="2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3" dur="20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8" dur="2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8" dur="20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 autoUpdateAnimBg="0"/>
      <p:bldP spid="7180" grpId="0" animBg="1"/>
      <p:bldP spid="7181" grpId="0" animBg="1"/>
      <p:bldP spid="7182" grpId="0" animBg="1"/>
      <p:bldP spid="7183" grpId="0" animBg="1"/>
      <p:bldP spid="7184" grpId="0" animBg="1"/>
      <p:bldP spid="7185" grpId="0" animBg="1"/>
      <p:bldP spid="7187" grpId="0" autoUpdateAnimBg="0"/>
      <p:bldP spid="7208" grpId="0" animBg="1" autoUpdateAnimBg="0"/>
      <p:bldP spid="7209" grpId="0" animBg="1" autoUpdateAnimBg="0"/>
      <p:bldP spid="7210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0" y="333375"/>
            <a:ext cx="2538413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>
                <a:solidFill>
                  <a:srgbClr val="009999"/>
                </a:solidFill>
                <a:latin typeface="Times New Roman" panose="02020603050405020304" pitchFamily="18" charset="0"/>
              </a:rPr>
              <a:t>练一练：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公式" r:id="rId4" imgW="2743200" imgH="5181600" progId="Equation.3">
                  <p:embed/>
                </p:oleObj>
              </mc:Choice>
              <mc:Fallback>
                <p:oleObj name="公式" r:id="rId4" imgW="2743200" imgH="5181600" progId="Equation.3">
                  <p:embed/>
                  <p:pic>
                    <p:nvPicPr>
                      <p:cNvPr id="0" name="图片 3072"/>
                      <p:cNvPicPr>
                        <a:picLocks noChangeAspect="1"/>
                      </p:cNvPicPr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2713" cy="21431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公式" r:id="rId6" imgW="2743200" imgH="5181600" progId="Equation.3">
                  <p:embed/>
                </p:oleObj>
              </mc:Choice>
              <mc:Fallback>
                <p:oleObj name="公式" r:id="rId6" imgW="2743200" imgH="5181600" progId="Equation.3">
                  <p:embed/>
                  <p:pic>
                    <p:nvPicPr>
                      <p:cNvPr id="0" name="图片 3074"/>
                      <p:cNvPicPr>
                        <a:picLocks noChangeAspect="1"/>
                      </p:cNvPicPr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2713" cy="21431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0" y="2420938"/>
            <a:ext cx="8763000" cy="1311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FF3300"/>
                </a:solidFill>
                <a:latin typeface="Times New Roman" panose="02020603050405020304" pitchFamily="18" charset="0"/>
              </a:rPr>
              <a:t>解：（</a:t>
            </a: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>
                <a:solidFill>
                  <a:srgbClr val="FF3300"/>
                </a:solidFill>
                <a:latin typeface="Times New Roman" panose="02020603050405020304" pitchFamily="18" charset="0"/>
              </a:rPr>
              <a:t>）原式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=(4</a:t>
            </a:r>
            <a:r>
              <a:rPr kumimoji="1" lang="en-US" altLang="zh-CN" sz="3200" b="1">
                <a:solidFill>
                  <a:srgbClr val="000000"/>
                </a:solidFill>
              </a:rPr>
              <a:t>×7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kumimoji="1" lang="en-US" altLang="zh-CN" sz="3200" b="1">
                <a:solidFill>
                  <a:srgbClr val="000000"/>
                </a:solidFill>
              </a:rPr>
              <a:t>·(a</a:t>
            </a:r>
            <a:r>
              <a:rPr kumimoji="1" lang="en-US" altLang="zh-CN" sz="3200" b="1" baseline="30000">
                <a:solidFill>
                  <a:srgbClr val="000000"/>
                </a:solidFill>
              </a:rPr>
              <a:t>3</a:t>
            </a:r>
            <a:r>
              <a:rPr kumimoji="1" lang="en-US" altLang="zh-CN" sz="3200" b="1">
                <a:solidFill>
                  <a:srgbClr val="000000"/>
                </a:solidFill>
              </a:rPr>
              <a:t>·a</a:t>
            </a:r>
            <a:r>
              <a:rPr kumimoji="1" lang="en-US" altLang="zh-CN" sz="3200" b="1" baseline="30000">
                <a:solidFill>
                  <a:srgbClr val="000000"/>
                </a:solidFill>
              </a:rPr>
              <a:t>4</a:t>
            </a:r>
            <a:r>
              <a:rPr kumimoji="1" lang="en-US" altLang="zh-CN" sz="3200" b="1">
                <a:solidFill>
                  <a:srgbClr val="000000"/>
                </a:solidFill>
              </a:rPr>
              <a:t>)</a:t>
            </a:r>
          </a:p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000000"/>
                </a:solidFill>
              </a:rPr>
              <a:t>                      =28a</a:t>
            </a:r>
            <a:r>
              <a:rPr kumimoji="1" lang="en-US" altLang="zh-CN" sz="3200" b="1" baseline="3000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533400" y="4114800"/>
            <a:ext cx="75438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zh-CN" altLang="en-US" sz="2800" b="1">
                <a:solidFill>
                  <a:srgbClr val="FF33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>
                <a:solidFill>
                  <a:srgbClr val="FF3300"/>
                </a:solidFill>
                <a:latin typeface="Times New Roman" panose="02020603050405020304" pitchFamily="18" charset="0"/>
              </a:rPr>
              <a:t>）原式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= [7</a:t>
            </a:r>
            <a:r>
              <a:rPr kumimoji="1" lang="en-US" altLang="zh-CN" sz="3200" b="1">
                <a:solidFill>
                  <a:srgbClr val="000000"/>
                </a:solidFill>
              </a:rPr>
              <a:t>×(-2)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] </a:t>
            </a:r>
            <a:r>
              <a:rPr kumimoji="1" lang="en-US" altLang="zh-CN" sz="3200" b="1">
                <a:solidFill>
                  <a:srgbClr val="000000"/>
                </a:solidFill>
              </a:rPr>
              <a:t>·(a·a</a:t>
            </a:r>
            <a:r>
              <a:rPr kumimoji="1" lang="en-US" altLang="zh-CN" sz="3200" b="1" baseline="30000">
                <a:solidFill>
                  <a:srgbClr val="000000"/>
                </a:solidFill>
              </a:rPr>
              <a:t>2</a:t>
            </a:r>
            <a:r>
              <a:rPr kumimoji="1" lang="en-US" altLang="zh-CN" sz="3200" b="1">
                <a:solidFill>
                  <a:srgbClr val="000000"/>
                </a:solidFill>
              </a:rPr>
              <a:t>) ·b·(x·x</a:t>
            </a:r>
            <a:r>
              <a:rPr kumimoji="1" lang="en-US" altLang="zh-CN" sz="3200" b="1" baseline="30000">
                <a:solidFill>
                  <a:srgbClr val="000000"/>
                </a:solidFill>
              </a:rPr>
              <a:t>2</a:t>
            </a:r>
            <a:r>
              <a:rPr kumimoji="1" lang="en-US" altLang="zh-CN" sz="3200" b="1">
                <a:solidFill>
                  <a:srgbClr val="000000"/>
                </a:solidFill>
              </a:rPr>
              <a:t>)</a:t>
            </a:r>
          </a:p>
          <a:p>
            <a:r>
              <a:rPr kumimoji="1" lang="en-US" altLang="zh-CN" sz="3200" b="1">
                <a:solidFill>
                  <a:srgbClr val="000000"/>
                </a:solidFill>
              </a:rPr>
              <a:t>               =-14a</a:t>
            </a:r>
            <a:r>
              <a:rPr kumimoji="1" lang="en-US" altLang="zh-CN" sz="3200" b="1" baseline="30000">
                <a:solidFill>
                  <a:srgbClr val="000000"/>
                </a:solidFill>
              </a:rPr>
              <a:t>3</a:t>
            </a:r>
            <a:r>
              <a:rPr kumimoji="1" lang="en-US" altLang="zh-CN" sz="3200" b="1">
                <a:solidFill>
                  <a:srgbClr val="000000"/>
                </a:solidFill>
              </a:rPr>
              <a:t>bx</a:t>
            </a:r>
            <a:r>
              <a:rPr kumimoji="1" lang="en-US" altLang="zh-CN" sz="3200" b="1" baseline="30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28600" y="990600"/>
            <a:ext cx="7620000" cy="1311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000000"/>
                </a:solidFill>
              </a:rPr>
              <a:t>（</a:t>
            </a:r>
            <a:r>
              <a:rPr lang="en-US" altLang="zh-CN" sz="3200">
                <a:solidFill>
                  <a:srgbClr val="000000"/>
                </a:solidFill>
              </a:rPr>
              <a:t>1</a:t>
            </a:r>
            <a:r>
              <a:rPr lang="zh-CN" altLang="en-US" sz="3200">
                <a:solidFill>
                  <a:srgbClr val="000000"/>
                </a:solidFill>
              </a:rPr>
              <a:t>）</a:t>
            </a:r>
            <a:r>
              <a:rPr lang="en-US" altLang="zh-CN" sz="3200">
                <a:solidFill>
                  <a:srgbClr val="000000"/>
                </a:solidFill>
              </a:rPr>
              <a:t>4a</a:t>
            </a:r>
            <a:r>
              <a:rPr lang="en-US" altLang="zh-CN" sz="3200" baseline="30000">
                <a:solidFill>
                  <a:srgbClr val="000000"/>
                </a:solidFill>
              </a:rPr>
              <a:t>3</a:t>
            </a:r>
            <a:r>
              <a:rPr lang="en-US" altLang="zh-CN" sz="3200">
                <a:solidFill>
                  <a:srgbClr val="000000"/>
                </a:solidFill>
              </a:rPr>
              <a:t>·7a</a:t>
            </a:r>
            <a:r>
              <a:rPr lang="en-US" altLang="zh-CN" sz="3200" baseline="30000">
                <a:solidFill>
                  <a:srgbClr val="000000"/>
                </a:solidFill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000000"/>
                </a:solidFill>
              </a:rPr>
              <a:t>  (2)7ax·(-2a</a:t>
            </a:r>
            <a:r>
              <a:rPr lang="en-US" altLang="zh-CN" sz="3200" baseline="30000">
                <a:solidFill>
                  <a:srgbClr val="000000"/>
                </a:solidFill>
              </a:rPr>
              <a:t>2</a:t>
            </a:r>
            <a:r>
              <a:rPr lang="en-US" altLang="zh-CN" sz="3200">
                <a:solidFill>
                  <a:srgbClr val="000000"/>
                </a:solidFill>
              </a:rPr>
              <a:t>bx</a:t>
            </a:r>
            <a:r>
              <a:rPr lang="en-US" altLang="zh-CN" sz="3200" baseline="30000">
                <a:solidFill>
                  <a:srgbClr val="000000"/>
                </a:solidFill>
              </a:rPr>
              <a:t>2</a:t>
            </a:r>
            <a:r>
              <a:rPr lang="en-US" altLang="zh-CN" sz="3200">
                <a:solidFill>
                  <a:srgbClr val="000000"/>
                </a:solidFill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301" grpId="0"/>
      <p:bldP spid="553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2"/>
          <p:cNvSpPr txBox="1">
            <a:spLocks noChangeArrowheads="1"/>
          </p:cNvSpPr>
          <p:nvPr/>
        </p:nvSpPr>
        <p:spPr bwMode="auto">
          <a:xfrm>
            <a:off x="0" y="765175"/>
            <a:ext cx="8820150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4000" b="1">
                <a:solidFill>
                  <a:srgbClr val="FF3300"/>
                </a:solidFill>
              </a:rPr>
              <a:t>求单项式                              的积</a:t>
            </a:r>
          </a:p>
        </p:txBody>
      </p:sp>
      <p:pic>
        <p:nvPicPr>
          <p:cNvPr id="56322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86000" y="609600"/>
            <a:ext cx="3889375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7348" name="Group 4"/>
          <p:cNvGrpSpPr/>
          <p:nvPr/>
        </p:nvGrpSpPr>
        <p:grpSpPr bwMode="auto">
          <a:xfrm>
            <a:off x="5292725" y="1700213"/>
            <a:ext cx="3598863" cy="1800225"/>
            <a:chOff x="3198" y="1071"/>
            <a:chExt cx="2267" cy="1134"/>
          </a:xfrm>
        </p:grpSpPr>
        <p:sp>
          <p:nvSpPr>
            <p:cNvPr id="56330" name="Rectangle 5"/>
            <p:cNvSpPr>
              <a:spLocks noChangeArrowheads="1"/>
            </p:cNvSpPr>
            <p:nvPr/>
          </p:nvSpPr>
          <p:spPr bwMode="auto">
            <a:xfrm>
              <a:off x="3198" y="1071"/>
              <a:ext cx="2267" cy="113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6331" name="Text Box 6"/>
            <p:cNvSpPr txBox="1">
              <a:spLocks noChangeArrowheads="1"/>
            </p:cNvSpPr>
            <p:nvPr/>
          </p:nvSpPr>
          <p:spPr bwMode="auto">
            <a:xfrm>
              <a:off x="3243" y="1117"/>
              <a:ext cx="2164" cy="97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3200" b="1">
                  <a:solidFill>
                    <a:srgbClr val="FF00FF"/>
                  </a:solidFill>
                </a:rPr>
                <a:t>这里有三个单项式</a:t>
              </a:r>
            </a:p>
            <a:p>
              <a:r>
                <a:rPr lang="zh-CN" altLang="en-US" sz="3200" b="1">
                  <a:solidFill>
                    <a:srgbClr val="FF00FF"/>
                  </a:solidFill>
                </a:rPr>
                <a:t>相乘，还可以利用</a:t>
              </a:r>
            </a:p>
            <a:p>
              <a:r>
                <a:rPr lang="zh-CN" altLang="en-US" sz="3200" b="1">
                  <a:solidFill>
                    <a:srgbClr val="FF00FF"/>
                  </a:solidFill>
                </a:rPr>
                <a:t>上面的法则吗？</a:t>
              </a:r>
            </a:p>
          </p:txBody>
        </p:sp>
      </p:grpSp>
      <p:grpSp>
        <p:nvGrpSpPr>
          <p:cNvPr id="57351" name="Group 7"/>
          <p:cNvGrpSpPr/>
          <p:nvPr/>
        </p:nvGrpSpPr>
        <p:grpSpPr bwMode="auto">
          <a:xfrm>
            <a:off x="0" y="1844675"/>
            <a:ext cx="5076825" cy="1038225"/>
            <a:chOff x="0" y="1162"/>
            <a:chExt cx="3198" cy="654"/>
          </a:xfrm>
        </p:grpSpPr>
        <p:sp>
          <p:nvSpPr>
            <p:cNvPr id="56328" name="Text Box 8"/>
            <p:cNvSpPr txBox="1">
              <a:spLocks noChangeArrowheads="1"/>
            </p:cNvSpPr>
            <p:nvPr/>
          </p:nvSpPr>
          <p:spPr bwMode="auto">
            <a:xfrm>
              <a:off x="0" y="1207"/>
              <a:ext cx="756" cy="44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4000" b="1">
                  <a:solidFill>
                    <a:srgbClr val="FF3300"/>
                  </a:solidFill>
                </a:rPr>
                <a:t>解：</a:t>
              </a:r>
            </a:p>
          </p:txBody>
        </p:sp>
        <p:pic>
          <p:nvPicPr>
            <p:cNvPr id="56329" name="Picture 9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521" y="1162"/>
              <a:ext cx="2677" cy="6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7354" name="Picture 1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3850" y="3284538"/>
            <a:ext cx="8101013" cy="138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5" name="Picture 1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50825" y="4797425"/>
            <a:ext cx="2808288" cy="142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7" name="WordArt 12"/>
          <p:cNvSpPr>
            <a:spLocks noChangeArrowheads="1" noChangeShapeType="1" noTextEdit="1"/>
          </p:cNvSpPr>
          <p:nvPr/>
        </p:nvSpPr>
        <p:spPr bwMode="auto">
          <a:xfrm>
            <a:off x="304800" y="0"/>
            <a:ext cx="4724400" cy="75406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zh-CN" altLang="en-US" sz="3600" kern="10" spc="-36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+mn-ea"/>
                <a:ea typeface="+mn-ea"/>
                <a:cs typeface="+mn-ea"/>
              </a:rPr>
              <a:t>合作探究一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3"/>
          <p:cNvSpPr txBox="1">
            <a:spLocks noChangeArrowheads="1"/>
          </p:cNvSpPr>
          <p:nvPr/>
        </p:nvSpPr>
        <p:spPr bwMode="auto">
          <a:xfrm>
            <a:off x="914400" y="1371600"/>
            <a:ext cx="6019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227763" y="3860800"/>
            <a:ext cx="7620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600">
                <a:solidFill>
                  <a:srgbClr val="FF3300"/>
                </a:solidFill>
                <a:latin typeface="Tahoma" panose="020B0604030504040204" pitchFamily="34" charset="0"/>
              </a:rPr>
              <a:t>×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4953000" y="2743200"/>
            <a:ext cx="64135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600">
                <a:solidFill>
                  <a:srgbClr val="FF3300"/>
                </a:solidFill>
                <a:latin typeface="Tahoma" panose="020B0604030504040204" pitchFamily="34" charset="0"/>
              </a:rPr>
              <a:t>×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4932363" y="1700213"/>
            <a:ext cx="71755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600">
                <a:solidFill>
                  <a:srgbClr val="FF3300"/>
                </a:solidFill>
                <a:latin typeface="Tahoma" panose="020B0604030504040204" pitchFamily="34" charset="0"/>
              </a:rPr>
              <a:t>×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 flipV="1">
            <a:off x="5410200" y="4876800"/>
            <a:ext cx="64135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600">
                <a:solidFill>
                  <a:srgbClr val="FF3300"/>
                </a:solidFill>
                <a:latin typeface="Tahoma" panose="020B0604030504040204" pitchFamily="34" charset="0"/>
              </a:rPr>
              <a:t>×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0" y="1484313"/>
            <a:ext cx="7943850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4400" b="1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4400" b="1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4400" b="1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sz="4400" b="1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4400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 </a:t>
            </a:r>
            <a:r>
              <a:rPr lang="en-US" altLang="zh-CN" sz="4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•2</a:t>
            </a:r>
            <a:r>
              <a:rPr lang="en-US" altLang="zh-CN" sz="4400" b="1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4400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4 </a:t>
            </a:r>
            <a:r>
              <a:rPr lang="en-US" altLang="zh-CN" sz="4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8</a:t>
            </a:r>
            <a:r>
              <a:rPr lang="en-US" altLang="zh-CN" sz="4400" b="1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4400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r>
            <a:r>
              <a:rPr lang="en-US" altLang="zh-CN" sz="4000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400" b="1">
                <a:solidFill>
                  <a:srgbClr val="00001E"/>
                </a:solidFill>
                <a:latin typeface="Times New Roman" panose="02020603050405020304" pitchFamily="18" charset="0"/>
              </a:rPr>
              <a:t>(           ) </a:t>
            </a:r>
            <a:endParaRPr lang="en-US" altLang="zh-CN" sz="4000" b="1" baseline="30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0" y="2565400"/>
            <a:ext cx="6019800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4400" b="1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4400" b="1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4400" b="1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en-US" altLang="zh-CN" sz="4400" b="1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4400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3 </a:t>
            </a:r>
            <a:r>
              <a:rPr lang="en-US" altLang="zh-CN" sz="4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•5</a:t>
            </a:r>
            <a:r>
              <a:rPr lang="en-US" altLang="zh-CN" sz="4400" b="1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4400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4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=11</a:t>
            </a:r>
            <a:r>
              <a:rPr lang="en-US" altLang="zh-CN" sz="4400" b="1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4400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4000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 sz="2400" b="1">
                <a:solidFill>
                  <a:srgbClr val="00001E"/>
                </a:solidFill>
                <a:latin typeface="Times New Roman" panose="02020603050405020304" pitchFamily="18" charset="0"/>
              </a:rPr>
              <a:t>(           ) </a:t>
            </a:r>
            <a:endParaRPr lang="en-US" altLang="zh-CN" sz="4000" b="1" baseline="30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0" y="3644900"/>
            <a:ext cx="8675688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4400" b="1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4400" b="1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4400" b="1">
                <a:solidFill>
                  <a:srgbClr val="000000"/>
                </a:solidFill>
                <a:latin typeface="Times New Roman" panose="02020603050405020304" pitchFamily="18" charset="0"/>
              </a:rPr>
              <a:t>(-7</a:t>
            </a:r>
            <a:r>
              <a:rPr lang="en-US" altLang="zh-CN" sz="4400" b="1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4400" b="1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4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•(-3</a:t>
            </a:r>
            <a:r>
              <a:rPr lang="en-US" altLang="zh-CN" sz="4400" b="1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4400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4400" b="1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4400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4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=-21</a:t>
            </a:r>
            <a:r>
              <a:rPr lang="en-US" altLang="zh-CN" sz="4400" b="1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4400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4  </a:t>
            </a:r>
            <a:r>
              <a:rPr lang="en-US" altLang="zh-CN" sz="3600" b="1">
                <a:solidFill>
                  <a:srgbClr val="00001E"/>
                </a:solidFill>
                <a:latin typeface="Times New Roman" panose="02020603050405020304" pitchFamily="18" charset="0"/>
              </a:rPr>
              <a:t>(       )</a:t>
            </a:r>
            <a:r>
              <a:rPr lang="en-US" altLang="zh-CN" sz="4400" b="1">
                <a:solidFill>
                  <a:srgbClr val="00001E"/>
                </a:solidFill>
                <a:latin typeface="Times New Roman" panose="02020603050405020304" pitchFamily="18" charset="0"/>
              </a:rPr>
              <a:t> </a:t>
            </a:r>
            <a:endParaRPr lang="en-US" altLang="zh-CN" sz="4400" b="1" baseline="30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28575" y="4633913"/>
            <a:ext cx="7875588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4400" b="1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4400" b="1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4400" b="1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4400" b="1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4400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4400" b="1" i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4400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4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•4</a:t>
            </a:r>
            <a:r>
              <a:rPr lang="en-US" altLang="zh-CN" sz="4400" b="1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4400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4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=12</a:t>
            </a:r>
            <a:r>
              <a:rPr lang="en-US" altLang="zh-CN" sz="4400" b="1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4400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4000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CN" sz="2400" b="1">
                <a:solidFill>
                  <a:srgbClr val="00001E"/>
                </a:solidFill>
                <a:latin typeface="Times New Roman" panose="02020603050405020304" pitchFamily="18" charset="0"/>
              </a:rPr>
              <a:t>(            ) </a:t>
            </a:r>
            <a:endParaRPr lang="en-US" altLang="zh-CN" sz="4000" b="1" baseline="30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8" name="AutoShape 14"/>
          <p:cNvSpPr>
            <a:spLocks noChangeArrowheads="1"/>
          </p:cNvSpPr>
          <p:nvPr/>
        </p:nvSpPr>
        <p:spPr bwMode="auto">
          <a:xfrm>
            <a:off x="6227763" y="1844675"/>
            <a:ext cx="2411412" cy="685800"/>
          </a:xfrm>
          <a:prstGeom prst="wedgeRoundRectCallout">
            <a:avLst>
              <a:gd name="adj1" fmla="val -80676"/>
              <a:gd name="adj2" fmla="val 155093"/>
              <a:gd name="adj3" fmla="val 16667"/>
            </a:avLst>
          </a:prstGeom>
          <a:solidFill>
            <a:srgbClr val="FEFDD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 sz="2800" b="1">
                <a:solidFill>
                  <a:srgbClr val="050507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系数相乘</a:t>
            </a:r>
            <a:endParaRPr lang="zh-CN" altLang="en-US" sz="2800" b="1">
              <a:solidFill>
                <a:srgbClr val="CC0000"/>
              </a:solidFill>
              <a:latin typeface="Times New Roman" panose="02020603050405020304" pitchFamily="18" charset="0"/>
              <a:ea typeface="楷体_GB2312"/>
              <a:cs typeface="楷体_GB2312"/>
            </a:endParaRP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4067175" y="188913"/>
            <a:ext cx="4392613" cy="1079500"/>
          </a:xfrm>
          <a:prstGeom prst="wedgeRectCallout">
            <a:avLst>
              <a:gd name="adj1" fmla="val -12306"/>
              <a:gd name="adj2" fmla="val 92060"/>
            </a:avLst>
          </a:prstGeom>
          <a:solidFill>
            <a:srgbClr val="FFFFF3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CC0000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同底数幂的乘法，底数</a:t>
            </a:r>
            <a:r>
              <a:rPr lang="zh-CN" altLang="en-US" sz="2800" b="1">
                <a:solidFill>
                  <a:srgbClr val="0000AE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不变</a:t>
            </a:r>
            <a:r>
              <a:rPr lang="zh-CN" altLang="en-US" sz="2800" b="1">
                <a:solidFill>
                  <a:srgbClr val="CC0000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，指数</a:t>
            </a:r>
            <a:r>
              <a:rPr lang="zh-CN" altLang="en-US" sz="2800" b="1">
                <a:solidFill>
                  <a:srgbClr val="0000C2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相加</a:t>
            </a:r>
            <a:endParaRPr lang="zh-CN" altLang="en-US" sz="2800">
              <a:solidFill>
                <a:srgbClr val="0000C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40" name="AutoShape 16"/>
          <p:cNvSpPr>
            <a:spLocks noChangeArrowheads="1"/>
          </p:cNvSpPr>
          <p:nvPr/>
        </p:nvSpPr>
        <p:spPr bwMode="auto">
          <a:xfrm>
            <a:off x="323850" y="5562600"/>
            <a:ext cx="7753350" cy="1143000"/>
          </a:xfrm>
          <a:prstGeom prst="wedgeRoundRectCallout">
            <a:avLst>
              <a:gd name="adj1" fmla="val -24755"/>
              <a:gd name="adj2" fmla="val -75417"/>
              <a:gd name="adj3" fmla="val 16667"/>
            </a:avLst>
          </a:prstGeom>
          <a:solidFill>
            <a:srgbClr val="E0F2F4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50507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只在</a:t>
            </a:r>
            <a:r>
              <a:rPr lang="zh-CN" altLang="en-US" sz="2800" b="1">
                <a:solidFill>
                  <a:srgbClr val="CC0000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一个单项式里含有的字母</a:t>
            </a:r>
            <a:r>
              <a:rPr lang="zh-CN" altLang="en-US" sz="2800" b="1">
                <a:solidFill>
                  <a:srgbClr val="050507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，要连同它的指数写在积里，</a:t>
            </a:r>
            <a:r>
              <a:rPr lang="zh-CN" altLang="en-US" sz="2800" b="1">
                <a:solidFill>
                  <a:srgbClr val="CC0000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防止遗漏</a:t>
            </a:r>
            <a:r>
              <a:rPr lang="en-US" altLang="zh-CN" sz="2800" b="1">
                <a:solidFill>
                  <a:srgbClr val="CC0000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.</a:t>
            </a:r>
          </a:p>
          <a:p>
            <a:pPr algn="ctr"/>
            <a:endParaRPr lang="en-US" altLang="zh-CN" sz="2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41" name="AutoShape 17"/>
          <p:cNvSpPr>
            <a:spLocks noChangeArrowheads="1"/>
          </p:cNvSpPr>
          <p:nvPr/>
        </p:nvSpPr>
        <p:spPr bwMode="auto">
          <a:xfrm>
            <a:off x="6934200" y="2708275"/>
            <a:ext cx="2209800" cy="1439863"/>
          </a:xfrm>
          <a:prstGeom prst="wedgeRoundRectCallout">
            <a:avLst>
              <a:gd name="adj1" fmla="val -96838"/>
              <a:gd name="adj2" fmla="val 23537"/>
              <a:gd name="adj3" fmla="val 16667"/>
            </a:avLst>
          </a:prstGeom>
          <a:solidFill>
            <a:srgbClr val="FFFFF3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 sz="2800" b="1">
                <a:solidFill>
                  <a:srgbClr val="050507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求系数的积，应注意</a:t>
            </a:r>
            <a:r>
              <a:rPr lang="zh-CN" altLang="en-US" sz="2800" b="1">
                <a:solidFill>
                  <a:srgbClr val="CC0000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符号</a:t>
            </a:r>
          </a:p>
        </p:txBody>
      </p:sp>
      <p:pic>
        <p:nvPicPr>
          <p:cNvPr id="57358" name="Picture 19" descr="练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28600"/>
            <a:ext cx="24384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2747963" y="219075"/>
            <a:ext cx="838200" cy="9144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5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</a:rPr>
              <a:t>1</a:t>
            </a:r>
            <a:r>
              <a:rPr lang="zh-CN" altLang="en-US" sz="5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</a:rPr>
              <a:t>：</a:t>
            </a: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3790950" y="342900"/>
            <a:ext cx="2533650" cy="641350"/>
          </a:xfrm>
          <a:prstGeom prst="rect">
            <a:avLst/>
          </a:prstGeom>
          <a:solidFill>
            <a:srgbClr val="FF9900">
              <a:alpha val="95000"/>
            </a:srgbClr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36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判断正误！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utoUpdateAnimBg="0"/>
      <p:bldP spid="26629" grpId="0" autoUpdateAnimBg="0"/>
      <p:bldP spid="26630" grpId="0" autoUpdateAnimBg="0"/>
      <p:bldP spid="26631" grpId="0" autoUpdateAnimBg="0"/>
      <p:bldP spid="26634" grpId="0" autoUpdateAnimBg="0"/>
      <p:bldP spid="26635" grpId="0" autoUpdateAnimBg="0"/>
      <p:bldP spid="26636" grpId="0" autoUpdateAnimBg="0"/>
      <p:bldP spid="26637" grpId="0" autoUpdateAnimBg="0"/>
      <p:bldP spid="26638" grpId="0" animBg="1" autoUpdateAnimBg="0"/>
      <p:bldP spid="26639" grpId="0" animBg="1" autoUpdateAnimBg="0"/>
      <p:bldP spid="26640" grpId="0" animBg="1" autoUpdateAnimBg="0"/>
      <p:bldP spid="26641" grpId="0" animBg="1" autoUpdateAnimBg="0"/>
      <p:bldP spid="2664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685800" y="2419350"/>
            <a:ext cx="6097588" cy="517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求系数的积，应注意符号；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609600" y="3381375"/>
            <a:ext cx="7315200" cy="944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相同字母因式相乘，是同底数幂的乘法，底数不变，指数相加；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611188" y="4618038"/>
            <a:ext cx="7315200" cy="9445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只在一个单项式里含有的字母，要连同它的指数写在积里，防止遗漏；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228600" y="2409825"/>
            <a:ext cx="6096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1: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223838" y="3352800"/>
            <a:ext cx="6096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2: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223838" y="4572000"/>
            <a:ext cx="6096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3:</a:t>
            </a:r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904875" y="1514475"/>
            <a:ext cx="7543800" cy="57943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楷体" panose="02010609060101010101" pitchFamily="49" charset="-122"/>
              </a:rPr>
              <a:t>单项式与单项式相乘要注意以下几点：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1447800" y="381000"/>
            <a:ext cx="6324600" cy="9144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sz="5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</a:rPr>
              <a:t>温  馨  提  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7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7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8" grpId="0"/>
      <p:bldP spid="27661" grpId="0"/>
      <p:bldP spid="2766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9393" name="Picture 4" descr="练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52400"/>
            <a:ext cx="24384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4" name="Text Box 5"/>
          <p:cNvSpPr txBox="1">
            <a:spLocks noChangeArrowheads="1"/>
          </p:cNvSpPr>
          <p:nvPr/>
        </p:nvSpPr>
        <p:spPr bwMode="auto">
          <a:xfrm>
            <a:off x="609600" y="1447800"/>
            <a:ext cx="1295400" cy="579438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计算：</a:t>
            </a:r>
          </a:p>
        </p:txBody>
      </p:sp>
      <p:sp>
        <p:nvSpPr>
          <p:cNvPr id="59395" name="Text Box 17"/>
          <p:cNvSpPr txBox="1">
            <a:spLocks noChangeArrowheads="1"/>
          </p:cNvSpPr>
          <p:nvPr/>
        </p:nvSpPr>
        <p:spPr bwMode="auto">
          <a:xfrm>
            <a:off x="1295400" y="2247900"/>
            <a:ext cx="76200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  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-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3ax</a:t>
            </a:r>
            <a:r>
              <a:rPr lang="en-US" altLang="zh-CN" sz="3200" b="1" baseline="3000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）（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-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bx</a:t>
            </a:r>
            <a:r>
              <a:rPr lang="en-US" altLang="zh-CN" sz="3200" b="1" baseline="3000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）（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-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15ay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</a:t>
            </a:r>
            <a:endParaRPr lang="zh-CN" altLang="en-US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396" name="Rectangle 18"/>
          <p:cNvSpPr>
            <a:spLocks noChangeArrowheads="1"/>
          </p:cNvSpPr>
          <p:nvPr/>
        </p:nvSpPr>
        <p:spPr bwMode="auto">
          <a:xfrm>
            <a:off x="3376613" y="1957388"/>
            <a:ext cx="762000" cy="914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5400" b="1">
                <a:solidFill>
                  <a:srgbClr val="000000"/>
                </a:solidFill>
                <a:latin typeface="Tahoma" panose="020B0604030504040204" pitchFamily="34" charset="0"/>
              </a:rPr>
              <a:t>﹒</a:t>
            </a:r>
          </a:p>
        </p:txBody>
      </p:sp>
      <p:sp>
        <p:nvSpPr>
          <p:cNvPr id="59397" name="Rectangle 19"/>
          <p:cNvSpPr>
            <a:spLocks noChangeArrowheads="1"/>
          </p:cNvSpPr>
          <p:nvPr/>
        </p:nvSpPr>
        <p:spPr bwMode="auto">
          <a:xfrm>
            <a:off x="5314950" y="1952625"/>
            <a:ext cx="762000" cy="914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5400" b="1">
                <a:solidFill>
                  <a:srgbClr val="000000"/>
                </a:solidFill>
                <a:latin typeface="Tahoma" panose="020B0604030504040204" pitchFamily="34" charset="0"/>
              </a:rPr>
              <a:t>﹒</a:t>
            </a:r>
          </a:p>
        </p:txBody>
      </p:sp>
      <p:sp>
        <p:nvSpPr>
          <p:cNvPr id="59398" name="Line 22"/>
          <p:cNvSpPr>
            <a:spLocks noChangeShapeType="1"/>
          </p:cNvSpPr>
          <p:nvPr/>
        </p:nvSpPr>
        <p:spPr bwMode="auto">
          <a:xfrm>
            <a:off x="4429125" y="2600325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59399" name="Text Box 26"/>
          <p:cNvSpPr txBox="1">
            <a:spLocks noChangeArrowheads="1"/>
          </p:cNvSpPr>
          <p:nvPr/>
        </p:nvSpPr>
        <p:spPr bwMode="auto">
          <a:xfrm>
            <a:off x="4414838" y="2505075"/>
            <a:ext cx="5334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59400" name="Text Box 27"/>
          <p:cNvSpPr txBox="1">
            <a:spLocks noChangeArrowheads="1"/>
          </p:cNvSpPr>
          <p:nvPr/>
        </p:nvSpPr>
        <p:spPr bwMode="auto">
          <a:xfrm>
            <a:off x="4414838" y="2219325"/>
            <a:ext cx="609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3657600" y="381000"/>
            <a:ext cx="2819400" cy="641350"/>
          </a:xfrm>
          <a:prstGeom prst="rect">
            <a:avLst/>
          </a:prstGeom>
          <a:solidFill>
            <a:srgbClr val="FF9900">
              <a:alpha val="89999"/>
            </a:srgb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小试牛刀！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2667000" y="228600"/>
            <a:ext cx="838200" cy="9144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5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</a:rPr>
              <a:t>2</a:t>
            </a:r>
            <a:r>
              <a:rPr lang="zh-CN" altLang="en-US" sz="5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</a:rPr>
              <a:t>：</a:t>
            </a: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533400" y="3124200"/>
            <a:ext cx="1371600" cy="701675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FF0066"/>
                </a:solidFill>
                <a:latin typeface="Tahoma" panose="020B0604030504040204" pitchFamily="34" charset="0"/>
                <a:ea typeface="楷体" panose="02010609060101010101" pitchFamily="49" charset="-122"/>
              </a:rPr>
              <a:t>注意：</a:t>
            </a:r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495300" y="3990975"/>
            <a:ext cx="8307388" cy="11906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AE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     </a:t>
            </a:r>
            <a:r>
              <a:rPr lang="zh-CN" altLang="en-US" sz="3600" b="1">
                <a:solidFill>
                  <a:srgbClr val="0000AE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单项式乘法的法则对于三个或三个以上的单项式相乘</a:t>
            </a:r>
            <a:r>
              <a:rPr lang="zh-CN" altLang="en-US" sz="3600" b="1" i="1" u="sng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同样适用</a:t>
            </a:r>
            <a:r>
              <a:rPr lang="zh-CN" altLang="en-US" sz="3600" b="1">
                <a:solidFill>
                  <a:srgbClr val="0000AE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30" grpId="0" animBg="1"/>
      <p:bldP spid="256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0417" name="Text Box 3"/>
          <p:cNvSpPr txBox="1">
            <a:spLocks noChangeArrowheads="1"/>
          </p:cNvSpPr>
          <p:nvPr/>
        </p:nvSpPr>
        <p:spPr bwMode="auto">
          <a:xfrm>
            <a:off x="4953000" y="1143000"/>
            <a:ext cx="3810000" cy="1095375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</a:ln>
        </p:spPr>
        <p:txBody>
          <a:bodyPr>
            <a:spAutoFit/>
          </a:bodyPr>
          <a:lstStyle/>
          <a:p>
            <a:pPr marL="457200" indent="-457200"/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charset="-122"/>
                <a:cs typeface="隶书" panose="02010509060101010101" charset="-122"/>
              </a:rPr>
              <a:t>2: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charset="-122"/>
                <a:cs typeface="隶书" panose="02010509060101010101" charset="-122"/>
              </a:rPr>
              <a:t>计算</a:t>
            </a:r>
          </a:p>
          <a:p>
            <a:pPr marL="457200" indent="-457200"/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charset="-122"/>
                <a:cs typeface="隶书" panose="02010509060101010101" charset="-122"/>
              </a:rPr>
              <a:t>      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charset="-122"/>
                <a:cs typeface="隶书" panose="02010509060101010101" charset="-122"/>
              </a:rPr>
              <a:t>(-2</a:t>
            </a:r>
            <a:r>
              <a:rPr kumimoji="1" lang="en-US" altLang="zh-CN" sz="3200" b="1" i="1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charset="-122"/>
                <a:cs typeface="隶书" panose="02010509060101010101" charset="-122"/>
              </a:rPr>
              <a:t>a</a:t>
            </a:r>
            <a:r>
              <a:rPr kumimoji="1" lang="en-US" altLang="zh-CN" sz="3200" b="1" baseline="3000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charset="-122"/>
                <a:cs typeface="隶书" panose="02010509060101010101" charset="-122"/>
              </a:rPr>
              <a:t>2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charset="-122"/>
                <a:cs typeface="隶书" panose="02010509060101010101" charset="-122"/>
              </a:rPr>
              <a:t>)</a:t>
            </a:r>
            <a:r>
              <a:rPr kumimoji="1" lang="en-US" altLang="zh-CN" sz="3200" b="1" baseline="3000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charset="-122"/>
                <a:cs typeface="隶书" panose="02010509060101010101" charset="-122"/>
              </a:rPr>
              <a:t>3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charset="-122"/>
                <a:cs typeface="隶书" panose="02010509060101010101" charset="-122"/>
              </a:rPr>
              <a:t> · (-3</a:t>
            </a:r>
            <a:r>
              <a:rPr kumimoji="1" lang="en-US" altLang="zh-CN" sz="3200" b="1" i="1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charset="-122"/>
                <a:cs typeface="隶书" panose="02010509060101010101" charset="-122"/>
              </a:rPr>
              <a:t>a</a:t>
            </a:r>
            <a:r>
              <a:rPr kumimoji="1" lang="en-US" altLang="zh-CN" sz="3200" b="1" baseline="3000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charset="-122"/>
                <a:cs typeface="隶书" panose="02010509060101010101" charset="-122"/>
              </a:rPr>
              <a:t>3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charset="-122"/>
                <a:cs typeface="隶书" panose="02010509060101010101" charset="-122"/>
              </a:rPr>
              <a:t>)</a:t>
            </a:r>
            <a:r>
              <a:rPr kumimoji="1" lang="en-US" altLang="zh-CN" sz="3200" b="1" baseline="3000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charset="-122"/>
                <a:cs typeface="隶书" panose="02010509060101010101" charset="-122"/>
              </a:rPr>
              <a:t>2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541338" y="2795588"/>
            <a:ext cx="772795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zh-CN" alt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方正舒体" panose="02010601030101010101" pitchFamily="2" charset="-122"/>
              </a:rPr>
              <a:t>观察思考：</a:t>
            </a:r>
            <a:r>
              <a:rPr kumimoji="1"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  <a:ea typeface="方正舒体" panose="02010601030101010101" pitchFamily="2" charset="-122"/>
              </a:rPr>
              <a:t>2</a:t>
            </a:r>
            <a:r>
              <a:rPr kumimoji="1" lang="zh-CN" altLang="en-US" sz="3600" b="1" dirty="0">
                <a:solidFill>
                  <a:srgbClr val="000099"/>
                </a:solidFill>
                <a:latin typeface="Times New Roman" panose="02020603050405020304" pitchFamily="18" charset="0"/>
                <a:ea typeface="方正舒体" panose="02010601030101010101" pitchFamily="2" charset="-122"/>
              </a:rPr>
              <a:t>题比</a:t>
            </a:r>
            <a:r>
              <a:rPr kumimoji="1"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  <a:ea typeface="方正舒体" panose="02010601030101010101" pitchFamily="2" charset="-122"/>
              </a:rPr>
              <a:t>1</a:t>
            </a:r>
            <a:r>
              <a:rPr kumimoji="1" lang="zh-CN" altLang="en-US" sz="3600" b="1" dirty="0">
                <a:solidFill>
                  <a:srgbClr val="000099"/>
                </a:solidFill>
                <a:latin typeface="Times New Roman" panose="02020603050405020304" pitchFamily="18" charset="0"/>
                <a:ea typeface="方正舒体" panose="02010601030101010101" pitchFamily="2" charset="-122"/>
              </a:rPr>
              <a:t>题多了</a:t>
            </a:r>
            <a:r>
              <a:rPr kumimoji="1" lang="zh-CN" altLang="en-US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方正舒体" panose="02010601030101010101" pitchFamily="2" charset="-122"/>
              </a:rPr>
              <a:t>什么运算</a:t>
            </a:r>
            <a:r>
              <a:rPr kumimoji="1" lang="zh-CN" altLang="en-US" sz="3600" b="1" i="1" u="sng" dirty="0">
                <a:solidFill>
                  <a:srgbClr val="000099"/>
                </a:solidFill>
                <a:latin typeface="Times New Roman" panose="02020603050405020304" pitchFamily="18" charset="0"/>
                <a:ea typeface="方正舒体" panose="02010601030101010101" pitchFamily="2" charset="-122"/>
              </a:rPr>
              <a:t>  </a:t>
            </a:r>
            <a:r>
              <a:rPr kumimoji="1" lang="zh-CN" altLang="en-US" sz="3600" b="1" dirty="0">
                <a:solidFill>
                  <a:srgbClr val="000099"/>
                </a:solidFill>
                <a:latin typeface="Times New Roman" panose="02020603050405020304" pitchFamily="18" charset="0"/>
                <a:ea typeface="方正舒体" panose="02010601030101010101" pitchFamily="2" charset="-122"/>
              </a:rPr>
              <a:t>？</a:t>
            </a:r>
          </a:p>
        </p:txBody>
      </p:sp>
      <p:sp>
        <p:nvSpPr>
          <p:cNvPr id="60419" name="Text Box 8"/>
          <p:cNvSpPr txBox="1">
            <a:spLocks noChangeArrowheads="1"/>
          </p:cNvSpPr>
          <p:nvPr/>
        </p:nvSpPr>
        <p:spPr bwMode="auto">
          <a:xfrm>
            <a:off x="533400" y="1143000"/>
            <a:ext cx="3810000" cy="1095375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</a:ln>
        </p:spPr>
        <p:txBody>
          <a:bodyPr>
            <a:spAutoFit/>
          </a:bodyPr>
          <a:lstStyle/>
          <a:p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charset="-122"/>
                <a:cs typeface="隶书" panose="02010509060101010101" charset="-122"/>
              </a:rPr>
              <a:t>1: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charset="-122"/>
                <a:cs typeface="隶书" panose="02010509060101010101" charset="-122"/>
              </a:rPr>
              <a:t>计算</a:t>
            </a:r>
          </a:p>
          <a:p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charset="-122"/>
                <a:cs typeface="隶书" panose="02010509060101010101" charset="-122"/>
              </a:rPr>
              <a:t>       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(-2</a:t>
            </a:r>
            <a:r>
              <a:rPr kumimoji="1" lang="en-US" altLang="zh-CN" sz="3200" b="1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3200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kumimoji="1" lang="en-US" altLang="zh-CN" sz="3200" b="1">
                <a:solidFill>
                  <a:srgbClr val="000000"/>
                </a:solidFill>
              </a:rPr>
              <a:t>·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(-3</a:t>
            </a:r>
            <a:r>
              <a:rPr kumimoji="1" lang="en-US" altLang="zh-CN" sz="3200" b="1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3200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611188" y="3500438"/>
            <a:ext cx="7848600" cy="94615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en-US" altLang="zh-CN" sz="2800" b="1">
                <a:solidFill>
                  <a:srgbClr val="80008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【</a:t>
            </a:r>
            <a:r>
              <a:rPr kumimoji="1" lang="zh-CN" altLang="en-US" sz="2800" b="1">
                <a:solidFill>
                  <a:srgbClr val="80008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讨论</a:t>
            </a:r>
            <a:r>
              <a:rPr kumimoji="1" lang="en-US" altLang="zh-CN" sz="2800" b="1">
                <a:solidFill>
                  <a:srgbClr val="80008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】</a:t>
            </a:r>
            <a:r>
              <a:rPr kumimoji="1" lang="zh-CN" altLang="en-US" sz="2800" b="1">
                <a:solidFill>
                  <a:srgbClr val="80008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：</a:t>
            </a:r>
          </a:p>
          <a:p>
            <a:r>
              <a:rPr kumimoji="1" lang="zh-CN" altLang="en-US" sz="2800" b="1">
                <a:solidFill>
                  <a:srgbClr val="CC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        遇到积的乘方怎么办？运算时应先算什么？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2743200" y="228600"/>
            <a:ext cx="3886200" cy="70167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4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rPr>
              <a:t>拓 展 延 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7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1441" name="Text Box 4"/>
          <p:cNvSpPr txBox="1">
            <a:spLocks noChangeArrowheads="1"/>
          </p:cNvSpPr>
          <p:nvPr/>
        </p:nvSpPr>
        <p:spPr bwMode="auto">
          <a:xfrm>
            <a:off x="1676400" y="762000"/>
            <a:ext cx="4724400" cy="11890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457200" indent="-457200"/>
            <a:endParaRPr kumimoji="1" lang="en-US" altLang="zh-CN" sz="3200" b="1">
              <a:solidFill>
                <a:srgbClr val="000000"/>
              </a:solidFill>
              <a:latin typeface="Times New Roman" panose="02020603050405020304" pitchFamily="18" charset="0"/>
              <a:ea typeface="隶书" panose="02010509060101010101" charset="-122"/>
              <a:cs typeface="隶书" panose="02010509060101010101" charset="-122"/>
            </a:endParaRPr>
          </a:p>
          <a:p>
            <a:pPr marL="457200" indent="-457200"/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charset="-122"/>
                <a:cs typeface="隶书" panose="02010509060101010101" charset="-122"/>
              </a:rPr>
              <a:t>              </a:t>
            </a:r>
            <a:r>
              <a:rPr kumimoji="1" lang="en-US" altLang="zh-CN" sz="4000" b="1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charset="-122"/>
                <a:cs typeface="隶书" panose="02010509060101010101" charset="-122"/>
              </a:rPr>
              <a:t>(-2</a:t>
            </a:r>
            <a:r>
              <a:rPr kumimoji="1" lang="en-US" altLang="zh-CN" sz="4000" b="1" i="1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charset="-122"/>
                <a:cs typeface="隶书" panose="02010509060101010101" charset="-122"/>
              </a:rPr>
              <a:t>a</a:t>
            </a:r>
            <a:r>
              <a:rPr kumimoji="1" lang="en-US" altLang="zh-CN" sz="4000" b="1" baseline="3000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charset="-122"/>
                <a:cs typeface="隶书" panose="02010509060101010101" charset="-122"/>
              </a:rPr>
              <a:t>2</a:t>
            </a:r>
            <a:r>
              <a:rPr kumimoji="1" lang="en-US" altLang="zh-CN" sz="4000" b="1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charset="-122"/>
                <a:cs typeface="隶书" panose="02010509060101010101" charset="-122"/>
              </a:rPr>
              <a:t>)</a:t>
            </a:r>
            <a:r>
              <a:rPr kumimoji="1" lang="en-US" altLang="zh-CN" sz="4000" b="1" baseline="3000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charset="-122"/>
                <a:cs typeface="隶书" panose="02010509060101010101" charset="-122"/>
              </a:rPr>
              <a:t>3</a:t>
            </a:r>
            <a:r>
              <a:rPr kumimoji="1" lang="en-US" altLang="zh-CN" sz="4000" b="1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charset="-122"/>
                <a:cs typeface="隶书" panose="02010509060101010101" charset="-122"/>
              </a:rPr>
              <a:t> ·(-3</a:t>
            </a:r>
            <a:r>
              <a:rPr kumimoji="1" lang="en-US" altLang="zh-CN" sz="4000" b="1" i="1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charset="-122"/>
                <a:cs typeface="隶书" panose="02010509060101010101" charset="-122"/>
              </a:rPr>
              <a:t>a</a:t>
            </a:r>
            <a:r>
              <a:rPr kumimoji="1" lang="en-US" altLang="zh-CN" sz="4000" b="1" baseline="3000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charset="-122"/>
                <a:cs typeface="隶书" panose="02010509060101010101" charset="-122"/>
              </a:rPr>
              <a:t>3</a:t>
            </a:r>
            <a:r>
              <a:rPr kumimoji="1" lang="en-US" altLang="zh-CN" sz="4000" b="1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charset="-122"/>
                <a:cs typeface="隶书" panose="02010509060101010101" charset="-122"/>
              </a:rPr>
              <a:t>)</a:t>
            </a:r>
            <a:r>
              <a:rPr kumimoji="1" lang="en-US" altLang="zh-CN" sz="4000" b="1" baseline="3000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charset="-122"/>
                <a:cs typeface="隶书" panose="02010509060101010101" charset="-122"/>
              </a:rPr>
              <a:t>2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919288" y="1357313"/>
            <a:ext cx="838200" cy="579437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解：</a:t>
            </a:r>
            <a:endParaRPr kumimoji="1" lang="zh-CN" altLang="en-US" sz="3200" b="1" baseline="30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5062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19400" y="1905000"/>
            <a:ext cx="403860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990600" y="4805363"/>
            <a:ext cx="1371600" cy="57943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i="1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注意：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2124075" y="4525963"/>
            <a:ext cx="6562725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charset="-122"/>
                <a:cs typeface="隶书" panose="02010509060101010101" charset="-122"/>
              </a:rPr>
              <a:t>（</a:t>
            </a:r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charset="-122"/>
                <a:cs typeface="隶书" panose="02010509060101010101" charset="-122"/>
              </a:rPr>
              <a:t>1</a:t>
            </a:r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charset="-122"/>
                <a:cs typeface="隶书" panose="02010509060101010101" charset="-122"/>
              </a:rPr>
              <a:t>）先做乘方，再做单项式乘法。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2133600" y="5091113"/>
            <a:ext cx="6099175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charset="-122"/>
                <a:cs typeface="隶书" panose="02010509060101010101" charset="-122"/>
              </a:rPr>
              <a:t>（</a:t>
            </a:r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charset="-122"/>
                <a:cs typeface="隶书" panose="02010509060101010101" charset="-122"/>
              </a:rPr>
              <a:t>2</a:t>
            </a:r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charset="-122"/>
                <a:cs typeface="隶书" panose="02010509060101010101" charset="-122"/>
              </a:rPr>
              <a:t>）系数相乘时不要漏掉负号。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 animBg="1"/>
      <p:bldP spid="45063" grpId="0" animBg="1"/>
      <p:bldP spid="45064" grpId="0" autoUpdateAnimBg="0"/>
      <p:bldP spid="4506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2465" name="Picture 3" descr="67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533400"/>
            <a:ext cx="160020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1835150" y="1196975"/>
            <a:ext cx="5327650" cy="18446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20000"/>
              </a:lnSpc>
              <a:buClr>
                <a:srgbClr val="000000"/>
              </a:buClr>
              <a:buSzPts val="4000"/>
              <a:buFont typeface="Times New Roman" panose="02020603050405020304" pitchFamily="18" charset="0"/>
              <a:buNone/>
              <a:defRPr/>
            </a:pP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我来当老师：</a:t>
            </a:r>
          </a:p>
          <a:p>
            <a:pPr eaLnBrk="0" hangingPunct="0">
              <a:lnSpc>
                <a:spcPct val="120000"/>
              </a:lnSpc>
              <a:buClr>
                <a:srgbClr val="000000"/>
              </a:buClr>
              <a:buSzPts val="4000"/>
              <a:buFont typeface="Times New Roman" panose="02020603050405020304" pitchFamily="18" charset="0"/>
              <a:buNone/>
              <a:defRPr/>
            </a:pPr>
            <a:r>
              <a:rPr lang="en-US" altLang="zh-CN" sz="3200" b="1" dirty="0">
                <a:solidFill>
                  <a:srgbClr val="000000"/>
                </a:solidFill>
              </a:rPr>
              <a:t>(1) 3x</a:t>
            </a:r>
            <a:r>
              <a:rPr lang="en-US" altLang="zh-CN" sz="3200" b="1" baseline="30000" dirty="0">
                <a:solidFill>
                  <a:srgbClr val="000000"/>
                </a:solidFill>
              </a:rPr>
              <a:t>2</a:t>
            </a:r>
            <a:r>
              <a:rPr lang="en-US" altLang="zh-CN" sz="3200" b="1" dirty="0">
                <a:solidFill>
                  <a:srgbClr val="000000"/>
                </a:solidFill>
              </a:rPr>
              <a:t>·5x</a:t>
            </a:r>
            <a:r>
              <a:rPr lang="en-US" altLang="zh-CN" sz="3200" b="1" baseline="30000" dirty="0">
                <a:solidFill>
                  <a:srgbClr val="000000"/>
                </a:solidFill>
              </a:rPr>
              <a:t>3</a:t>
            </a:r>
            <a:r>
              <a:rPr lang="en-US" altLang="zh-CN" sz="3200" b="1" dirty="0">
                <a:solidFill>
                  <a:srgbClr val="000000"/>
                </a:solidFill>
              </a:rPr>
              <a:t> =             </a:t>
            </a:r>
          </a:p>
          <a:p>
            <a:pPr eaLnBrk="0" hangingPunct="0">
              <a:lnSpc>
                <a:spcPct val="120000"/>
              </a:lnSpc>
              <a:buClr>
                <a:srgbClr val="000000"/>
              </a:buClr>
              <a:buSzPts val="4000"/>
              <a:buFont typeface="Times New Roman" panose="02020603050405020304" pitchFamily="18" charset="0"/>
              <a:buNone/>
              <a:defRPr/>
            </a:pPr>
            <a:r>
              <a:rPr lang="en-US" altLang="zh-CN" sz="3200" b="1" dirty="0">
                <a:solidFill>
                  <a:srgbClr val="000000"/>
                </a:solidFill>
              </a:rPr>
              <a:t>(2) 4y· (-2xy</a:t>
            </a:r>
            <a:r>
              <a:rPr lang="en-US" altLang="zh-CN" sz="3200" b="1" baseline="30000" dirty="0">
                <a:solidFill>
                  <a:srgbClr val="000000"/>
                </a:solidFill>
              </a:rPr>
              <a:t>2</a:t>
            </a:r>
            <a:r>
              <a:rPr lang="en-US" altLang="zh-CN" sz="3200" b="1" dirty="0">
                <a:solidFill>
                  <a:srgbClr val="000000"/>
                </a:solidFill>
              </a:rPr>
              <a:t>) =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1763713" y="3141663"/>
            <a:ext cx="3671887" cy="1274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buClr>
                <a:srgbClr val="000000"/>
              </a:buClr>
              <a:buSzPts val="4000"/>
              <a:buFont typeface="Times New Roman" panose="02020603050405020304" pitchFamily="18" charset="0"/>
              <a:buNone/>
            </a:pPr>
            <a:r>
              <a:rPr lang="en-US" altLang="zh-CN" sz="3200" b="1">
                <a:solidFill>
                  <a:srgbClr val="000000"/>
                </a:solidFill>
              </a:rPr>
              <a:t>(3) (-3x</a:t>
            </a:r>
            <a:r>
              <a:rPr lang="en-US" altLang="zh-CN" sz="3200" b="1" baseline="30000">
                <a:solidFill>
                  <a:srgbClr val="000000"/>
                </a:solidFill>
              </a:rPr>
              <a:t>2</a:t>
            </a:r>
            <a:r>
              <a:rPr lang="en-US" altLang="zh-CN" sz="3200" b="1">
                <a:solidFill>
                  <a:srgbClr val="000000"/>
                </a:solidFill>
              </a:rPr>
              <a:t>y) ·(-4x) =</a:t>
            </a:r>
          </a:p>
          <a:p>
            <a:pPr eaLnBrk="0" hangingPunct="0">
              <a:lnSpc>
                <a:spcPct val="120000"/>
              </a:lnSpc>
              <a:buClr>
                <a:srgbClr val="000000"/>
              </a:buClr>
              <a:buSzPts val="4000"/>
              <a:buFont typeface="Times New Roman" panose="02020603050405020304" pitchFamily="18" charset="0"/>
              <a:buNone/>
            </a:pPr>
            <a:r>
              <a:rPr lang="en-US" altLang="zh-CN" sz="3200" b="1">
                <a:solidFill>
                  <a:srgbClr val="000000"/>
                </a:solidFill>
              </a:rPr>
              <a:t>(4) </a:t>
            </a:r>
            <a:r>
              <a:rPr kumimoji="1" lang="en-US" altLang="zh-CN" sz="3200" b="1">
                <a:solidFill>
                  <a:srgbClr val="000000"/>
                </a:solidFill>
              </a:rPr>
              <a:t>(-4</a:t>
            </a:r>
            <a:r>
              <a:rPr kumimoji="1" lang="en-US" altLang="zh-CN" sz="3200" b="1" i="1">
                <a:solidFill>
                  <a:srgbClr val="000000"/>
                </a:solidFill>
              </a:rPr>
              <a:t>a</a:t>
            </a:r>
            <a:r>
              <a:rPr kumimoji="1" lang="en-US" altLang="zh-CN" sz="3200" b="1" baseline="30000">
                <a:solidFill>
                  <a:srgbClr val="000000"/>
                </a:solidFill>
              </a:rPr>
              <a:t>2</a:t>
            </a:r>
            <a:r>
              <a:rPr kumimoji="1" lang="en-US" altLang="zh-CN" sz="3200" b="1" i="1">
                <a:solidFill>
                  <a:srgbClr val="000000"/>
                </a:solidFill>
              </a:rPr>
              <a:t>b</a:t>
            </a:r>
            <a:r>
              <a:rPr kumimoji="1" lang="en-US" altLang="zh-CN" sz="3200" b="1">
                <a:solidFill>
                  <a:srgbClr val="000000"/>
                </a:solidFill>
              </a:rPr>
              <a:t>)(-2</a:t>
            </a:r>
            <a:r>
              <a:rPr kumimoji="1" lang="en-US" altLang="zh-CN" sz="3200" b="1" i="1">
                <a:solidFill>
                  <a:srgbClr val="000000"/>
                </a:solidFill>
              </a:rPr>
              <a:t>a</a:t>
            </a:r>
            <a:r>
              <a:rPr kumimoji="1" lang="en-US" altLang="zh-CN" sz="3200" b="1">
                <a:solidFill>
                  <a:srgbClr val="000000"/>
                </a:solidFill>
              </a:rPr>
              <a:t>) =</a:t>
            </a:r>
            <a:endParaRPr lang="en-US" altLang="zh-CN" sz="3200" b="1">
              <a:solidFill>
                <a:srgbClr val="000000"/>
              </a:solidFill>
            </a:endParaRP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4140200" y="1844675"/>
            <a:ext cx="1368425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</a:rPr>
              <a:t>15X</a:t>
            </a:r>
            <a:r>
              <a:rPr lang="en-US" altLang="zh-CN" sz="3200" b="1" baseline="30000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4787900" y="2420938"/>
            <a:ext cx="1800225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</a:rPr>
              <a:t>-8xy</a:t>
            </a:r>
            <a:r>
              <a:rPr lang="en-US" altLang="zh-CN" sz="3200" b="1" baseline="30000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364163" y="3213100"/>
            <a:ext cx="2087562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</a:rPr>
              <a:t>12x</a:t>
            </a:r>
            <a:r>
              <a:rPr lang="en-US" altLang="zh-CN" sz="3200" b="1" baseline="30000">
                <a:solidFill>
                  <a:srgbClr val="FF3300"/>
                </a:solidFill>
              </a:rPr>
              <a:t>3</a:t>
            </a:r>
            <a:r>
              <a:rPr lang="en-US" altLang="zh-CN" sz="3200" b="1">
                <a:solidFill>
                  <a:srgbClr val="FF3300"/>
                </a:solidFill>
              </a:rPr>
              <a:t>y</a:t>
            </a:r>
            <a:endParaRPr lang="en-US" altLang="zh-CN" sz="3200" b="1" baseline="30000">
              <a:solidFill>
                <a:srgbClr val="FF3300"/>
              </a:solidFill>
            </a:endParaRP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4953000" y="3810000"/>
            <a:ext cx="1439863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</a:rPr>
              <a:t>8a</a:t>
            </a:r>
            <a:r>
              <a:rPr lang="en-US" altLang="zh-CN" sz="3200" b="1" baseline="30000">
                <a:solidFill>
                  <a:srgbClr val="FF3300"/>
                </a:solidFill>
              </a:rPr>
              <a:t>3</a:t>
            </a:r>
            <a:r>
              <a:rPr lang="en-US" altLang="zh-CN" sz="3200" b="1">
                <a:solidFill>
                  <a:srgbClr val="FF3300"/>
                </a:solidFill>
              </a:rPr>
              <a:t>b</a:t>
            </a:r>
          </a:p>
        </p:txBody>
      </p:sp>
      <p:sp>
        <p:nvSpPr>
          <p:cNvPr id="62472" name="Text Box 12"/>
          <p:cNvSpPr txBox="1">
            <a:spLocks noChangeArrowheads="1"/>
          </p:cNvSpPr>
          <p:nvPr/>
        </p:nvSpPr>
        <p:spPr bwMode="auto">
          <a:xfrm>
            <a:off x="1143000" y="533400"/>
            <a:ext cx="41910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>
                <a:solidFill>
                  <a:srgbClr val="000000"/>
                </a:solidFill>
                <a:latin typeface="Times New Roman" panose="02020603050405020304" pitchFamily="18" charset="0"/>
              </a:rPr>
              <a:t>练一练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/>
      <p:bldP spid="58374" grpId="0"/>
      <p:bldP spid="58378" grpId="0"/>
      <p:bldP spid="5837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990600"/>
            <a:ext cx="632460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课 堂 小 结：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457200" y="1981200"/>
            <a:ext cx="8382000" cy="1311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0000CC"/>
                </a:solidFill>
              </a:rPr>
              <a:t>         </a:t>
            </a:r>
            <a:r>
              <a:rPr lang="zh-CN" altLang="en-US" sz="4000" b="1" dirty="0">
                <a:solidFill>
                  <a:srgbClr val="0000CC"/>
                </a:solidFill>
                <a:ea typeface="楷体" panose="02010609060101010101" pitchFamily="49" charset="-122"/>
              </a:rPr>
              <a:t>同学们，通过本节课的学习，你有哪些收获？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600200" y="3429000"/>
            <a:ext cx="5943600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000" b="1" i="1" u="sng">
                <a:solidFill>
                  <a:srgbClr val="006600"/>
                </a:solidFill>
              </a:rPr>
              <a:t>畅 谈 收 获！</a:t>
            </a:r>
          </a:p>
        </p:txBody>
      </p:sp>
      <p:pic>
        <p:nvPicPr>
          <p:cNvPr id="40965" name="Picture 5" descr="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2200" y="3429000"/>
            <a:ext cx="2667000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1371600" y="4648200"/>
            <a:ext cx="4843463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CC0099"/>
                </a:solidFill>
                <a:ea typeface="楷体" panose="02010609060101010101" pitchFamily="49" charset="-122"/>
              </a:rPr>
              <a:t>你还有什么疑惑吗？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  <p:bldP spid="409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2"/>
          <p:cNvSpPr txBox="1">
            <a:spLocks noChangeArrowheads="1"/>
          </p:cNvSpPr>
          <p:nvPr/>
        </p:nvSpPr>
        <p:spPr bwMode="auto">
          <a:xfrm>
            <a:off x="1050925" y="1182688"/>
            <a:ext cx="1212850" cy="711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4000" b="1">
                <a:solidFill>
                  <a:srgbClr val="0000FF"/>
                </a:solidFill>
                <a:latin typeface="Comic Sans MS" panose="030F0702030302020204" pitchFamily="66" charset="0"/>
              </a:rPr>
              <a:t>乘方</a:t>
            </a:r>
          </a:p>
        </p:txBody>
      </p:sp>
      <p:sp>
        <p:nvSpPr>
          <p:cNvPr id="41986" name="Text Box 3"/>
          <p:cNvSpPr txBox="1">
            <a:spLocks noChangeArrowheads="1"/>
          </p:cNvSpPr>
          <p:nvPr/>
        </p:nvSpPr>
        <p:spPr bwMode="auto">
          <a:xfrm>
            <a:off x="2895600" y="1219200"/>
            <a:ext cx="703263" cy="711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</a:ln>
        </p:spPr>
        <p:txBody>
          <a:bodyPr>
            <a:spAutoFit/>
          </a:bodyPr>
          <a:lstStyle/>
          <a:p>
            <a:r>
              <a:rPr lang="zh-CN" altLang="en-US" sz="4000" b="1">
                <a:solidFill>
                  <a:srgbClr val="0000FF"/>
                </a:solidFill>
                <a:latin typeface="Comic Sans MS" panose="030F0702030302020204" pitchFamily="66" charset="0"/>
              </a:rPr>
              <a:t>幂</a:t>
            </a:r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4267200" y="1219200"/>
            <a:ext cx="3251200" cy="711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4000" b="1">
                <a:solidFill>
                  <a:srgbClr val="0000FF"/>
                </a:solidFill>
                <a:latin typeface="Comic Sans MS" panose="030F0702030302020204" pitchFamily="66" charset="0"/>
              </a:rPr>
              <a:t>幂的运算性质</a:t>
            </a:r>
          </a:p>
        </p:txBody>
      </p:sp>
      <p:sp>
        <p:nvSpPr>
          <p:cNvPr id="41988" name="Line 5"/>
          <p:cNvSpPr>
            <a:spLocks noChangeShapeType="1"/>
          </p:cNvSpPr>
          <p:nvPr/>
        </p:nvSpPr>
        <p:spPr bwMode="auto">
          <a:xfrm>
            <a:off x="2286000" y="1600200"/>
            <a:ext cx="609600" cy="0"/>
          </a:xfrm>
          <a:prstGeom prst="line">
            <a:avLst/>
          </a:prstGeom>
          <a:noFill/>
          <a:ln w="9525">
            <a:solidFill>
              <a:srgbClr val="080808"/>
            </a:solidFill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41989" name="Line 6"/>
          <p:cNvSpPr>
            <a:spLocks noChangeShapeType="1"/>
          </p:cNvSpPr>
          <p:nvPr/>
        </p:nvSpPr>
        <p:spPr bwMode="auto">
          <a:xfrm>
            <a:off x="3657600" y="1600200"/>
            <a:ext cx="609600" cy="0"/>
          </a:xfrm>
          <a:prstGeom prst="line">
            <a:avLst/>
          </a:prstGeom>
          <a:noFill/>
          <a:ln w="9525">
            <a:solidFill>
              <a:srgbClr val="080808"/>
            </a:solidFill>
            <a:rou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62000" y="2057400"/>
            <a:ext cx="7645400" cy="3600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L="342900" indent="-342900"/>
            <a:r>
              <a:rPr lang="zh-CN" altLang="zh-CN" sz="3600" b="1" dirty="0">
                <a:solidFill>
                  <a:srgbClr val="000000"/>
                </a:solidFill>
              </a:rPr>
              <a:t>1. a</a:t>
            </a:r>
            <a:r>
              <a:rPr lang="zh-CN" altLang="zh-CN" sz="3600" b="1" baseline="30000" dirty="0">
                <a:solidFill>
                  <a:srgbClr val="000000"/>
                </a:solidFill>
              </a:rPr>
              <a:t>m</a:t>
            </a:r>
            <a:r>
              <a:rPr lang="zh-CN" altLang="zh-CN" sz="3600" b="1" dirty="0">
                <a:solidFill>
                  <a:srgbClr val="000000"/>
                </a:solidFill>
              </a:rPr>
              <a:t> • a</a:t>
            </a:r>
            <a:r>
              <a:rPr lang="zh-CN" altLang="zh-CN" sz="3600" b="1" baseline="30000" dirty="0">
                <a:solidFill>
                  <a:srgbClr val="000000"/>
                </a:solidFill>
              </a:rPr>
              <a:t>n</a:t>
            </a:r>
            <a:r>
              <a:rPr lang="zh-CN" altLang="en-US" sz="3600" b="1" dirty="0">
                <a:solidFill>
                  <a:srgbClr val="000000"/>
                </a:solidFill>
              </a:rPr>
              <a:t>＝</a:t>
            </a:r>
            <a:r>
              <a:rPr lang="zh-CN" altLang="zh-CN" sz="3600" b="1" dirty="0">
                <a:solidFill>
                  <a:srgbClr val="000000"/>
                </a:solidFill>
              </a:rPr>
              <a:t>a</a:t>
            </a:r>
            <a:r>
              <a:rPr lang="zh-CN" altLang="zh-CN" sz="3600" b="1" baseline="30000" dirty="0">
                <a:solidFill>
                  <a:srgbClr val="000000"/>
                </a:solidFill>
              </a:rPr>
              <a:t>m</a:t>
            </a:r>
            <a:r>
              <a:rPr lang="zh-CN" altLang="en-US" sz="3600" b="1" baseline="30000" dirty="0">
                <a:solidFill>
                  <a:srgbClr val="FF0000"/>
                </a:solidFill>
              </a:rPr>
              <a:t>＋</a:t>
            </a:r>
            <a:r>
              <a:rPr lang="zh-CN" altLang="zh-CN" sz="3600" b="1" baseline="30000" dirty="0">
                <a:solidFill>
                  <a:srgbClr val="000000"/>
                </a:solidFill>
              </a:rPr>
              <a:t>n</a:t>
            </a:r>
            <a:r>
              <a:rPr lang="zh-CN" altLang="en-US" sz="3600" b="1" dirty="0">
                <a:solidFill>
                  <a:srgbClr val="000000"/>
                </a:solidFill>
              </a:rPr>
              <a:t>（</a:t>
            </a:r>
            <a:r>
              <a:rPr lang="zh-CN" altLang="zh-CN" sz="3600" b="1" dirty="0">
                <a:solidFill>
                  <a:srgbClr val="000000"/>
                </a:solidFill>
              </a:rPr>
              <a:t>m</a:t>
            </a:r>
            <a:r>
              <a:rPr lang="zh-CN" altLang="en-US" sz="3600" b="1" dirty="0">
                <a:solidFill>
                  <a:srgbClr val="000000"/>
                </a:solidFill>
              </a:rPr>
              <a:t>、</a:t>
            </a:r>
            <a:r>
              <a:rPr lang="zh-CN" altLang="zh-CN" sz="3600" b="1" dirty="0">
                <a:solidFill>
                  <a:srgbClr val="000000"/>
                </a:solidFill>
              </a:rPr>
              <a:t>n</a:t>
            </a:r>
            <a:r>
              <a:rPr lang="zh-CN" altLang="en-US" sz="3600" b="1" dirty="0">
                <a:solidFill>
                  <a:srgbClr val="000000"/>
                </a:solidFill>
              </a:rPr>
              <a:t>为正整数 ）</a:t>
            </a:r>
          </a:p>
          <a:p>
            <a:pPr marL="342900" indent="-342900"/>
            <a:r>
              <a:rPr lang="zh-CN" altLang="zh-CN" b="1" dirty="0">
                <a:solidFill>
                  <a:srgbClr val="0033CC"/>
                </a:solidFill>
              </a:rPr>
              <a:t>        </a:t>
            </a:r>
            <a:r>
              <a:rPr lang="zh-CN" altLang="en-US" sz="2400" b="1" dirty="0">
                <a:solidFill>
                  <a:srgbClr val="0033CC"/>
                </a:solidFill>
              </a:rPr>
              <a:t>同底数幂相乘，底数</a:t>
            </a:r>
            <a:r>
              <a:rPr lang="zh-CN" altLang="en-US" sz="2400" b="1" dirty="0">
                <a:solidFill>
                  <a:srgbClr val="FF0000"/>
                </a:solidFill>
              </a:rPr>
              <a:t>不变</a:t>
            </a:r>
            <a:r>
              <a:rPr lang="zh-CN" altLang="en-US" sz="2400" b="1" dirty="0">
                <a:solidFill>
                  <a:srgbClr val="000000"/>
                </a:solidFill>
              </a:rPr>
              <a:t>，</a:t>
            </a:r>
            <a:r>
              <a:rPr lang="zh-CN" altLang="en-US" sz="2400" b="1" dirty="0">
                <a:solidFill>
                  <a:srgbClr val="0033CC"/>
                </a:solidFill>
              </a:rPr>
              <a:t>指数</a:t>
            </a:r>
            <a:r>
              <a:rPr lang="zh-CN" altLang="en-US" sz="2400" b="1" dirty="0">
                <a:solidFill>
                  <a:srgbClr val="FF0000"/>
                </a:solidFill>
              </a:rPr>
              <a:t>相加</a:t>
            </a:r>
            <a:r>
              <a:rPr lang="zh-CN" altLang="zh-CN" sz="2400" b="1" dirty="0">
                <a:solidFill>
                  <a:srgbClr val="FF0000"/>
                </a:solidFill>
              </a:rPr>
              <a:t>.</a:t>
            </a:r>
          </a:p>
          <a:p>
            <a:pPr marL="342900" indent="-342900"/>
            <a:endParaRPr lang="zh-CN" altLang="zh-CN" sz="2400" b="1" dirty="0">
              <a:solidFill>
                <a:srgbClr val="FF0000"/>
              </a:solidFill>
            </a:endParaRPr>
          </a:p>
          <a:p>
            <a:pPr marL="342900" indent="-342900"/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zh-CN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 </a:t>
            </a:r>
            <a:r>
              <a:rPr lang="zh-CN" altLang="en-US" sz="3600" b="1" dirty="0">
                <a:solidFill>
                  <a:srgbClr val="000000"/>
                </a:solidFill>
              </a:rPr>
              <a:t>（</a:t>
            </a:r>
            <a:r>
              <a:rPr lang="zh-CN" altLang="zh-CN" sz="3600" b="1" dirty="0">
                <a:solidFill>
                  <a:srgbClr val="000000"/>
                </a:solidFill>
              </a:rPr>
              <a:t>m</a:t>
            </a:r>
            <a:r>
              <a:rPr lang="zh-CN" altLang="en-US" sz="3600" b="1" dirty="0">
                <a:solidFill>
                  <a:srgbClr val="000000"/>
                </a:solidFill>
              </a:rPr>
              <a:t>、</a:t>
            </a:r>
            <a:r>
              <a:rPr lang="zh-CN" altLang="zh-CN" sz="3600" b="1" dirty="0">
                <a:solidFill>
                  <a:srgbClr val="000000"/>
                </a:solidFill>
              </a:rPr>
              <a:t>n</a:t>
            </a:r>
            <a:r>
              <a:rPr lang="zh-CN" altLang="en-US" sz="3600" b="1" dirty="0">
                <a:solidFill>
                  <a:srgbClr val="000000"/>
                </a:solidFill>
              </a:rPr>
              <a:t>为正整数）</a:t>
            </a:r>
          </a:p>
          <a:p>
            <a:pPr marL="342900" indent="-342900"/>
            <a:r>
              <a:rPr lang="zh-CN" altLang="zh-CN" b="1" dirty="0">
                <a:solidFill>
                  <a:srgbClr val="0033CC"/>
                </a:solidFill>
              </a:rPr>
              <a:t>        </a:t>
            </a:r>
            <a:r>
              <a:rPr lang="zh-CN" altLang="en-US" sz="2400" b="1" dirty="0">
                <a:solidFill>
                  <a:srgbClr val="0033CC"/>
                </a:solidFill>
              </a:rPr>
              <a:t>幂的乘方，底数</a:t>
            </a:r>
            <a:r>
              <a:rPr lang="zh-CN" altLang="en-US" sz="2400" b="1" dirty="0">
                <a:solidFill>
                  <a:srgbClr val="FF0000"/>
                </a:solidFill>
              </a:rPr>
              <a:t>不变</a:t>
            </a:r>
            <a:r>
              <a:rPr lang="zh-CN" altLang="en-US" sz="2400" b="1" dirty="0">
                <a:solidFill>
                  <a:srgbClr val="000000"/>
                </a:solidFill>
              </a:rPr>
              <a:t>，</a:t>
            </a:r>
            <a:r>
              <a:rPr lang="zh-CN" altLang="en-US" sz="2400" b="1" dirty="0">
                <a:solidFill>
                  <a:srgbClr val="0033CC"/>
                </a:solidFill>
              </a:rPr>
              <a:t>指数</a:t>
            </a:r>
            <a:r>
              <a:rPr lang="zh-CN" altLang="en-US" sz="2400" b="1" dirty="0">
                <a:solidFill>
                  <a:srgbClr val="FF0000"/>
                </a:solidFill>
              </a:rPr>
              <a:t>相乘</a:t>
            </a:r>
            <a:r>
              <a:rPr lang="zh-CN" altLang="zh-CN" sz="2400" b="1" dirty="0">
                <a:solidFill>
                  <a:srgbClr val="FF0000"/>
                </a:solidFill>
              </a:rPr>
              <a:t>.</a:t>
            </a:r>
          </a:p>
          <a:p>
            <a:pPr marL="342900" indent="-342900"/>
            <a:endParaRPr lang="zh-CN" altLang="zh-CN" sz="2400" b="1" dirty="0">
              <a:solidFill>
                <a:srgbClr val="FF0000"/>
              </a:solidFill>
            </a:endParaRPr>
          </a:p>
          <a:p>
            <a:pPr marL="342900" indent="-342900"/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charset="-122"/>
                <a:cs typeface="隶书" panose="02010509060101010101" charset="-122"/>
              </a:rPr>
              <a:t>3.  (ab)</a:t>
            </a:r>
            <a:r>
              <a:rPr lang="zh-CN" altLang="zh-CN" sz="36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charset="-122"/>
                <a:cs typeface="隶书" panose="02010509060101010101" charset="-122"/>
              </a:rPr>
              <a:t>n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charset="-122"/>
                <a:cs typeface="隶书" panose="02010509060101010101" charset="-122"/>
              </a:rPr>
              <a:t>＝</a:t>
            </a: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charset="-122"/>
                <a:cs typeface="隶书" panose="02010509060101010101" charset="-122"/>
              </a:rPr>
              <a:t>a</a:t>
            </a:r>
            <a:r>
              <a:rPr lang="zh-CN" altLang="zh-CN" sz="36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charset="-122"/>
                <a:cs typeface="隶书" panose="02010509060101010101" charset="-122"/>
              </a:rPr>
              <a:t>n</a:t>
            </a:r>
            <a:r>
              <a:rPr lang="zh-CN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charset="-122"/>
                <a:cs typeface="隶书" panose="02010509060101010101" charset="-122"/>
              </a:rPr>
              <a:t> </a:t>
            </a: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charset="-122"/>
                <a:cs typeface="隶书" panose="02010509060101010101" charset="-122"/>
              </a:rPr>
              <a:t>b</a:t>
            </a:r>
            <a:r>
              <a:rPr lang="zh-CN" altLang="zh-CN" sz="36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charset="-122"/>
                <a:cs typeface="隶书" panose="02010509060101010101" charset="-122"/>
              </a:rPr>
              <a:t>n</a:t>
            </a:r>
            <a:r>
              <a:rPr lang="zh-CN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charset="-122"/>
                <a:cs typeface="隶书" panose="02010509060101010101" charset="-122"/>
              </a:rPr>
              <a:t>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charset="-122"/>
                <a:cs typeface="隶书" panose="02010509060101010101" charset="-122"/>
              </a:rPr>
              <a:t>（ </a:t>
            </a:r>
            <a:r>
              <a:rPr lang="zh-CN" altLang="zh-CN" sz="3600" b="1" dirty="0">
                <a:solidFill>
                  <a:srgbClr val="000000"/>
                </a:solidFill>
              </a:rPr>
              <a:t>n</a:t>
            </a:r>
            <a:r>
              <a:rPr lang="zh-CN" altLang="en-US" sz="3600" b="1" dirty="0">
                <a:solidFill>
                  <a:srgbClr val="000000"/>
                </a:solidFill>
              </a:rPr>
              <a:t>为正整数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charset="-122"/>
                <a:cs typeface="隶书" panose="02010509060101010101" charset="-122"/>
              </a:rPr>
              <a:t>） </a:t>
            </a:r>
          </a:p>
          <a:p>
            <a:pPr marL="342900" indent="-342900"/>
            <a:r>
              <a:rPr lang="zh-CN" altLang="en-US" b="1" dirty="0">
                <a:solidFill>
                  <a:srgbClr val="0033CC"/>
                </a:solidFill>
                <a:cs typeface="Times New Roman" panose="02020603050405020304" pitchFamily="18" charset="0"/>
              </a:rPr>
              <a:t>          </a:t>
            </a:r>
            <a:r>
              <a:rPr lang="zh-CN" altLang="en-US" sz="2400" b="1" dirty="0">
                <a:solidFill>
                  <a:srgbClr val="0033CC"/>
                </a:solidFill>
                <a:cs typeface="Times New Roman" panose="02020603050405020304" pitchFamily="18" charset="0"/>
              </a:rPr>
              <a:t>积的乘方等于各因数乘方的积。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41991" name="Rectangle 8"/>
          <p:cNvSpPr>
            <a:spLocks noChangeArrowheads="1"/>
          </p:cNvSpPr>
          <p:nvPr/>
        </p:nvSpPr>
        <p:spPr bwMode="auto">
          <a:xfrm>
            <a:off x="762000" y="4708525"/>
            <a:ext cx="29845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charset="-122"/>
                <a:cs typeface="隶书" panose="02010509060101010101" charset="-122"/>
              </a:rPr>
              <a:t> </a:t>
            </a:r>
            <a:endParaRPr lang="zh-CN" altLang="zh-CN" b="1">
              <a:solidFill>
                <a:srgbClr val="0033CC"/>
              </a:solidFill>
              <a:ea typeface="隶书" panose="02010509060101010101" charset="-122"/>
              <a:cs typeface="隶书" panose="02010509060101010101" charset="-122"/>
            </a:endParaRPr>
          </a:p>
        </p:txBody>
      </p:sp>
      <p:sp>
        <p:nvSpPr>
          <p:cNvPr id="41992" name="WordArt 9"/>
          <p:cNvSpPr>
            <a:spLocks noChangeArrowheads="1" noChangeShapeType="1"/>
          </p:cNvSpPr>
          <p:nvPr/>
        </p:nvSpPr>
        <p:spPr bwMode="auto">
          <a:xfrm>
            <a:off x="838200" y="228600"/>
            <a:ext cx="5410200" cy="838200"/>
          </a:xfrm>
          <a:prstGeom prst="rect">
            <a:avLst/>
          </a:prstGeom>
        </p:spPr>
        <p:txBody>
          <a:bodyPr wrap="none" fromWordArt="1">
            <a:prstTxWarp prst="textDeflateTop">
              <a:avLst>
                <a:gd name="adj" fmla="val 46875"/>
              </a:avLst>
            </a:prstTxWarp>
          </a:bodyPr>
          <a:lstStyle/>
          <a:p>
            <a:pPr algn="ctr"/>
            <a:r>
              <a:rPr lang="zh-CN" altLang="en-US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+mn-ea"/>
                <a:ea typeface="+mn-ea"/>
                <a:cs typeface="+mn-ea"/>
              </a:rPr>
              <a:t>回顾旧知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0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0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WordArt 3"/>
          <p:cNvSpPr>
            <a:spLocks noChangeArrowheads="1" noChangeShapeType="1"/>
          </p:cNvSpPr>
          <p:nvPr/>
        </p:nvSpPr>
        <p:spPr bwMode="auto">
          <a:xfrm>
            <a:off x="2451100" y="304800"/>
            <a:ext cx="4038600" cy="16002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zh-CN" altLang="en-US" sz="6000" b="1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华文行楷" panose="02010800040101010101" charset="-122"/>
              </a:rPr>
              <a:t>转化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433388" y="3170238"/>
            <a:ext cx="1905000" cy="2127250"/>
          </a:xfrm>
          <a:prstGeom prst="rect">
            <a:avLst/>
          </a:prstGeom>
          <a:solidFill>
            <a:srgbClr val="FFCC00"/>
          </a:solidFill>
          <a:ln w="25400">
            <a:solidFill>
              <a:srgbClr val="FF0000"/>
            </a:solidFill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4400" b="1">
                <a:solidFill>
                  <a:srgbClr val="0000CC"/>
                </a:solidFill>
                <a:latin typeface="Tahoma" panose="020B0604030504040204" pitchFamily="34" charset="0"/>
                <a:ea typeface="楷体_GB2312" pitchFamily="49" charset="-122"/>
              </a:rPr>
              <a:t>单项式           </a:t>
            </a:r>
            <a:r>
              <a:rPr lang="zh-CN" altLang="en-US" sz="4400" b="1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楷体_GB2312" pitchFamily="49" charset="-122"/>
              </a:rPr>
              <a:t>乘</a:t>
            </a:r>
            <a:r>
              <a:rPr lang="zh-CN" altLang="en-US" sz="4400" b="1">
                <a:solidFill>
                  <a:srgbClr val="0000CC"/>
                </a:solidFill>
                <a:latin typeface="Tahoma" panose="020B0604030504040204" pitchFamily="34" charset="0"/>
                <a:ea typeface="楷体_GB2312" pitchFamily="49" charset="-122"/>
              </a:rPr>
              <a:t>       单项式</a:t>
            </a:r>
          </a:p>
        </p:txBody>
      </p:sp>
      <p:sp>
        <p:nvSpPr>
          <p:cNvPr id="44037" name="AutoShape 5"/>
          <p:cNvSpPr>
            <a:spLocks noChangeArrowheads="1"/>
          </p:cNvSpPr>
          <p:nvPr/>
        </p:nvSpPr>
        <p:spPr bwMode="auto">
          <a:xfrm>
            <a:off x="2451100" y="4102100"/>
            <a:ext cx="1752600" cy="381000"/>
          </a:xfrm>
          <a:prstGeom prst="notchedRightArrow">
            <a:avLst>
              <a:gd name="adj1" fmla="val 50000"/>
              <a:gd name="adj2" fmla="val 11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4597400" y="3062288"/>
            <a:ext cx="4176713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zh-CN" altLang="en-US" sz="4400" b="1">
                <a:solidFill>
                  <a:srgbClr val="000000"/>
                </a:solidFill>
                <a:latin typeface="Tahoma" panose="020B0604030504040204" pitchFamily="34" charset="0"/>
              </a:rPr>
              <a:t>有理数的乘法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4756150" y="4826000"/>
            <a:ext cx="4211638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solidFill>
                  <a:srgbClr val="000000"/>
                </a:solidFill>
                <a:latin typeface="Tahoma" panose="020B0604030504040204" pitchFamily="34" charset="0"/>
              </a:rPr>
              <a:t>同底数幂的乘法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2595563" y="3452813"/>
            <a:ext cx="1371600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转化</a:t>
            </a:r>
          </a:p>
        </p:txBody>
      </p:sp>
      <p:sp>
        <p:nvSpPr>
          <p:cNvPr id="44043" name="AutoShape 11"/>
          <p:cNvSpPr/>
          <p:nvPr/>
        </p:nvSpPr>
        <p:spPr bwMode="auto">
          <a:xfrm>
            <a:off x="4324350" y="3021013"/>
            <a:ext cx="215900" cy="2687637"/>
          </a:xfrm>
          <a:prstGeom prst="leftBrace">
            <a:avLst>
              <a:gd name="adj1" fmla="val 103738"/>
              <a:gd name="adj2" fmla="val 50000"/>
            </a:avLst>
          </a:prstGeom>
          <a:noFill/>
          <a:ln w="38100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4929188" y="2133600"/>
            <a:ext cx="3200400" cy="701675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转 化 思 想</a:t>
            </a: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-23813" y="2103438"/>
            <a:ext cx="3124201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sz="4000" b="1" i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黑体" panose="02010609060101010101" pitchFamily="49" charset="-122"/>
              </a:rPr>
              <a:t>知 识 盘 点：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4404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3" dur="20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nimBg="1" autoUpdateAnimBg="0"/>
      <p:bldP spid="44037" grpId="0" animBg="1"/>
      <p:bldP spid="44038" grpId="0" autoUpdateAnimBg="0"/>
      <p:bldP spid="44039" grpId="0" autoUpdateAnimBg="0"/>
      <p:bldP spid="44041" grpId="0" autoUpdateAnimBg="0"/>
      <p:bldP spid="44043" grpId="0" animBg="1"/>
      <p:bldP spid="4404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2667000" y="381000"/>
            <a:ext cx="3962400" cy="701675"/>
          </a:xfrm>
          <a:prstGeom prst="rect">
            <a:avLst/>
          </a:prstGeom>
          <a:solidFill>
            <a:srgbClr val="33CCCC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达 标 测 试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152400" y="1600200"/>
            <a:ext cx="8763000" cy="39925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、填空：（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）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7x</a:t>
            </a:r>
            <a:r>
              <a:rPr lang="en-US" altLang="zh-CN" sz="28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8</a:t>
            </a:r>
            <a:r>
              <a:rPr lang="en-US" altLang="zh-CN" sz="2800" b="1" dirty="0">
                <a:solidFill>
                  <a:srgbClr val="000000"/>
                </a:solidFill>
                <a:latin typeface="+mn-lt"/>
                <a:ea typeface="+mn-ea"/>
              </a:rPr>
              <a:t>·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3x</a:t>
            </a:r>
            <a:r>
              <a:rPr lang="en-US" altLang="zh-CN" sz="28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2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=____________</a:t>
            </a:r>
            <a:endParaRPr lang="en-US" altLang="zh-CN" sz="800" b="1" dirty="0">
              <a:solidFill>
                <a:srgbClr val="000000"/>
              </a:solidFill>
              <a:latin typeface="Times New Roman" panose="02020603050405020304" pitchFamily="18" charset="0"/>
              <a:ea typeface="+mn-ea"/>
            </a:endParaRPr>
          </a:p>
          <a:p>
            <a:pPr>
              <a:defRPr/>
            </a:pP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  <a:ea typeface="+mn-ea"/>
            </a:endParaRPr>
          </a:p>
          <a:p>
            <a:pPr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                 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）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(2a</a:t>
            </a:r>
            <a:r>
              <a:rPr lang="en-US" altLang="zh-CN" sz="28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2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)</a:t>
            </a:r>
            <a:r>
              <a:rPr lang="en-US" altLang="zh-CN" sz="28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3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+mn-lt"/>
                <a:ea typeface="+mn-ea"/>
              </a:rPr>
              <a:t>·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 (-3b)</a:t>
            </a:r>
            <a:r>
              <a:rPr lang="en-US" altLang="zh-CN" sz="28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2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=_________</a:t>
            </a:r>
            <a:endParaRPr lang="en-US" altLang="zh-CN" sz="800" b="1" dirty="0">
              <a:solidFill>
                <a:srgbClr val="000000"/>
              </a:solidFill>
              <a:latin typeface="Times New Roman" panose="02020603050405020304" pitchFamily="18" charset="0"/>
              <a:ea typeface="+mn-ea"/>
            </a:endParaRPr>
          </a:p>
          <a:p>
            <a:pPr>
              <a:defRPr/>
            </a:pP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  <a:ea typeface="+mn-ea"/>
            </a:endParaRPr>
          </a:p>
          <a:p>
            <a:pPr>
              <a:defRPr/>
            </a:pPr>
            <a:endParaRPr lang="en-US" altLang="zh-CN" sz="900" b="1" dirty="0">
              <a:solidFill>
                <a:srgbClr val="000000"/>
              </a:solidFill>
              <a:latin typeface="Times New Roman" panose="02020603050405020304" pitchFamily="18" charset="0"/>
              <a:ea typeface="+mn-ea"/>
            </a:endParaRPr>
          </a:p>
          <a:p>
            <a:pPr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、计算：  （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-2x</a:t>
            </a:r>
            <a:r>
              <a:rPr lang="en-US" altLang="zh-CN" sz="28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）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·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-3x</a:t>
            </a:r>
            <a:r>
              <a:rPr lang="en-US" altLang="zh-CN" sz="28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）  </a:t>
            </a:r>
          </a:p>
          <a:p>
            <a:pPr>
              <a:defRPr/>
            </a:pPr>
            <a:endParaRPr lang="zh-CN" altLang="en-US" sz="900" b="1" dirty="0">
              <a:solidFill>
                <a:srgbClr val="000000"/>
              </a:solidFill>
              <a:latin typeface="Times New Roman" panose="02020603050405020304" pitchFamily="18" charset="0"/>
              <a:ea typeface="+mn-ea"/>
            </a:endParaRPr>
          </a:p>
          <a:p>
            <a:pPr>
              <a:defRPr/>
            </a:pPr>
            <a:endParaRPr lang="zh-CN" altLang="en-US" sz="900" b="1" dirty="0">
              <a:solidFill>
                <a:srgbClr val="000000"/>
              </a:solidFill>
              <a:latin typeface="Times New Roman" panose="02020603050405020304" pitchFamily="18" charset="0"/>
              <a:ea typeface="+mn-ea"/>
            </a:endParaRPr>
          </a:p>
          <a:p>
            <a:pPr>
              <a:defRPr/>
            </a:pPr>
            <a:endParaRPr lang="zh-CN" altLang="en-US" sz="900" b="1" dirty="0">
              <a:solidFill>
                <a:srgbClr val="000000"/>
              </a:solidFill>
              <a:latin typeface="Times New Roman" panose="02020603050405020304" pitchFamily="18" charset="0"/>
              <a:ea typeface="+mn-ea"/>
            </a:endParaRPr>
          </a:p>
          <a:p>
            <a:pPr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、解答：</a:t>
            </a:r>
          </a:p>
          <a:p>
            <a:pPr>
              <a:defRPr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  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已知单项式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2a</a:t>
            </a:r>
            <a:r>
              <a:rPr lang="en-US" altLang="zh-CN" sz="2800" b="1" baseline="300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y</a:t>
            </a:r>
            <a:r>
              <a:rPr lang="en-US" altLang="zh-CN" sz="2800" b="1" baseline="300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与－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4a</a:t>
            </a:r>
            <a:r>
              <a:rPr lang="en-US" altLang="zh-CN" sz="2800" b="1" baseline="300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y</a:t>
            </a:r>
            <a:r>
              <a:rPr lang="en-US" altLang="zh-CN" sz="2800" b="1" baseline="300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的积为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ma</a:t>
            </a:r>
            <a:r>
              <a:rPr lang="en-US" altLang="zh-CN" sz="2800" b="1" baseline="300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y</a:t>
            </a:r>
            <a:r>
              <a:rPr lang="en-US" altLang="zh-CN" sz="2800" b="1" baseline="300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n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，求</a:t>
            </a:r>
            <a:r>
              <a:rPr lang="en-US" altLang="zh-CN" sz="2800" b="1" dirty="0" err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m+n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的值。</a:t>
            </a:r>
          </a:p>
          <a:p>
            <a:pPr>
              <a:defRPr/>
            </a:pP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4614863" y="1562100"/>
            <a:ext cx="1600200" cy="5191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+mn-ea"/>
              </a:rPr>
              <a:t>21X</a:t>
            </a:r>
            <a:r>
              <a:rPr lang="en-US" altLang="zh-CN" sz="2800" b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+mn-ea"/>
              </a:rPr>
              <a:t>10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5124450" y="2366963"/>
            <a:ext cx="1600200" cy="5794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+mn-ea"/>
              </a:rPr>
              <a:t>72</a:t>
            </a:r>
            <a:r>
              <a:rPr lang="en-US" altLang="zh-CN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+mn-ea"/>
              </a:rPr>
              <a:t>a</a:t>
            </a:r>
            <a:r>
              <a:rPr lang="en-US" altLang="zh-CN" sz="2800" b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+mn-ea"/>
              </a:rPr>
              <a:t>6</a:t>
            </a:r>
            <a:r>
              <a:rPr lang="en-US" altLang="zh-CN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+mn-ea"/>
              </a:rPr>
              <a:t>b</a:t>
            </a:r>
            <a:r>
              <a:rPr lang="en-US" altLang="zh-CN" sz="2800" b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+mn-ea"/>
              </a:rPr>
              <a:t>2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5372100" y="3371850"/>
            <a:ext cx="1600200" cy="5794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+mn-ea"/>
              </a:rPr>
              <a:t>6X</a:t>
            </a:r>
            <a:r>
              <a:rPr lang="en-US" altLang="zh-CN" sz="3200" b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+mn-ea"/>
              </a:rPr>
              <a:t>5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1690688" y="5334000"/>
            <a:ext cx="5791200" cy="5794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+mn-ea"/>
              </a:rPr>
              <a:t>m</a:t>
            </a:r>
            <a:r>
              <a:rPr lang="en-US" altLang="zh-CN" sz="1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+mn-ea"/>
              </a:rPr>
              <a:t> </a:t>
            </a:r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+mn-ea"/>
              </a:rPr>
              <a:t>=-8</a:t>
            </a: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+mn-ea"/>
              </a:rPr>
              <a:t>，</a:t>
            </a:r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+mn-ea"/>
              </a:rPr>
              <a:t>n=6    </a:t>
            </a:r>
            <a:r>
              <a:rPr lang="en-US" altLang="zh-CN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+mn-ea"/>
              </a:rPr>
              <a:t>m+n</a:t>
            </a:r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+mn-ea"/>
              </a:rPr>
              <a:t>= </a:t>
            </a:r>
            <a:r>
              <a:rPr lang="zh-CN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</a:rPr>
              <a:t>－ </a:t>
            </a:r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+mn-ea"/>
              </a:rPr>
              <a:t>2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1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1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4"/>
          <p:cNvSpPr txBox="1">
            <a:spLocks noChangeArrowheads="1"/>
          </p:cNvSpPr>
          <p:nvPr/>
        </p:nvSpPr>
        <p:spPr bwMode="auto">
          <a:xfrm>
            <a:off x="3779838" y="3284538"/>
            <a:ext cx="1512887" cy="366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zh-CN" altLang="zh-CN">
              <a:solidFill>
                <a:srgbClr val="000000"/>
              </a:solidFill>
            </a:endParaRPr>
          </a:p>
        </p:txBody>
      </p:sp>
      <p:pic>
        <p:nvPicPr>
          <p:cNvPr id="66562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685800"/>
            <a:ext cx="1295400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3" name="WordArt 8"/>
          <p:cNvSpPr>
            <a:spLocks noChangeArrowheads="1" noChangeShapeType="1" noTextEdit="1"/>
          </p:cNvSpPr>
          <p:nvPr/>
        </p:nvSpPr>
        <p:spPr bwMode="auto">
          <a:xfrm>
            <a:off x="2438400" y="762000"/>
            <a:ext cx="180022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kern="10">
                <a:ln w="22225">
                  <a:solidFill>
                    <a:srgbClr val="FFFF00"/>
                  </a:solidFill>
                  <a:miter lim="800000"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华文行楷" panose="02010800040101010101" charset="-122"/>
              </a:rPr>
              <a:t>作业</a:t>
            </a:r>
          </a:p>
        </p:txBody>
      </p:sp>
      <p:sp>
        <p:nvSpPr>
          <p:cNvPr id="66564" name="Text Box 9"/>
          <p:cNvSpPr txBox="1">
            <a:spLocks noChangeArrowheads="1"/>
          </p:cNvSpPr>
          <p:nvPr/>
        </p:nvSpPr>
        <p:spPr bwMode="auto">
          <a:xfrm>
            <a:off x="533400" y="1905000"/>
            <a:ext cx="8007350" cy="2774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 </a:t>
            </a:r>
            <a:r>
              <a:rPr lang="zh-CN" altLang="en-US" sz="3200" b="1">
                <a:solidFill>
                  <a:srgbClr val="FF000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必做题</a:t>
            </a:r>
            <a:r>
              <a:rPr lang="en-US" altLang="zh-CN" sz="3200" b="1">
                <a:solidFill>
                  <a:srgbClr val="FF000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:</a:t>
            </a:r>
            <a:r>
              <a:rPr lang="zh-CN" altLang="en-US" sz="32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课本</a:t>
            </a:r>
            <a:r>
              <a:rPr lang="en-US" altLang="zh-CN" sz="32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85</a:t>
            </a:r>
            <a:r>
              <a:rPr lang="zh-CN" altLang="en-US" sz="32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页 习题</a:t>
            </a:r>
            <a:r>
              <a:rPr lang="en-US" altLang="zh-CN" sz="32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11.3 </a:t>
            </a:r>
            <a:r>
              <a:rPr lang="zh-CN" altLang="en-US" sz="32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复习与巩固</a:t>
            </a:r>
          </a:p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        第</a:t>
            </a:r>
            <a:r>
              <a:rPr lang="en-US" altLang="zh-CN" sz="32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32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题，第</a:t>
            </a:r>
            <a:r>
              <a:rPr lang="en-US" altLang="zh-CN" sz="32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32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题</a:t>
            </a:r>
          </a:p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00FF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*</a:t>
            </a:r>
            <a:r>
              <a:rPr lang="zh-CN" altLang="en-US" sz="3200" b="1">
                <a:solidFill>
                  <a:srgbClr val="FF000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选做题</a:t>
            </a:r>
            <a:r>
              <a:rPr lang="en-US" altLang="zh-CN" sz="3200" b="1">
                <a:solidFill>
                  <a:srgbClr val="FF000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:</a:t>
            </a:r>
            <a:r>
              <a:rPr lang="zh-CN" altLang="en-US" sz="32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课本</a:t>
            </a:r>
            <a:r>
              <a:rPr lang="en-US" altLang="zh-CN" sz="32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86</a:t>
            </a:r>
            <a:r>
              <a:rPr lang="zh-CN" altLang="en-US" sz="32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页 习题</a:t>
            </a:r>
            <a:r>
              <a:rPr lang="en-US" altLang="zh-CN" sz="32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11.3 </a:t>
            </a:r>
            <a:r>
              <a:rPr lang="zh-CN" altLang="en-US" sz="32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拓展与延伸</a:t>
            </a:r>
          </a:p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        第</a:t>
            </a:r>
            <a:r>
              <a:rPr lang="en-US" altLang="zh-CN" sz="32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32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题（</a:t>
            </a:r>
            <a:r>
              <a:rPr lang="en-US" altLang="zh-CN" sz="32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32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zh-CN" altLang="en-US" b="1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6565" name="Text Box 10"/>
          <p:cNvSpPr txBox="1">
            <a:spLocks noChangeArrowheads="1"/>
          </p:cNvSpPr>
          <p:nvPr/>
        </p:nvSpPr>
        <p:spPr bwMode="auto">
          <a:xfrm>
            <a:off x="1304925" y="5148263"/>
            <a:ext cx="58674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200" b="1" u="sng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恭喜你</a:t>
            </a:r>
            <a:r>
              <a:rPr lang="en-US" altLang="zh-CN" sz="3200" b="1" u="sng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3200" b="1" u="sng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认真地听完了这节课</a:t>
            </a:r>
            <a:r>
              <a:rPr lang="en-US" altLang="zh-CN" sz="3200" b="1" u="sng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!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7585" name="Text Box 4"/>
          <p:cNvSpPr txBox="1">
            <a:spLocks noChangeArrowheads="1"/>
          </p:cNvSpPr>
          <p:nvPr/>
        </p:nvSpPr>
        <p:spPr bwMode="auto">
          <a:xfrm>
            <a:off x="0" y="839788"/>
            <a:ext cx="9144000" cy="15700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9600" b="1">
                <a:solidFill>
                  <a:srgbClr val="FF0000"/>
                </a:solidFill>
              </a:rPr>
              <a:t>谢谢大家！</a:t>
            </a:r>
          </a:p>
        </p:txBody>
      </p:sp>
      <p:sp>
        <p:nvSpPr>
          <p:cNvPr id="67586" name="WordArt 5"/>
          <p:cNvSpPr>
            <a:spLocks noChangeArrowheads="1" noChangeShapeType="1" noTextEdit="1"/>
          </p:cNvSpPr>
          <p:nvPr/>
        </p:nvSpPr>
        <p:spPr bwMode="auto">
          <a:xfrm>
            <a:off x="2419350" y="2667000"/>
            <a:ext cx="4724400" cy="2971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+mn-ea"/>
                <a:ea typeface="+mn-ea"/>
                <a:cs typeface="+mn-ea"/>
              </a:rPr>
              <a:t>再见！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533400" y="1371600"/>
            <a:ext cx="8229600" cy="35671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  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：</a:t>
            </a:r>
            <a:r>
              <a:rPr lang="zh-CN" alt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3</a:t>
            </a:r>
            <a:r>
              <a:rPr lang="en-US" altLang="zh-CN" sz="28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2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×3</a:t>
            </a:r>
            <a:r>
              <a:rPr lang="en-US" altLang="zh-CN" sz="28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3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×3</a:t>
            </a:r>
            <a:r>
              <a:rPr lang="en-US" altLang="zh-CN" sz="28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4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 =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 </a:t>
            </a:r>
            <a:r>
              <a:rPr kumimoji="1" lang="en-US" altLang="zh-CN" sz="28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———— 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 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；</a:t>
            </a:r>
            <a:r>
              <a:rPr kumimoji="1" lang="zh-CN" altLang="en-US" sz="28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         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a</a:t>
            </a:r>
            <a:r>
              <a:rPr kumimoji="1" lang="en-US" altLang="zh-CN" sz="28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8</a:t>
            </a:r>
            <a:r>
              <a:rPr lang="en-US" altLang="zh-CN" sz="2800" b="1" dirty="0">
                <a:solidFill>
                  <a:srgbClr val="000000"/>
                </a:solidFill>
                <a:latin typeface="+mn-lt"/>
                <a:ea typeface="+mn-ea"/>
              </a:rPr>
              <a:t>·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a</a:t>
            </a:r>
            <a:r>
              <a:rPr lang="en-US" altLang="zh-CN" sz="28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7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= </a:t>
            </a:r>
            <a:r>
              <a:rPr kumimoji="1" lang="en-US" altLang="zh-CN" sz="28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————  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 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；</a:t>
            </a:r>
            <a:endParaRPr kumimoji="1" lang="zh-CN" altLang="en-US" sz="2800" b="1" baseline="-25000" dirty="0">
              <a:solidFill>
                <a:srgbClr val="000000"/>
              </a:solidFill>
              <a:latin typeface="Times New Roman" panose="02020603050405020304" pitchFamily="18" charset="0"/>
              <a:ea typeface="+mn-ea"/>
            </a:endParaRPr>
          </a:p>
          <a:p>
            <a:pPr>
              <a:spcBef>
                <a:spcPct val="50000"/>
              </a:spcBef>
              <a:defRPr/>
            </a:pPr>
            <a:r>
              <a:rPr kumimoji="1" lang="zh-CN" altLang="en-US" sz="28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             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(</a:t>
            </a:r>
            <a:r>
              <a:rPr kumimoji="1"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x+y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)</a:t>
            </a:r>
            <a:r>
              <a:rPr kumimoji="1" lang="en-US" altLang="zh-CN" sz="28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3</a:t>
            </a:r>
            <a:r>
              <a:rPr lang="en-US" altLang="zh-CN" sz="2800" b="1" dirty="0">
                <a:solidFill>
                  <a:srgbClr val="000000"/>
                </a:solidFill>
                <a:latin typeface="+mn-lt"/>
                <a:ea typeface="+mn-ea"/>
              </a:rPr>
              <a:t>·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 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(</a:t>
            </a:r>
            <a:r>
              <a:rPr kumimoji="1"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x+y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) </a:t>
            </a:r>
            <a:r>
              <a:rPr lang="en-US" altLang="zh-CN" sz="2800" b="1" dirty="0">
                <a:solidFill>
                  <a:srgbClr val="000000"/>
                </a:solidFill>
                <a:latin typeface="+mn-lt"/>
                <a:ea typeface="+mn-ea"/>
              </a:rPr>
              <a:t>·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 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(</a:t>
            </a:r>
            <a:r>
              <a:rPr kumimoji="1"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x+y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)</a:t>
            </a:r>
            <a:r>
              <a:rPr kumimoji="1" lang="en-US" altLang="zh-CN" sz="28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2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= </a:t>
            </a:r>
            <a:r>
              <a:rPr kumimoji="1" lang="en-US" altLang="zh-CN" sz="28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—————   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。</a:t>
            </a:r>
            <a:endParaRPr kumimoji="1" lang="zh-CN" altLang="en-US" sz="800" b="1" dirty="0">
              <a:solidFill>
                <a:srgbClr val="000000"/>
              </a:solidFill>
              <a:latin typeface="Times New Roman" panose="02020603050405020304" pitchFamily="18" charset="0"/>
              <a:ea typeface="+mn-ea"/>
            </a:endParaRPr>
          </a:p>
          <a:p>
            <a:pPr>
              <a:spcBef>
                <a:spcPct val="50000"/>
              </a:spcBef>
              <a:defRPr/>
            </a:pPr>
            <a:endParaRPr kumimoji="1" lang="zh-CN" altLang="en-US" sz="800" b="1" baseline="-25000" dirty="0">
              <a:solidFill>
                <a:srgbClr val="000000"/>
              </a:solidFill>
              <a:latin typeface="Times New Roman" panose="02020603050405020304" pitchFamily="18" charset="0"/>
              <a:ea typeface="+mn-ea"/>
            </a:endParaRPr>
          </a:p>
          <a:p>
            <a:pPr>
              <a:spcBef>
                <a:spcPct val="50000"/>
              </a:spcBef>
              <a:defRPr/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  </a:t>
            </a:r>
            <a:r>
              <a:rPr kumimoji="1"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</a:rPr>
              <a:t>2</a:t>
            </a:r>
            <a:r>
              <a:rPr kumimoji="1"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：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 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(</a:t>
            </a:r>
            <a:r>
              <a:rPr kumimoji="1"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ab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)</a:t>
            </a:r>
            <a:r>
              <a:rPr kumimoji="1" lang="en-US" altLang="zh-CN" sz="28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2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= </a:t>
            </a:r>
            <a:r>
              <a:rPr kumimoji="1" lang="en-US" altLang="zh-CN" sz="28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—————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 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；            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－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2x)</a:t>
            </a:r>
            <a:r>
              <a:rPr kumimoji="1" lang="en-US" altLang="zh-CN" sz="28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3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= </a:t>
            </a:r>
            <a:r>
              <a:rPr kumimoji="1" lang="en-US" altLang="zh-CN" sz="28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————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 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；</a:t>
            </a:r>
          </a:p>
          <a:p>
            <a:pPr>
              <a:spcBef>
                <a:spcPct val="50000"/>
              </a:spcBef>
              <a:defRPr/>
            </a:pPr>
            <a:endParaRPr kumimoji="1" lang="zh-CN" altLang="en-US" sz="800" b="1" dirty="0">
              <a:solidFill>
                <a:srgbClr val="000000"/>
              </a:solidFill>
              <a:latin typeface="Times New Roman" panose="02020603050405020304" pitchFamily="18" charset="0"/>
              <a:ea typeface="+mn-ea"/>
            </a:endParaRPr>
          </a:p>
          <a:p>
            <a:pPr>
              <a:spcBef>
                <a:spcPct val="50000"/>
              </a:spcBef>
              <a:defRPr/>
            </a:pPr>
            <a:endParaRPr kumimoji="1" lang="zh-CN" altLang="en-US" sz="800" b="1" dirty="0">
              <a:solidFill>
                <a:srgbClr val="000000"/>
              </a:solidFill>
              <a:latin typeface="Times New Roman" panose="02020603050405020304" pitchFamily="18" charset="0"/>
              <a:ea typeface="+mn-ea"/>
            </a:endParaRPr>
          </a:p>
          <a:p>
            <a:pPr>
              <a:spcBef>
                <a:spcPct val="50000"/>
              </a:spcBef>
              <a:defRPr/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  </a:t>
            </a:r>
            <a:r>
              <a:rPr kumimoji="1"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</a:rPr>
              <a:t>3</a:t>
            </a:r>
            <a:r>
              <a:rPr kumimoji="1"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：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 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(10</a:t>
            </a:r>
            <a:r>
              <a:rPr kumimoji="1" lang="en-US" altLang="zh-CN" sz="28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2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)</a:t>
            </a:r>
            <a:r>
              <a:rPr kumimoji="1" lang="en-US" altLang="zh-CN" sz="28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4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= </a:t>
            </a:r>
            <a:r>
              <a:rPr kumimoji="1" lang="en-US" altLang="zh-CN" sz="28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—————  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；           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(x</a:t>
            </a:r>
            <a:r>
              <a:rPr kumimoji="1" lang="en-US" altLang="zh-CN" sz="28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4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)</a:t>
            </a:r>
            <a:r>
              <a:rPr kumimoji="1" lang="en-US" altLang="zh-CN" sz="28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3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= </a:t>
            </a:r>
            <a:r>
              <a:rPr kumimoji="1" lang="en-US" altLang="zh-CN" sz="28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—————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 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；  </a:t>
            </a:r>
          </a:p>
          <a:p>
            <a:pPr>
              <a:spcBef>
                <a:spcPct val="50000"/>
              </a:spcBef>
              <a:defRPr/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         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－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3x</a:t>
            </a:r>
            <a:r>
              <a:rPr kumimoji="1" lang="en-US" altLang="zh-CN" sz="28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2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)</a:t>
            </a:r>
            <a:r>
              <a:rPr kumimoji="1" lang="en-US" altLang="zh-CN" sz="28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2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= </a:t>
            </a:r>
            <a:r>
              <a:rPr kumimoji="1" lang="en-US" altLang="zh-CN" sz="28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————— 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。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3490913" y="1352550"/>
            <a:ext cx="9906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8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6510338" y="1352550"/>
            <a:ext cx="9906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4629150" y="1947863"/>
            <a:ext cx="1671638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(x+y)</a:t>
            </a:r>
            <a:r>
              <a:rPr kumimoji="1" lang="en-US" altLang="zh-CN" sz="28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2557463" y="2762250"/>
            <a:ext cx="9906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8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6281738" y="2752725"/>
            <a:ext cx="13716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8x</a:t>
            </a:r>
            <a:r>
              <a:rPr lang="en-US" altLang="zh-CN" sz="28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2695575" y="3786188"/>
            <a:ext cx="99060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10</a:t>
            </a:r>
            <a:r>
              <a:rPr lang="en-US" altLang="zh-CN" sz="28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6319838" y="3738563"/>
            <a:ext cx="99060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3019425" y="4424363"/>
            <a:ext cx="99060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9x</a:t>
            </a:r>
            <a:r>
              <a:rPr lang="en-US" altLang="zh-CN" sz="28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1905000" y="304800"/>
            <a:ext cx="533400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楷体" panose="02010609060101010101" pitchFamily="49" charset="-122"/>
              </a:rPr>
              <a:t>【</a:t>
            </a:r>
            <a:r>
              <a:rPr lang="zh-CN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楷体" panose="02010609060101010101" pitchFamily="49" charset="-122"/>
              </a:rPr>
              <a:t>复习回顾</a:t>
            </a:r>
            <a:r>
              <a:rPr lang="en-US" altLang="zh-CN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楷体" panose="02010609060101010101" pitchFamily="49" charset="-122"/>
              </a:rPr>
              <a:t>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6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6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9" grpId="0"/>
      <p:bldP spid="46090" grpId="0"/>
      <p:bldP spid="46091" grpId="0"/>
      <p:bldP spid="4609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990600" y="657225"/>
            <a:ext cx="7010400" cy="9239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楷体" panose="02010609060101010101" pitchFamily="49" charset="-122"/>
              </a:rPr>
              <a:t>【</a:t>
            </a:r>
            <a:r>
              <a:rPr lang="zh-CN" alt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楷体" panose="02010609060101010101" pitchFamily="49" charset="-122"/>
              </a:rPr>
              <a:t>学习目标</a:t>
            </a:r>
            <a:r>
              <a:rPr lang="en-US" altLang="zh-CN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楷体" panose="02010609060101010101" pitchFamily="49" charset="-122"/>
              </a:rPr>
              <a:t>】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533400" y="2286000"/>
            <a:ext cx="8229600" cy="2803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800080"/>
                </a:solidFill>
              </a:rPr>
              <a:t>  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探索单项式乘单项式的运算法则。</a:t>
            </a:r>
            <a:endParaRPr lang="zh-CN" altLang="en-US" sz="10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endParaRPr lang="zh-CN" altLang="en-US" sz="10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endParaRPr lang="zh-CN" altLang="en-US" sz="10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会利用法则进行单项式乘单项式的运算。</a:t>
            </a:r>
          </a:p>
          <a:p>
            <a:endParaRPr lang="zh-CN" altLang="en-US" sz="10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endParaRPr lang="zh-CN" altLang="en-US" sz="10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3.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通过将单项式乘单项式转化为同底数幂的</a:t>
            </a:r>
          </a:p>
          <a:p>
            <a:endParaRPr lang="zh-CN" altLang="en-US" sz="10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  乘法，体会转化思想。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152400"/>
            <a:ext cx="25146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Text Box 5"/>
          <p:cNvSpPr txBox="1">
            <a:spLocks noChangeArrowheads="1"/>
          </p:cNvSpPr>
          <p:nvPr/>
        </p:nvSpPr>
        <p:spPr bwMode="auto">
          <a:xfrm>
            <a:off x="533400" y="1295400"/>
            <a:ext cx="4419600" cy="1187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00"/>
                </a:solidFill>
              </a:rPr>
              <a:t>如图</a:t>
            </a:r>
            <a:r>
              <a:rPr lang="en-US" altLang="zh-CN" sz="2400" b="1" dirty="0">
                <a:solidFill>
                  <a:srgbClr val="000000"/>
                </a:solidFill>
              </a:rPr>
              <a:t>11-3</a:t>
            </a:r>
            <a:r>
              <a:rPr lang="zh-CN" altLang="en-US" sz="2400" b="1" dirty="0">
                <a:solidFill>
                  <a:srgbClr val="000000"/>
                </a:solidFill>
              </a:rPr>
              <a:t>，王大伯有一块由</a:t>
            </a:r>
            <a:r>
              <a:rPr lang="en-US" altLang="zh-CN" sz="2400" b="1" dirty="0">
                <a:solidFill>
                  <a:srgbClr val="000000"/>
                </a:solidFill>
              </a:rPr>
              <a:t>6</a:t>
            </a:r>
            <a:r>
              <a:rPr lang="zh-CN" altLang="en-US" sz="2400" b="1" dirty="0">
                <a:solidFill>
                  <a:srgbClr val="000000"/>
                </a:solidFill>
              </a:rPr>
              <a:t>个宽都是</a:t>
            </a:r>
            <a:r>
              <a:rPr lang="en-US" altLang="zh-CN" sz="2400" b="1" dirty="0">
                <a:solidFill>
                  <a:srgbClr val="000000"/>
                </a:solidFill>
              </a:rPr>
              <a:t>a</a:t>
            </a:r>
            <a:r>
              <a:rPr lang="zh-CN" altLang="en-US" sz="2400" b="1" dirty="0">
                <a:solidFill>
                  <a:srgbClr val="000000"/>
                </a:solidFill>
              </a:rPr>
              <a:t>米、长都是</a:t>
            </a:r>
            <a:r>
              <a:rPr lang="en-US" altLang="zh-CN" sz="2400" b="1" dirty="0" err="1">
                <a:solidFill>
                  <a:srgbClr val="000000"/>
                </a:solidFill>
              </a:rPr>
              <a:t>ka</a:t>
            </a:r>
            <a:r>
              <a:rPr lang="zh-CN" altLang="en-US" sz="2400" b="1" dirty="0">
                <a:solidFill>
                  <a:srgbClr val="000000"/>
                </a:solidFill>
              </a:rPr>
              <a:t>米的长方形菜畦相连而成的菜地。</a:t>
            </a:r>
          </a:p>
        </p:txBody>
      </p:sp>
      <p:graphicFrame>
        <p:nvGraphicFramePr>
          <p:cNvPr id="7207" name="Group 39"/>
          <p:cNvGraphicFramePr>
            <a:graphicFrameLocks noGrp="1"/>
          </p:cNvGraphicFramePr>
          <p:nvPr>
            <p:ph idx="4294967295"/>
          </p:nvPr>
        </p:nvGraphicFramePr>
        <p:xfrm>
          <a:off x="6172200" y="990600"/>
          <a:ext cx="2971800" cy="13716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074" name="Text Box 21"/>
          <p:cNvSpPr txBox="1">
            <a:spLocks noChangeArrowheads="1"/>
          </p:cNvSpPr>
          <p:nvPr/>
        </p:nvSpPr>
        <p:spPr bwMode="auto">
          <a:xfrm>
            <a:off x="5224463" y="966788"/>
            <a:ext cx="403225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45075" name="Text Box 22"/>
          <p:cNvSpPr txBox="1">
            <a:spLocks noChangeArrowheads="1"/>
          </p:cNvSpPr>
          <p:nvPr/>
        </p:nvSpPr>
        <p:spPr bwMode="auto">
          <a:xfrm>
            <a:off x="5233988" y="1733550"/>
            <a:ext cx="403225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45076" name="Text Box 23"/>
          <p:cNvSpPr txBox="1">
            <a:spLocks noChangeArrowheads="1"/>
          </p:cNvSpPr>
          <p:nvPr/>
        </p:nvSpPr>
        <p:spPr bwMode="auto">
          <a:xfrm>
            <a:off x="5822950" y="2265363"/>
            <a:ext cx="1008063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000000"/>
                </a:solidFill>
                <a:latin typeface="Calibri" panose="020F0502020204030204" pitchFamily="34" charset="0"/>
              </a:rPr>
              <a:t>ka</a:t>
            </a:r>
          </a:p>
        </p:txBody>
      </p:sp>
      <p:sp>
        <p:nvSpPr>
          <p:cNvPr id="45077" name="Text Box 24"/>
          <p:cNvSpPr txBox="1">
            <a:spLocks noChangeArrowheads="1"/>
          </p:cNvSpPr>
          <p:nvPr/>
        </p:nvSpPr>
        <p:spPr bwMode="auto">
          <a:xfrm>
            <a:off x="6832600" y="2260600"/>
            <a:ext cx="1008063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000000"/>
                </a:solidFill>
                <a:latin typeface="Calibri" panose="020F0502020204030204" pitchFamily="34" charset="0"/>
              </a:rPr>
              <a:t>ka</a:t>
            </a:r>
          </a:p>
        </p:txBody>
      </p:sp>
      <p:sp>
        <p:nvSpPr>
          <p:cNvPr id="45078" name="Text Box 25"/>
          <p:cNvSpPr txBox="1">
            <a:spLocks noChangeArrowheads="1"/>
          </p:cNvSpPr>
          <p:nvPr/>
        </p:nvSpPr>
        <p:spPr bwMode="auto">
          <a:xfrm>
            <a:off x="7813675" y="2270125"/>
            <a:ext cx="1008063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000000"/>
                </a:solidFill>
                <a:latin typeface="Calibri" panose="020F0502020204030204" pitchFamily="34" charset="0"/>
              </a:rPr>
              <a:t>ka</a:t>
            </a:r>
          </a:p>
        </p:txBody>
      </p:sp>
      <p:sp>
        <p:nvSpPr>
          <p:cNvPr id="45079" name="Text Box 26"/>
          <p:cNvSpPr txBox="1">
            <a:spLocks noChangeArrowheads="1"/>
          </p:cNvSpPr>
          <p:nvPr/>
        </p:nvSpPr>
        <p:spPr bwMode="auto">
          <a:xfrm>
            <a:off x="6553200" y="2743200"/>
            <a:ext cx="990600" cy="366713"/>
          </a:xfrm>
          <a:prstGeom prst="rect">
            <a:avLst/>
          </a:prstGeom>
          <a:solidFill>
            <a:srgbClr val="3366FF">
              <a:alpha val="89803"/>
            </a:srgbClr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b="1">
                <a:solidFill>
                  <a:srgbClr val="000000"/>
                </a:solidFill>
              </a:rPr>
              <a:t>图</a:t>
            </a:r>
            <a:r>
              <a:rPr lang="en-US" altLang="zh-CN" b="1">
                <a:solidFill>
                  <a:srgbClr val="000000"/>
                </a:solidFill>
              </a:rPr>
              <a:t>11-3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481013" y="2643188"/>
            <a:ext cx="5867400" cy="5191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黑体" panose="02010609060101010101" pitchFamily="49" charset="-122"/>
              </a:rPr>
              <a:t>问题：</a:t>
            </a:r>
            <a:r>
              <a:rPr lang="zh-CN" altLang="en-US" sz="2800" b="1" i="1" dirty="0">
                <a:solidFill>
                  <a:srgbClr val="FF0000"/>
                </a:solidFill>
                <a:latin typeface="+mn-lt"/>
                <a:ea typeface="楷体" panose="02010609060101010101" pitchFamily="49" charset="-122"/>
              </a:rPr>
              <a:t>怎样求出这块菜地的面积？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304800" y="3429000"/>
            <a:ext cx="83058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3200" b="1" u="sng" dirty="0">
                <a:solidFill>
                  <a:srgbClr val="000000"/>
                </a:solidFill>
                <a:latin typeface="Calibri" panose="020F0502020204030204" pitchFamily="34" charset="0"/>
                <a:ea typeface="楷体" panose="02010609060101010101" pitchFamily="49" charset="-122"/>
              </a:rPr>
              <a:t>你能用</a:t>
            </a:r>
            <a:r>
              <a:rPr lang="zh-CN" altLang="en-US" sz="3200" b="1" u="sng" dirty="0">
                <a:solidFill>
                  <a:srgbClr val="0000CC"/>
                </a:solidFill>
                <a:latin typeface="Calibri" panose="020F0502020204030204" pitchFamily="34" charset="0"/>
                <a:ea typeface="楷体" panose="02010609060101010101" pitchFamily="49" charset="-122"/>
              </a:rPr>
              <a:t>两种不同的方式</a:t>
            </a:r>
            <a:r>
              <a:rPr lang="zh-CN" altLang="en-US" sz="3200" b="1" u="sng" dirty="0">
                <a:solidFill>
                  <a:srgbClr val="000000"/>
                </a:solidFill>
                <a:latin typeface="Calibri" panose="020F0502020204030204" pitchFamily="34" charset="0"/>
                <a:ea typeface="楷体" panose="02010609060101010101" pitchFamily="49" charset="-122"/>
              </a:rPr>
              <a:t>表示菜地的面积吗</a:t>
            </a:r>
            <a:r>
              <a:rPr lang="zh-CN" altLang="en-US" sz="3200" u="sng" dirty="0">
                <a:solidFill>
                  <a:srgbClr val="000000"/>
                </a:solidFill>
                <a:latin typeface="Calibri" panose="020F0502020204030204" pitchFamily="34" charset="0"/>
                <a:ea typeface="楷体" panose="02010609060101010101" pitchFamily="49" charset="-122"/>
              </a:rPr>
              <a:t>？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2271713" y="4243388"/>
            <a:ext cx="2068512" cy="914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5400" b="1" dirty="0">
                <a:solidFill>
                  <a:srgbClr val="000000"/>
                </a:solidFill>
                <a:latin typeface="Calibri" panose="020F0502020204030204" pitchFamily="34" charset="0"/>
              </a:rPr>
              <a:t>2a·3ka</a:t>
            </a: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5286375" y="4257675"/>
            <a:ext cx="1430338" cy="914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5400" b="1" dirty="0">
                <a:solidFill>
                  <a:srgbClr val="000000"/>
                </a:solidFill>
                <a:latin typeface="Calibri" panose="020F0502020204030204" pitchFamily="34" charset="0"/>
              </a:rPr>
              <a:t>6ka</a:t>
            </a:r>
            <a:r>
              <a:rPr lang="en-US" altLang="zh-CN" sz="5400" b="1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4343400" y="4210050"/>
            <a:ext cx="990600" cy="10064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6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7105" name="Text Box 4"/>
          <p:cNvSpPr txBox="1">
            <a:spLocks noChangeArrowheads="1"/>
          </p:cNvSpPr>
          <p:nvPr/>
        </p:nvSpPr>
        <p:spPr bwMode="auto">
          <a:xfrm>
            <a:off x="2438400" y="709613"/>
            <a:ext cx="4267200" cy="914400"/>
          </a:xfrm>
          <a:prstGeom prst="rect">
            <a:avLst/>
          </a:prstGeom>
          <a:solidFill>
            <a:srgbClr val="33CCCC">
              <a:alpha val="89803"/>
            </a:srgbClr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5400" b="1" dirty="0">
                <a:solidFill>
                  <a:srgbClr val="000000"/>
                </a:solidFill>
                <a:latin typeface="Calibri" panose="020F0502020204030204" pitchFamily="34" charset="0"/>
              </a:rPr>
              <a:t>2a·3ka = 6ka</a:t>
            </a:r>
            <a:r>
              <a:rPr lang="en-US" altLang="zh-CN" sz="5400" b="1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47106" name="Text Box 5"/>
          <p:cNvSpPr txBox="1">
            <a:spLocks noChangeArrowheads="1"/>
          </p:cNvSpPr>
          <p:nvPr/>
        </p:nvSpPr>
        <p:spPr bwMode="auto">
          <a:xfrm>
            <a:off x="766763" y="2057400"/>
            <a:ext cx="7924800" cy="94615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CC0099"/>
                </a:solidFill>
                <a:ea typeface="楷体" panose="02010609060101010101" pitchFamily="49" charset="-122"/>
              </a:rPr>
              <a:t>     </a:t>
            </a:r>
            <a:r>
              <a:rPr lang="zh-CN" altLang="en-US" sz="2800" b="1" dirty="0">
                <a:solidFill>
                  <a:srgbClr val="0000CC"/>
                </a:solidFill>
                <a:ea typeface="楷体" panose="02010609060101010101" pitchFamily="49" charset="-122"/>
              </a:rPr>
              <a:t>观察上面得到的等式，你发现它的左边与右边有什么特点？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447800" y="4114800"/>
            <a:ext cx="7315200" cy="16081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000000"/>
                </a:solidFill>
              </a:rPr>
              <a:t>        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2a</a:t>
            </a:r>
            <a:r>
              <a:rPr lang="en-US" altLang="zh-CN" sz="3200" b="1" dirty="0">
                <a:solidFill>
                  <a:srgbClr val="000000"/>
                </a:solidFill>
              </a:rPr>
              <a:t>·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3ka=  _______________ =6ka</a:t>
            </a:r>
            <a:r>
              <a:rPr lang="en-US" altLang="zh-CN" sz="32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zh-CN" sz="1000" b="1" baseline="30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zh-CN" sz="3200" b="1" baseline="30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00"/>
                </a:solidFill>
              </a:rPr>
              <a:t>乘法的</a:t>
            </a:r>
            <a:r>
              <a:rPr lang="zh-CN" altLang="en-US" sz="2400" b="1" i="1" u="sng" dirty="0">
                <a:solidFill>
                  <a:srgbClr val="0000CC"/>
                </a:solidFill>
              </a:rPr>
              <a:t>交换律</a:t>
            </a:r>
            <a:r>
              <a:rPr lang="zh-CN" altLang="en-US" sz="2400" b="1" dirty="0">
                <a:solidFill>
                  <a:srgbClr val="000000"/>
                </a:solidFill>
              </a:rPr>
              <a:t>、</a:t>
            </a:r>
            <a:r>
              <a:rPr lang="zh-CN" altLang="en-US" sz="2400" b="1" i="1" u="sng" dirty="0">
                <a:solidFill>
                  <a:srgbClr val="0000CC"/>
                </a:solidFill>
              </a:rPr>
              <a:t>结合律</a:t>
            </a:r>
            <a:r>
              <a:rPr lang="zh-CN" altLang="en-US" sz="2400" b="1" i="1" dirty="0">
                <a:solidFill>
                  <a:srgbClr val="000000"/>
                </a:solidFill>
              </a:rPr>
              <a:t>和</a:t>
            </a:r>
            <a:r>
              <a:rPr lang="zh-CN" altLang="en-US" sz="2400" b="1" i="1" u="sng" dirty="0">
                <a:solidFill>
                  <a:srgbClr val="0000CC"/>
                </a:solidFill>
              </a:rPr>
              <a:t>同底数幂乘法的运算性质</a:t>
            </a:r>
            <a:r>
              <a:rPr lang="zh-CN" altLang="en-US" sz="2400" b="1" dirty="0">
                <a:solidFill>
                  <a:srgbClr val="000000"/>
                </a:solidFill>
              </a:rPr>
              <a:t>。</a:t>
            </a:r>
          </a:p>
        </p:txBody>
      </p:sp>
      <p:pic>
        <p:nvPicPr>
          <p:cNvPr id="47108" name="Picture 7" descr="ertong2_06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3810000"/>
            <a:ext cx="136683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295400" y="3200400"/>
            <a:ext cx="71628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b="1" u="sng" dirty="0">
                <a:solidFill>
                  <a:srgbClr val="0000CC"/>
                </a:solidFill>
                <a:latin typeface="Times New Roman" panose="02020603050405020304" pitchFamily="18" charset="0"/>
              </a:rPr>
              <a:t>左边：</a:t>
            </a:r>
            <a:r>
              <a:rPr lang="zh-CN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两个单项式相乘，</a:t>
            </a:r>
            <a:r>
              <a:rPr lang="zh-CN" altLang="en-US" sz="2800" b="1" u="sng" dirty="0">
                <a:solidFill>
                  <a:srgbClr val="0000CC"/>
                </a:solidFill>
                <a:latin typeface="Times New Roman" panose="02020603050405020304" pitchFamily="18" charset="0"/>
              </a:rPr>
              <a:t>右边：</a:t>
            </a:r>
            <a:r>
              <a:rPr lang="zh-CN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一个单项式。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948113" y="4081463"/>
            <a:ext cx="3429000" cy="5794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32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</a:rPr>
              <a:t>(2×3) </a:t>
            </a:r>
            <a:r>
              <a:rPr lang="en-US" altLang="zh-CN" sz="32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·</a:t>
            </a:r>
            <a:r>
              <a:rPr lang="en-US" altLang="zh-CN" sz="32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</a:rPr>
              <a:t> k </a:t>
            </a:r>
            <a:r>
              <a:rPr lang="en-US" altLang="zh-CN" sz="32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·</a:t>
            </a:r>
            <a:r>
              <a:rPr lang="en-US" altLang="zh-CN" sz="32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</a:rPr>
              <a:t> (a </a:t>
            </a:r>
            <a:r>
              <a:rPr lang="en-US" altLang="zh-CN" sz="32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·</a:t>
            </a:r>
            <a:r>
              <a:rPr lang="en-US" altLang="zh-CN" sz="32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</a:rPr>
              <a:t> 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8129" name="Text Box 12"/>
          <p:cNvSpPr txBox="1">
            <a:spLocks noChangeArrowheads="1"/>
          </p:cNvSpPr>
          <p:nvPr/>
        </p:nvSpPr>
        <p:spPr bwMode="auto">
          <a:xfrm>
            <a:off x="533400" y="2524125"/>
            <a:ext cx="6096000" cy="2555875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两个单项式相乘，可以按照乘法的运算律，转化为</a:t>
            </a:r>
            <a:r>
              <a:rPr lang="zh-CN" altLang="en-US" sz="4000" b="1" u="sng" dirty="0">
                <a:solidFill>
                  <a:srgbClr val="0000CC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有理数的乘法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和</a:t>
            </a:r>
            <a:r>
              <a:rPr lang="zh-CN" altLang="en-US" sz="4000" b="1" u="sng" dirty="0">
                <a:solidFill>
                  <a:srgbClr val="0000CC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同底数幂的乘法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进行运算。</a:t>
            </a:r>
          </a:p>
        </p:txBody>
      </p:sp>
      <p:sp>
        <p:nvSpPr>
          <p:cNvPr id="48130" name="Text Box 13"/>
          <p:cNvSpPr txBox="1">
            <a:spLocks noChangeArrowheads="1"/>
          </p:cNvSpPr>
          <p:nvPr/>
        </p:nvSpPr>
        <p:spPr bwMode="auto">
          <a:xfrm>
            <a:off x="533400" y="1447800"/>
            <a:ext cx="2209800" cy="579438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这就是说：</a:t>
            </a:r>
          </a:p>
        </p:txBody>
      </p:sp>
      <p:pic>
        <p:nvPicPr>
          <p:cNvPr id="48131" name="Picture 14" descr="ertong2_08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1752600"/>
            <a:ext cx="2667000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 rot="2909936">
            <a:off x="2057400" y="2336800"/>
            <a:ext cx="228600" cy="685800"/>
          </a:xfrm>
          <a:prstGeom prst="upArrow">
            <a:avLst>
              <a:gd name="adj1" fmla="val 50000"/>
              <a:gd name="adj2" fmla="val 7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3635375" y="2349500"/>
            <a:ext cx="228600" cy="533400"/>
          </a:xfrm>
          <a:prstGeom prst="upArrow">
            <a:avLst>
              <a:gd name="adj1" fmla="val 50000"/>
              <a:gd name="adj2" fmla="val 58333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4859338" y="2349500"/>
            <a:ext cx="228600" cy="533400"/>
          </a:xfrm>
          <a:prstGeom prst="upArrow">
            <a:avLst>
              <a:gd name="adj1" fmla="val 50000"/>
              <a:gd name="adj2" fmla="val 58333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 rot="-3569700">
            <a:off x="6191250" y="2173288"/>
            <a:ext cx="319087" cy="814388"/>
          </a:xfrm>
          <a:prstGeom prst="upArrow">
            <a:avLst>
              <a:gd name="adj1" fmla="val 29907"/>
              <a:gd name="adj2" fmla="val 102633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09600" y="3068638"/>
            <a:ext cx="2819400" cy="549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000" b="1">
                <a:solidFill>
                  <a:srgbClr val="0000FF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（系数</a:t>
            </a:r>
            <a:r>
              <a:rPr lang="zh-CN" altLang="zh-CN" sz="3000" b="1">
                <a:solidFill>
                  <a:srgbClr val="0000FF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×</a:t>
            </a:r>
            <a:r>
              <a:rPr lang="zh-CN" altLang="en-US" sz="3000" b="1">
                <a:solidFill>
                  <a:srgbClr val="0000FF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系数</a:t>
            </a:r>
            <a:r>
              <a:rPr lang="zh-CN" altLang="zh-CN" sz="3000" b="1">
                <a:solidFill>
                  <a:srgbClr val="0000FF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)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048000" y="3068638"/>
            <a:ext cx="2971800" cy="549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000" b="1">
                <a:solidFill>
                  <a:srgbClr val="0000FF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(</a:t>
            </a:r>
            <a:r>
              <a:rPr lang="zh-CN" altLang="en-US" sz="3000" b="1">
                <a:solidFill>
                  <a:srgbClr val="0000FF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同底数幂相乘）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638800" y="3068638"/>
            <a:ext cx="2678113" cy="549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000" b="1">
                <a:solidFill>
                  <a:srgbClr val="0000FF"/>
                </a:solidFill>
                <a:latin typeface="Times New Roman" panose="02020603050405020304" pitchFamily="18" charset="0"/>
                <a:ea typeface="华文中宋" panose="02010600040101010101" charset="-122"/>
                <a:cs typeface="华文中宋" panose="02010600040101010101" charset="-122"/>
              </a:rPr>
              <a:t>×</a:t>
            </a:r>
            <a:r>
              <a:rPr lang="zh-CN" altLang="en-US" sz="3000" b="1">
                <a:solidFill>
                  <a:srgbClr val="0000FF"/>
                </a:solidFill>
                <a:latin typeface="Times New Roman" panose="02020603050405020304" pitchFamily="18" charset="0"/>
                <a:ea typeface="华文中宋" panose="02010600040101010101" charset="-122"/>
                <a:cs typeface="华文中宋" panose="02010600040101010101" charset="-122"/>
              </a:rPr>
              <a:t>单独的幂</a:t>
            </a:r>
          </a:p>
        </p:txBody>
      </p:sp>
      <p:grpSp>
        <p:nvGrpSpPr>
          <p:cNvPr id="1039" name="Group 9"/>
          <p:cNvGrpSpPr/>
          <p:nvPr/>
        </p:nvGrpSpPr>
        <p:grpSpPr bwMode="auto">
          <a:xfrm>
            <a:off x="228600" y="457200"/>
            <a:ext cx="4878388" cy="762000"/>
            <a:chOff x="0" y="0"/>
            <a:chExt cx="3028" cy="370"/>
          </a:xfrm>
        </p:grpSpPr>
        <p:graphicFrame>
          <p:nvGraphicFramePr>
            <p:cNvPr id="1026" name="Object 2"/>
            <p:cNvGraphicFramePr>
              <a:graphicFrameLocks noChangeAspect="1"/>
            </p:cNvGraphicFramePr>
            <p:nvPr/>
          </p:nvGraphicFramePr>
          <p:xfrm>
            <a:off x="915" y="34"/>
            <a:ext cx="2113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3" r:id="rId4" imgW="25298400" imgH="5486400" progId="Equation.3">
                    <p:embed/>
                  </p:oleObj>
                </mc:Choice>
                <mc:Fallback>
                  <p:oleObj r:id="rId4" imgW="25298400" imgH="5486400" progId="Equation.3">
                    <p:embed/>
                    <p:pic>
                      <p:nvPicPr>
                        <p:cNvPr id="0" name="图片 1024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915" y="34"/>
                          <a:ext cx="2113" cy="336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4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720" cy="28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3200" b="1">
                  <a:solidFill>
                    <a:srgbClr val="0000FF"/>
                  </a:solidFill>
                  <a:latin typeface="华文中宋" panose="02010600040101010101" charset="-122"/>
                  <a:ea typeface="华文中宋" panose="02010600040101010101" charset="-122"/>
                  <a:cs typeface="华文中宋" panose="02010600040101010101" charset="-122"/>
                </a:rPr>
                <a:t>计算</a:t>
              </a:r>
              <a:r>
                <a:rPr lang="zh-CN" altLang="zh-CN" sz="3200" b="1">
                  <a:solidFill>
                    <a:srgbClr val="0000FF"/>
                  </a:solidFill>
                  <a:latin typeface="华文中宋" panose="02010600040101010101" charset="-122"/>
                  <a:ea typeface="华文中宋" panose="02010600040101010101" charset="-122"/>
                  <a:cs typeface="华文中宋" panose="02010600040101010101" charset="-122"/>
                </a:rPr>
                <a:t>:</a:t>
              </a:r>
            </a:p>
          </p:txBody>
        </p:sp>
      </p:grpSp>
      <p:grpSp>
        <p:nvGrpSpPr>
          <p:cNvPr id="3" name="Group 12"/>
          <p:cNvGrpSpPr/>
          <p:nvPr/>
        </p:nvGrpSpPr>
        <p:grpSpPr bwMode="auto">
          <a:xfrm>
            <a:off x="12700" y="1638300"/>
            <a:ext cx="8520113" cy="782638"/>
            <a:chOff x="0" y="0"/>
            <a:chExt cx="5367" cy="493"/>
          </a:xfrm>
        </p:grpSpPr>
        <p:sp>
          <p:nvSpPr>
            <p:cNvPr id="1043" name="Text Box 13"/>
            <p:cNvSpPr txBox="1">
              <a:spLocks noChangeArrowheads="1"/>
            </p:cNvSpPr>
            <p:nvPr/>
          </p:nvSpPr>
          <p:spPr bwMode="auto">
            <a:xfrm>
              <a:off x="0" y="48"/>
              <a:ext cx="1248" cy="3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>
                  <a:solidFill>
                    <a:srgbClr val="FF0000"/>
                  </a:solidFill>
                  <a:latin typeface="华文中宋" panose="02010600040101010101" charset="-122"/>
                  <a:ea typeface="华文中宋" panose="02010600040101010101" charset="-122"/>
                  <a:cs typeface="华文中宋" panose="02010600040101010101" charset="-122"/>
                </a:rPr>
                <a:t>解</a:t>
              </a:r>
              <a:r>
                <a:rPr lang="zh-CN" altLang="zh-CN" sz="3200" b="1">
                  <a:solidFill>
                    <a:srgbClr val="FF0000"/>
                  </a:solidFill>
                  <a:latin typeface="华文中宋" panose="02010600040101010101" charset="-122"/>
                  <a:ea typeface="华文中宋" panose="02010600040101010101" charset="-122"/>
                  <a:cs typeface="华文中宋" panose="02010600040101010101" charset="-122"/>
                </a:rPr>
                <a:t>:</a:t>
              </a:r>
              <a:r>
                <a:rPr lang="zh-CN" altLang="en-US" sz="3200" b="1">
                  <a:solidFill>
                    <a:srgbClr val="FF0000"/>
                  </a:solidFill>
                  <a:latin typeface="华文中宋" panose="02010600040101010101" charset="-122"/>
                  <a:ea typeface="华文中宋" panose="02010600040101010101" charset="-122"/>
                  <a:cs typeface="华文中宋" panose="02010600040101010101" charset="-122"/>
                </a:rPr>
                <a:t>原式</a:t>
              </a:r>
              <a:r>
                <a:rPr lang="zh-CN" altLang="zh-CN" sz="3200" b="1">
                  <a:solidFill>
                    <a:srgbClr val="FF0000"/>
                  </a:solidFill>
                  <a:latin typeface="华文中宋" panose="02010600040101010101" charset="-122"/>
                  <a:ea typeface="华文中宋" panose="02010600040101010101" charset="-122"/>
                  <a:cs typeface="华文中宋" panose="02010600040101010101" charset="-122"/>
                </a:rPr>
                <a:t>=</a:t>
              </a:r>
            </a:p>
          </p:txBody>
        </p:sp>
        <p:graphicFrame>
          <p:nvGraphicFramePr>
            <p:cNvPr id="1027" name="Object 3"/>
            <p:cNvGraphicFramePr>
              <a:graphicFrameLocks noChangeAspect="1"/>
            </p:cNvGraphicFramePr>
            <p:nvPr/>
          </p:nvGraphicFramePr>
          <p:xfrm>
            <a:off x="1113" y="125"/>
            <a:ext cx="749" cy="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4" r:id="rId6" imgW="14020800" imgH="5181600" progId="Equation.3">
                    <p:embed/>
                  </p:oleObj>
                </mc:Choice>
                <mc:Fallback>
                  <p:oleObj r:id="rId6" imgW="14020800" imgH="5181600" progId="Equation.3">
                    <p:embed/>
                    <p:pic>
                      <p:nvPicPr>
                        <p:cNvPr id="0" name="图片 1026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1113" y="125"/>
                          <a:ext cx="749" cy="32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8" name="Object 4"/>
            <p:cNvGraphicFramePr>
              <a:graphicFrameLocks noChangeAspect="1"/>
            </p:cNvGraphicFramePr>
            <p:nvPr/>
          </p:nvGraphicFramePr>
          <p:xfrm>
            <a:off x="3504" y="192"/>
            <a:ext cx="384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" r:id="rId8" imgW="4876800" imgH="3352800" progId="Equation.3">
                    <p:embed/>
                  </p:oleObj>
                </mc:Choice>
                <mc:Fallback>
                  <p:oleObj r:id="rId8" imgW="4876800" imgH="3352800" progId="Equation.3">
                    <p:embed/>
                    <p:pic>
                      <p:nvPicPr>
                        <p:cNvPr id="0" name="图片 1027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3504" y="192"/>
                          <a:ext cx="384" cy="264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9" name="Object 5"/>
            <p:cNvGraphicFramePr>
              <a:graphicFrameLocks noChangeAspect="1"/>
            </p:cNvGraphicFramePr>
            <p:nvPr/>
          </p:nvGraphicFramePr>
          <p:xfrm>
            <a:off x="1872" y="96"/>
            <a:ext cx="768" cy="3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6" r:id="rId10" imgW="9448800" imgH="4876800" progId="Equation.3">
                    <p:embed/>
                  </p:oleObj>
                </mc:Choice>
                <mc:Fallback>
                  <p:oleObj r:id="rId10" imgW="9448800" imgH="4876800" progId="Equation.3">
                    <p:embed/>
                    <p:pic>
                      <p:nvPicPr>
                        <p:cNvPr id="0" name="图片 1028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1872" y="96"/>
                          <a:ext cx="768" cy="39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0" name="Object 6"/>
            <p:cNvGraphicFramePr>
              <a:graphicFrameLocks noChangeAspect="1"/>
            </p:cNvGraphicFramePr>
            <p:nvPr/>
          </p:nvGraphicFramePr>
          <p:xfrm>
            <a:off x="2640" y="0"/>
            <a:ext cx="864" cy="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7" r:id="rId12" imgW="11887200" imgH="6705600" progId="Equation.3">
                    <p:embed/>
                  </p:oleObj>
                </mc:Choice>
                <mc:Fallback>
                  <p:oleObj r:id="rId12" imgW="11887200" imgH="6705600" progId="Equation.3">
                    <p:embed/>
                    <p:pic>
                      <p:nvPicPr>
                        <p:cNvPr id="0" name="图片 1029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2640" y="0"/>
                          <a:ext cx="864" cy="48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1" name="Object 7"/>
            <p:cNvGraphicFramePr>
              <a:graphicFrameLocks noChangeAspect="1"/>
            </p:cNvGraphicFramePr>
            <p:nvPr/>
          </p:nvGraphicFramePr>
          <p:xfrm>
            <a:off x="3801" y="48"/>
            <a:ext cx="1566" cy="4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8" r:id="rId14" imgW="16459200" imgH="4876800" progId="Equation.3">
                    <p:embed/>
                  </p:oleObj>
                </mc:Choice>
                <mc:Fallback>
                  <p:oleObj r:id="rId14" imgW="16459200" imgH="4876800" progId="Equation.3">
                    <p:embed/>
                    <p:pic>
                      <p:nvPicPr>
                        <p:cNvPr id="0" name="图片 1030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3801" y="48"/>
                          <a:ext cx="1566" cy="423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1003300" y="4225925"/>
            <a:ext cx="7010400" cy="2039938"/>
          </a:xfrm>
          <a:prstGeom prst="rect">
            <a:avLst/>
          </a:prstGeom>
          <a:noFill/>
          <a:ln w="28575" cmpd="sng">
            <a:solidFill>
              <a:srgbClr val="FF9900"/>
            </a:solidFill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40000"/>
              </a:lnSpc>
              <a:defRPr/>
            </a:pPr>
            <a:r>
              <a:rPr lang="zh-CN" altLang="zh-CN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charset="-122"/>
              </a:rPr>
              <a:t>     </a:t>
            </a:r>
            <a:r>
              <a:rPr lang="zh-CN" altLang="en-US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charset="-122"/>
              </a:rPr>
              <a:t>单项式与单项式相乘，把它们的</a:t>
            </a:r>
            <a:r>
              <a:rPr lang="zh-CN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charset="-122"/>
              </a:rPr>
              <a:t>系数、同底数幂分别相乘</a:t>
            </a:r>
            <a:r>
              <a:rPr lang="zh-CN" altLang="en-US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charset="-122"/>
              </a:rPr>
              <a:t>，其余字母连同它的指数</a:t>
            </a:r>
            <a:r>
              <a:rPr lang="zh-CN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charset="-122"/>
              </a:rPr>
              <a:t>不变</a:t>
            </a:r>
            <a:r>
              <a:rPr lang="zh-CN" altLang="en-US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charset="-122"/>
              </a:rPr>
              <a:t>，作为积的因式。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107950" y="3644900"/>
            <a:ext cx="51054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ea typeface="华文行楷" panose="02010800040101010101" charset="-122"/>
                <a:cs typeface="华文行楷" panose="02010800040101010101" charset="-122"/>
              </a:rPr>
              <a:t>单项式与单项式相乘的法则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195" grpId="0" animBg="1"/>
      <p:bldP spid="8196" grpId="0" animBg="1"/>
      <p:bldP spid="8197" grpId="0" animBg="1"/>
      <p:bldP spid="8198" grpId="0" autoUpdateAnimBg="0"/>
      <p:bldP spid="8199" grpId="0" autoUpdateAnimBg="0"/>
      <p:bldP spid="8200" grpId="0" autoUpdateAnimBg="0"/>
      <p:bldP spid="8211" grpId="0" animBg="1" autoUpdateAnimBg="0"/>
      <p:bldP spid="821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roup 2"/>
          <p:cNvGrpSpPr/>
          <p:nvPr/>
        </p:nvGrpSpPr>
        <p:grpSpPr bwMode="auto">
          <a:xfrm>
            <a:off x="26988" y="533400"/>
            <a:ext cx="8763000" cy="3276600"/>
            <a:chOff x="336" y="1104"/>
            <a:chExt cx="4944" cy="3024"/>
          </a:xfrm>
        </p:grpSpPr>
        <p:sp>
          <p:nvSpPr>
            <p:cNvPr id="51204" name="AutoShape 3"/>
            <p:cNvSpPr>
              <a:spLocks noChangeArrowheads="1"/>
            </p:cNvSpPr>
            <p:nvPr/>
          </p:nvSpPr>
          <p:spPr bwMode="auto">
            <a:xfrm>
              <a:off x="336" y="1104"/>
              <a:ext cx="4944" cy="3024"/>
            </a:xfrm>
            <a:prstGeom prst="horizontalScroll">
              <a:avLst>
                <a:gd name="adj" fmla="val 12500"/>
              </a:avLst>
            </a:prstGeom>
            <a:gradFill rotWithShape="0">
              <a:gsLst>
                <a:gs pos="0">
                  <a:srgbClr val="66FF99"/>
                </a:gs>
                <a:gs pos="50000">
                  <a:srgbClr val="FFFFFF"/>
                </a:gs>
                <a:gs pos="100000">
                  <a:srgbClr val="66FF99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1205" name="Text Box 4"/>
            <p:cNvSpPr txBox="1">
              <a:spLocks noChangeArrowheads="1"/>
            </p:cNvSpPr>
            <p:nvPr/>
          </p:nvSpPr>
          <p:spPr bwMode="auto">
            <a:xfrm>
              <a:off x="760" y="1550"/>
              <a:ext cx="4388" cy="17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kumimoji="1" lang="zh-CN" altLang="en-US" sz="3600" b="1" dirty="0">
                  <a:solidFill>
                    <a:srgbClr val="6600CC"/>
                  </a:solidFill>
                  <a:latin typeface="Times New Roman" panose="02020603050405020304" pitchFamily="18" charset="0"/>
                  <a:ea typeface="隶书" panose="02010509060101010101" charset="-122"/>
                  <a:cs typeface="隶书" panose="02010509060101010101" charset="-122"/>
                </a:rPr>
                <a:t>单项式与单项式相乘，把它们的</a:t>
              </a:r>
              <a:r>
                <a:rPr kumimoji="1" lang="zh-CN" alt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charset="-122"/>
                  <a:cs typeface="隶书" panose="02010509060101010101" charset="-122"/>
                </a:rPr>
                <a:t>系数相乘</a:t>
              </a:r>
              <a:r>
                <a:rPr kumimoji="1" lang="zh-CN" altLang="en-US" sz="3600" b="1" dirty="0">
                  <a:solidFill>
                    <a:srgbClr val="6600CC"/>
                  </a:solidFill>
                  <a:latin typeface="Times New Roman" panose="02020603050405020304" pitchFamily="18" charset="0"/>
                  <a:ea typeface="隶书" panose="02010509060101010101" charset="-122"/>
                  <a:cs typeface="隶书" panose="02010509060101010101" charset="-122"/>
                </a:rPr>
                <a:t>、</a:t>
              </a:r>
              <a:r>
                <a:rPr kumimoji="1" lang="zh-CN" alt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charset="-122"/>
                  <a:cs typeface="隶书" panose="02010509060101010101" charset="-122"/>
                </a:rPr>
                <a:t>字母部分的同底数幂</a:t>
              </a:r>
              <a:r>
                <a:rPr kumimoji="1" lang="zh-CN" altLang="en-US" sz="3600" b="1" dirty="0">
                  <a:solidFill>
                    <a:srgbClr val="6600CC"/>
                  </a:solidFill>
                  <a:latin typeface="Times New Roman" panose="02020603050405020304" pitchFamily="18" charset="0"/>
                  <a:ea typeface="隶书" panose="02010509060101010101" charset="-122"/>
                  <a:cs typeface="隶书" panose="02010509060101010101" charset="-122"/>
                </a:rPr>
                <a:t>分别相乘，对于</a:t>
              </a:r>
              <a:r>
                <a:rPr kumimoji="1" lang="zh-CN" alt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charset="-122"/>
                  <a:cs typeface="隶书" panose="02010509060101010101" charset="-122"/>
                </a:rPr>
                <a:t>只在一个单项式中含有的字母，</a:t>
              </a:r>
              <a:r>
                <a:rPr kumimoji="1" lang="zh-CN" altLang="en-US" sz="3600" b="1" dirty="0">
                  <a:solidFill>
                    <a:srgbClr val="6600CC"/>
                  </a:solidFill>
                  <a:latin typeface="Times New Roman" panose="02020603050405020304" pitchFamily="18" charset="0"/>
                  <a:ea typeface="隶书" panose="02010509060101010101" charset="-122"/>
                  <a:cs typeface="隶书" panose="02010509060101010101" charset="-122"/>
                </a:rPr>
                <a:t>连同它的指数一起作为</a:t>
              </a:r>
              <a:r>
                <a:rPr kumimoji="1" lang="zh-CN" alt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charset="-122"/>
                  <a:cs typeface="隶书" panose="02010509060101010101" charset="-122"/>
                </a:rPr>
                <a:t>积的一个因式。</a:t>
              </a:r>
            </a:p>
          </p:txBody>
        </p:sp>
      </p:grpSp>
      <p:sp>
        <p:nvSpPr>
          <p:cNvPr id="54277" name="Rectangle 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eaLnBrk="1" hangingPunct="1"/>
            <a:r>
              <a:rPr lang="zh-CN" altLang="en-US" dirty="0" smtClean="0"/>
              <a:t>单项式乘以单项式法则：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369888" y="3505200"/>
            <a:ext cx="8763000" cy="2590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3600" b="1" dirty="0">
                <a:solidFill>
                  <a:srgbClr val="FF0000"/>
                </a:solidFill>
              </a:rPr>
              <a:t>温馨提示</a:t>
            </a:r>
            <a:r>
              <a:rPr lang="en-US" altLang="zh-CN" sz="3600" b="1" dirty="0">
                <a:solidFill>
                  <a:srgbClr val="FF0000"/>
                </a:solidFill>
              </a:rPr>
              <a:t>:</a:t>
            </a:r>
          </a:p>
          <a:p>
            <a:pPr eaLnBrk="0" hangingPunct="0"/>
            <a:r>
              <a:rPr lang="en-US" altLang="zh-CN" sz="3200" b="1" dirty="0">
                <a:solidFill>
                  <a:srgbClr val="000000"/>
                </a:solidFill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</a:rPr>
              <a:t>、此法则分三部分：一是系数的运算；二是相同字母的幂；三是只在一个单项式中出现字母的处理</a:t>
            </a:r>
            <a:r>
              <a:rPr lang="en-US" altLang="zh-CN" sz="3200" b="1" dirty="0">
                <a:solidFill>
                  <a:srgbClr val="000000"/>
                </a:solidFill>
              </a:rPr>
              <a:t>.</a:t>
            </a:r>
            <a:r>
              <a:rPr lang="zh-CN" altLang="en-US" sz="3200" b="1" dirty="0">
                <a:solidFill>
                  <a:srgbClr val="000000"/>
                </a:solidFill>
              </a:rPr>
              <a:t>单项式与单项式相乘</a:t>
            </a:r>
            <a:r>
              <a:rPr lang="en-US" altLang="zh-CN" sz="3200" b="1" dirty="0">
                <a:solidFill>
                  <a:srgbClr val="000000"/>
                </a:solidFill>
              </a:rPr>
              <a:t>,</a:t>
            </a:r>
            <a:r>
              <a:rPr lang="zh-CN" altLang="en-US" sz="3200" b="1" dirty="0">
                <a:solidFill>
                  <a:srgbClr val="000000"/>
                </a:solidFill>
              </a:rPr>
              <a:t>积仍是一个单项式。</a:t>
            </a:r>
          </a:p>
          <a:p>
            <a:pPr eaLnBrk="0" hangingPunct="0"/>
            <a:r>
              <a:rPr lang="en-US" altLang="zh-CN" sz="3200" b="1" dirty="0">
                <a:solidFill>
                  <a:srgbClr val="000000"/>
                </a:solidFill>
              </a:rPr>
              <a:t>2</a:t>
            </a:r>
            <a:r>
              <a:rPr lang="zh-CN" altLang="en-US" sz="3200" b="1" dirty="0">
                <a:solidFill>
                  <a:srgbClr val="000000"/>
                </a:solidFill>
              </a:rPr>
              <a:t>、注意结果中对符号的确定</a:t>
            </a:r>
            <a:r>
              <a:rPr lang="en-US" altLang="zh-CN" sz="3200" b="1" dirty="0">
                <a:solidFill>
                  <a:srgbClr val="000000"/>
                </a:solidFill>
              </a:rPr>
              <a:t>,</a:t>
            </a:r>
            <a:r>
              <a:rPr lang="zh-CN" altLang="en-US" sz="3200" b="1" dirty="0">
                <a:solidFill>
                  <a:srgbClr val="000000"/>
                </a:solidFill>
              </a:rPr>
              <a:t>系数计算要准确。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7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875A8"/>
      </a:accent2>
      <a:accent3>
        <a:srgbClr val="FFFFFF"/>
      </a:accent3>
      <a:accent4>
        <a:srgbClr val="000000"/>
      </a:accent4>
      <a:accent5>
        <a:srgbClr val="D9EDEE"/>
      </a:accent5>
      <a:accent6>
        <a:srgbClr val="316896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86FA8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316396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875A8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316896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1180</Words>
  <Application>Microsoft Office PowerPoint</Application>
  <PresentationFormat>全屏显示(4:3)</PresentationFormat>
  <Paragraphs>189</Paragraphs>
  <Slides>23</Slides>
  <Notes>22</Notes>
  <HiddenSlides>0</HiddenSlides>
  <MMClips>0</MMClips>
  <ScaleCrop>false</ScaleCrop>
  <HeadingPairs>
    <vt:vector size="8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42" baseType="lpstr">
      <vt:lpstr>方正舒体</vt:lpstr>
      <vt:lpstr>黑体</vt:lpstr>
      <vt:lpstr>华文行楷</vt:lpstr>
      <vt:lpstr>华文新魏</vt:lpstr>
      <vt:lpstr>华文中宋</vt:lpstr>
      <vt:lpstr>楷体</vt:lpstr>
      <vt:lpstr>楷体_GB2312</vt:lpstr>
      <vt:lpstr>隶书</vt:lpstr>
      <vt:lpstr>宋体</vt:lpstr>
      <vt:lpstr>微软雅黑</vt:lpstr>
      <vt:lpstr>Arial</vt:lpstr>
      <vt:lpstr>Calibri</vt:lpstr>
      <vt:lpstr>Comic Sans MS</vt:lpstr>
      <vt:lpstr>Tahoma</vt:lpstr>
      <vt:lpstr>Times New Roman</vt:lpstr>
      <vt:lpstr>Wingdings</vt:lpstr>
      <vt:lpstr>WWW.2PPT.COM
</vt:lpstr>
      <vt:lpstr>Equation.3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单项式乘以单项式法则：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2017-08-19T09:21:00Z</dcterms:created>
  <dcterms:modified xsi:type="dcterms:W3CDTF">2023-01-16T17:55:31Z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A296FC0500E7455BB88793D804922650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