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9" r:id="rId2"/>
    <p:sldId id="260" r:id="rId3"/>
    <p:sldId id="277" r:id="rId4"/>
    <p:sldId id="262" r:id="rId5"/>
    <p:sldId id="263" r:id="rId6"/>
    <p:sldId id="264" r:id="rId7"/>
    <p:sldId id="304" r:id="rId8"/>
    <p:sldId id="278" r:id="rId9"/>
    <p:sldId id="305" r:id="rId10"/>
    <p:sldId id="306" r:id="rId11"/>
    <p:sldId id="265" r:id="rId12"/>
    <p:sldId id="307" r:id="rId13"/>
    <p:sldId id="310" r:id="rId14"/>
    <p:sldId id="308" r:id="rId15"/>
    <p:sldId id="309" r:id="rId16"/>
    <p:sldId id="267" r:id="rId17"/>
    <p:sldId id="311" r:id="rId18"/>
    <p:sldId id="280" r:id="rId19"/>
    <p:sldId id="312" r:id="rId20"/>
    <p:sldId id="268" r:id="rId21"/>
    <p:sldId id="282" r:id="rId22"/>
    <p:sldId id="313" r:id="rId23"/>
    <p:sldId id="314" r:id="rId24"/>
    <p:sldId id="283" r:id="rId25"/>
    <p:sldId id="315" r:id="rId26"/>
    <p:sldId id="316" r:id="rId27"/>
    <p:sldId id="284" r:id="rId28"/>
    <p:sldId id="317" r:id="rId29"/>
    <p:sldId id="285" r:id="rId30"/>
    <p:sldId id="318" r:id="rId31"/>
    <p:sldId id="286" r:id="rId32"/>
    <p:sldId id="270" r:id="rId33"/>
    <p:sldId id="319" r:id="rId34"/>
    <p:sldId id="320" r:id="rId35"/>
    <p:sldId id="323" r:id="rId36"/>
    <p:sldId id="272" r:id="rId37"/>
    <p:sldId id="273" r:id="rId38"/>
    <p:sldId id="321" r:id="rId39"/>
    <p:sldId id="271" r:id="rId40"/>
    <p:sldId id="275" r:id="rId41"/>
    <p:sldId id="276" r:id="rId42"/>
    <p:sldId id="298" r:id="rId43"/>
    <p:sldId id="299" r:id="rId44"/>
    <p:sldId id="322" r:id="rId4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84392-3004-49A2-A61E-AD68FE4A62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AB751-C134-4D4C-A866-7CC981770D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750816" y="147926"/>
            <a:ext cx="47244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37 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Don't Fight!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655149" y="2234248"/>
            <a:ext cx="76581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Don't Fight!</a:t>
            </a:r>
            <a:endParaRPr lang="zh-CN" altLang="zh-CN" sz="66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571185" y="139915"/>
            <a:ext cx="5239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7 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Work  for  Peace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36953" y="523346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  </a:t>
            </a:r>
            <a:r>
              <a:rPr lang="en-US" altLang="zh-CN" sz="3000" b="1" dirty="0" smtClean="0"/>
              <a:t>beat v.  </a:t>
            </a:r>
            <a:r>
              <a:rPr lang="zh-CN" altLang="en-US" sz="3200" b="1" dirty="0" smtClean="0"/>
              <a:t>击败；胜过；打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6315" y="3120574"/>
            <a:ext cx="8186057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The other team was strong, but you </a:t>
            </a:r>
            <a:r>
              <a:rPr lang="en-US" altLang="zh-CN" sz="2400" b="1" i="1" dirty="0" smtClean="0"/>
              <a:t>beat</a:t>
            </a:r>
            <a:r>
              <a:rPr lang="en-US" altLang="zh-CN" sz="2400" b="1" dirty="0" smtClean="0"/>
              <a:t> them.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另一支队伍实力很强，但是你们击败了他们。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I think Brazil will </a:t>
            </a:r>
            <a:r>
              <a:rPr lang="en-US" altLang="zh-CN" sz="2400" b="1" i="1" dirty="0" smtClean="0"/>
              <a:t>beat</a:t>
            </a:r>
            <a:r>
              <a:rPr lang="en-US" altLang="zh-CN" sz="2400" b="1" dirty="0" smtClean="0"/>
              <a:t> Japan in the next match.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我认为下场比赛巴西将会击败日本。</a:t>
            </a:r>
            <a:endParaRPr lang="zh-CN" altLang="zh-CN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91662" y="1595218"/>
            <a:ext cx="833323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beat </a:t>
            </a:r>
            <a:r>
              <a:rPr lang="zh-CN" altLang="en-US" sz="2400" b="1" dirty="0" smtClean="0"/>
              <a:t>为及物动词，其过去式和过去分词分别为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和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，其宾语为参加比赛的对手，可以是组织、团体或个人等。</a:t>
            </a:r>
            <a:endParaRPr lang="en-US" altLang="zh-CN" sz="2400" b="1" dirty="0" smtClean="0"/>
          </a:p>
        </p:txBody>
      </p:sp>
      <p:sp>
        <p:nvSpPr>
          <p:cNvPr id="19" name="矩形 18"/>
          <p:cNvSpPr/>
          <p:nvPr/>
        </p:nvSpPr>
        <p:spPr>
          <a:xfrm>
            <a:off x="1800225" y="2155398"/>
            <a:ext cx="3105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</a:rPr>
              <a:t>beaten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62780" y="2162523"/>
            <a:ext cx="889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408" y="1240692"/>
            <a:ext cx="42730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win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beat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48408" y="2232953"/>
          <a:ext cx="8314171" cy="2148152"/>
        </p:xfrm>
        <a:graphic>
          <a:graphicData uri="http://schemas.openxmlformats.org/drawingml/2006/table">
            <a:tbl>
              <a:tblPr/>
              <a:tblGrid>
                <a:gridCol w="2011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win(won, won)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Courier New" panose="020703090202050204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其宾语往往是比赛、名次、奖项、奖金、名誉、财产、战争等。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beat(beat, beaten)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Courier New" panose="020703090202050204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其宾语是比赛、竞争中的对手或战争中的敌人。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408" y="1240692"/>
            <a:ext cx="42730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图解助记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pic>
        <p:nvPicPr>
          <p:cNvPr id="1026" name="Picture 2" descr="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1575" y="2476500"/>
            <a:ext cx="199270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T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10125" y="2565400"/>
            <a:ext cx="2228850" cy="208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5781675" y="4871135"/>
            <a:ext cx="6953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beat</a:t>
            </a:r>
            <a:endParaRPr lang="zh-CN" altLang="en-US" sz="3000" dirty="0"/>
          </a:p>
        </p:txBody>
      </p:sp>
      <p:sp>
        <p:nvSpPr>
          <p:cNvPr id="8" name="矩形 7"/>
          <p:cNvSpPr/>
          <p:nvPr/>
        </p:nvSpPr>
        <p:spPr>
          <a:xfrm>
            <a:off x="1877357" y="4869934"/>
            <a:ext cx="7387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win</a:t>
            </a:r>
            <a:endParaRPr lang="zh-CN" altLang="en-US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82830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2017·</a:t>
            </a:r>
            <a:r>
              <a:rPr lang="zh-CN" altLang="en-US" sz="2400" b="1" dirty="0" smtClean="0"/>
              <a:t>襄阳 </a:t>
            </a:r>
            <a:r>
              <a:rPr lang="en-US" altLang="zh-CN" sz="2400" b="1" dirty="0" smtClean="0"/>
              <a:t>—Great! Our women's volleyball team______   the gold medal in Rio Olympic Games on Saturday.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—</a:t>
            </a:r>
            <a:r>
              <a:rPr lang="en-US" altLang="zh-CN" sz="2400" b="1" dirty="0" err="1" smtClean="0"/>
              <a:t>Yes.We</a:t>
            </a:r>
            <a:r>
              <a:rPr lang="en-US" altLang="zh-CN" sz="2400" b="1" dirty="0" smtClean="0"/>
              <a:t> see the great spirit of Chinese women's volleyball team once again.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A. won</a:t>
            </a:r>
            <a:r>
              <a:rPr lang="zh-CN" altLang="en-US" sz="2400" b="1" dirty="0" smtClean="0"/>
              <a:t>　　  </a:t>
            </a:r>
            <a:r>
              <a:rPr lang="en-US" altLang="zh-CN" sz="2400" b="1" dirty="0" smtClean="0"/>
              <a:t>B. beat</a:t>
            </a:r>
            <a:r>
              <a:rPr lang="zh-CN" altLang="en-US" sz="2400" b="1" dirty="0" smtClean="0"/>
              <a:t>          </a:t>
            </a:r>
            <a:r>
              <a:rPr lang="en-US" altLang="zh-CN" sz="2400" b="1" dirty="0" smtClean="0"/>
              <a:t>C. lost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      D. missed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63608" y="17936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734" y="1096109"/>
            <a:ext cx="8348295" cy="2803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考查动词辨析。句意：</a:t>
            </a:r>
            <a:r>
              <a:rPr lang="en-US" altLang="zh-CN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真棒！我们的女排在星期六的巴西里约奥运会上获得了金牌。”“是的。我们再次看到了伟大的中国女排精神。”</a:t>
            </a:r>
            <a:r>
              <a:rPr lang="en-US" altLang="zh-CN" sz="2000" b="1" dirty="0" smtClean="0">
                <a:ea typeface="仿宋" panose="02010609060101010101" charset="-122"/>
              </a:rPr>
              <a:t>win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zh-CN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获胜；赢得</a:t>
            </a:r>
            <a:r>
              <a:rPr lang="en-US" altLang="zh-CN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，后面常跟奖品、奖项、荣誉类等名词；</a:t>
            </a:r>
            <a:r>
              <a:rPr lang="en-US" altLang="zh-CN" sz="2000" b="1" dirty="0" smtClean="0">
                <a:ea typeface="仿宋" panose="02010609060101010101" charset="-122"/>
              </a:rPr>
              <a:t>beat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zh-CN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打败</a:t>
            </a:r>
            <a:r>
              <a:rPr lang="en-US" altLang="zh-CN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，后面常跟某人、某团体、队伍类名词；</a:t>
            </a:r>
            <a:r>
              <a:rPr lang="en-US" altLang="zh-CN" sz="2000" b="1" dirty="0" smtClean="0">
                <a:ea typeface="仿宋" panose="02010609060101010101" charset="-122"/>
              </a:rPr>
              <a:t>lose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zh-CN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丢失</a:t>
            </a:r>
            <a:r>
              <a:rPr lang="en-US" altLang="zh-CN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，后面跟丢失的物品或人等； </a:t>
            </a:r>
            <a:r>
              <a:rPr lang="en-US" altLang="zh-CN" sz="2000" b="1" dirty="0" smtClean="0">
                <a:ea typeface="仿宋" panose="02010609060101010101" charset="-122"/>
              </a:rPr>
              <a:t>miss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zh-CN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思念；错过</a:t>
            </a:r>
            <a:r>
              <a:rPr lang="en-US" altLang="zh-CN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。中国女排已经赢得了金牌，所以谓语动词应该用</a:t>
            </a:r>
            <a:r>
              <a:rPr lang="en-US" altLang="zh-CN" sz="2000" b="1" dirty="0" smtClean="0">
                <a:ea typeface="仿宋" panose="02010609060101010101" charset="-122"/>
              </a:rPr>
              <a:t>win</a:t>
            </a:r>
            <a:r>
              <a:rPr lang="zh-CN" altLang="en-US" sz="2000" b="1" dirty="0" smtClean="0">
                <a:ea typeface="仿宋" panose="02010609060101010101" charset="-122"/>
              </a:rPr>
              <a:t>的过去式</a:t>
            </a:r>
            <a:r>
              <a:rPr lang="en-US" altLang="zh-CN" sz="2000" b="1" dirty="0" smtClean="0">
                <a:ea typeface="仿宋" panose="02010609060101010101" charset="-122"/>
              </a:rPr>
              <a:t>won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zh-CN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  <a:endParaRPr lang="zh-CN" altLang="en-US" sz="2000" b="1" dirty="0"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33400" y="4236388"/>
            <a:ext cx="83534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/>
              <a:t>repair </a:t>
            </a:r>
            <a:r>
              <a:rPr lang="zh-CN" altLang="en-US" sz="2400" b="1" dirty="0" smtClean="0"/>
              <a:t>侧重于修理大件或较复杂的东西，如房屋、车辆、桥梁、电脑等，为及物动词，现在分词为</a:t>
            </a:r>
            <a:r>
              <a:rPr lang="en-US" altLang="zh-CN" sz="2400" b="1" dirty="0" smtClean="0"/>
              <a:t>__________</a:t>
            </a:r>
            <a:r>
              <a:rPr lang="zh-CN" altLang="en-US" sz="2400" b="1" dirty="0" smtClean="0"/>
              <a:t>，过去式和过去分词均为</a:t>
            </a:r>
            <a:r>
              <a:rPr lang="en-US" altLang="zh-CN" sz="2400" b="1" dirty="0" smtClean="0"/>
              <a:t>__________</a:t>
            </a:r>
            <a:r>
              <a:rPr lang="zh-CN" altLang="en-US" sz="2400" b="1" dirty="0" smtClean="0"/>
              <a:t>。</a:t>
            </a:r>
            <a:endParaRPr lang="zh-CN" altLang="zh-CN" sz="2400" b="1" dirty="0" smtClean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41319" y="1241922"/>
            <a:ext cx="495219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repair v. </a:t>
            </a:r>
            <a:r>
              <a:rPr lang="zh-CN" altLang="en-US" sz="3200" b="1" dirty="0" smtClean="0"/>
              <a:t>修理；修补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3564" y="2062838"/>
            <a:ext cx="8257536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My computer broke down the day before yesterday and it's still being </a:t>
            </a:r>
            <a:r>
              <a:rPr lang="en-US" altLang="zh-CN" sz="2400" b="1" i="1" dirty="0" smtClean="0"/>
              <a:t>repaired</a:t>
            </a:r>
            <a:r>
              <a:rPr lang="en-US" altLang="zh-CN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我的电脑前天坏了，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现在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还在修理。</a:t>
            </a:r>
            <a:endParaRPr lang="en-US" altLang="zh-CN" sz="2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3577021" y="5441435"/>
            <a:ext cx="160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</a:rPr>
              <a:t>repaired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57165" y="4882718"/>
            <a:ext cx="1408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repairing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745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408" y="1240692"/>
            <a:ext cx="4273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sz="3200" dirty="0" smtClean="0"/>
              <a:t> </a:t>
            </a:r>
            <a:r>
              <a:rPr lang="en-US" altLang="zh-CN" sz="3000" b="1" dirty="0" smtClean="0"/>
              <a:t>repair, fix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mend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92790" y="1871003"/>
          <a:ext cx="8314171" cy="2700997"/>
        </p:xfrm>
        <a:graphic>
          <a:graphicData uri="http://schemas.openxmlformats.org/drawingml/2006/table">
            <a:tbl>
              <a:tblPr/>
              <a:tblGrid>
                <a:gridCol w="133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8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7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repair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Courier New" panose="020703090202050204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可与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mend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换用，但一般指需要较高的职业技能和使用较复杂的工具进行修理。</a:t>
                      </a:r>
                      <a:endParaRPr lang="zh-CN" altLang="en-US" sz="24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1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fix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Courier New" panose="020703090202050204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多用于指带有安装、固定性质的修理。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81000" marR="81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95300" y="4643966"/>
          <a:ext cx="8324850" cy="166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2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26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mend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通常指较简单的修复过程，一般不需要专门技术或特殊工具，使某物恢复原来的样子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包括用针线来缝补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。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19100" y="1457729"/>
            <a:ext cx="8324850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They are repairing the house.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他们正在修缮那栋房子。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He fixed the shelf to the wall.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他把架子安在墙上了。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My mother is mending my skirt.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妈妈正在缝补我的裙子。</a:t>
            </a:r>
            <a:r>
              <a:rPr lang="zh-CN" altLang="en-US" sz="2400" b="1" dirty="0" smtClean="0"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32702" y="3194442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960" y="1343190"/>
            <a:ext cx="789988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(1)—When ________ your computer ________</a:t>
            </a:r>
            <a:r>
              <a:rPr lang="zh-CN" altLang="en-US" sz="24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—Yesterday afternoon.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did;  repair</a:t>
            </a:r>
            <a:r>
              <a:rPr lang="zh-CN" altLang="en-US" sz="2400" b="1" dirty="0" smtClean="0"/>
              <a:t>   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is; repairing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was; repaired</a:t>
            </a:r>
            <a:r>
              <a:rPr lang="zh-CN" altLang="en-US" sz="2400" b="1" dirty="0" smtClean="0"/>
              <a:t>            </a:t>
            </a: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has; repaired</a:t>
            </a:r>
            <a:endParaRPr lang="zh-CN" altLang="en-US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930704" y="148191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505" y="4228045"/>
            <a:ext cx="8348295" cy="9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考查被动语态。句意：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你的电脑什么时候被修理的？</a:t>
            </a:r>
            <a:r>
              <a:rPr lang="en-US" altLang="en-US" sz="2000" b="1" dirty="0" smtClean="0">
                <a:ea typeface="仿宋" panose="02010609060101010101" charset="-122"/>
              </a:rPr>
              <a:t>”“</a:t>
            </a:r>
            <a:r>
              <a:rPr lang="zh-CN" altLang="en-US" sz="2000" b="1" dirty="0" smtClean="0">
                <a:ea typeface="仿宋" panose="02010609060101010101" charset="-122"/>
              </a:rPr>
              <a:t>昨天下</a:t>
            </a:r>
            <a:endParaRPr lang="en-US" altLang="zh-CN" sz="2000" b="1" dirty="0" smtClean="0">
              <a:ea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a typeface="仿宋" panose="02010609060101010101" charset="-122"/>
              </a:rPr>
              <a:t>午。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一般过去时的被动语态结构为</a:t>
            </a:r>
            <a:r>
              <a:rPr lang="en-US" altLang="en-US" sz="2000" b="1" dirty="0" smtClean="0">
                <a:ea typeface="仿宋" panose="02010609060101010101" charset="-122"/>
              </a:rPr>
              <a:t>“was/were </a:t>
            </a:r>
            <a:r>
              <a:rPr lang="zh-CN" altLang="en-US" sz="2000" b="1" dirty="0" smtClean="0">
                <a:ea typeface="仿宋" panose="02010609060101010101" charset="-122"/>
              </a:rPr>
              <a:t>＋过去分词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，故选</a:t>
            </a:r>
            <a:r>
              <a:rPr lang="en-US" altLang="en-US" sz="2000" b="1" dirty="0" smtClean="0">
                <a:ea typeface="仿宋" panose="02010609060101010101" charset="-122"/>
              </a:rPr>
              <a:t>C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  <a:endParaRPr lang="zh-CN" altLang="en-US" sz="2000" b="1" dirty="0"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44683" y="1776046"/>
          <a:ext cx="8189743" cy="4273995"/>
        </p:xfrm>
        <a:graphic>
          <a:graphicData uri="http://schemas.openxmlformats.org/drawingml/2006/table">
            <a:tbl>
              <a:tblPr/>
              <a:tblGrid>
                <a:gridCol w="6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胜利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．击败；胜过；打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过去式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 ________→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过去分词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．修理；修补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．服务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 (v.) ________→(n.)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．信息；消息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07956" y="18796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victory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645" y="2595387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beat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9500" y="2600868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3046" y="3274222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beaten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8562" y="3926680"/>
            <a:ext cx="998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repair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2542" y="4673730"/>
            <a:ext cx="119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serve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60708" y="4765187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service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0874" y="5308601"/>
            <a:ext cx="1590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message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625" y="1262083"/>
            <a:ext cx="8343900" cy="13075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(2)2018·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随州  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My bike is broken; my father is r________ it.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9065" y="1945753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epairing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5499" y="1261460"/>
            <a:ext cx="5306261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　</a:t>
            </a:r>
            <a:r>
              <a:rPr lang="en-US" altLang="zh-CN" sz="3000" b="1" i="1" dirty="0" smtClean="0"/>
              <a:t>message n. </a:t>
            </a:r>
            <a:r>
              <a:rPr lang="zh-CN" altLang="en-US" sz="3200" b="1" dirty="0" smtClean="0"/>
              <a:t>信息；消息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165" y="1879176"/>
            <a:ext cx="8360229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800" dirty="0" smtClean="0"/>
              <a:t> </a:t>
            </a:r>
            <a:r>
              <a:rPr lang="en-US" altLang="zh-CN" sz="2800" b="1" dirty="0" smtClean="0"/>
              <a:t>I didn't check my </a:t>
            </a:r>
            <a:r>
              <a:rPr lang="en-US" altLang="zh-CN" sz="2800" b="1" i="1" dirty="0" smtClean="0"/>
              <a:t>messages</a:t>
            </a:r>
            <a:r>
              <a:rPr lang="zh-CN" altLang="en-US" sz="2800" b="1" dirty="0" smtClean="0"/>
              <a:t>！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我没有查看我的短信！</a:t>
            </a:r>
            <a:endParaRPr lang="zh-CN" altLang="zh-CN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7226" y="3472962"/>
            <a:ext cx="83724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800" b="1" dirty="0" smtClean="0">
                <a:solidFill>
                  <a:srgbClr val="FFC000"/>
                </a:solidFill>
              </a:rPr>
              <a:t>] </a:t>
            </a:r>
            <a:r>
              <a:rPr lang="en-US" sz="2800" dirty="0" smtClean="0"/>
              <a:t> </a:t>
            </a:r>
            <a:r>
              <a:rPr lang="en-US" altLang="zh-CN" sz="2800" b="1" dirty="0" smtClean="0"/>
              <a:t>message </a:t>
            </a:r>
            <a:r>
              <a:rPr lang="zh-CN" altLang="en-US" sz="2800" b="1" dirty="0" smtClean="0"/>
              <a:t>用作可数名词，复数形式为</a:t>
            </a:r>
            <a:r>
              <a:rPr lang="en-US" altLang="zh-CN" sz="2800" b="1" dirty="0" smtClean="0"/>
              <a:t>________</a:t>
            </a:r>
            <a:r>
              <a:rPr lang="zh-CN" altLang="en-US" sz="2800" b="1" dirty="0" smtClean="0"/>
              <a:t>。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62284" y="3611461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messages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258" y="1323243"/>
            <a:ext cx="620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message, information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news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95275" y="2456391"/>
          <a:ext cx="8620125" cy="365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4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0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message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为可数名词，一般是指口头传递或书写的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信息；消息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information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为不可数名词，指通过学习、阅读、观察等而获得的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信息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，有一定的用途或使用价值。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news</a:t>
                      </a:r>
                      <a:endParaRPr lang="zh-CN" sz="2000" b="1" kern="10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为不可数名词，意为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新闻；消息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，指公众感兴趣的、近来发生的事情，尤其指通过广播、电视、网络等报道的最新事件。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19100" y="1416243"/>
            <a:ext cx="8324850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May I leave a message?</a:t>
            </a:r>
            <a:endParaRPr lang="zh-CN" altLang="en-US" sz="2400" b="1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我可以留言吗？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I need more information.</a:t>
            </a:r>
            <a:endParaRPr lang="zh-CN" altLang="en-US" sz="2400" b="1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我需要更多信息。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I like watching the morning news.</a:t>
            </a:r>
            <a:endParaRPr lang="zh-CN" altLang="en-US" sz="2400" b="1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我喜欢看早间新闻。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812" y="1689417"/>
            <a:ext cx="846039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(1)2018·</a:t>
            </a:r>
            <a:r>
              <a:rPr lang="zh-CN" altLang="en-US" sz="2400" b="1" dirty="0" smtClean="0"/>
              <a:t>襄阳   </a:t>
            </a:r>
            <a:r>
              <a:rPr lang="en-US" altLang="zh-CN" sz="2400" b="1" dirty="0" smtClean="0"/>
              <a:t>—Is your brother at home? I want to tell him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about  our picnic.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—Oh, he's out at the moment. Can I ________ a message for him?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find</a:t>
            </a:r>
            <a:r>
              <a:rPr lang="zh-CN" altLang="en-US" sz="2400" b="1" dirty="0" smtClean="0"/>
              <a:t>　　     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give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take      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tell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 flipH="1">
            <a:off x="6127707" y="2743761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359" y="1337408"/>
            <a:ext cx="8348295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考查动词词义辨析。句意：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你弟弟在家吗？我想告诉他有关我们野餐的事。</a:t>
            </a:r>
            <a:r>
              <a:rPr lang="en-US" altLang="en-US" sz="2400" b="1" dirty="0" smtClean="0">
                <a:ea typeface="仿宋" panose="02010609060101010101" charset="-122"/>
              </a:rPr>
              <a:t>”“</a:t>
            </a:r>
            <a:r>
              <a:rPr lang="zh-CN" altLang="en-US" sz="2400" b="1" dirty="0" smtClean="0">
                <a:ea typeface="仿宋" panose="02010609060101010101" charset="-122"/>
              </a:rPr>
              <a:t>哦，他现在不在。我可以给他捎个口信吗？</a:t>
            </a:r>
            <a:r>
              <a:rPr lang="en-US" altLang="en-US" sz="2400" b="1" dirty="0" smtClean="0">
                <a:ea typeface="仿宋" panose="02010609060101010101" charset="-122"/>
              </a:rPr>
              <a:t>”find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发现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；</a:t>
            </a:r>
            <a:r>
              <a:rPr lang="en-US" altLang="en-US" sz="2400" b="1" dirty="0" smtClean="0">
                <a:ea typeface="仿宋" panose="02010609060101010101" charset="-122"/>
              </a:rPr>
              <a:t>give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给；给予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；</a:t>
            </a:r>
            <a:r>
              <a:rPr lang="en-US" altLang="en-US" sz="2400" b="1" dirty="0" smtClean="0">
                <a:ea typeface="仿宋" panose="02010609060101010101" charset="-122"/>
              </a:rPr>
              <a:t>take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拿；取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；</a:t>
            </a:r>
            <a:r>
              <a:rPr lang="en-US" altLang="en-US" sz="2400" b="1" dirty="0" smtClean="0">
                <a:ea typeface="仿宋" panose="02010609060101010101" charset="-122"/>
              </a:rPr>
              <a:t>tell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告诉；讲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。由前句可推测，此处考查固定短语</a:t>
            </a:r>
            <a:r>
              <a:rPr lang="en-US" altLang="en-US" sz="2400" b="1" dirty="0" smtClean="0">
                <a:ea typeface="仿宋" panose="02010609060101010101" charset="-122"/>
              </a:rPr>
              <a:t>take a message</a:t>
            </a:r>
            <a:r>
              <a:rPr lang="zh-CN" altLang="en-US" sz="2400" b="1" dirty="0" smtClean="0">
                <a:ea typeface="仿宋" panose="02010609060101010101" charset="-122"/>
              </a:rPr>
              <a:t>，表示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捎个口信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。故选</a:t>
            </a:r>
            <a:r>
              <a:rPr lang="en-US" altLang="en-US" sz="2400" b="1" dirty="0" smtClean="0">
                <a:ea typeface="仿宋" panose="02010609060101010101" charset="-122"/>
              </a:rPr>
              <a:t>C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  <a:endParaRPr lang="zh-CN" altLang="en-US" sz="2400" b="1" dirty="0"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912" y="1228581"/>
            <a:ext cx="8460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(2)2018·</a:t>
            </a:r>
            <a:r>
              <a:rPr lang="zh-CN" altLang="en-US" sz="2400" b="1" dirty="0" smtClean="0"/>
              <a:t>河北   </a:t>
            </a:r>
            <a:r>
              <a:rPr lang="en-US" altLang="zh-CN" sz="2400" b="1" dirty="0" smtClean="0"/>
              <a:t>Did you hear the ________</a:t>
            </a:r>
            <a:r>
              <a:rPr lang="zh-CN" altLang="en-US" sz="2400" b="1" dirty="0" smtClean="0"/>
              <a:t>？ </a:t>
            </a:r>
            <a:r>
              <a:rPr lang="en-US" altLang="zh-CN" sz="2400" b="1" dirty="0" smtClean="0"/>
              <a:t>A scientist will visit our  school.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advice           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news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praise   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choice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 flipH="1">
            <a:off x="4765632" y="1193801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259" y="3775808"/>
            <a:ext cx="834829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考查名词词义辨析。句意：你听到这个消息了吗？一位科学家将要参观我们的学校。</a:t>
            </a:r>
            <a:r>
              <a:rPr lang="en-US" altLang="en-US" sz="2000" b="1" dirty="0" smtClean="0">
                <a:ea typeface="仿宋" panose="02010609060101010101" charset="-122"/>
              </a:rPr>
              <a:t>advice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意见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news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新闻，消息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praise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表扬，赞扬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choice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选择，抉择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。根据语境可知，应是听到这个消息。故选</a:t>
            </a:r>
            <a:r>
              <a:rPr lang="en-US" altLang="en-US" sz="2000" b="1" dirty="0" smtClean="0">
                <a:ea typeface="仿宋" panose="02010609060101010101" charset="-122"/>
              </a:rPr>
              <a:t>B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5499" y="1261459"/>
            <a:ext cx="5842882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separate v. (</a:t>
            </a:r>
            <a:r>
              <a:rPr lang="zh-CN" altLang="en-US" sz="3000" b="1" dirty="0" smtClean="0"/>
              <a:t>使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分开，分离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5499" y="2517351"/>
            <a:ext cx="836022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…but Brian and Jenny jump in to </a:t>
            </a:r>
            <a:r>
              <a:rPr lang="en-US" altLang="zh-CN" sz="2400" b="1" i="1" dirty="0" smtClean="0"/>
              <a:t>separate </a:t>
            </a:r>
            <a:r>
              <a:rPr lang="en-US" altLang="zh-CN" sz="2400" b="1" dirty="0" smtClean="0"/>
              <a:t>them.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但是布莱恩和詹妮打断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他们的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谈话把他们分开了。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Nothing can </a:t>
            </a:r>
            <a:r>
              <a:rPr lang="en-US" altLang="zh-CN" sz="2400" b="1" i="1" dirty="0" smtClean="0"/>
              <a:t>separate</a:t>
            </a:r>
            <a:r>
              <a:rPr lang="en-US" altLang="zh-CN" sz="2400" b="1" dirty="0" smtClean="0"/>
              <a:t> them from each other now.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现在什么也不能把他们彼此分开了。</a:t>
            </a:r>
            <a:endParaRPr lang="zh-CN" altLang="zh-CN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1037357"/>
            <a:ext cx="843914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altLang="en-US" sz="2400" b="1" dirty="0" smtClean="0"/>
              <a:t>separate</a:t>
            </a:r>
            <a:r>
              <a:rPr lang="zh-CN" altLang="en-US" sz="2400" b="1" dirty="0" smtClean="0"/>
              <a:t>为规则动词，既可用作及物动词，也可用作不及物动词，侧重表示把原来在一起或靠近的事物分隔开来，分开后的部分具有相对的独立性，常与介词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连用。它还可以用作形容词，意为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单独的，独立的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6265871" y="2156477"/>
            <a:ext cx="1137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a typeface="+mj-ea"/>
              </a:rPr>
              <a:t>from</a:t>
            </a:r>
            <a:r>
              <a:rPr lang="zh-CN" altLang="en-US" sz="2400" b="1" dirty="0" smtClean="0">
                <a:solidFill>
                  <a:srgbClr val="FF0000"/>
                </a:solidFill>
                <a:ea typeface="+mj-ea"/>
              </a:rPr>
              <a:t>　</a:t>
            </a:r>
            <a:endParaRPr lang="zh-CN" altLang="en-US" sz="24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85750" y="4066714"/>
            <a:ext cx="8181975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The two boys sit in separate seats.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这两个男孩都坐在各自的座位上。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573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243" y="1899139"/>
            <a:ext cx="8135083" cy="207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24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sz="2400" b="1" dirty="0" smtClean="0"/>
              <a:t>divide </a:t>
            </a:r>
            <a:r>
              <a:rPr lang="zh-CN" altLang="en-US" sz="2400" b="1" dirty="0" smtClean="0"/>
              <a:t>着重指将一个整体按照一定数量或大小比例划分成若干部分，常与介词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连用。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 year is divided into four seasons.</a:t>
            </a:r>
            <a:r>
              <a:rPr lang="zh-CN" altLang="en-US" sz="2400" b="1" dirty="0" smtClean="0"/>
              <a:t>一年分成四季。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endParaRPr lang="zh-CN" altLang="en-US" sz="1400" b="1" dirty="0"/>
          </a:p>
        </p:txBody>
      </p:sp>
      <p:sp>
        <p:nvSpPr>
          <p:cNvPr id="12" name="矩形 11"/>
          <p:cNvSpPr/>
          <p:nvPr/>
        </p:nvSpPr>
        <p:spPr>
          <a:xfrm>
            <a:off x="4436982" y="247718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19393" y="1106462"/>
          <a:ext cx="8208499" cy="4735538"/>
        </p:xfrm>
        <a:graphic>
          <a:graphicData uri="http://schemas.openxmlformats.org/drawingml/2006/table">
            <a:tbl>
              <a:tblPr/>
              <a:tblGrid>
                <a:gridCol w="55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553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6.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检查；检验 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．秘书；干事 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8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使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分开，分离 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9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．绅士；君子 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____________→(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复数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behave________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11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bounce ________</a:t>
                      </a:r>
                      <a:endParaRPr lang="zh-CN" altLang="zh-CN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88273" y="1576754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check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7403" y="2246924"/>
            <a:ext cx="1390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secretary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072" y="2904393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separate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8806" y="3631167"/>
            <a:ext cx="1552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gentleman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5702" y="3600594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gentlemen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7310" y="431208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表现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5525" y="4997596"/>
            <a:ext cx="2062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ea"/>
              </a:rPr>
              <a:t> (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球</a:t>
            </a:r>
            <a:r>
              <a:rPr lang="en-US" sz="2400" b="1" dirty="0" smtClean="0">
                <a:solidFill>
                  <a:srgbClr val="FF0000"/>
                </a:solidFill>
                <a:latin typeface="+mn-ea"/>
              </a:rPr>
              <a:t>)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弹起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408" y="1240692"/>
            <a:ext cx="42730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图解助记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pic>
        <p:nvPicPr>
          <p:cNvPr id="62466" name="Picture 2" descr="16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2273300"/>
            <a:ext cx="4796981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973" y="1926492"/>
            <a:ext cx="8275760" cy="2595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4.Let's ________ these bottles into different boxes for different uses.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    A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choose</a:t>
            </a:r>
            <a:r>
              <a:rPr lang="zh-CN" altLang="en-US" sz="2800" b="1" dirty="0" smtClean="0"/>
              <a:t>　　     </a:t>
            </a: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drop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    C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separate</a:t>
            </a:r>
            <a:r>
              <a:rPr lang="zh-CN" altLang="en-US" sz="2800" b="1" dirty="0" smtClean="0"/>
              <a:t>　</a:t>
            </a:r>
            <a:r>
              <a:rPr lang="en-US" altLang="zh-CN" sz="2800" b="1" dirty="0" smtClean="0"/>
              <a:t>      D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produce</a:t>
            </a:r>
            <a:endParaRPr lang="zh-CN" altLang="en-US" sz="2800" b="1" dirty="0"/>
          </a:p>
        </p:txBody>
      </p:sp>
      <p:sp>
        <p:nvSpPr>
          <p:cNvPr id="7" name="矩形 6"/>
          <p:cNvSpPr/>
          <p:nvPr/>
        </p:nvSpPr>
        <p:spPr>
          <a:xfrm>
            <a:off x="1930442" y="21013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594" y="113017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0237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146" y="2074636"/>
            <a:ext cx="836022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Danny is just about to say something when he sees Steven running towards them carrying a basketball.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丹尼正要说什么，这时他看见史蒂文拿着篮球正朝他们跑过来</a:t>
            </a:r>
            <a:r>
              <a:rPr lang="zh-CN" altLang="en-US" sz="2400" dirty="0" smtClean="0"/>
              <a:t>。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19075" y="3971492"/>
            <a:ext cx="831532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(2)see sb. doing 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意为“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________________”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I saw the girl crying on the playground.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我看见那个女孩正在操场上哭。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11" name="矩形 10"/>
          <p:cNvSpPr/>
          <p:nvPr/>
        </p:nvSpPr>
        <p:spPr>
          <a:xfrm>
            <a:off x="3816043" y="3892587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看见某人正在做某事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64442" y="1392919"/>
            <a:ext cx="8461506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(1)be about to do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 </a:t>
            </a:r>
            <a:r>
              <a:rPr lang="zh-CN" altLang="en-US" sz="2400" b="1" dirty="0" smtClean="0"/>
              <a:t>意为</a:t>
            </a:r>
            <a:r>
              <a:rPr lang="en-US" altLang="zh-CN" sz="2400" b="1" dirty="0" smtClean="0"/>
              <a:t>“______________”</a:t>
            </a:r>
            <a:r>
              <a:rPr lang="zh-CN" altLang="en-US" sz="2400" b="1" dirty="0" smtClean="0"/>
              <a:t>，表示按计划、安排即将发生某事或打算做某事。此结构不再与</a:t>
            </a:r>
            <a:r>
              <a:rPr lang="en-US" altLang="zh-CN" sz="2400" b="1" dirty="0" smtClean="0"/>
              <a:t>soon, at once, immediately, tomorrow</a:t>
            </a:r>
            <a:r>
              <a:rPr lang="zh-CN" altLang="en-US" sz="2400" b="1" dirty="0" smtClean="0"/>
              <a:t>这样具体的时间状语连用，但可以和</a:t>
            </a:r>
            <a:r>
              <a:rPr lang="en-US" altLang="zh-CN" sz="2400" b="1" dirty="0" smtClean="0"/>
              <a:t>when</a:t>
            </a:r>
            <a:r>
              <a:rPr lang="zh-CN" altLang="en-US" sz="2400" b="1" dirty="0" smtClean="0"/>
              <a:t>引导的时间状语从句连用。</a:t>
            </a:r>
          </a:p>
        </p:txBody>
      </p:sp>
      <p:sp>
        <p:nvSpPr>
          <p:cNvPr id="14" name="矩形 13"/>
          <p:cNvSpPr/>
          <p:nvPr/>
        </p:nvSpPr>
        <p:spPr>
          <a:xfrm>
            <a:off x="4733749" y="1162087"/>
            <a:ext cx="2505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即将</a:t>
            </a:r>
            <a:r>
              <a:rPr lang="en-US" sz="2400" b="1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正要做某事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9" grpId="0"/>
      <p:bldP spid="11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95725" y="3593986"/>
            <a:ext cx="8280779" cy="223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I often see him play basketball on the playground after school.</a:t>
            </a:r>
            <a:endParaRPr lang="zh-CN" altLang="en-US" sz="2400" b="1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我经常看见他放学后在操场上打篮球。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She was seen to go into that building.</a:t>
            </a:r>
            <a:endParaRPr lang="zh-CN" altLang="en-US" sz="2400" b="1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有人看见她走进了那栋大楼。</a:t>
            </a:r>
          </a:p>
        </p:txBody>
      </p:sp>
      <p:sp>
        <p:nvSpPr>
          <p:cNvPr id="7" name="矩形 6"/>
          <p:cNvSpPr/>
          <p:nvPr/>
        </p:nvSpPr>
        <p:spPr>
          <a:xfrm>
            <a:off x="371925" y="1098035"/>
            <a:ext cx="8280779" cy="223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see sb. do </a:t>
            </a:r>
            <a:r>
              <a:rPr lang="en-US" altLang="en-US" sz="2400" b="1" dirty="0" err="1" smtClean="0"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“______________________”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，表示看见了事情的全过程，可以与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often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连用，表示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经常看见某人做某事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。在被动语态中，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see sb. do </a:t>
            </a:r>
            <a:r>
              <a:rPr lang="en-US" altLang="en-US" sz="2400" b="1" dirty="0" err="1" smtClean="0"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结构中省略的不定式符号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必须还原，即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sb. be seen to do </a:t>
            </a:r>
            <a:r>
              <a:rPr lang="en-US" altLang="en-US" sz="2400" b="1" dirty="0" err="1" smtClean="0"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4287340" y="10980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看见某人做某事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5" y="1257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3" y="2059355"/>
            <a:ext cx="83116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演出就要开始了。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The performance is about ______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4657897" y="2670602"/>
            <a:ext cx="2562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to       begin/start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310054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(2)2018·</a:t>
            </a:r>
            <a:r>
              <a:rPr lang="zh-CN" altLang="en-US" sz="2400" b="1" dirty="0" smtClean="0"/>
              <a:t>临沂   </a:t>
            </a:r>
            <a:r>
              <a:rPr lang="en-US" altLang="zh-CN" sz="2400" b="1" dirty="0" smtClean="0"/>
              <a:t>I didn't see you ________ in. You must have been very quiet.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comes </a:t>
            </a:r>
            <a:r>
              <a:rPr lang="zh-CN" altLang="en-US" sz="2400" b="1" dirty="0" smtClean="0"/>
              <a:t>　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come</a:t>
            </a:r>
            <a:r>
              <a:rPr lang="zh-CN" altLang="en-US" sz="2400" b="1" dirty="0" smtClean="0"/>
              <a:t>    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come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have come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39408" y="14560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547" y="4139392"/>
            <a:ext cx="8084527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</a:rPr>
              <a:t>考查非谓语动词。句意：我没有看见你进来，你一定是悄悄地进来的。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see sb. do </a:t>
            </a:r>
            <a:r>
              <a:rPr lang="en-US" altLang="zh-CN" sz="2400" b="1" dirty="0" err="1" smtClean="0">
                <a:latin typeface="仿宋" panose="02010609060101010101" charset="-122"/>
                <a:ea typeface="仿宋" panose="02010609060101010101" charset="-122"/>
              </a:rPr>
              <a:t>sth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.  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</a:rPr>
              <a:t>看见某人做了某事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C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1" y="870867"/>
            <a:ext cx="83439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 My computer broke down the day before yesterday and it's still being repaired.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我的电脑前天坏了，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现在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还在修理。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1218" y="1006373"/>
            <a:ext cx="8506558" cy="390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(1)break down </a:t>
            </a:r>
            <a:r>
              <a:rPr lang="zh-CN" altLang="en-US" sz="2400" b="1" dirty="0" smtClean="0"/>
              <a:t>为固定搭配，在本句中表示</a:t>
            </a:r>
            <a:r>
              <a:rPr lang="en-US" altLang="zh-CN" sz="2400" b="1" dirty="0" smtClean="0"/>
              <a:t>“(</a:t>
            </a:r>
            <a:r>
              <a:rPr lang="zh-CN" altLang="en-US" sz="2400" b="1" dirty="0" smtClean="0"/>
              <a:t>机器、车辆等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出故障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(2)break down </a:t>
            </a:r>
            <a:r>
              <a:rPr lang="zh-CN" altLang="en-US" sz="2400" b="1" dirty="0" smtClean="0"/>
              <a:t>还可表示</a:t>
            </a:r>
            <a:r>
              <a:rPr lang="en-US" altLang="zh-CN" sz="2400" b="1" dirty="0" smtClean="0"/>
              <a:t>“(</a:t>
            </a:r>
            <a:r>
              <a:rPr lang="zh-CN" altLang="en-US" sz="2400" b="1" dirty="0" smtClean="0"/>
              <a:t>计划、谈判等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失败；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身体、精神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垮了；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谈话、通信等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中断；毁坏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等。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Our plans have broken down.</a:t>
            </a:r>
            <a:r>
              <a:rPr lang="zh-CN" altLang="en-US" sz="2400" b="1" dirty="0" smtClean="0"/>
              <a:t>我们的计划失败了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Your body will break down if you work too hard.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如果你工作过分努力，你会把身体搞垮。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872" y="1665653"/>
            <a:ext cx="8196629" cy="318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This washing machine ________. It needs to be repaired.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worked well</a:t>
            </a:r>
            <a:r>
              <a:rPr lang="zh-CN" altLang="en-US" sz="2400" b="1" dirty="0" smtClean="0"/>
              <a:t>        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broke down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ran up</a:t>
            </a:r>
            <a:r>
              <a:rPr lang="zh-CN" altLang="en-US" sz="2400" b="1" dirty="0" smtClean="0"/>
              <a:t>                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   </a:t>
            </a: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went on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05757" y="181271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1001" y="1193800"/>
          <a:ext cx="8305800" cy="4470400"/>
        </p:xfrm>
        <a:graphic>
          <a:graphicData uri="http://schemas.openxmlformats.org/drawingml/2006/table">
            <a:tbl>
              <a:tblPr/>
              <a:tblGrid>
                <a:gridCol w="116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加入；打断谈话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不在服务区；有故障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发生故障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前天；前日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短信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47064" y="1878626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jump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2743" y="2543909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out of service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4806" y="3209192"/>
            <a:ext cx="174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break down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4452" y="3930163"/>
            <a:ext cx="340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day before yesterday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2908" y="4593493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text message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9946" y="1076043"/>
            <a:ext cx="844219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/>
              <a:t>I tried calling you, but your phone was out of service.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我试着给你打过电话，但是你的电话不在服务区。</a:t>
            </a:r>
            <a:endParaRPr lang="zh-CN" altLang="zh-C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733" y="2332893"/>
            <a:ext cx="49808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try doing 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.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try to </a:t>
            </a:r>
            <a:r>
              <a:rPr lang="en-US" altLang="zh-CN" sz="3000" b="1" dirty="0" err="1" smtClean="0"/>
              <a:t>do sth</a:t>
            </a:r>
            <a:r>
              <a:rPr lang="en-US" altLang="zh-CN" sz="3000" b="1" dirty="0" smtClean="0"/>
              <a:t>.</a:t>
            </a:r>
            <a:endParaRPr lang="zh-CN" altLang="zh-CN" sz="3000" b="1" dirty="0" err="1" smtClean="0"/>
          </a:p>
          <a:p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09575" y="2954866"/>
          <a:ext cx="8382000" cy="3238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93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/>
                        </a:rPr>
                        <a:t>try doing </a:t>
                      </a:r>
                      <a:r>
                        <a:rPr lang="en-US" sz="2000" b="1" kern="100" dirty="0" err="1">
                          <a:solidFill>
                            <a:schemeClr val="tx1"/>
                          </a:solidFill>
                          <a:latin typeface="+mn-lt"/>
                          <a:cs typeface="Courier New" panose="02070309020205020404"/>
                        </a:rPr>
                        <a:t>sth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/>
                        </a:rPr>
                        <a:t>.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+mn-lt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尝试做某事</a:t>
                      </a:r>
                      <a:r>
                        <a:rPr lang="en-US" sz="2000" b="1" kern="10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，表示试验某种做法是否行得通，或看其效果如何。</a:t>
                      </a:r>
                      <a:endParaRPr lang="zh-CN" sz="2000" b="1" kern="100">
                        <a:solidFill>
                          <a:schemeClr val="tx1"/>
                        </a:solidFill>
                        <a:latin typeface="+mn-lt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1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chemeClr val="tx1"/>
                          </a:solidFill>
                          <a:latin typeface="+mn-lt"/>
                          <a:cs typeface="Courier New" panose="02070309020205020404"/>
                        </a:rPr>
                        <a:t>try to do sth.</a:t>
                      </a:r>
                      <a:endParaRPr lang="zh-CN" sz="2000" b="1" kern="100">
                        <a:solidFill>
                          <a:schemeClr val="tx1"/>
                        </a:solidFill>
                        <a:latin typeface="+mn-lt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试图做某事；尽量做某事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，表示试图或努力完成某件事，或达到某种目的，具有主观意愿；有时含有绞尽脑汁、竭尽全力或想方设法之意。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+mn-lt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4599" y="2037620"/>
            <a:ext cx="7976195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．我努力做的就是要给双方指出对方立场。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       What I ________ ________ ________ is to point out each side to each other.</a:t>
            </a:r>
            <a:endParaRPr lang="zh-CN" altLang="en-US" sz="28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2285351" y="2749035"/>
            <a:ext cx="3775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try                to                  do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3135" y="929069"/>
            <a:ext cx="8442198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    </a:t>
            </a:r>
            <a:r>
              <a:rPr lang="en-US" altLang="zh-CN" sz="3000" b="1" dirty="0" smtClean="0"/>
              <a:t>Me neither</a:t>
            </a:r>
            <a:r>
              <a:rPr lang="zh-CN" altLang="en-US" sz="3000" b="1" dirty="0" smtClean="0"/>
              <a:t>！我也没有！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9327" y="1603850"/>
            <a:ext cx="8107449" cy="2884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zh-CN" sz="2400" b="1" dirty="0" smtClean="0"/>
              <a:t>me neither </a:t>
            </a:r>
            <a:r>
              <a:rPr lang="zh-CN" altLang="en-US" sz="2400" b="1" dirty="0" smtClean="0"/>
              <a:t>意为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我也不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没有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，属于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人称代词宾格＋</a:t>
            </a:r>
            <a:r>
              <a:rPr lang="en-US" altLang="zh-CN" sz="2400" b="1" dirty="0" smtClean="0"/>
              <a:t>neither”</a:t>
            </a:r>
            <a:r>
              <a:rPr lang="zh-CN" altLang="en-US" sz="2400" b="1" dirty="0" smtClean="0"/>
              <a:t>结构，是倒装结构</a:t>
            </a:r>
            <a:r>
              <a:rPr lang="en-US" altLang="zh-CN" sz="2400" b="1" dirty="0" smtClean="0"/>
              <a:t>“neither/nor</a:t>
            </a:r>
            <a:r>
              <a:rPr lang="zh-CN" altLang="en-US" sz="2400" b="1" dirty="0" smtClean="0"/>
              <a:t>＋</a:t>
            </a:r>
            <a:r>
              <a:rPr lang="en-US" altLang="zh-CN" sz="2400" b="1" dirty="0" smtClean="0"/>
              <a:t>be </a:t>
            </a:r>
            <a:r>
              <a:rPr lang="zh-CN" altLang="en-US" sz="2400" b="1" dirty="0" smtClean="0"/>
              <a:t>动词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助动词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情态动词＋与前句不相同的主语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的缩略形式，意为</a:t>
            </a:r>
            <a:r>
              <a:rPr lang="en-US" altLang="zh-CN" sz="2400" b="1" dirty="0" smtClean="0"/>
              <a:t>“……</a:t>
            </a:r>
            <a:r>
              <a:rPr lang="zh-CN" altLang="en-US" sz="2400" b="1" dirty="0" smtClean="0"/>
              <a:t>也不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，前句为否定句， 用于表示后句所陈述的情况与前句所陈述的否定情况相同。</a:t>
            </a:r>
            <a:endParaRPr lang="zh-CN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833" y="1630486"/>
            <a:ext cx="8305067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2018·</a:t>
            </a:r>
            <a:r>
              <a:rPr lang="zh-CN" altLang="en-US" sz="2400" b="1" dirty="0" smtClean="0"/>
              <a:t>眉山    </a:t>
            </a:r>
            <a:r>
              <a:rPr lang="en-US" altLang="zh-CN" sz="2400" b="1" dirty="0" smtClean="0"/>
              <a:t>—Would you like to go to the city park?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—I'm not sure. If Mark doesn't,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neither I do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neither do I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neither I will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neither will I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5240333" y="24696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359" y="1337408"/>
            <a:ext cx="83482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考查倒装句。句意：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你想去城市公园吗？</a:t>
            </a:r>
            <a:r>
              <a:rPr lang="en-US" altLang="en-US" sz="2400" b="1" dirty="0" smtClean="0">
                <a:ea typeface="仿宋" panose="02010609060101010101" charset="-122"/>
              </a:rPr>
              <a:t>”“</a:t>
            </a:r>
            <a:r>
              <a:rPr lang="zh-CN" altLang="en-US" sz="2400" b="1" dirty="0" smtClean="0">
                <a:ea typeface="仿宋" panose="02010609060101010101" charset="-122"/>
              </a:rPr>
              <a:t>我不确定。如果马克不去，我也不去。</a:t>
            </a:r>
            <a:r>
              <a:rPr lang="en-US" altLang="en-US" sz="2400" b="1" dirty="0" smtClean="0">
                <a:ea typeface="仿宋" panose="02010609060101010101" charset="-122"/>
              </a:rPr>
              <a:t>”“Neither</a:t>
            </a:r>
            <a:r>
              <a:rPr lang="zh-CN" altLang="en-US" sz="2400" b="1" dirty="0" smtClean="0">
                <a:ea typeface="仿宋" panose="02010609060101010101" charset="-122"/>
              </a:rPr>
              <a:t>＋</a:t>
            </a:r>
            <a:r>
              <a:rPr lang="en-US" altLang="en-US" sz="2400" b="1" dirty="0" smtClean="0">
                <a:ea typeface="仿宋" panose="02010609060101010101" charset="-122"/>
              </a:rPr>
              <a:t>be</a:t>
            </a:r>
            <a:r>
              <a:rPr lang="zh-CN" altLang="en-US" sz="2400" b="1" dirty="0" smtClean="0">
                <a:ea typeface="仿宋" panose="02010609060101010101" charset="-122"/>
              </a:rPr>
              <a:t>动词</a:t>
            </a:r>
            <a:r>
              <a:rPr lang="en-US" altLang="en-US" sz="2400" b="1" dirty="0" smtClean="0">
                <a:ea typeface="仿宋" panose="02010609060101010101" charset="-122"/>
              </a:rPr>
              <a:t>/</a:t>
            </a:r>
            <a:r>
              <a:rPr lang="zh-CN" altLang="en-US" sz="2400" b="1" dirty="0" smtClean="0">
                <a:ea typeface="仿宋" panose="02010609060101010101" charset="-122"/>
              </a:rPr>
              <a:t>助动词</a:t>
            </a:r>
            <a:r>
              <a:rPr lang="en-US" altLang="en-US" sz="2400" b="1" dirty="0" smtClean="0">
                <a:ea typeface="仿宋" panose="02010609060101010101" charset="-122"/>
              </a:rPr>
              <a:t>/</a:t>
            </a:r>
            <a:r>
              <a:rPr lang="zh-CN" altLang="en-US" sz="2400" b="1" dirty="0" smtClean="0">
                <a:ea typeface="仿宋" panose="02010609060101010101" charset="-122"/>
              </a:rPr>
              <a:t>情态动词＋主语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表示</a:t>
            </a:r>
            <a:r>
              <a:rPr lang="en-US" altLang="en-US" sz="2400" b="1" dirty="0" smtClean="0">
                <a:ea typeface="仿宋" panose="02010609060101010101" charset="-122"/>
              </a:rPr>
              <a:t>“……</a:t>
            </a:r>
            <a:r>
              <a:rPr lang="zh-CN" altLang="en-US" sz="2400" b="1" dirty="0" smtClean="0">
                <a:ea typeface="仿宋" panose="02010609060101010101" charset="-122"/>
              </a:rPr>
              <a:t>也不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。空格处所在的句子是</a:t>
            </a:r>
            <a:r>
              <a:rPr lang="en-US" altLang="en-US" sz="2400" b="1" dirty="0" smtClean="0">
                <a:ea typeface="仿宋" panose="02010609060101010101" charset="-122"/>
              </a:rPr>
              <a:t>if</a:t>
            </a:r>
            <a:r>
              <a:rPr lang="zh-CN" altLang="en-US" sz="2400" b="1" dirty="0" smtClean="0">
                <a:ea typeface="仿宋" panose="02010609060101010101" charset="-122"/>
              </a:rPr>
              <a:t>引导的条件状语从句，主句使用一般将来时，从句使用一般现在时表将来。故选</a:t>
            </a:r>
            <a:r>
              <a:rPr lang="en-US" altLang="en-US" sz="2400" b="1" dirty="0" smtClean="0">
                <a:ea typeface="仿宋" panose="02010609060101010101" charset="-122"/>
              </a:rPr>
              <a:t>D</a:t>
            </a:r>
            <a:r>
              <a:rPr lang="zh-CN" altLang="en-US" sz="2400" b="1" dirty="0" smtClean="0">
                <a:ea typeface="仿宋" panose="02010609060101010101" charset="-122"/>
              </a:rPr>
              <a:t>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889138"/>
          <a:ext cx="8277226" cy="3542475"/>
        </p:xfrm>
        <a:graphic>
          <a:graphicData uri="http://schemas.openxmlformats.org/drawingml/2006/table">
            <a:tbl>
              <a:tblPr/>
              <a:tblGrid>
                <a:gridCol w="1159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敲门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the way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come over____________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deal with____________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 about to do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32942" y="1997808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knock at the door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894" y="2682632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顺便说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问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一下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3285" y="33733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过来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1603" y="406107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处理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7306" y="4730263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即将做某事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7164" y="1252435"/>
          <a:ext cx="8468436" cy="500919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他出什么问题了吗？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there ________ ________ with him?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．丹尼正要说什么，这时他看见史蒂文拿着篮球正朝他们跑过来。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is just about to say something when he ________ Steven ________ towards them carrying a basketball.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6668" y="2070102"/>
            <a:ext cx="2719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anything      wrong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88568" y="4257160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56668" y="4971535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running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8" y="1315935"/>
          <a:ext cx="8377262" cy="5009198"/>
        </p:xfrm>
        <a:graphic>
          <a:graphicData uri="http://schemas.openxmlformats.org/drawingml/2006/table">
            <a:tbl>
              <a:tblPr/>
              <a:tblGrid>
                <a:gridCol w="56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．你为什么不告诉我比赛时间变了呢？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tell me the game time was changed?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．我的电脑前天坏了，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现在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还在修理。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computer ________ ________ the day before yesterday and it's still being repaired.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991918" y="2126735"/>
            <a:ext cx="4084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Why               didn't           you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34305" y="4184135"/>
            <a:ext cx="228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broke        down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19418" y="1426083"/>
          <a:ext cx="8734082" cy="4389120"/>
        </p:xfrm>
        <a:graphic>
          <a:graphicData uri="http://schemas.openxmlformats.org/drawingml/2006/table">
            <a:tbl>
              <a:tblPr/>
              <a:tblGrid>
                <a:gridCol w="59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我试着给你打过电话，但是你的电话不在服务区。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tried ________ you, but your phone was ________ ________ ________.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．你知道这场比赛对我来说是多么重要！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knew ________  ________ the game ________  ________ me!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359991" y="2228335"/>
            <a:ext cx="1946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out     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0609" y="2253735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calling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88295" y="4323835"/>
            <a:ext cx="2323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         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97384" y="4323835"/>
            <a:ext cx="2759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       important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99848" y="2926835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service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43243" y="1683258"/>
          <a:ext cx="8468436" cy="3222435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但是布莱恩和詹妮打断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他们的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谈话把他们分开了。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…but Brian and Jenny ________ ________ to ________ them.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我和一个野蛮的人无话可说。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 “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我也没有！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—I have nothing to say to a wild man!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—________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4178701" y="2266435"/>
            <a:ext cx="2117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Jump           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35778" y="2266435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separate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39218" y="4323835"/>
            <a:ext cx="231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          neither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2563</Words>
  <Application>Microsoft Office PowerPoint</Application>
  <PresentationFormat>全屏显示(4:3)</PresentationFormat>
  <Paragraphs>253</Paragraphs>
  <Slides>44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ACD0C13B8B9F4502935B8901389E5E9B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