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2" r:id="rId2"/>
    <p:sldId id="264" r:id="rId3"/>
    <p:sldId id="307" r:id="rId4"/>
    <p:sldId id="306" r:id="rId5"/>
    <p:sldId id="313" r:id="rId6"/>
    <p:sldId id="314" r:id="rId7"/>
    <p:sldId id="315" r:id="rId8"/>
    <p:sldId id="316" r:id="rId9"/>
    <p:sldId id="317" r:id="rId10"/>
    <p:sldId id="318" r:id="rId11"/>
    <p:sldId id="319" r:id="rId12"/>
    <p:sldId id="320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333" autoAdjust="0"/>
  </p:normalViewPr>
  <p:slideViewPr>
    <p:cSldViewPr snapToGrid="0">
      <p:cViewPr>
        <p:scale>
          <a:sx n="100" d="100"/>
          <a:sy n="100" d="100"/>
        </p:scale>
        <p:origin x="-744" y="-432"/>
      </p:cViewPr>
      <p:guideLst>
        <p:guide orient="horz" pos="214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2387600"/>
            <a:ext cx="12192000" cy="184150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841963" y="469878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5645024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" action="ppaction://noaction"/>
          </p:cNvPr>
          <p:cNvSpPr/>
          <p:nvPr userDrawn="1"/>
        </p:nvSpPr>
        <p:spPr>
          <a:xfrm>
            <a:off x="8346223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65411" y="0"/>
            <a:ext cx="9105900" cy="46738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03403"/>
            <a:ext cx="10515600" cy="4373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465413" y="467380"/>
            <a:ext cx="8363391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8" name="矩形 7"/>
          <p:cNvSpPr/>
          <p:nvPr/>
        </p:nvSpPr>
        <p:spPr>
          <a:xfrm>
            <a:off x="0" y="6738383"/>
            <a:ext cx="12209381" cy="128253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 dirty="0"/>
          </a:p>
        </p:txBody>
      </p:sp>
      <p:sp>
        <p:nvSpPr>
          <p:cNvPr id="9" name="矩形 8"/>
          <p:cNvSpPr/>
          <p:nvPr/>
        </p:nvSpPr>
        <p:spPr>
          <a:xfrm>
            <a:off x="10896533" y="467380"/>
            <a:ext cx="1295467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2423592" cy="90872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b="1" kern="1200" smtClean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Unit</a:t>
            </a:r>
            <a:r>
              <a:rPr lang="en-US" altLang="zh-CN" sz="4000" kern="1200" smtClean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 5</a:t>
            </a:r>
            <a:endParaRPr lang="zh-CN" altLang="en-US" sz="40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2833308" y="485731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10968143" y="491385"/>
            <a:ext cx="1223860" cy="401006"/>
          </a:xfrm>
          <a:prstGeom prst="rect">
            <a:avLst/>
          </a:prstGeom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800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sz="1800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sz="1800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sz="1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5642527" y="485730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2719411" y="0"/>
            <a:ext cx="9105900" cy="46738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第二课时　</a:t>
            </a:r>
            <a:r>
              <a:rPr lang="en-US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Reading (  1  )</a:t>
            </a:r>
            <a:endParaRPr lang="zh-CN" altLang="zh-CN" sz="2000" b="1" i="0" kern="1200" smtClean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altLang="zh-CN" sz="20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</p:spPr>
        <p:txBody>
          <a:bodyPr/>
          <a:lstStyle/>
          <a:p>
            <a:r>
              <a:rPr lang="en-US" altLang="zh-CN" sz="7200" dirty="0" smtClean="0"/>
              <a:t>Art </a:t>
            </a:r>
            <a:r>
              <a:rPr lang="en-US" altLang="zh-CN" sz="7200" dirty="0"/>
              <a:t>world</a:t>
            </a:r>
            <a:endParaRPr lang="zh-CN" altLang="zh-CN" sz="7200" dirty="0"/>
          </a:p>
        </p:txBody>
      </p:sp>
      <p:sp>
        <p:nvSpPr>
          <p:cNvPr id="5" name="矩形 4"/>
          <p:cNvSpPr/>
          <p:nvPr/>
        </p:nvSpPr>
        <p:spPr>
          <a:xfrm>
            <a:off x="0" y="1111266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800" dirty="0"/>
              <a:t>Unit 5</a:t>
            </a:r>
            <a:endParaRPr lang="zh-CN" altLang="en-US" sz="4800" dirty="0"/>
          </a:p>
        </p:txBody>
      </p:sp>
      <p:sp>
        <p:nvSpPr>
          <p:cNvPr id="6" name="矩形 5"/>
          <p:cNvSpPr/>
          <p:nvPr/>
        </p:nvSpPr>
        <p:spPr>
          <a:xfrm>
            <a:off x="0" y="4554150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课</a:t>
            </a:r>
            <a:r>
              <a:rPr lang="zh-CN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时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5834664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497936"/>
            <a:ext cx="11430000" cy="411612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)1.A.send	B.sell	C.buy	D.take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)2.A.piano	B.violin	C.guitar	D.flute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)3.A.me	B.us	C.it	D.her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)4.A.after	B.before	C.since	D.until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)5.A.made	B.gave	C.reminded	D.encouraged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)6.A.rest	B.break	C.moment	D.walk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)7.A.did	B.thought	C.might	D.could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)8.A.turned off	B.turned around	C.looked up	D.looked around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)9.A.from	B.with	C.without	D.to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)10.A.sound	B.smell	C.hear	D.feel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80347" y="1566465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680347" y="1973699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680347" y="2370423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" name="矩形 5"/>
          <p:cNvSpPr/>
          <p:nvPr/>
        </p:nvSpPr>
        <p:spPr>
          <a:xfrm>
            <a:off x="680347" y="2777657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7" name="矩形 6"/>
          <p:cNvSpPr/>
          <p:nvPr/>
        </p:nvSpPr>
        <p:spPr>
          <a:xfrm>
            <a:off x="680347" y="3174381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8" name="矩形 7"/>
          <p:cNvSpPr/>
          <p:nvPr/>
        </p:nvSpPr>
        <p:spPr>
          <a:xfrm>
            <a:off x="680347" y="3571105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9" name="矩形 8"/>
          <p:cNvSpPr/>
          <p:nvPr/>
        </p:nvSpPr>
        <p:spPr>
          <a:xfrm>
            <a:off x="680347" y="3967829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0" name="矩形 9"/>
          <p:cNvSpPr/>
          <p:nvPr/>
        </p:nvSpPr>
        <p:spPr>
          <a:xfrm>
            <a:off x="680347" y="4385573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1" name="矩形 10"/>
          <p:cNvSpPr/>
          <p:nvPr/>
        </p:nvSpPr>
        <p:spPr>
          <a:xfrm>
            <a:off x="680347" y="4782297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2" name="矩形 11"/>
          <p:cNvSpPr/>
          <p:nvPr/>
        </p:nvSpPr>
        <p:spPr>
          <a:xfrm>
            <a:off x="680347" y="5179019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30896" y="908159"/>
            <a:ext cx="11719142" cy="578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Ⅳ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任务型阅读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 parents always think that they have offered the best things they can to make their children live in a comfortable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world.They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buy their children pretty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clothes,strange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but expensive school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things,and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always an expensive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bike.They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think that they have done everything they can to their dear little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children.In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return,they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only want their little boy or girl to give them good results in the examinations.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why can their children still not understand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them?Does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 mean that they still want more material(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物质的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things?No.As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matter of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fact,what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they want is a true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family.What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does a true family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mean?I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think it means a place where we can hide ourselves from the outside cold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world.From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here,we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 get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warmth,we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 get consolation(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安慰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),and we can get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happiness.And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one important thing is that we should be stronger and more confident in the outside world because we know that we have a family.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I think that parents should save their money and sit down to talk with their children to let them know that they have a true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family,so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that the child and his parents could understand each other more and more.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497936"/>
            <a:ext cx="11430000" cy="411612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1.What do parents expect all of their children to do when they give them so much?(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不超过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个词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They only want their children to give them good results in the examinations./Good results in the examinations.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2.What does a true family mean?(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不超过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个词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It means a place where we can hide ourselves from the outside cold world.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3.How can parents let children know that they have a true family?(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不超过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个词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By sitting down to talk with their children.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904201"/>
            <a:ext cx="11430000" cy="330359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根据首字母及汉语提示补全单词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1.They always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赠送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more food than the guest can eat.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2.The railroad station is in the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central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中心的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part of the city.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3.Can you play any kind of musical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instrument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乐器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4.Now it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very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常见的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and there is even a chocolate museum in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Cologne,Germany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5.For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example,to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see anything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clearly,you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have to make both of your eyes point at the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物体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64232" y="2432039"/>
            <a:ext cx="978058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2364232" y="2754255"/>
            <a:ext cx="97805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056397" y="2841942"/>
            <a:ext cx="978058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4056397" y="3164158"/>
            <a:ext cx="97805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4708037" y="3172187"/>
            <a:ext cx="1345921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9" name="直接连接符 8"/>
          <p:cNvCxnSpPr/>
          <p:nvPr/>
        </p:nvCxnSpPr>
        <p:spPr>
          <a:xfrm>
            <a:off x="4708038" y="3494403"/>
            <a:ext cx="13459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2574437" y="3654795"/>
            <a:ext cx="1345921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2" name="直接连接符 11"/>
          <p:cNvCxnSpPr/>
          <p:nvPr/>
        </p:nvCxnSpPr>
        <p:spPr>
          <a:xfrm>
            <a:off x="2574438" y="3977011"/>
            <a:ext cx="13459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矩形 12"/>
          <p:cNvSpPr/>
          <p:nvPr/>
        </p:nvSpPr>
        <p:spPr>
          <a:xfrm>
            <a:off x="10141885" y="4422051"/>
            <a:ext cx="1345921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4" name="直接连接符 13"/>
          <p:cNvCxnSpPr/>
          <p:nvPr/>
        </p:nvCxnSpPr>
        <p:spPr>
          <a:xfrm>
            <a:off x="10141886" y="4744267"/>
            <a:ext cx="13459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  <p:bldP spid="11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294804"/>
            <a:ext cx="11430000" cy="452239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根据汉语意思完成句子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每空一词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武夷山因历史悠久的茶文化而著名。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Wuyi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Mountain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known/famous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 age-old tea culture.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他虽然最后失败了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但已经尽了力。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had done his possible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though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failed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last.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我们认识已经十五年了。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fifteen years since we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 other.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很小的时候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我的表妹就对音乐产生了兴趣。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cousin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showed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music when she was very young.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作为一名音乐家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他认为最美妙的音乐源于自然。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musician,he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thinks the best music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nature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469334" y="2179790"/>
            <a:ext cx="3794831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2469335" y="2502006"/>
            <a:ext cx="379483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3446796" y="3064776"/>
            <a:ext cx="3279825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3446797" y="3386992"/>
            <a:ext cx="32798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3730576" y="3792667"/>
            <a:ext cx="2827880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3730576" y="4114883"/>
            <a:ext cx="28278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1828204" y="4639808"/>
            <a:ext cx="4509534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1828204" y="4962024"/>
            <a:ext cx="450953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472370" y="5479181"/>
            <a:ext cx="725809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472370" y="5801397"/>
            <a:ext cx="72580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5538356" y="5471152"/>
            <a:ext cx="355309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9" name="直接连接符 18"/>
          <p:cNvCxnSpPr/>
          <p:nvPr/>
        </p:nvCxnSpPr>
        <p:spPr>
          <a:xfrm>
            <a:off x="5538356" y="5793368"/>
            <a:ext cx="355309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381000" y="888539"/>
            <a:ext cx="11430000" cy="533492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单项填空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)1.—How do you like the concert given by TFBOYS?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—Exciting,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piece of the music wasn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played quite well.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A.though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B.because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C.so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D.and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)2.—What do you want to be when you grow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—I want to be an engineer.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A.in	B.to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C.up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D.at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)3.—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Hi,guys.Where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were we yesterday?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—We learnt the differences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 and opinion.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A.between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B.among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C.during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D.beyond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54154" y="1381004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654154" y="2989087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" name="矩形 5"/>
          <p:cNvSpPr/>
          <p:nvPr/>
        </p:nvSpPr>
        <p:spPr>
          <a:xfrm>
            <a:off x="654153" y="4606274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2107334"/>
            <a:ext cx="11430000" cy="29361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)4.—What do you know about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Xiangyang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—It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 state level scenic spot(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景点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)—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Gulongzhong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A.famous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B.different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from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C.similar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D.known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)5.It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sunny.Let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go sighting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watching TV in our hotel room.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A.thanks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B.instead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C.as well as	D.as for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96195" y="2221831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675174" y="3819400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904201"/>
            <a:ext cx="11430000" cy="330359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Ⅱ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补全对话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A.Reading is very important.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B.Wow,I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expecting to watch the show,and I can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wait.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C.Sounds interesting.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D.Have you heard about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Readers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E.I am talking about a TV show.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F.People can express their ideas by reading aloud.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G.Well,it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more like a talk show.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497936"/>
            <a:ext cx="11430000" cy="411612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A:1.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B:Yes,of course.It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a popular magazine and there are many fantastic articles.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A:Oh,no!2.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B:A TV show?But I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never heard about it.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A:What a pity!It is quite popular on CCTV.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B:What is it like?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A:3.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People are invited to read aloud on the stage and tell the stories behind them.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B:4.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A:The show is very touching and inspiring.And people of all ages have been attracted.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B:5.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176563" y="1571506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1176563" y="1893722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矩形 4"/>
          <p:cNvSpPr/>
          <p:nvPr/>
        </p:nvSpPr>
        <p:spPr>
          <a:xfrm>
            <a:off x="1912287" y="2412333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6" name="直接连接符 5"/>
          <p:cNvCxnSpPr/>
          <p:nvPr/>
        </p:nvCxnSpPr>
        <p:spPr>
          <a:xfrm>
            <a:off x="1912287" y="2734549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1176563" y="3967864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8" name="直接连接符 7"/>
          <p:cNvCxnSpPr/>
          <p:nvPr/>
        </p:nvCxnSpPr>
        <p:spPr>
          <a:xfrm>
            <a:off x="1176563" y="4290080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1176563" y="4447174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1176563" y="4769390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1176563" y="5189001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2" name="直接连接符 11"/>
          <p:cNvCxnSpPr/>
          <p:nvPr/>
        </p:nvCxnSpPr>
        <p:spPr>
          <a:xfrm>
            <a:off x="1176563" y="5511217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9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8167557" y="3543409"/>
          <a:ext cx="3878262" cy="297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文档" r:id="rId3" imgW="1311275" imgH="1005840" progId="">
                  <p:embed/>
                </p:oleObj>
              </mc:Choice>
              <mc:Fallback>
                <p:oleObj name="文档" r:id="rId3" imgW="1311275" imgH="100584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67557" y="3543409"/>
                        <a:ext cx="3878262" cy="2979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矩形 2"/>
          <p:cNvSpPr>
            <a:spLocks noChangeAspect="1"/>
          </p:cNvSpPr>
          <p:nvPr/>
        </p:nvSpPr>
        <p:spPr>
          <a:xfrm>
            <a:off x="381000" y="1294804"/>
            <a:ext cx="808659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Ⅲ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完形填空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heart</a:t>
            </a:r>
            <a:endParaRPr lang="zh-CN" altLang="zh-CN" sz="2200" dirty="0"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few years ago,I came to a lady</a:t>
            </a:r>
            <a:r>
              <a:rPr lang="en-US" altLang="zh-CN" sz="2200" dirty="0"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house to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vitamins.Upon entering the house,I noticed that there was an electronic keyboard against the wall.Being a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music lover and player,I asked if the woman played.She said “Yes” and added that she had been taking lessons—at age 54!I told her that it was very great for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follow her dream to play the piano.</a:t>
            </a:r>
            <a:r>
              <a:rPr lang="en-US" altLang="zh-CN" sz="2200" dirty="0"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“I have been playing for 8 years now,” I said.“Could you play a song for me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leave?” she asked.</a:t>
            </a:r>
            <a:r>
              <a:rPr lang="en-US" altLang="zh-CN" sz="2200" dirty="0"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294804"/>
            <a:ext cx="11430000" cy="452239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thought she was joking and I only smiled.By the end of my buying,she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 of our musical “deal”.She then showed me to an old upright piano in the living room and asked me to play a song for her.I thought for a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decided to play David Lanz</a:t>
            </a:r>
            <a:r>
              <a:rPr lang="en-US" altLang="zh-CN" sz="2200" dirty="0"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altLang="zh-CN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Heart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tried my best to play the song,with much emotions pouring into it as I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.She loved it.As I was about to step out of the door,I heard a weak voice calling out “Young man!”</a:t>
            </a:r>
            <a:r>
              <a:rPr lang="en-US" altLang="zh-CN" sz="2200" dirty="0"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.And there was an old lady taking one little step at a time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help of another woman.“I wanted to come out to thank you for the beautiful song that you played.I have been very sick,and it</a:t>
            </a:r>
            <a:r>
              <a:rPr lang="en-US" altLang="zh-CN" sz="2200" dirty="0"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very hard for me to get off my bed,but I really wanted to thank you for the song.It made me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good...” she said.</a:t>
            </a:r>
            <a:r>
              <a:rPr lang="en-US" altLang="zh-CN" sz="2200" dirty="0"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was deeply touched and felt a deeper understanding for the song.It served its purpose beautifully,returning to one</a:t>
            </a:r>
            <a:r>
              <a:rPr lang="en-US" altLang="zh-CN" sz="2200" dirty="0"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heart for peace and joy.</a:t>
            </a:r>
            <a:endParaRPr lang="zh-CN" altLang="zh-CN" sz="2200" dirty="0"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模板</Template>
  <TotalTime>0</TotalTime>
  <Words>421</Words>
  <Application>Microsoft Office PowerPoint</Application>
  <PresentationFormat>宽屏</PresentationFormat>
  <Paragraphs>89</Paragraphs>
  <Slides>12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4" baseType="lpstr">
      <vt:lpstr>Adobe 黑体 Std R</vt:lpstr>
      <vt:lpstr>NEU-BZ-S92</vt:lpstr>
      <vt:lpstr>方正书宋_GBK</vt:lpstr>
      <vt:lpstr>黑体</vt:lpstr>
      <vt:lpstr>宋体</vt:lpstr>
      <vt:lpstr>微软雅黑</vt:lpstr>
      <vt:lpstr>Arial</vt:lpstr>
      <vt:lpstr>Calibri</vt:lpstr>
      <vt:lpstr>Calibri Light</vt:lpstr>
      <vt:lpstr>Times New Roman</vt:lpstr>
      <vt:lpstr>WWW.2PPT.COM</vt:lpstr>
      <vt:lpstr>文档</vt:lpstr>
      <vt:lpstr>Art world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2018-05-16T01:21:00Z</dcterms:created>
  <dcterms:modified xsi:type="dcterms:W3CDTF">2023-01-16T17:55:57Z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AAAACA2C50244B4B99A84B864D1832EE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