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57" r:id="rId4"/>
    <p:sldId id="361" r:id="rId5"/>
    <p:sldId id="259" r:id="rId6"/>
    <p:sldId id="362" r:id="rId7"/>
    <p:sldId id="293" r:id="rId8"/>
    <p:sldId id="364" r:id="rId9"/>
    <p:sldId id="298" r:id="rId10"/>
    <p:sldId id="292" r:id="rId11"/>
    <p:sldId id="297" r:id="rId12"/>
    <p:sldId id="365" r:id="rId13"/>
    <p:sldId id="366" r:id="rId14"/>
    <p:sldId id="265" r:id="rId15"/>
    <p:sldId id="270" r:id="rId16"/>
    <p:sldId id="367" r:id="rId17"/>
    <p:sldId id="371" r:id="rId18"/>
    <p:sldId id="369" r:id="rId19"/>
    <p:sldId id="370" r:id="rId20"/>
    <p:sldId id="271" r:id="rId21"/>
    <p:sldId id="272" r:id="rId2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56">
          <p15:clr>
            <a:srgbClr val="A4A3A4"/>
          </p15:clr>
        </p15:guide>
        <p15:guide id="2" pos="29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556"/>
        <p:guide pos="29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DA893-2857-4900-AFE5-AD49044089F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29156-4D92-443C-8FFF-DFB6FE13A6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66" y="1200151"/>
            <a:ext cx="8229481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806" y="3305176"/>
            <a:ext cx="7772221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806" y="2180035"/>
            <a:ext cx="7772221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60" y="1200151"/>
            <a:ext cx="4056988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8562" y="1200151"/>
            <a:ext cx="4058178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65" y="1151335"/>
            <a:ext cx="4040317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65" y="1631156"/>
            <a:ext cx="4040317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240" y="1151335"/>
            <a:ext cx="4041507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240" y="1631156"/>
            <a:ext cx="4041507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0" y="204787"/>
            <a:ext cx="3007910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725" y="204791"/>
            <a:ext cx="5112019" cy="438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60" y="1076328"/>
            <a:ext cx="3007910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124" y="3600451"/>
            <a:ext cx="5487114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124" y="459581"/>
            <a:ext cx="5487114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124" y="4025506"/>
            <a:ext cx="5487114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66" y="205979"/>
            <a:ext cx="8229481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66" y="1200151"/>
            <a:ext cx="8229481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270" y="205980"/>
            <a:ext cx="2056477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65" y="205980"/>
            <a:ext cx="6058689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9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E014346E-DEDF-498A-AF7D-A9D39D4BEE6B}" type="datetimeFigureOut">
              <a:rPr lang="zh-CN" altLang="en-US" sz="1400" smtClean="0">
                <a:solidFill>
                  <a:prstClr val="black"/>
                </a:solidFill>
              </a:rPr>
              <a:t>2023-01-17</a:t>
            </a:fld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613" y="4767264"/>
            <a:ext cx="2894787" cy="273844"/>
          </a:xfrm>
          <a:prstGeom prst="rect">
            <a:avLst/>
          </a:prstGeom>
        </p:spPr>
        <p:txBody>
          <a:bodyPr/>
          <a:lstStyle/>
          <a:p>
            <a:pPr defTabSz="685800"/>
            <a:endParaRPr lang="zh-CN" altLang="en-US" sz="14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63" y="4767264"/>
            <a:ext cx="2133878" cy="273844"/>
          </a:xfrm>
          <a:prstGeom prst="rect">
            <a:avLst/>
          </a:prstGeom>
        </p:spPr>
        <p:txBody>
          <a:bodyPr/>
          <a:lstStyle/>
          <a:p>
            <a:pPr defTabSz="685800"/>
            <a:fld id="{FE4AC913-6F29-404C-9ADF-29251873EBE9}" type="slidenum">
              <a:rPr lang="zh-CN" altLang="en-US" sz="1400" smtClean="0">
                <a:solidFill>
                  <a:prstClr val="black"/>
                </a:solidFill>
              </a:rPr>
              <a:t>‹#›</a:t>
            </a:fld>
            <a:endParaRPr lang="zh-CN" altLang="en-US" sz="140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timing>
    <p:tnLst>
      <p:par>
        <p:cTn id="1" dur="indefinite" restart="never" nodeType="tmRoot"/>
      </p:par>
    </p:tnLst>
  </p:timing>
  <p:txStyles>
    <p:titleStyle>
      <a:lvl1pPr algn="ctr" defTabSz="685165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895" indent="-213995" algn="l" defTabSz="6851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1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28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12" Type="http://schemas.openxmlformats.org/officeDocument/2006/relationships/image" Target="../media/image27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26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Relationship Id="rId1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Administrator\Application%20Data\Tencent\Users\125899998\QQ\WinTemp\RichOle\_O4N(F%7b%7bSTLYW4HL3_P%7bP$X.jpg" TargetMode="Externa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青岛版  数学  五年级  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842250" y="1184471"/>
            <a:ext cx="7043683" cy="74635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中国的热</a:t>
            </a:r>
            <a:r>
              <a:rPr lang="zh-CN" altLang="en-US" sz="4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极</a:t>
            </a:r>
            <a:r>
              <a:rPr lang="en-US" altLang="zh-CN" sz="32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32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认识负数</a:t>
            </a:r>
            <a:endParaRPr lang="zh-CN" altLang="en-US" sz="32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898045" y="1147996"/>
            <a:ext cx="654821" cy="702878"/>
            <a:chOff x="1306635" y="1385539"/>
            <a:chExt cx="654821" cy="702878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1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3072224" y="4405733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557120" y="1817203"/>
            <a:ext cx="730273" cy="667218"/>
          </a:xfrm>
          <a:prstGeom prst="rect">
            <a:avLst/>
          </a:prstGeom>
        </p:spPr>
      </p:pic>
      <p:grpSp>
        <p:nvGrpSpPr>
          <p:cNvPr id="46" name="组合 45"/>
          <p:cNvGrpSpPr/>
          <p:nvPr/>
        </p:nvGrpSpPr>
        <p:grpSpPr>
          <a:xfrm>
            <a:off x="564839" y="2867071"/>
            <a:ext cx="8046472" cy="1641709"/>
            <a:chOff x="1547664" y="1731819"/>
            <a:chExt cx="6408712" cy="2376421"/>
          </a:xfrm>
        </p:grpSpPr>
        <p:sp>
          <p:nvSpPr>
            <p:cNvPr id="47" name="圆角矩形 21"/>
            <p:cNvSpPr/>
            <p:nvPr/>
          </p:nvSpPr>
          <p:spPr>
            <a:xfrm>
              <a:off x="1547664" y="1731819"/>
              <a:ext cx="6408712" cy="2376421"/>
            </a:xfrm>
            <a:prstGeom prst="roundRect">
              <a:avLst>
                <a:gd name="adj" fmla="val 10006"/>
              </a:avLst>
            </a:prstGeom>
            <a:solidFill>
              <a:srgbClr val="FFFF00"/>
            </a:solidFill>
            <a:ln w="25400" cap="flat" cmpd="sng" algn="ctr">
              <a:noFill/>
              <a:prstDash val="solid"/>
            </a:ln>
            <a:effectLst>
              <a:outerShdw dist="38100" algn="l" rotWithShape="0">
                <a:prstClr val="black">
                  <a:alpha val="49000"/>
                </a:prstClr>
              </a:out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48" name="圆角矩形 21"/>
            <p:cNvSpPr/>
            <p:nvPr/>
          </p:nvSpPr>
          <p:spPr>
            <a:xfrm>
              <a:off x="1547664" y="2189255"/>
              <a:ext cx="6408712" cy="1577014"/>
            </a:xfrm>
            <a:custGeom>
              <a:avLst/>
              <a:gdLst/>
              <a:ahLst/>
              <a:cxnLst/>
              <a:rect l="l" t="t" r="r" b="b"/>
              <a:pathLst>
                <a:path w="3024336" h="587758">
                  <a:moveTo>
                    <a:pt x="88623" y="0"/>
                  </a:moveTo>
                  <a:lnTo>
                    <a:pt x="2935713" y="0"/>
                  </a:lnTo>
                  <a:cubicBezTo>
                    <a:pt x="2984658" y="0"/>
                    <a:pt x="3024336" y="39678"/>
                    <a:pt x="3024336" y="88623"/>
                  </a:cubicBezTo>
                  <a:lnTo>
                    <a:pt x="3024336" y="402900"/>
                  </a:lnTo>
                  <a:cubicBezTo>
                    <a:pt x="2669482" y="517144"/>
                    <a:pt x="2179692" y="587758"/>
                    <a:pt x="1638765" y="587758"/>
                  </a:cubicBezTo>
                  <a:cubicBezTo>
                    <a:pt x="953663" y="587758"/>
                    <a:pt x="350591" y="474486"/>
                    <a:pt x="0" y="302375"/>
                  </a:cubicBezTo>
                  <a:lnTo>
                    <a:pt x="0" y="88623"/>
                  </a:lnTo>
                  <a:cubicBezTo>
                    <a:pt x="0" y="39678"/>
                    <a:pt x="39678" y="0"/>
                    <a:pt x="88623" y="0"/>
                  </a:cubicBezTo>
                  <a:close/>
                </a:path>
              </a:pathLst>
            </a:custGeom>
            <a:solidFill>
              <a:srgbClr val="FFFFFF">
                <a:alpha val="16863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  <p:sp>
          <p:nvSpPr>
            <p:cNvPr id="49" name="圆角矩形 23"/>
            <p:cNvSpPr/>
            <p:nvPr/>
          </p:nvSpPr>
          <p:spPr>
            <a:xfrm>
              <a:off x="1770631" y="1960405"/>
              <a:ext cx="5962778" cy="1919248"/>
            </a:xfrm>
            <a:prstGeom prst="roundRect">
              <a:avLst>
                <a:gd name="adj" fmla="val 10006"/>
              </a:avLst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innerShdw blurRad="63500" dist="25400" dir="13500000">
                <a:prstClr val="black">
                  <a:alpha val="61000"/>
                </a:prstClr>
              </a:innerShdw>
            </a:effectLst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endParaRPr lang="en-US" sz="1350" kern="0">
                <a:solidFill>
                  <a:sysClr val="window" lastClr="FFFFFF"/>
                </a:solidFill>
                <a:latin typeface="Calibri" panose="020F0502020204030204"/>
              </a:endParaRPr>
            </a:p>
          </p:txBody>
        </p:sp>
      </p:grp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105113" y="3082573"/>
            <a:ext cx="72232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如果李红家在学校东面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米，可以表示为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+500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，那么王强家在学校西面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米，就可以表示为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-200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868238" y="451861"/>
            <a:ext cx="72990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你能用正负数来描述生活中的现象吗？ 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888703" y="1469807"/>
            <a:ext cx="5454922" cy="584775"/>
            <a:chOff x="1016477" y="4507255"/>
            <a:chExt cx="5454922" cy="584775"/>
          </a:xfrm>
        </p:grpSpPr>
        <p:sp>
          <p:nvSpPr>
            <p:cNvPr id="11320" name="Line 17"/>
            <p:cNvSpPr>
              <a:spLocks noChangeShapeType="1"/>
            </p:cNvSpPr>
            <p:nvPr/>
          </p:nvSpPr>
          <p:spPr bwMode="auto">
            <a:xfrm>
              <a:off x="1016477" y="4876006"/>
              <a:ext cx="54549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000"/>
            </a:p>
          </p:txBody>
        </p:sp>
        <p:sp>
          <p:nvSpPr>
            <p:cNvPr id="11321" name="Rectangle 19"/>
            <p:cNvSpPr>
              <a:spLocks noChangeArrowheads="1"/>
            </p:cNvSpPr>
            <p:nvPr/>
          </p:nvSpPr>
          <p:spPr bwMode="auto">
            <a:xfrm>
              <a:off x="3441629" y="4507255"/>
              <a:ext cx="5966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 dirty="0">
                  <a:solidFill>
                    <a:srgbClr val="FF0000"/>
                  </a:solidFill>
                  <a:ea typeface="楷体" panose="02010609060101010101" pitchFamily="49" charset="-122"/>
                </a:rPr>
                <a:t>﹒</a:t>
              </a:r>
              <a:endParaRPr lang="zh-CN" altLang="en-US" sz="3200" b="1" dirty="0">
                <a:solidFill>
                  <a:srgbClr val="FF0000"/>
                </a:solidFill>
                <a:ea typeface="楷体" panose="02010609060101010101" pitchFamily="49" charset="-122"/>
              </a:endParaRPr>
            </a:p>
          </p:txBody>
        </p:sp>
        <p:sp>
          <p:nvSpPr>
            <p:cNvPr id="11322" name="Rectangle 20"/>
            <p:cNvSpPr>
              <a:spLocks noChangeArrowheads="1"/>
            </p:cNvSpPr>
            <p:nvPr/>
          </p:nvSpPr>
          <p:spPr bwMode="auto">
            <a:xfrm>
              <a:off x="4047917" y="4507255"/>
              <a:ext cx="5966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FF0000"/>
                  </a:solidFill>
                  <a:ea typeface="楷体" panose="02010609060101010101" pitchFamily="49" charset="-122"/>
                </a:rPr>
                <a:t>﹒</a:t>
              </a:r>
              <a:endParaRPr lang="zh-CN" altLang="en-US" sz="3200" b="1">
                <a:solidFill>
                  <a:srgbClr val="FF0000"/>
                </a:solidFill>
                <a:ea typeface="楷体" panose="02010609060101010101" pitchFamily="49" charset="-122"/>
              </a:endParaRPr>
            </a:p>
          </p:txBody>
        </p:sp>
        <p:sp>
          <p:nvSpPr>
            <p:cNvPr id="11323" name="Rectangle 21"/>
            <p:cNvSpPr>
              <a:spLocks noChangeArrowheads="1"/>
            </p:cNvSpPr>
            <p:nvPr/>
          </p:nvSpPr>
          <p:spPr bwMode="auto">
            <a:xfrm>
              <a:off x="4624141" y="4507255"/>
              <a:ext cx="5966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FF0000"/>
                  </a:solidFill>
                  <a:ea typeface="楷体" panose="02010609060101010101" pitchFamily="49" charset="-122"/>
                </a:rPr>
                <a:t>﹒</a:t>
              </a:r>
              <a:endParaRPr lang="zh-CN" altLang="en-US" sz="3200" b="1">
                <a:solidFill>
                  <a:srgbClr val="FF0000"/>
                </a:solidFill>
                <a:ea typeface="楷体" panose="02010609060101010101" pitchFamily="49" charset="-122"/>
              </a:endParaRPr>
            </a:p>
          </p:txBody>
        </p:sp>
        <p:sp>
          <p:nvSpPr>
            <p:cNvPr id="11324" name="Rectangle 22"/>
            <p:cNvSpPr>
              <a:spLocks noChangeArrowheads="1"/>
            </p:cNvSpPr>
            <p:nvPr/>
          </p:nvSpPr>
          <p:spPr bwMode="auto">
            <a:xfrm>
              <a:off x="5183663" y="4507255"/>
              <a:ext cx="5966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 dirty="0">
                  <a:solidFill>
                    <a:srgbClr val="FF0000"/>
                  </a:solidFill>
                  <a:ea typeface="楷体" panose="02010609060101010101" pitchFamily="49" charset="-122"/>
                </a:rPr>
                <a:t>﹒</a:t>
              </a:r>
              <a:endParaRPr lang="zh-CN" altLang="en-US" sz="3200" b="1" dirty="0">
                <a:solidFill>
                  <a:srgbClr val="FF0000"/>
                </a:solidFill>
                <a:ea typeface="楷体" panose="02010609060101010101" pitchFamily="49" charset="-122"/>
              </a:endParaRPr>
            </a:p>
          </p:txBody>
        </p:sp>
        <p:sp>
          <p:nvSpPr>
            <p:cNvPr id="11325" name="Rectangle 23"/>
            <p:cNvSpPr>
              <a:spLocks noChangeArrowheads="1"/>
            </p:cNvSpPr>
            <p:nvPr/>
          </p:nvSpPr>
          <p:spPr bwMode="auto">
            <a:xfrm>
              <a:off x="5714792" y="4507255"/>
              <a:ext cx="5966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FF0000"/>
                  </a:solidFill>
                  <a:ea typeface="楷体" panose="02010609060101010101" pitchFamily="49" charset="-122"/>
                </a:rPr>
                <a:t>﹒</a:t>
              </a:r>
              <a:endParaRPr lang="zh-CN" altLang="en-US" sz="3200" b="1">
                <a:solidFill>
                  <a:srgbClr val="FF0000"/>
                </a:solidFill>
                <a:ea typeface="楷体" panose="02010609060101010101" pitchFamily="49" charset="-122"/>
              </a:endParaRPr>
            </a:p>
          </p:txBody>
        </p:sp>
        <p:sp>
          <p:nvSpPr>
            <p:cNvPr id="11326" name="Rectangle 24"/>
            <p:cNvSpPr>
              <a:spLocks noChangeArrowheads="1"/>
            </p:cNvSpPr>
            <p:nvPr/>
          </p:nvSpPr>
          <p:spPr bwMode="auto">
            <a:xfrm>
              <a:off x="2401085" y="4507255"/>
              <a:ext cx="5966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 dirty="0">
                  <a:solidFill>
                    <a:srgbClr val="FF0000"/>
                  </a:solidFill>
                  <a:ea typeface="楷体" panose="02010609060101010101" pitchFamily="49" charset="-122"/>
                </a:rPr>
                <a:t>﹒</a:t>
              </a:r>
              <a:endParaRPr lang="zh-CN" altLang="en-US" sz="3200" b="1" dirty="0">
                <a:solidFill>
                  <a:srgbClr val="FF0000"/>
                </a:solidFill>
                <a:ea typeface="楷体" panose="02010609060101010101" pitchFamily="49" charset="-122"/>
              </a:endParaRPr>
            </a:p>
          </p:txBody>
        </p:sp>
        <p:sp>
          <p:nvSpPr>
            <p:cNvPr id="11327" name="Rectangle 25"/>
            <p:cNvSpPr>
              <a:spLocks noChangeArrowheads="1"/>
            </p:cNvSpPr>
            <p:nvPr/>
          </p:nvSpPr>
          <p:spPr bwMode="auto">
            <a:xfrm>
              <a:off x="1849914" y="4507255"/>
              <a:ext cx="5966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 dirty="0">
                  <a:solidFill>
                    <a:srgbClr val="FF0000"/>
                  </a:solidFill>
                  <a:ea typeface="楷体" panose="02010609060101010101" pitchFamily="49" charset="-122"/>
                </a:rPr>
                <a:t>﹒</a:t>
              </a:r>
              <a:endParaRPr lang="zh-CN" altLang="en-US" sz="3200" b="1" dirty="0">
                <a:solidFill>
                  <a:srgbClr val="FF0000"/>
                </a:solidFill>
                <a:ea typeface="楷体" panose="02010609060101010101" pitchFamily="49" charset="-122"/>
              </a:endParaRPr>
            </a:p>
          </p:txBody>
        </p:sp>
        <p:sp>
          <p:nvSpPr>
            <p:cNvPr id="11328" name="Rectangle 26"/>
            <p:cNvSpPr>
              <a:spLocks noChangeArrowheads="1"/>
            </p:cNvSpPr>
            <p:nvPr/>
          </p:nvSpPr>
          <p:spPr bwMode="auto">
            <a:xfrm>
              <a:off x="1320456" y="4507255"/>
              <a:ext cx="59663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FF0000"/>
                  </a:solidFill>
                  <a:ea typeface="楷体" panose="02010609060101010101" pitchFamily="49" charset="-122"/>
                </a:rPr>
                <a:t>﹒</a:t>
              </a:r>
              <a:endParaRPr lang="zh-CN" altLang="en-US" sz="3200" b="1">
                <a:solidFill>
                  <a:srgbClr val="FF0000"/>
                </a:solidFill>
                <a:ea typeface="楷体" panose="02010609060101010101" pitchFamily="49" charset="-122"/>
              </a:endParaRPr>
            </a:p>
          </p:txBody>
        </p:sp>
      </p:grpSp>
      <p:sp>
        <p:nvSpPr>
          <p:cNvPr id="11294" name="Text Box 8"/>
          <p:cNvSpPr txBox="1">
            <a:spLocks noChangeArrowheads="1"/>
          </p:cNvSpPr>
          <p:nvPr/>
        </p:nvSpPr>
        <p:spPr bwMode="auto">
          <a:xfrm>
            <a:off x="2511447" y="2397757"/>
            <a:ext cx="10263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王强家 </a:t>
            </a:r>
          </a:p>
        </p:txBody>
      </p:sp>
      <p:sp>
        <p:nvSpPr>
          <p:cNvPr id="11295" name="Text Box 8"/>
          <p:cNvSpPr txBox="1">
            <a:spLocks noChangeArrowheads="1"/>
          </p:cNvSpPr>
          <p:nvPr/>
        </p:nvSpPr>
        <p:spPr bwMode="auto">
          <a:xfrm>
            <a:off x="6515829" y="2354394"/>
            <a:ext cx="10263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李红家 </a:t>
            </a:r>
          </a:p>
        </p:txBody>
      </p:sp>
      <p:sp>
        <p:nvSpPr>
          <p:cNvPr id="11297" name="AutoShape 33"/>
          <p:cNvSpPr/>
          <p:nvPr/>
        </p:nvSpPr>
        <p:spPr bwMode="auto">
          <a:xfrm rot="5400000" flipH="1">
            <a:off x="5385210" y="301307"/>
            <a:ext cx="236262" cy="2765722"/>
          </a:xfrm>
          <a:prstGeom prst="rightBrace">
            <a:avLst>
              <a:gd name="adj1" fmla="val 119298"/>
              <a:gd name="adj2" fmla="val 50000"/>
            </a:avLst>
          </a:prstGeom>
          <a:noFill/>
          <a:ln w="9525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>
              <a:ea typeface="楷体" panose="02010609060101010101" pitchFamily="49" charset="-122"/>
            </a:endParaRP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4987040" y="1165927"/>
            <a:ext cx="13084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500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</a:p>
        </p:txBody>
      </p:sp>
      <p:sp>
        <p:nvSpPr>
          <p:cNvPr id="11299" name="AutoShape 35"/>
          <p:cNvSpPr/>
          <p:nvPr/>
        </p:nvSpPr>
        <p:spPr bwMode="auto">
          <a:xfrm rot="5400000" flipH="1">
            <a:off x="3436851" y="1180118"/>
            <a:ext cx="211069" cy="1072604"/>
          </a:xfrm>
          <a:prstGeom prst="rightBrace">
            <a:avLst>
              <a:gd name="adj1" fmla="val 97013"/>
              <a:gd name="adj2" fmla="val 50000"/>
            </a:avLst>
          </a:prstGeom>
          <a:noFill/>
          <a:ln w="9525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>
              <a:ea typeface="楷体" panose="02010609060101010101" pitchFamily="49" charset="-122"/>
            </a:endParaRP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3128477" y="1202195"/>
            <a:ext cx="13084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200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7512438" y="1621900"/>
            <a:ext cx="4310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ea typeface="楷体" panose="02010609060101010101" pitchFamily="49" charset="-122"/>
              </a:rPr>
              <a:t>东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1255612" y="1634654"/>
            <a:ext cx="4310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ea typeface="楷体" panose="02010609060101010101" pitchFamily="49" charset="-122"/>
              </a:rPr>
              <a:t>西</a:t>
            </a:r>
          </a:p>
        </p:txBody>
      </p:sp>
      <p:sp>
        <p:nvSpPr>
          <p:cNvPr id="11313" name="Rectangle 128"/>
          <p:cNvSpPr>
            <a:spLocks noChangeArrowheads="1"/>
          </p:cNvSpPr>
          <p:nvPr/>
        </p:nvSpPr>
        <p:spPr bwMode="auto">
          <a:xfrm>
            <a:off x="812228" y="1311265"/>
            <a:ext cx="5453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ea typeface="楷体" panose="02010609060101010101" pitchFamily="49" charset="-122"/>
              </a:rPr>
              <a:t>①</a:t>
            </a:r>
          </a:p>
        </p:txBody>
      </p:sp>
      <p:sp>
        <p:nvSpPr>
          <p:cNvPr id="11393" name="Text Box 129"/>
          <p:cNvSpPr txBox="1">
            <a:spLocks noChangeArrowheads="1"/>
          </p:cNvSpPr>
          <p:nvPr/>
        </p:nvSpPr>
        <p:spPr bwMode="auto">
          <a:xfrm>
            <a:off x="3538071" y="3255299"/>
            <a:ext cx="5405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东</a:t>
            </a:r>
          </a:p>
        </p:txBody>
      </p:sp>
      <p:sp>
        <p:nvSpPr>
          <p:cNvPr id="11394" name="Text Box 130"/>
          <p:cNvSpPr txBox="1">
            <a:spLocks noChangeArrowheads="1"/>
          </p:cNvSpPr>
          <p:nvPr/>
        </p:nvSpPr>
        <p:spPr bwMode="auto">
          <a:xfrm>
            <a:off x="3550285" y="3807462"/>
            <a:ext cx="570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西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738911" y="1809553"/>
            <a:ext cx="765330" cy="723064"/>
            <a:chOff x="4007418" y="2174397"/>
            <a:chExt cx="765330" cy="723064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3" cstate="email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4007418" y="2174397"/>
              <a:ext cx="765330" cy="660654"/>
            </a:xfrm>
            <a:prstGeom prst="rect">
              <a:avLst/>
            </a:prstGeom>
          </p:spPr>
        </p:pic>
        <p:sp>
          <p:nvSpPr>
            <p:cNvPr id="2" name="矩形 1"/>
            <p:cNvSpPr/>
            <p:nvPr/>
          </p:nvSpPr>
          <p:spPr>
            <a:xfrm>
              <a:off x="4071576" y="2497351"/>
              <a:ext cx="70083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学校</a:t>
              </a:r>
              <a:endParaRPr lang="zh-CN" altLang="en-US" sz="20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641981" y="1857242"/>
            <a:ext cx="653146" cy="613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11294" grpId="0" autoUpdateAnimBg="0"/>
      <p:bldP spid="11295" grpId="0" autoUpdateAnimBg="0"/>
      <p:bldP spid="11297" grpId="0" animBg="1" autoUpdateAnimBg="0"/>
      <p:bldP spid="11298" grpId="0" autoUpdateAnimBg="0"/>
      <p:bldP spid="11299" grpId="0" animBg="1" autoUpdateAnimBg="0"/>
      <p:bldP spid="11300" grpId="0" autoUpdateAnimBg="0"/>
      <p:bldP spid="11301" grpId="0" autoUpdateAnimBg="0"/>
      <p:bldP spid="11302" grpId="0" autoUpdateAnimBg="0"/>
      <p:bldP spid="11393" grpId="0" autoUpdateAnimBg="0"/>
      <p:bldP spid="1139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726282" y="523921"/>
            <a:ext cx="5131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你能用正负数来描述生活中的现象吗？ 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4881989" y="1687111"/>
            <a:ext cx="2858601" cy="1950446"/>
            <a:chOff x="4873323" y="1687109"/>
            <a:chExt cx="2858601" cy="1950446"/>
          </a:xfrm>
        </p:grpSpPr>
        <p:sp>
          <p:nvSpPr>
            <p:cNvPr id="3" name="对话气泡: 圆角矩形 2"/>
            <p:cNvSpPr/>
            <p:nvPr/>
          </p:nvSpPr>
          <p:spPr>
            <a:xfrm>
              <a:off x="4873323" y="1687109"/>
              <a:ext cx="2858601" cy="1950446"/>
            </a:xfrm>
            <a:prstGeom prst="wedgeRoundRectCallout">
              <a:avLst>
                <a:gd name="adj1" fmla="val 59919"/>
                <a:gd name="adj2" fmla="val 54381"/>
                <a:gd name="adj3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Text Box 3"/>
            <p:cNvSpPr txBox="1">
              <a:spLocks noChangeArrowheads="1"/>
            </p:cNvSpPr>
            <p:nvPr/>
          </p:nvSpPr>
          <p:spPr bwMode="auto">
            <a:xfrm>
              <a:off x="4979207" y="1980799"/>
              <a:ext cx="2646832" cy="142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月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日爸爸工资</a:t>
              </a:r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收入</a:t>
              </a:r>
              <a:r>
                <a:rPr lang="en-US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4500</a:t>
              </a:r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。可以用</a:t>
              </a:r>
              <a:r>
                <a:rPr lang="zh-CN" altLang="en-US" sz="2400" b="1" dirty="0">
                  <a:solidFill>
                    <a:srgbClr val="FF0000"/>
                  </a:solidFill>
                  <a:ea typeface="楷体" panose="02010609060101010101" pitchFamily="49" charset="-122"/>
                </a:rPr>
                <a:t>＋</a:t>
              </a:r>
              <a:r>
                <a:rPr lang="en-US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4500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表示。</a:t>
              </a:r>
            </a:p>
          </p:txBody>
        </p:sp>
      </p:grpSp>
      <p:graphicFrame>
        <p:nvGraphicFramePr>
          <p:cNvPr id="11331" name="Group 67"/>
          <p:cNvGraphicFramePr>
            <a:graphicFrameLocks noGrp="1"/>
          </p:cNvGraphicFramePr>
          <p:nvPr/>
        </p:nvGraphicFramePr>
        <p:xfrm>
          <a:off x="776254" y="1451592"/>
          <a:ext cx="3651730" cy="443487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34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6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01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日期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u="none" strike="noStrike" cap="none" normalizeH="0" baseline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收支情况（元）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月</a:t>
                      </a:r>
                      <a:r>
                        <a:rPr kumimoji="0" lang="en-US" altLang="zh-CN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日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3" marB="34293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1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月</a:t>
                      </a:r>
                      <a:r>
                        <a:rPr kumimoji="0" lang="en-US" altLang="zh-CN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r>
                        <a:rPr kumimoji="0" lang="zh-CN" altLang="en-US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日</a:t>
                      </a:r>
                      <a:endParaRPr kumimoji="0" lang="zh-CN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3" marB="34293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1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u="none" strike="noStrike" cap="none" normalizeH="0" baseline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r>
                        <a:rPr kumimoji="0" lang="zh-CN" altLang="en-US" sz="2400" b="1" u="none" strike="noStrike" cap="none" normalizeH="0" baseline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月</a:t>
                      </a:r>
                      <a:r>
                        <a:rPr kumimoji="0" lang="en-US" altLang="zh-CN" sz="2400" b="1" u="none" strike="noStrike" cap="none" normalizeH="0" baseline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r>
                        <a:rPr kumimoji="0" lang="zh-CN" altLang="en-US" sz="2400" b="1" u="none" strike="noStrike" cap="none" normalizeH="0" baseline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日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3" marB="34293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1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u="none" strike="noStrike" cap="none" normalizeH="0" baseline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r>
                        <a:rPr kumimoji="0" lang="zh-CN" altLang="en-US" sz="2400" b="1" u="none" strike="noStrike" cap="none" normalizeH="0" baseline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月</a:t>
                      </a:r>
                      <a:r>
                        <a:rPr kumimoji="0" lang="en-US" altLang="zh-CN" sz="2400" b="1" u="none" strike="noStrike" cap="none" normalizeH="0" baseline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r>
                        <a:rPr kumimoji="0" lang="zh-CN" altLang="en-US" sz="2400" b="1" u="none" strike="noStrike" cap="none" normalizeH="0" baseline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日</a:t>
                      </a:r>
                      <a:endParaRPr kumimoji="0" lang="zh-CN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3" marB="34293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3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……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……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34293" marB="34293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387" name="Text Box 123"/>
          <p:cNvSpPr txBox="1">
            <a:spLocks noChangeArrowheads="1"/>
          </p:cNvSpPr>
          <p:nvPr/>
        </p:nvSpPr>
        <p:spPr bwMode="auto">
          <a:xfrm>
            <a:off x="2434835" y="1923680"/>
            <a:ext cx="16056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＋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4500</a:t>
            </a:r>
          </a:p>
        </p:txBody>
      </p:sp>
      <p:sp>
        <p:nvSpPr>
          <p:cNvPr id="11388" name="Text Box 124"/>
          <p:cNvSpPr txBox="1">
            <a:spLocks noChangeArrowheads="1"/>
          </p:cNvSpPr>
          <p:nvPr/>
        </p:nvSpPr>
        <p:spPr bwMode="auto">
          <a:xfrm>
            <a:off x="2434835" y="2345856"/>
            <a:ext cx="16056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230</a:t>
            </a:r>
          </a:p>
        </p:txBody>
      </p:sp>
      <p:sp>
        <p:nvSpPr>
          <p:cNvPr id="11389" name="Text Box 125"/>
          <p:cNvSpPr txBox="1">
            <a:spLocks noChangeArrowheads="1"/>
          </p:cNvSpPr>
          <p:nvPr/>
        </p:nvSpPr>
        <p:spPr bwMode="auto">
          <a:xfrm>
            <a:off x="2434835" y="2768032"/>
            <a:ext cx="16056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＋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4200</a:t>
            </a:r>
          </a:p>
        </p:txBody>
      </p:sp>
      <p:sp>
        <p:nvSpPr>
          <p:cNvPr id="11390" name="Text Box 126"/>
          <p:cNvSpPr txBox="1">
            <a:spLocks noChangeArrowheads="1"/>
          </p:cNvSpPr>
          <p:nvPr/>
        </p:nvSpPr>
        <p:spPr bwMode="auto">
          <a:xfrm>
            <a:off x="2434835" y="3190207"/>
            <a:ext cx="16056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120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4881989" y="1687111"/>
            <a:ext cx="2858601" cy="1950446"/>
            <a:chOff x="4873323" y="1687109"/>
            <a:chExt cx="2858601" cy="1950446"/>
          </a:xfrm>
        </p:grpSpPr>
        <p:sp>
          <p:nvSpPr>
            <p:cNvPr id="19" name="对话气泡: 圆角矩形 18"/>
            <p:cNvSpPr/>
            <p:nvPr/>
          </p:nvSpPr>
          <p:spPr>
            <a:xfrm>
              <a:off x="4873323" y="1687109"/>
              <a:ext cx="2858601" cy="1950446"/>
            </a:xfrm>
            <a:prstGeom prst="wedgeRoundRectCallout">
              <a:avLst>
                <a:gd name="adj1" fmla="val 59919"/>
                <a:gd name="adj2" fmla="val 54381"/>
                <a:gd name="adj3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1533" y="1921501"/>
              <a:ext cx="2646832" cy="142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月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9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日水电液化气费支出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230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元。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可以用</a:t>
              </a:r>
              <a:r>
                <a:rPr lang="en-US" altLang="zh-CN" sz="2400" b="1" dirty="0">
                  <a:solidFill>
                    <a:srgbClr val="FF0000"/>
                  </a:solidFill>
                  <a:ea typeface="楷体" panose="02010609060101010101" pitchFamily="49" charset="-122"/>
                </a:rPr>
                <a:t>-230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表示。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881989" y="1687111"/>
            <a:ext cx="2858601" cy="1950446"/>
            <a:chOff x="4873323" y="1687109"/>
            <a:chExt cx="2858601" cy="1950446"/>
          </a:xfrm>
        </p:grpSpPr>
        <p:sp>
          <p:nvSpPr>
            <p:cNvPr id="22" name="对话气泡: 圆角矩形 21"/>
            <p:cNvSpPr/>
            <p:nvPr/>
          </p:nvSpPr>
          <p:spPr>
            <a:xfrm>
              <a:off x="4873323" y="1687109"/>
              <a:ext cx="2858601" cy="1950446"/>
            </a:xfrm>
            <a:prstGeom prst="wedgeRoundRectCallout">
              <a:avLst>
                <a:gd name="adj1" fmla="val 59919"/>
                <a:gd name="adj2" fmla="val 54381"/>
                <a:gd name="adj3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Text Box 3"/>
            <p:cNvSpPr txBox="1">
              <a:spLocks noChangeArrowheads="1"/>
            </p:cNvSpPr>
            <p:nvPr/>
          </p:nvSpPr>
          <p:spPr bwMode="auto">
            <a:xfrm>
              <a:off x="4921533" y="1921501"/>
              <a:ext cx="2646832" cy="142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月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日妈妈工资</a:t>
              </a:r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收入</a:t>
              </a:r>
              <a:r>
                <a:rPr lang="en-US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4200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元。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可以用</a:t>
              </a:r>
              <a:r>
                <a:rPr lang="en-US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+4200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表示。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881989" y="1687111"/>
            <a:ext cx="2858601" cy="1950446"/>
            <a:chOff x="4873323" y="1687109"/>
            <a:chExt cx="2858601" cy="1950446"/>
          </a:xfrm>
        </p:grpSpPr>
        <p:sp>
          <p:nvSpPr>
            <p:cNvPr id="25" name="对话气泡: 圆角矩形 24"/>
            <p:cNvSpPr/>
            <p:nvPr/>
          </p:nvSpPr>
          <p:spPr>
            <a:xfrm>
              <a:off x="4873323" y="1687109"/>
              <a:ext cx="2858601" cy="1950446"/>
            </a:xfrm>
            <a:prstGeom prst="wedgeRoundRectCallout">
              <a:avLst>
                <a:gd name="adj1" fmla="val 59919"/>
                <a:gd name="adj2" fmla="val 54381"/>
                <a:gd name="adj3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4921533" y="1921501"/>
              <a:ext cx="2646832" cy="1421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月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11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日电话费</a:t>
              </a:r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支出</a:t>
              </a:r>
              <a:r>
                <a:rPr lang="en-US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120</a:t>
              </a:r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元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可以用</a:t>
              </a:r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－</a:t>
              </a:r>
              <a:r>
                <a:rPr lang="en-US" altLang="zh-CN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120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表示。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87" grpId="0" autoUpdateAnimBg="0"/>
      <p:bldP spid="11388" grpId="0" autoUpdateAnimBg="0"/>
      <p:bldP spid="11389" grpId="0" autoUpdateAnimBg="0"/>
      <p:bldP spid="1139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386088" y="1027087"/>
            <a:ext cx="8193077" cy="2192525"/>
          </a:xfrm>
          <a:prstGeom prst="rect">
            <a:avLst/>
          </a:prstGeom>
        </p:spPr>
      </p:pic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726282" y="523921"/>
            <a:ext cx="5131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你能用正负数来描述生活中的现象吗？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617443" y="1674653"/>
            <a:ext cx="6021604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具有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相反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意义的量，可以用正负数表示。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用“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”表示收入，用“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r>
              <a: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”表示支出</a:t>
            </a:r>
            <a:r>
              <a:rPr lang="zh-CN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70802" y="1005357"/>
            <a:ext cx="78023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请你在表格内用正负数记录某仓库一周的进出货情况。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966329" y="1499175"/>
            <a:ext cx="2741125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○周一   进货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</a:p>
          <a:p>
            <a:pPr eaLnBrk="1" hangingPunct="1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○周二   出货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360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</a:p>
          <a:p>
            <a:pPr eaLnBrk="1" hangingPunct="1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○周三   出货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280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</a:p>
          <a:p>
            <a:pPr eaLnBrk="1" hangingPunct="1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○周四   出货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</a:p>
          <a:p>
            <a:pPr eaLnBrk="1" hangingPunct="1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○周五   进货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1200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</a:p>
          <a:p>
            <a:pPr eaLnBrk="1" hangingPunct="1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○周六   出货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</a:p>
          <a:p>
            <a:pPr eaLnBrk="1" hangingPunct="1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○周日   出货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430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</a:p>
        </p:txBody>
      </p:sp>
      <p:graphicFrame>
        <p:nvGraphicFramePr>
          <p:cNvPr id="13" name="Group 94"/>
          <p:cNvGraphicFramePr/>
          <p:nvPr/>
        </p:nvGraphicFramePr>
        <p:xfrm>
          <a:off x="4484990" y="1491630"/>
          <a:ext cx="3471386" cy="332613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91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9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星期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货物进出情况（吨）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一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en-US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u="none" strike="noStrike" cap="none" normalizeH="0" baseline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二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u="none" strike="noStrike" cap="none" normalizeH="0" baseline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三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u="none" strike="noStrike" cap="none" normalizeH="0" baseline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四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u="none" strike="noStrike" cap="none" normalizeH="0" baseline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五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u="none" strike="noStrike" cap="none" normalizeH="0" baseline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六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1" u="none" strike="noStrike" cap="none" normalizeH="0" baseline="0">
                          <a:ln>
                            <a:noFill/>
                          </a:ln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日</a:t>
                      </a:r>
                      <a:endParaRPr kumimoji="0" lang="zh-CN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077454" y="2201046"/>
            <a:ext cx="8707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-360</a:t>
            </a:r>
            <a:endParaRPr lang="zh-CN" altLang="en-US" sz="2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077454" y="2577210"/>
            <a:ext cx="8076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-280</a:t>
            </a:r>
            <a:endParaRPr lang="zh-CN" altLang="en-US" sz="2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6077454" y="2953374"/>
            <a:ext cx="8076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-300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077454" y="3329538"/>
            <a:ext cx="9324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+1200</a:t>
            </a:r>
            <a:endParaRPr lang="zh-CN" altLang="en-US" sz="2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6077450" y="3705702"/>
            <a:ext cx="9338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-400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6077454" y="4081866"/>
            <a:ext cx="8090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-430</a:t>
            </a:r>
            <a:endParaRPr lang="zh-CN" altLang="en-US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 Box 96"/>
          <p:cNvSpPr txBox="1">
            <a:spLocks noChangeArrowheads="1"/>
          </p:cNvSpPr>
          <p:nvPr/>
        </p:nvSpPr>
        <p:spPr bwMode="auto">
          <a:xfrm>
            <a:off x="6077450" y="1824882"/>
            <a:ext cx="11189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+1000</a:t>
            </a:r>
            <a:endParaRPr lang="zh-CN" altLang="en-US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0013" y="3676483"/>
            <a:ext cx="40221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进货、出货代表相反意义</a:t>
            </a:r>
            <a:endParaRPr lang="en-US" altLang="zh-CN" sz="2400" b="1" kern="100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 kern="100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的量，用正负数来表示。</a:t>
            </a:r>
            <a:endParaRPr lang="zh-CN" altLang="zh-CN" b="1" kern="100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21"/>
          <p:cNvGraphicFramePr>
            <a:graphicFrameLocks noGrp="1"/>
          </p:cNvGraphicFramePr>
          <p:nvPr/>
        </p:nvGraphicFramePr>
        <p:xfrm>
          <a:off x="827924" y="1995687"/>
          <a:ext cx="7704855" cy="3525012"/>
        </p:xfrm>
        <a:graphic>
          <a:graphicData uri="http://schemas.openxmlformats.org/drawingml/2006/table">
            <a:tbl>
              <a:tblPr/>
              <a:tblGrid>
                <a:gridCol w="1307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0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4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04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第一题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第二题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第三题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第四题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第五题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第六题</a:t>
                      </a:r>
                      <a:endParaRPr kumimoji="0" lang="zh-CN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得分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4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楷体" panose="02010609060101010101" pitchFamily="49" charset="-122"/>
                        </a:rPr>
                        <a:t>五年级一班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4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楷体" panose="02010609060101010101" pitchFamily="49" charset="-122"/>
                        </a:rPr>
                        <a:t>五年级二班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4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楷体" panose="02010609060101010101" pitchFamily="49" charset="-122"/>
                        </a:rPr>
                        <a:t>五年级三班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 Box 58"/>
          <p:cNvSpPr txBox="1">
            <a:spLocks noChangeArrowheads="1"/>
          </p:cNvSpPr>
          <p:nvPr/>
        </p:nvSpPr>
        <p:spPr bwMode="auto">
          <a:xfrm>
            <a:off x="3207594" y="3236766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楷体" panose="02010609060101010101" pitchFamily="49" charset="-122"/>
              </a:rPr>
              <a:t>+10</a:t>
            </a:r>
          </a:p>
        </p:txBody>
      </p:sp>
      <p:sp>
        <p:nvSpPr>
          <p:cNvPr id="7" name="Text Box 59"/>
          <p:cNvSpPr txBox="1">
            <a:spLocks noChangeArrowheads="1"/>
          </p:cNvSpPr>
          <p:nvPr/>
        </p:nvSpPr>
        <p:spPr bwMode="auto">
          <a:xfrm>
            <a:off x="4257258" y="3217716"/>
            <a:ext cx="6215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3300"/>
                </a:solidFill>
                <a:ea typeface="楷体" panose="02010609060101010101" pitchFamily="49" charset="-122"/>
              </a:rPr>
              <a:t>+10</a:t>
            </a:r>
          </a:p>
        </p:txBody>
      </p:sp>
      <p:sp>
        <p:nvSpPr>
          <p:cNvPr id="8" name="Text Box 60"/>
          <p:cNvSpPr txBox="1">
            <a:spLocks noChangeArrowheads="1"/>
          </p:cNvSpPr>
          <p:nvPr/>
        </p:nvSpPr>
        <p:spPr bwMode="auto">
          <a:xfrm>
            <a:off x="5130006" y="3236766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楷体" panose="02010609060101010101" pitchFamily="49" charset="-122"/>
              </a:rPr>
              <a:t>+10</a:t>
            </a:r>
          </a:p>
        </p:txBody>
      </p:sp>
      <p:sp>
        <p:nvSpPr>
          <p:cNvPr id="9" name="Text Box 61"/>
          <p:cNvSpPr txBox="1">
            <a:spLocks noChangeArrowheads="1"/>
          </p:cNvSpPr>
          <p:nvPr/>
        </p:nvSpPr>
        <p:spPr bwMode="auto">
          <a:xfrm>
            <a:off x="5994102" y="3239147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楷体" panose="02010609060101010101" pitchFamily="49" charset="-122"/>
              </a:rPr>
              <a:t>+10</a:t>
            </a:r>
          </a:p>
        </p:txBody>
      </p:sp>
      <p:sp>
        <p:nvSpPr>
          <p:cNvPr id="10" name="Text Box 62"/>
          <p:cNvSpPr txBox="1">
            <a:spLocks noChangeArrowheads="1"/>
          </p:cNvSpPr>
          <p:nvPr/>
        </p:nvSpPr>
        <p:spPr bwMode="auto">
          <a:xfrm>
            <a:off x="7002214" y="3236766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楷体" panose="02010609060101010101" pitchFamily="49" charset="-122"/>
              </a:rPr>
              <a:t>+10</a:t>
            </a:r>
            <a:endParaRPr lang="zh-CN" altLang="en-US" b="1">
              <a:solidFill>
                <a:srgbClr val="FF3300"/>
              </a:solidFill>
              <a:ea typeface="楷体" panose="02010609060101010101" pitchFamily="49" charset="-122"/>
            </a:endParaRPr>
          </a:p>
        </p:txBody>
      </p:sp>
      <p:sp>
        <p:nvSpPr>
          <p:cNvPr id="11" name="Text Box 57"/>
          <p:cNvSpPr txBox="1">
            <a:spLocks noChangeArrowheads="1"/>
          </p:cNvSpPr>
          <p:nvPr/>
        </p:nvSpPr>
        <p:spPr bwMode="auto">
          <a:xfrm>
            <a:off x="2469311" y="3217716"/>
            <a:ext cx="3774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楷体" panose="02010609060101010101" pitchFamily="49" charset="-122"/>
              </a:rPr>
              <a:t>0</a:t>
            </a:r>
            <a:endParaRPr lang="zh-CN" altLang="en-US" b="1">
              <a:solidFill>
                <a:srgbClr val="FF3300"/>
              </a:solidFill>
              <a:ea typeface="楷体" panose="02010609060101010101" pitchFamily="49" charset="-122"/>
            </a:endParaRPr>
          </a:p>
        </p:txBody>
      </p:sp>
      <p:sp>
        <p:nvSpPr>
          <p:cNvPr id="12" name="Text Box 64"/>
          <p:cNvSpPr txBox="1">
            <a:spLocks noChangeArrowheads="1"/>
          </p:cNvSpPr>
          <p:nvPr/>
        </p:nvSpPr>
        <p:spPr bwMode="auto">
          <a:xfrm>
            <a:off x="2360960" y="3857829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楷体" panose="02010609060101010101" pitchFamily="49" charset="-122"/>
              </a:rPr>
              <a:t>+10</a:t>
            </a:r>
            <a:endParaRPr lang="zh-CN" altLang="en-US" b="1">
              <a:solidFill>
                <a:srgbClr val="FF3300"/>
              </a:solidFill>
              <a:ea typeface="楷体" panose="02010609060101010101" pitchFamily="49" charset="-122"/>
            </a:endParaRPr>
          </a:p>
        </p:txBody>
      </p:sp>
      <p:sp>
        <p:nvSpPr>
          <p:cNvPr id="13" name="Text Box 65"/>
          <p:cNvSpPr txBox="1">
            <a:spLocks noChangeArrowheads="1"/>
          </p:cNvSpPr>
          <p:nvPr/>
        </p:nvSpPr>
        <p:spPr bwMode="auto">
          <a:xfrm>
            <a:off x="3207594" y="3857829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楷体" panose="02010609060101010101" pitchFamily="49" charset="-122"/>
              </a:rPr>
              <a:t>+10</a:t>
            </a:r>
          </a:p>
        </p:txBody>
      </p:sp>
      <p:sp>
        <p:nvSpPr>
          <p:cNvPr id="14" name="Text Box 67"/>
          <p:cNvSpPr txBox="1">
            <a:spLocks noChangeArrowheads="1"/>
          </p:cNvSpPr>
          <p:nvPr/>
        </p:nvSpPr>
        <p:spPr bwMode="auto">
          <a:xfrm>
            <a:off x="5130006" y="3836398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楷体" panose="02010609060101010101" pitchFamily="49" charset="-122"/>
              </a:rPr>
              <a:t>+10</a:t>
            </a:r>
          </a:p>
        </p:txBody>
      </p:sp>
      <p:sp>
        <p:nvSpPr>
          <p:cNvPr id="15" name="Text Box 69"/>
          <p:cNvSpPr txBox="1">
            <a:spLocks noChangeArrowheads="1"/>
          </p:cNvSpPr>
          <p:nvPr/>
        </p:nvSpPr>
        <p:spPr bwMode="auto">
          <a:xfrm>
            <a:off x="7002214" y="3836398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楷体" panose="02010609060101010101" pitchFamily="49" charset="-122"/>
              </a:rPr>
              <a:t>+10</a:t>
            </a:r>
            <a:endParaRPr lang="zh-CN" altLang="en-US" b="1">
              <a:solidFill>
                <a:srgbClr val="FF3300"/>
              </a:solidFill>
              <a:ea typeface="楷体" panose="02010609060101010101" pitchFamily="49" charset="-122"/>
            </a:endParaRPr>
          </a:p>
        </p:txBody>
      </p:sp>
      <p:sp>
        <p:nvSpPr>
          <p:cNvPr id="16" name="Text Box 66"/>
          <p:cNvSpPr txBox="1">
            <a:spLocks noChangeArrowheads="1"/>
          </p:cNvSpPr>
          <p:nvPr/>
        </p:nvSpPr>
        <p:spPr bwMode="auto">
          <a:xfrm>
            <a:off x="4420373" y="3870926"/>
            <a:ext cx="3774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楷体" panose="02010609060101010101" pitchFamily="49" charset="-122"/>
              </a:rPr>
              <a:t>0</a:t>
            </a:r>
          </a:p>
        </p:txBody>
      </p:sp>
      <p:sp>
        <p:nvSpPr>
          <p:cNvPr id="17" name="Text Box 68"/>
          <p:cNvSpPr txBox="1">
            <a:spLocks noChangeArrowheads="1"/>
          </p:cNvSpPr>
          <p:nvPr/>
        </p:nvSpPr>
        <p:spPr bwMode="auto">
          <a:xfrm>
            <a:off x="5983386" y="3836398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楷体" panose="02010609060101010101" pitchFamily="49" charset="-122"/>
              </a:rPr>
              <a:t>-10</a:t>
            </a:r>
          </a:p>
        </p:txBody>
      </p:sp>
      <p:sp>
        <p:nvSpPr>
          <p:cNvPr id="18" name="Text Box 51"/>
          <p:cNvSpPr txBox="1">
            <a:spLocks noChangeArrowheads="1"/>
          </p:cNvSpPr>
          <p:nvPr/>
        </p:nvSpPr>
        <p:spPr bwMode="auto">
          <a:xfrm>
            <a:off x="3207594" y="2677172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楷体" panose="02010609060101010101" pitchFamily="49" charset="-122"/>
              </a:rPr>
              <a:t>+10</a:t>
            </a: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5928617" y="2623594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楷体" panose="02010609060101010101" pitchFamily="49" charset="-122"/>
              </a:rPr>
              <a:t>+10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4310835" y="2623594"/>
            <a:ext cx="3774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楷体" panose="02010609060101010101" pitchFamily="49" charset="-122"/>
              </a:rPr>
              <a:t>0</a:t>
            </a:r>
          </a:p>
        </p:txBody>
      </p:sp>
      <p:sp>
        <p:nvSpPr>
          <p:cNvPr id="21" name="Text Box 53"/>
          <p:cNvSpPr txBox="1">
            <a:spLocks noChangeArrowheads="1"/>
          </p:cNvSpPr>
          <p:nvPr/>
        </p:nvSpPr>
        <p:spPr bwMode="auto">
          <a:xfrm>
            <a:off x="5021659" y="2623594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ea typeface="楷体" panose="02010609060101010101" pitchFamily="49" charset="-122"/>
              </a:rPr>
              <a:t>-10</a:t>
            </a:r>
          </a:p>
        </p:txBody>
      </p:sp>
      <p:sp>
        <p:nvSpPr>
          <p:cNvPr id="22" name="Text Box 55"/>
          <p:cNvSpPr txBox="1">
            <a:spLocks noChangeArrowheads="1"/>
          </p:cNvSpPr>
          <p:nvPr/>
        </p:nvSpPr>
        <p:spPr bwMode="auto">
          <a:xfrm>
            <a:off x="6893867" y="2623594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  <a:ea typeface="楷体" panose="02010609060101010101" pitchFamily="49" charset="-122"/>
              </a:rPr>
              <a:t>-10</a:t>
            </a:r>
            <a:endParaRPr lang="zh-CN" altLang="en-US" b="1">
              <a:solidFill>
                <a:srgbClr val="FF3300"/>
              </a:solidFill>
              <a:ea typeface="楷体" panose="02010609060101010101" pitchFamily="49" charset="-122"/>
            </a:endParaRPr>
          </a:p>
        </p:txBody>
      </p: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2360960" y="2677174"/>
            <a:ext cx="594122" cy="300082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zh-CN" b="1">
                <a:solidFill>
                  <a:srgbClr val="FF0000"/>
                </a:solidFill>
                <a:ea typeface="楷体" panose="02010609060101010101" pitchFamily="49" charset="-122"/>
              </a:rPr>
              <a:t>+10</a:t>
            </a:r>
            <a:endParaRPr lang="zh-CN" altLang="en-US" b="1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627028" y="570608"/>
            <a:ext cx="79774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五年级举行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中华人民共和国未成年人保护法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知识竞赛。评分标准：   加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分，   扣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分，   得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分。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个班级的答题情况如下，请用正负数表示各班的得分情况。 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5" name="Picture 288" descr="@1GDL]QBV6`H]}]HB@`Z$XV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06799" y="2623597"/>
            <a:ext cx="502444" cy="41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7781926" y="3269303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ea typeface="楷体" panose="02010609060101010101" pitchFamily="49" charset="-122"/>
              </a:rPr>
              <a:t>+50</a:t>
            </a:r>
            <a:endParaRPr lang="zh-CN" altLang="en-US" b="1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27" name="Text Box 70"/>
          <p:cNvSpPr txBox="1">
            <a:spLocks noChangeArrowheads="1"/>
          </p:cNvSpPr>
          <p:nvPr/>
        </p:nvSpPr>
        <p:spPr bwMode="auto">
          <a:xfrm>
            <a:off x="7781926" y="3868935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ea typeface="楷体" panose="02010609060101010101" pitchFamily="49" charset="-122"/>
              </a:rPr>
              <a:t>+30</a:t>
            </a:r>
            <a:endParaRPr lang="zh-CN" altLang="en-US" b="1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pic>
        <p:nvPicPr>
          <p:cNvPr id="28" name="Picture 318" descr="@1GDL]QBV6`H]}]HB@`Z$XV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92911" y="2596211"/>
            <a:ext cx="540544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20" descr="@1GDL]QBV6`H]}]HB@`Z$XV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4383" y="3202238"/>
            <a:ext cx="540544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56"/>
          <p:cNvSpPr txBox="1">
            <a:spLocks noChangeArrowheads="1"/>
          </p:cNvSpPr>
          <p:nvPr/>
        </p:nvSpPr>
        <p:spPr bwMode="auto">
          <a:xfrm>
            <a:off x="7727157" y="2698994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ea typeface="楷体" panose="02010609060101010101" pitchFamily="49" charset="-122"/>
              </a:rPr>
              <a:t>+10</a:t>
            </a:r>
            <a:endParaRPr lang="zh-CN" altLang="en-US" b="1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pic>
        <p:nvPicPr>
          <p:cNvPr id="31" name="Picture 321" descr="@1GDL]QBV6`H]}]HB@`Z$XV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76307" y="3192913"/>
            <a:ext cx="557213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22" descr="@1GDL]QBV6`H]}]HB@`Z$XV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30006" y="3189142"/>
            <a:ext cx="556022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3" descr="@1GDL]QBV6`H]}]HB@`Z$XV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5537" y="3201049"/>
            <a:ext cx="5238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25" descr="@1GDL]QBV6`H]}]HB@`Z$XV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0010" y="3835210"/>
            <a:ext cx="556022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26" descr="@1GDL]QBV6`H]}]HB@`Z$XV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26053" y="3828065"/>
            <a:ext cx="557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27" descr="@1GDL]QBV6`H]}]HB@`Z$XV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30006" y="3807823"/>
            <a:ext cx="556022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28" descr="@1GDL]QBV6`H]}]HB@`Z$XV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59351" y="3807823"/>
            <a:ext cx="556022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AutoShape 332" descr="3G4HD85~CIWYLF$[PB(U"/>
          <p:cNvSpPr>
            <a:spLocks noChangeAspect="1" noChangeArrowheads="1"/>
          </p:cNvSpPr>
          <p:nvPr/>
        </p:nvSpPr>
        <p:spPr bwMode="auto">
          <a:xfrm>
            <a:off x="4754537" y="2239022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39" name="AutoShape 333" descr="3G4HD85~CIWYLF$[PB(U"/>
          <p:cNvSpPr>
            <a:spLocks noChangeAspect="1" noChangeArrowheads="1"/>
          </p:cNvSpPr>
          <p:nvPr/>
        </p:nvSpPr>
        <p:spPr bwMode="auto">
          <a:xfrm>
            <a:off x="4754537" y="2239022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pic>
        <p:nvPicPr>
          <p:cNvPr id="40" name="Picture 334" descr="@1GDL]QBV6`H]}]HB@`Z$XV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80783" y="3189142"/>
            <a:ext cx="556022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35" descr="54YNAE3DGQMPZJ8[3O0R59M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57257" y="2615261"/>
            <a:ext cx="432197" cy="40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36" descr="54YNAE3DGQMPZJ8[3O0R59M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4543" y="3162950"/>
            <a:ext cx="486965" cy="451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338" descr="54YNAE3DGQMPZJ8[3O0R59M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65604" y="3836401"/>
            <a:ext cx="485775" cy="45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40" descr="[GBF()DHWSK2EU0}]2}IKSX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5241" y="2565256"/>
            <a:ext cx="485775" cy="451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41" descr="[GBF()DHWSK2EU0}]2}IKSX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3409" y="2584306"/>
            <a:ext cx="484585" cy="45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342" descr="[GBF()DHWSK2EU0}]2}IKSX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36968" y="3820922"/>
            <a:ext cx="485775" cy="451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43" descr="[GBF()DHWSK2EU0}]2}IKSX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C4FFFF"/>
              </a:clrFrom>
              <a:clrTo>
                <a:srgbClr val="C4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549" y="968482"/>
            <a:ext cx="465535" cy="434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344" descr="A[B@1JCCFO_IK5VE}[WGX_O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4FFFF"/>
              </a:clrFrom>
              <a:clrTo>
                <a:srgbClr val="C4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0332" y="980349"/>
            <a:ext cx="465535" cy="434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345" descr="5C{6AUM[4UPL}_NPIF(58HP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C4FFFF"/>
              </a:clrFrom>
              <a:clrTo>
                <a:srgbClr val="C4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33846" y="951334"/>
            <a:ext cx="465535" cy="43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Rectangle 122"/>
          <p:cNvSpPr>
            <a:spLocks noChangeArrowheads="1"/>
          </p:cNvSpPr>
          <p:nvPr/>
        </p:nvSpPr>
        <p:spPr bwMode="auto">
          <a:xfrm>
            <a:off x="7673579" y="2656132"/>
            <a:ext cx="731044" cy="43100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51" name="Rectangle 123"/>
          <p:cNvSpPr>
            <a:spLocks noChangeArrowheads="1"/>
          </p:cNvSpPr>
          <p:nvPr/>
        </p:nvSpPr>
        <p:spPr bwMode="auto">
          <a:xfrm>
            <a:off x="7727159" y="3195487"/>
            <a:ext cx="676275" cy="43100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52" name="Rectangle 124"/>
          <p:cNvSpPr>
            <a:spLocks noChangeArrowheads="1"/>
          </p:cNvSpPr>
          <p:nvPr/>
        </p:nvSpPr>
        <p:spPr bwMode="auto">
          <a:xfrm>
            <a:off x="7673582" y="3868936"/>
            <a:ext cx="648891" cy="43100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208190" y="2586687"/>
            <a:ext cx="592930" cy="4321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</a:rPr>
              <a:t>+10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54" name="Picture 317" descr="@1GDL]QBV6`H]}]HB@`Z$XV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C9FFFF"/>
              </a:clrFrom>
              <a:clrTo>
                <a:srgbClr val="C9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4983" y="2623594"/>
            <a:ext cx="539353" cy="44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6" grpId="0"/>
      <p:bldP spid="27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4"/>
          <p:cNvSpPr>
            <a:spLocks noChangeArrowheads="1"/>
          </p:cNvSpPr>
          <p:nvPr/>
        </p:nvSpPr>
        <p:spPr bwMode="auto">
          <a:xfrm>
            <a:off x="856187" y="519932"/>
            <a:ext cx="7532124" cy="638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下图每一格表示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米，小卫开始所在的位置在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处。</a:t>
            </a:r>
            <a:r>
              <a:rPr lang="zh-CN" altLang="en-US" sz="2400" b="1" dirty="0">
                <a:latin typeface="Arial" panose="020B0604020202020204" pitchFamily="34" charset="0"/>
                <a:ea typeface="楷体" panose="02010609060101010101" pitchFamily="49" charset="-122"/>
              </a:rPr>
              <a:t> 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</a:p>
        </p:txBody>
      </p:sp>
      <p:pic>
        <p:nvPicPr>
          <p:cNvPr id="66" name="Picture 42" descr="C:\Documents and Settings\Administrator\Application Data\Tencent\Users\125899998\QQ\WinTemp\RichOle\_O4N(F{{STLYW4HL3_P{P$X.jpg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1080028" y="1166676"/>
            <a:ext cx="7092372" cy="124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 Box 43"/>
          <p:cNvSpPr txBox="1">
            <a:spLocks noChangeArrowheads="1"/>
          </p:cNvSpPr>
          <p:nvPr/>
        </p:nvSpPr>
        <p:spPr bwMode="auto">
          <a:xfrm>
            <a:off x="585055" y="2366135"/>
            <a:ext cx="942316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）如果小卫从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点向东行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米，表示为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+3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米，那么从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点向西行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表示为</a:t>
            </a:r>
            <a:r>
              <a:rPr lang="zh-CN" altLang="en-US" sz="20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</a:p>
          <a:p>
            <a:pPr eaLnBrk="1" hangingPunct="1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）如果小卫现在所在的位置是  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+5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米处，说明他向</a:t>
            </a:r>
            <a:r>
              <a:rPr lang="zh-CN" altLang="en-US" sz="20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行走了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20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        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</a:p>
          <a:p>
            <a:pPr eaLnBrk="1" hangingPunct="1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）如果小卫现在所在的位置是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-7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米处，说明他是向</a:t>
            </a:r>
            <a:r>
              <a:rPr lang="zh-CN" altLang="en-US" sz="20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行了</a:t>
            </a:r>
            <a:r>
              <a:rPr lang="zh-CN" altLang="en-US" sz="20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</a:p>
          <a:p>
            <a:pPr eaLnBrk="1" hangingPunct="1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）如果小卫从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点先向西行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米，又向东行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米，这时小卫的位置表</a:t>
            </a: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示</a:t>
            </a:r>
            <a:r>
              <a:rPr lang="zh-CN" altLang="en-US" sz="20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</a:p>
        </p:txBody>
      </p:sp>
      <p:sp>
        <p:nvSpPr>
          <p:cNvPr id="68" name="Text Box 44"/>
          <p:cNvSpPr txBox="1">
            <a:spLocks noChangeArrowheads="1"/>
          </p:cNvSpPr>
          <p:nvPr/>
        </p:nvSpPr>
        <p:spPr bwMode="auto">
          <a:xfrm>
            <a:off x="2195513" y="2658041"/>
            <a:ext cx="1295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- 4</a:t>
            </a:r>
          </a:p>
        </p:txBody>
      </p:sp>
      <p:sp>
        <p:nvSpPr>
          <p:cNvPr id="69" name="Text Box 45"/>
          <p:cNvSpPr txBox="1">
            <a:spLocks noChangeArrowheads="1"/>
          </p:cNvSpPr>
          <p:nvPr/>
        </p:nvSpPr>
        <p:spPr bwMode="auto">
          <a:xfrm>
            <a:off x="6917535" y="2974873"/>
            <a:ext cx="10251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东</a:t>
            </a:r>
          </a:p>
        </p:txBody>
      </p:sp>
      <p:sp>
        <p:nvSpPr>
          <p:cNvPr id="70" name="Text Box 46"/>
          <p:cNvSpPr txBox="1">
            <a:spLocks noChangeArrowheads="1"/>
          </p:cNvSpPr>
          <p:nvPr/>
        </p:nvSpPr>
        <p:spPr bwMode="auto">
          <a:xfrm>
            <a:off x="1779964" y="3262571"/>
            <a:ext cx="13501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71" name="Text Box 47"/>
          <p:cNvSpPr txBox="1">
            <a:spLocks noChangeArrowheads="1"/>
          </p:cNvSpPr>
          <p:nvPr/>
        </p:nvSpPr>
        <p:spPr bwMode="auto">
          <a:xfrm>
            <a:off x="6668082" y="3566540"/>
            <a:ext cx="5941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西</a:t>
            </a:r>
          </a:p>
        </p:txBody>
      </p:sp>
      <p:sp>
        <p:nvSpPr>
          <p:cNvPr id="72" name="Text Box 48"/>
          <p:cNvSpPr txBox="1">
            <a:spLocks noChangeArrowheads="1"/>
          </p:cNvSpPr>
          <p:nvPr/>
        </p:nvSpPr>
        <p:spPr bwMode="auto">
          <a:xfrm>
            <a:off x="7635769" y="3566540"/>
            <a:ext cx="5941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</a:p>
        </p:txBody>
      </p:sp>
      <p:sp>
        <p:nvSpPr>
          <p:cNvPr id="73" name="Text Box 49"/>
          <p:cNvSpPr txBox="1">
            <a:spLocks noChangeArrowheads="1"/>
          </p:cNvSpPr>
          <p:nvPr/>
        </p:nvSpPr>
        <p:spPr bwMode="auto">
          <a:xfrm>
            <a:off x="1680769" y="4187864"/>
            <a:ext cx="9179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-1</a:t>
            </a:r>
            <a:endParaRPr lang="zh-CN" altLang="en-US" sz="20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004048" y="170765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004048" y="170765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34568E-6 L 0.15764 0.0052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82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34568E-6 L -0.1967 0.005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44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/>
      <p:bldP spid="71" grpId="0"/>
      <p:bldP spid="72" grpId="0"/>
      <p:bldP spid="73" grpId="0"/>
      <p:bldP spid="3" grpId="0" animBg="1"/>
      <p:bldP spid="3" grpId="1" animBg="1"/>
      <p:bldP spid="3" grpId="2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590827"/>
            <a:ext cx="7488832" cy="965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一只蜗牛从一口枯井的底部向井口爬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它白天向上爬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夜里向下滑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米。已知井深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这只蜗牛爬到井口需要几天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zh-CN" sz="2400" b="1" dirty="0">
              <a:effectLst>
                <a:outerShdw blurRad="38100" dist="38100" dir="2700000" algn="tl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2362061" y="608376"/>
            <a:ext cx="1878719" cy="410013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4073309" y="4053292"/>
            <a:ext cx="767458" cy="767458"/>
          </a:xfrm>
          <a:prstGeom prst="rect">
            <a:avLst/>
          </a:prstGeom>
        </p:spPr>
      </p:pic>
      <p:cxnSp>
        <p:nvCxnSpPr>
          <p:cNvPr id="16" name="直接箭头连接符 15"/>
          <p:cNvCxnSpPr/>
          <p:nvPr/>
        </p:nvCxnSpPr>
        <p:spPr>
          <a:xfrm flipV="1">
            <a:off x="4323816" y="3094088"/>
            <a:ext cx="0" cy="13911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4287193" y="3515778"/>
            <a:ext cx="702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+3</a:t>
            </a:r>
            <a:r>
              <a:rPr lang="zh-CN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endParaRPr lang="zh-CN" altLang="en-US" sz="2000" dirty="0"/>
          </a:p>
        </p:txBody>
      </p:sp>
      <p:cxnSp>
        <p:nvCxnSpPr>
          <p:cNvPr id="18" name="直接箭头连接符 17"/>
          <p:cNvCxnSpPr/>
          <p:nvPr/>
        </p:nvCxnSpPr>
        <p:spPr>
          <a:xfrm>
            <a:off x="4865072" y="3155262"/>
            <a:ext cx="0" cy="91015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4840765" y="3312378"/>
            <a:ext cx="702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-2</a:t>
            </a:r>
            <a:r>
              <a:rPr lang="zh-CN" altLang="zh-C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endParaRPr lang="zh-CN" altLang="en-US" sz="2000" dirty="0">
              <a:solidFill>
                <a:srgbClr val="0070C0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1858001" y="608374"/>
            <a:ext cx="50405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1858001" y="468449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2030007" y="2866158"/>
            <a:ext cx="0" cy="181387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627496" y="2473917"/>
            <a:ext cx="805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zh-CN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endParaRPr lang="zh-CN" altLang="en-US" sz="2400" dirty="0">
              <a:solidFill>
                <a:srgbClr val="0070C0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 flipV="1">
            <a:off x="2030007" y="608377"/>
            <a:ext cx="0" cy="186554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H="1">
            <a:off x="4323820" y="4065414"/>
            <a:ext cx="79960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H="1">
            <a:off x="4323820" y="4485233"/>
            <a:ext cx="8772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4993453" y="4041712"/>
            <a:ext cx="26645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zh-CN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向上爬</a:t>
            </a: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(3-2)</a:t>
            </a:r>
            <a:r>
              <a:rPr lang="zh-CN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endParaRPr lang="zh-CN" altLang="en-US" sz="2400" dirty="0"/>
          </a:p>
        </p:txBody>
      </p:sp>
      <p:cxnSp>
        <p:nvCxnSpPr>
          <p:cNvPr id="38" name="直接箭头连接符 37"/>
          <p:cNvCxnSpPr/>
          <p:nvPr/>
        </p:nvCxnSpPr>
        <p:spPr>
          <a:xfrm flipV="1">
            <a:off x="4323816" y="1350120"/>
            <a:ext cx="0" cy="31029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4312045" y="1359028"/>
            <a:ext cx="805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endParaRPr lang="zh-CN" altLang="en-US" sz="2400" dirty="0"/>
          </a:p>
        </p:txBody>
      </p:sp>
      <p:cxnSp>
        <p:nvCxnSpPr>
          <p:cNvPr id="41" name="直接连接符 40"/>
          <p:cNvCxnSpPr/>
          <p:nvPr/>
        </p:nvCxnSpPr>
        <p:spPr>
          <a:xfrm flipH="1">
            <a:off x="4234843" y="620754"/>
            <a:ext cx="79960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H="1">
            <a:off x="4234841" y="1346903"/>
            <a:ext cx="8772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4288799" y="805076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endParaRPr lang="zh-CN" altLang="en-US" sz="2400" dirty="0"/>
          </a:p>
        </p:txBody>
      </p:sp>
      <p:sp>
        <p:nvSpPr>
          <p:cNvPr id="47" name="矩形 46"/>
          <p:cNvSpPr/>
          <p:nvPr/>
        </p:nvSpPr>
        <p:spPr>
          <a:xfrm>
            <a:off x="5051466" y="805075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endParaRPr lang="zh-CN" altLang="en-US" sz="2400" dirty="0"/>
          </a:p>
        </p:txBody>
      </p:sp>
      <p:cxnSp>
        <p:nvCxnSpPr>
          <p:cNvPr id="48" name="直接连接符 47"/>
          <p:cNvCxnSpPr/>
          <p:nvPr/>
        </p:nvCxnSpPr>
        <p:spPr>
          <a:xfrm flipH="1">
            <a:off x="4287197" y="3155262"/>
            <a:ext cx="79960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5" grpId="0"/>
      <p:bldP spid="37" grpId="0"/>
      <p:bldP spid="40" grpId="0"/>
      <p:bldP spid="43" grpId="0"/>
      <p:bldP spid="4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auto">
          <a:xfrm>
            <a:off x="910715" y="1993942"/>
            <a:ext cx="7261689" cy="237800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>
            <a:outerShdw blurRad="457200" dist="152400" dir="636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99592" y="590827"/>
            <a:ext cx="7488832" cy="965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一只蜗牛从一口枯井的底部向井口爬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它白天向上爬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夜里向下滑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米。已知井深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这只蜗牛爬到井口需要几天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zh-CN" sz="2400" b="1" dirty="0">
              <a:effectLst>
                <a:outerShdw blurRad="38100" dist="38100" dir="2700000" algn="tl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39753" y="2335549"/>
            <a:ext cx="4680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解答</a:t>
            </a: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en-US" altLang="zh-CN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12÷(3-2)=12(</a:t>
            </a:r>
            <a:r>
              <a:rPr lang="zh-CN" altLang="zh-CN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en-US" altLang="zh-CN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zh-CN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endParaRPr lang="en-US" altLang="zh-CN" sz="2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 12+1=13(</a:t>
            </a:r>
            <a:r>
              <a:rPr lang="zh-CN" altLang="zh-CN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en-US" altLang="zh-CN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zh-CN" sz="2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答</a:t>
            </a:r>
            <a:r>
              <a:rPr lang="en-US" altLang="zh-CN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zh-CN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这只蜗牛爬到井口需要</a:t>
            </a:r>
            <a:r>
              <a:rPr lang="en-US" altLang="zh-CN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lang="zh-CN" altLang="zh-CN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005356" y="1876763"/>
                <a:ext cx="8463188" cy="244233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1.</a:t>
                </a:r>
                <a:r>
                  <a:rPr lang="zh-CN" altLang="zh-CN" sz="20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描述具有</a:t>
                </a: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相反意义的量</a:t>
                </a:r>
                <a:r>
                  <a:rPr lang="en-US" altLang="zh-CN" sz="20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,</a:t>
                </a:r>
                <a:r>
                  <a:rPr lang="zh-CN" altLang="zh-CN" sz="20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可以用</a:t>
                </a: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正、负数</a:t>
                </a:r>
                <a:r>
                  <a:rPr lang="zh-CN" altLang="zh-CN" sz="20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表示。</a:t>
                </a:r>
                <a:endParaRPr lang="en-US" altLang="zh-CN" sz="20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2.</a:t>
                </a:r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像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-2</a:t>
                </a:r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、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-0.2</a:t>
                </a:r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、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-1.2</a:t>
                </a:r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、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chemeClr val="tx1"/>
                            </a:solidFill>
                            <a:latin typeface="Cambria Math" panose="0204050305040603020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chemeClr val="tx1"/>
                            </a:solidFill>
                            <a:latin typeface="Cambria Math" panose="0204050305040603020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……都是</a:t>
                </a: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负数</a:t>
                </a:r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chemeClr val="tx1"/>
                            </a:solidFill>
                            <a:latin typeface="Cambria Math" panose="0204050305040603020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chemeClr val="tx1"/>
                            </a:solidFill>
                            <a:latin typeface="Cambria Math" panose="0204050305040603020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读作负二分之三。</a:t>
                </a:r>
                <a:endParaRPr lang="en-US" altLang="zh-CN" sz="20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像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+16</a:t>
                </a:r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、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12</a:t>
                </a:r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、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0.23</a:t>
                </a:r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、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chemeClr val="tx1"/>
                            </a:solidFill>
                            <a:latin typeface="Cambria Math" panose="0204050305040603020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chemeClr val="tx1"/>
                            </a:solidFill>
                            <a:latin typeface="Cambria Math" panose="0204050305040603020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……都是</a:t>
                </a: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正数</a:t>
                </a:r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chemeClr val="tx1"/>
                            </a:solidFill>
                            <a:latin typeface="Cambria Math" panose="0204050305040603020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2000" b="1" i="0" smtClean="0">
                            <a:solidFill>
                              <a:schemeClr val="tx1"/>
                            </a:solidFill>
                            <a:latin typeface="Cambria Math" panose="0204050305040603020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读作正三分之二</a:t>
                </a:r>
                <a:r>
                  <a:rPr lang="zh-CN" altLang="en-US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正</a:t>
                </a:r>
                <a:endParaRPr lang="en-US" altLang="zh-CN" sz="20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数都大于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0,</a:t>
                </a: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负数都小于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0,</a:t>
                </a:r>
                <a:r>
                  <a:rPr lang="zh-CN" altLang="zh-CN" sz="2000" b="1" dirty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正数都大于负数</a:t>
                </a:r>
                <a:r>
                  <a:rPr lang="zh-CN" altLang="zh-CN" sz="2000" b="1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。</a:t>
                </a:r>
                <a:endParaRPr lang="zh-CN" altLang="en-US" sz="2000" b="1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356" y="1876763"/>
                <a:ext cx="8463188" cy="2442335"/>
              </a:xfrm>
              <a:prstGeom prst="rect">
                <a:avLst/>
              </a:prstGeom>
              <a:blipFill rotWithShape="1">
                <a:blip r:embed="rId3"/>
                <a:stretch>
                  <a:fillRect l="-2" t="-14" r="1" b="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情境导入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828642" y="3617577"/>
            <a:ext cx="52290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从图中，你发现了哪些数学信息？</a:t>
            </a: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828642" y="4251778"/>
            <a:ext cx="52290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最高气温零上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lang="en-US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℃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最低气温零下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℃</a:t>
            </a:r>
            <a:endParaRPr lang="en-US" altLang="zh-CN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828638" y="3940928"/>
            <a:ext cx="46805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比海平面低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155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米比海平面高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831.7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701626" y="1184563"/>
            <a:ext cx="7740748" cy="2441876"/>
            <a:chOff x="287636" y="1312133"/>
            <a:chExt cx="7740748" cy="2441876"/>
          </a:xfrm>
        </p:grpSpPr>
        <p:sp>
          <p:nvSpPr>
            <p:cNvPr id="4" name="矩形 3"/>
            <p:cNvSpPr/>
            <p:nvPr/>
          </p:nvSpPr>
          <p:spPr>
            <a:xfrm>
              <a:off x="287636" y="1312133"/>
              <a:ext cx="7740748" cy="244187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Picture 21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553" b="95319" l="5682" r="90625">
                          <a14:foregroundMark x1="61932" y1="8936" x2="62784" y2="3404"/>
                          <a14:foregroundMark x1="23864" y1="45532" x2="13352" y2="46383"/>
                          <a14:foregroundMark x1="13352" y1="46383" x2="8523" y2="60851"/>
                          <a14:foregroundMark x1="8523" y1="60851" x2="20455" y2="88085"/>
                          <a14:foregroundMark x1="20455" y1="88085" x2="44886" y2="88511"/>
                          <a14:foregroundMark x1="44886" y1="88511" x2="56250" y2="88085"/>
                          <a14:foregroundMark x1="56250" y1="88085" x2="65057" y2="79149"/>
                          <a14:foregroundMark x1="63068" y1="93191" x2="68182" y2="95745"/>
                          <a14:foregroundMark x1="6534" y1="68511" x2="10795" y2="68936"/>
                          <a14:foregroundMark x1="5682" y1="54894" x2="6534" y2="50638"/>
                          <a14:foregroundMark x1="89773" y1="45957" x2="90625" y2="51064"/>
                        </a14:backgroundRemoval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819" y="1484741"/>
              <a:ext cx="3316352" cy="221802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76025" y="1362951"/>
              <a:ext cx="1479179" cy="986120"/>
            </a:xfrm>
            <a:prstGeom prst="ellipse">
              <a:avLst/>
            </a:prstGeom>
            <a:ln w="63500" cap="rnd"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5" cstate="email"/>
            <a:srcRect/>
            <a:stretch>
              <a:fillRect/>
            </a:stretch>
          </p:blipFill>
          <p:spPr>
            <a:xfrm>
              <a:off x="3081526" y="2764633"/>
              <a:ext cx="1440896" cy="960598"/>
            </a:xfrm>
            <a:prstGeom prst="ellipse">
              <a:avLst/>
            </a:prstGeom>
            <a:ln w="63500" cap="rnd"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</p:pic>
      </p:grpSp>
      <p:sp>
        <p:nvSpPr>
          <p:cNvPr id="20" name="矩形 19"/>
          <p:cNvSpPr/>
          <p:nvPr/>
        </p:nvSpPr>
        <p:spPr>
          <a:xfrm>
            <a:off x="4906645" y="1169977"/>
            <a:ext cx="3508349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●吐鲁番素有“火洲”之称。夏季平均气温在</a:t>
            </a:r>
            <a:r>
              <a:rPr lang="en-US" altLang="zh-CN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38℃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左右，盆地中心的气温达到</a:t>
            </a:r>
            <a:r>
              <a:rPr lang="en-US" altLang="zh-CN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49℃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以上。</a:t>
            </a:r>
          </a:p>
          <a:p>
            <a:pPr>
              <a:spcBef>
                <a:spcPct val="50000"/>
              </a:spcBef>
            </a:pP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●吐鲁番的日温差特别大。</a:t>
            </a:r>
            <a:r>
              <a:rPr lang="en-US" altLang="zh-CN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月份日平均最高气温在零上</a:t>
            </a:r>
            <a:r>
              <a:rPr lang="en-US" altLang="zh-CN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13℃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左右，最低气温在零下</a:t>
            </a:r>
            <a:r>
              <a:rPr lang="en-US" altLang="zh-CN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3℃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左右。</a:t>
            </a:r>
          </a:p>
          <a:p>
            <a:pPr>
              <a:spcBef>
                <a:spcPct val="50000"/>
              </a:spcBef>
            </a:pP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●吐鲁番盆地比海平面低</a:t>
            </a:r>
            <a:r>
              <a:rPr lang="en-US" altLang="zh-CN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155.31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米，是我国地势最低的地方；吐鲁番市区附近的火焰山主峰比海平面高</a:t>
            </a:r>
            <a:r>
              <a:rPr lang="en-US" altLang="zh-CN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831.7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</a:p>
        </p:txBody>
      </p:sp>
      <p:sp>
        <p:nvSpPr>
          <p:cNvPr id="17" name="矩形 16"/>
          <p:cNvSpPr/>
          <p:nvPr/>
        </p:nvSpPr>
        <p:spPr>
          <a:xfrm>
            <a:off x="4906645" y="1169977"/>
            <a:ext cx="3508349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●吐鲁番素有“火洲”之称。夏季平均气温在</a:t>
            </a:r>
            <a:r>
              <a:rPr lang="en-US" altLang="zh-CN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38℃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左右，盆地中心的气温达到</a:t>
            </a:r>
            <a:r>
              <a:rPr lang="en-US" altLang="zh-CN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49℃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以上。</a:t>
            </a:r>
          </a:p>
          <a:p>
            <a:pPr>
              <a:spcBef>
                <a:spcPct val="50000"/>
              </a:spcBef>
            </a:pP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●吐鲁番的日温差特别大。</a:t>
            </a:r>
            <a:r>
              <a:rPr lang="en-US" altLang="zh-CN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月份日平均最高气温在</a:t>
            </a:r>
            <a:r>
              <a:rPr lang="zh-CN" altLang="en-US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零上</a:t>
            </a:r>
            <a:r>
              <a:rPr lang="en-US" altLang="zh-CN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13℃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左右，最低气温在零下</a:t>
            </a:r>
            <a:r>
              <a:rPr lang="en-US" altLang="zh-CN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3℃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左右。</a:t>
            </a:r>
          </a:p>
          <a:p>
            <a:pPr>
              <a:spcBef>
                <a:spcPct val="50000"/>
              </a:spcBef>
            </a:pP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●吐鲁番盆地比海平面</a:t>
            </a:r>
            <a:r>
              <a:rPr lang="zh-CN" altLang="en-US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低</a:t>
            </a:r>
            <a:r>
              <a:rPr lang="en-US" altLang="zh-CN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155.31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米，是我国地势最低的地方；吐鲁番市区附近的火焰山主峰比海平面</a:t>
            </a:r>
            <a:r>
              <a:rPr lang="zh-CN" altLang="en-US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高</a:t>
            </a:r>
            <a:r>
              <a:rPr lang="en-US" altLang="zh-CN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831.7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987824" y="1563640"/>
            <a:ext cx="338437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charset="-122"/>
                <a:ea typeface="等线" panose="02010600030101010101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页第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情境导入</a:t>
            </a: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611564" y="4012175"/>
            <a:ext cx="54336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零上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lang="en-US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℃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和零下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 </a:t>
            </a:r>
            <a:r>
              <a:rPr lang="en-US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℃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是什么意思？怎样表示？ </a:t>
            </a: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611560" y="4380940"/>
            <a:ext cx="53377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比海平面低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155.31</a:t>
            </a: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米是什么意思？怎样表示呢？ </a:t>
            </a: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611564" y="3643409"/>
            <a:ext cx="41314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ea typeface="楷体" panose="02010609060101010101" pitchFamily="49" charset="-122"/>
              </a:rPr>
              <a:t>根据这些信息，你能提出什么问题？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701626" y="1184563"/>
            <a:ext cx="7740748" cy="2441876"/>
            <a:chOff x="287636" y="1312133"/>
            <a:chExt cx="7740748" cy="2441876"/>
          </a:xfrm>
        </p:grpSpPr>
        <p:sp>
          <p:nvSpPr>
            <p:cNvPr id="4" name="矩形 3"/>
            <p:cNvSpPr/>
            <p:nvPr/>
          </p:nvSpPr>
          <p:spPr>
            <a:xfrm>
              <a:off x="287636" y="1312133"/>
              <a:ext cx="7740748" cy="244187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Picture 21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553" b="95319" l="5682" r="90625">
                          <a14:foregroundMark x1="61932" y1="8936" x2="62784" y2="3404"/>
                          <a14:foregroundMark x1="23864" y1="45532" x2="13352" y2="46383"/>
                          <a14:foregroundMark x1="13352" y1="46383" x2="8523" y2="60851"/>
                          <a14:foregroundMark x1="8523" y1="60851" x2="20455" y2="88085"/>
                          <a14:foregroundMark x1="20455" y1="88085" x2="44886" y2="88511"/>
                          <a14:foregroundMark x1="44886" y1="88511" x2="56250" y2="88085"/>
                          <a14:foregroundMark x1="56250" y1="88085" x2="65057" y2="79149"/>
                          <a14:foregroundMark x1="63068" y1="93191" x2="68182" y2="95745"/>
                          <a14:foregroundMark x1="6534" y1="68511" x2="10795" y2="68936"/>
                          <a14:foregroundMark x1="5682" y1="54894" x2="6534" y2="50638"/>
                          <a14:foregroundMark x1="89773" y1="45957" x2="90625" y2="51064"/>
                        </a14:backgroundRemoval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819" y="1484741"/>
              <a:ext cx="3316352" cy="221802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76025" y="1362951"/>
              <a:ext cx="1479179" cy="986120"/>
            </a:xfrm>
            <a:prstGeom prst="ellipse">
              <a:avLst/>
            </a:prstGeom>
            <a:ln w="63500" cap="rnd"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5" cstate="email"/>
            <a:srcRect/>
            <a:stretch>
              <a:fillRect/>
            </a:stretch>
          </p:blipFill>
          <p:spPr>
            <a:xfrm>
              <a:off x="3081526" y="2764633"/>
              <a:ext cx="1440896" cy="960598"/>
            </a:xfrm>
            <a:prstGeom prst="ellipse">
              <a:avLst/>
            </a:prstGeom>
            <a:ln w="63500" cap="rnd"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</p:pic>
      </p:grpSp>
      <p:sp>
        <p:nvSpPr>
          <p:cNvPr id="17" name="矩形 16"/>
          <p:cNvSpPr/>
          <p:nvPr/>
        </p:nvSpPr>
        <p:spPr>
          <a:xfrm>
            <a:off x="4906645" y="1169977"/>
            <a:ext cx="3508349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●吐鲁番素有“火洲”之称。夏季平均气温在</a:t>
            </a:r>
            <a:r>
              <a:rPr lang="en-US" altLang="zh-CN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38℃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左右，盆地中心的气温达到</a:t>
            </a:r>
            <a:r>
              <a:rPr lang="en-US" altLang="zh-CN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49℃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以上。</a:t>
            </a:r>
          </a:p>
          <a:p>
            <a:pPr>
              <a:spcBef>
                <a:spcPct val="50000"/>
              </a:spcBef>
            </a:pP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●吐鲁番的日温差特别大。</a:t>
            </a:r>
            <a:r>
              <a:rPr lang="en-US" altLang="zh-CN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月份日平均最高气温在</a:t>
            </a:r>
            <a:r>
              <a:rPr lang="zh-CN" altLang="en-US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零上</a:t>
            </a:r>
            <a:r>
              <a:rPr lang="en-US" altLang="zh-CN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13℃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左右，最低气温在零下</a:t>
            </a:r>
            <a:r>
              <a:rPr lang="en-US" altLang="zh-CN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3℃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左右。</a:t>
            </a:r>
          </a:p>
          <a:p>
            <a:pPr>
              <a:spcBef>
                <a:spcPct val="50000"/>
              </a:spcBef>
            </a:pP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●吐鲁番盆地比海平面</a:t>
            </a:r>
            <a:r>
              <a:rPr lang="zh-CN" altLang="en-US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低</a:t>
            </a:r>
            <a:r>
              <a:rPr lang="en-US" altLang="zh-CN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155.31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米，是我国地势最低的地方；吐鲁番市区附近的火焰山主峰比海平面</a:t>
            </a:r>
            <a:r>
              <a:rPr lang="zh-CN" altLang="en-US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高</a:t>
            </a:r>
            <a:r>
              <a:rPr lang="en-US" altLang="zh-CN" sz="1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831.7</a:t>
            </a:r>
            <a:r>
              <a:rPr lang="zh-CN" altLang="en-US" sz="1500" b="1" dirty="0">
                <a:latin typeface="楷体" panose="02010609060101010101" pitchFamily="49" charset="-122"/>
                <a:ea typeface="楷体" panose="02010609060101010101" pitchFamily="49" charset="-122"/>
              </a:rPr>
              <a:t>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pic>
        <p:nvPicPr>
          <p:cNvPr id="11" name="Picture 11" descr="O3[({D93TZX][$VV(JDW5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9946" y="2058532"/>
            <a:ext cx="113347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O3[({D93TZX][$VV(JDW5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8499" y="2101396"/>
            <a:ext cx="1133475" cy="236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 descr="O3[({D93TZX][$VV(JDW5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4476" y="2112109"/>
            <a:ext cx="113347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080537" y="2759809"/>
            <a:ext cx="12894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分界线 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862776" y="2976503"/>
            <a:ext cx="93940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1128158" y="2382382"/>
            <a:ext cx="971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零  上 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1128158" y="3227725"/>
            <a:ext cx="9179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零  下 </a:t>
            </a: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205923" y="2396669"/>
            <a:ext cx="594122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4734565" y="2256175"/>
            <a:ext cx="1133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零上</a:t>
            </a:r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lang="zh-CN" altLang="en-US" b="1">
                <a:solidFill>
                  <a:srgbClr val="FF0000"/>
                </a:solidFill>
                <a:ea typeface="楷体" panose="02010609060101010101" pitchFamily="49" charset="-122"/>
              </a:rPr>
              <a:t>℃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6852683" y="2911019"/>
            <a:ext cx="1188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零下</a:t>
            </a:r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b="1">
                <a:solidFill>
                  <a:srgbClr val="FF0000"/>
                </a:solidFill>
                <a:ea typeface="楷体" panose="02010609060101010101" pitchFamily="49" charset="-122"/>
              </a:rPr>
              <a:t>℃</a:t>
            </a:r>
          </a:p>
        </p:txBody>
      </p:sp>
      <p:sp>
        <p:nvSpPr>
          <p:cNvPr id="30" name="Line 37"/>
          <p:cNvSpPr>
            <a:spLocks noChangeShapeType="1"/>
          </p:cNvSpPr>
          <p:nvPr/>
        </p:nvSpPr>
        <p:spPr bwMode="auto">
          <a:xfrm>
            <a:off x="2910524" y="2112111"/>
            <a:ext cx="0" cy="86439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1" name="Line 38"/>
          <p:cNvSpPr>
            <a:spLocks noChangeShapeType="1"/>
          </p:cNvSpPr>
          <p:nvPr/>
        </p:nvSpPr>
        <p:spPr bwMode="auto">
          <a:xfrm flipV="1">
            <a:off x="2910524" y="2976505"/>
            <a:ext cx="0" cy="91797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2" name="Line 40"/>
          <p:cNvSpPr>
            <a:spLocks noChangeShapeType="1"/>
          </p:cNvSpPr>
          <p:nvPr/>
        </p:nvSpPr>
        <p:spPr bwMode="auto">
          <a:xfrm flipV="1">
            <a:off x="3882073" y="2946739"/>
            <a:ext cx="917972" cy="11906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3" name="Line 41"/>
          <p:cNvSpPr>
            <a:spLocks noChangeShapeType="1"/>
          </p:cNvSpPr>
          <p:nvPr/>
        </p:nvSpPr>
        <p:spPr bwMode="auto">
          <a:xfrm>
            <a:off x="4561921" y="2405003"/>
            <a:ext cx="11906" cy="1458516"/>
          </a:xfrm>
          <a:prstGeom prst="line">
            <a:avLst/>
          </a:prstGeom>
          <a:noFill/>
          <a:ln w="698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>
            <a:off x="6258561" y="3044371"/>
            <a:ext cx="647700" cy="11906"/>
          </a:xfrm>
          <a:prstGeom prst="line">
            <a:avLst/>
          </a:prstGeom>
          <a:noFill/>
          <a:ln w="28575">
            <a:solidFill>
              <a:schemeClr val="hlink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5" name="Line 56"/>
          <p:cNvSpPr>
            <a:spLocks noChangeShapeType="1"/>
          </p:cNvSpPr>
          <p:nvPr/>
        </p:nvSpPr>
        <p:spPr bwMode="auto">
          <a:xfrm>
            <a:off x="5988289" y="2922925"/>
            <a:ext cx="917972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6" name="Line 58"/>
          <p:cNvSpPr>
            <a:spLocks noChangeShapeType="1"/>
          </p:cNvSpPr>
          <p:nvPr/>
        </p:nvSpPr>
        <p:spPr bwMode="auto">
          <a:xfrm flipH="1">
            <a:off x="6635989" y="3062230"/>
            <a:ext cx="0" cy="778669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4" name="组合 3"/>
          <p:cNvGrpSpPr/>
          <p:nvPr/>
        </p:nvGrpSpPr>
        <p:grpSpPr>
          <a:xfrm>
            <a:off x="1110935" y="1160405"/>
            <a:ext cx="6938804" cy="461665"/>
            <a:chOff x="1110935" y="1160403"/>
            <a:chExt cx="6938804" cy="461665"/>
          </a:xfrm>
        </p:grpSpPr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1454412" y="1160403"/>
              <a:ext cx="659532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零上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13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℃和零下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 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℃是什么意思？怎样表示？ </a:t>
              </a:r>
            </a:p>
          </p:txBody>
        </p:sp>
        <p:sp>
          <p:nvSpPr>
            <p:cNvPr id="3" name="椭圆 2"/>
            <p:cNvSpPr/>
            <p:nvPr/>
          </p:nvSpPr>
          <p:spPr>
            <a:xfrm>
              <a:off x="1110935" y="1233680"/>
              <a:ext cx="315110" cy="3151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  <p:bldP spid="26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635123" y="1173350"/>
            <a:ext cx="5131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你能创造符号记录这两个温度吗？</a:t>
            </a: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2689263" y="2227825"/>
            <a:ext cx="5886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ea typeface="楷体" panose="02010609060101010101" pitchFamily="49" charset="-122"/>
              </a:rPr>
              <a:t>①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↑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13°C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        ↓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3°C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2688076" y="2660023"/>
            <a:ext cx="43276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ea typeface="楷体" panose="02010609060101010101" pitchFamily="49" charset="-122"/>
              </a:rPr>
              <a:t>② 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→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13°C         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←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3°C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2689263" y="3092219"/>
            <a:ext cx="5886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ea typeface="楷体" panose="02010609060101010101" pitchFamily="49" charset="-122"/>
              </a:rPr>
              <a:t>③</a:t>
            </a:r>
            <a:r>
              <a:rPr lang="en-US" altLang="zh-CN" sz="2000" b="1">
                <a:ea typeface="楷体" panose="02010609060101010101" pitchFamily="49" charset="-122"/>
              </a:rPr>
              <a:t>  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</a:rPr>
              <a:t>+13°C          -3°C</a:t>
            </a:r>
            <a:r>
              <a:rPr lang="zh-CN" altLang="en-US" sz="2000" b="1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635685" y="1742050"/>
            <a:ext cx="16204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零上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13°C</a:t>
            </a:r>
            <a:endParaRPr lang="zh-CN" altLang="en-US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984788" y="1742050"/>
            <a:ext cx="16192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零下</a:t>
            </a: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3°C</a:t>
            </a:r>
            <a:endParaRPr lang="zh-CN" altLang="en-US" sz="2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2915816" y="3625859"/>
            <a:ext cx="3078956" cy="8617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零上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13°C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，记作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+13°C 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；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零下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3°C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，记作</a:t>
            </a:r>
            <a:r>
              <a:rPr lang="en-US" altLang="zh-CN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-3°C</a:t>
            </a:r>
            <a:r>
              <a:rPr lang="zh-CN" altLang="en-US" sz="2000" b="1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1"/>
          <p:cNvSpPr>
            <a:spLocks noChangeArrowheads="1"/>
          </p:cNvSpPr>
          <p:nvPr/>
        </p:nvSpPr>
        <p:spPr bwMode="auto">
          <a:xfrm>
            <a:off x="538985" y="434099"/>
            <a:ext cx="242887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0070C0"/>
                </a:solidFill>
                <a:ea typeface="楷体" panose="02010609060101010101" pitchFamily="49" charset="-122"/>
              </a:rPr>
              <a:t>试一试</a:t>
            </a: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531718" y="962722"/>
            <a:ext cx="8001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ea typeface="楷体" panose="02010609060101010101" pitchFamily="49" charset="-122"/>
              </a:rPr>
              <a:t>写出下面温度计上显示的气温各是多少摄氏度，并读一读。</a:t>
            </a:r>
          </a:p>
        </p:txBody>
      </p:sp>
      <p:pic>
        <p:nvPicPr>
          <p:cNvPr id="7173" name="Picture 13" descr="~[W[SR6XXBZA7TAMZ{L1A_V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816" y="1862436"/>
            <a:ext cx="6048375" cy="243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656159" y="3913883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+12</a:t>
            </a:r>
            <a:endParaRPr lang="zh-CN" altLang="en-US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2789634" y="3913883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-1</a:t>
            </a:r>
            <a:endParaRPr lang="zh-CN" altLang="en-US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3762374" y="3913883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+9</a:t>
            </a:r>
            <a:endParaRPr lang="zh-CN" altLang="en-US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4733924" y="3913883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+2</a:t>
            </a:r>
            <a:endParaRPr lang="zh-CN" altLang="en-US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5815012" y="3913883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6678215" y="3913883"/>
            <a:ext cx="5941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-12</a:t>
            </a:r>
            <a:endParaRPr lang="zh-CN" altLang="en-US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898629" y="2676546"/>
            <a:ext cx="13147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分界线 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687749" y="2877914"/>
            <a:ext cx="43598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92298" y="2289557"/>
            <a:ext cx="12609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零上为正 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718795" y="3144462"/>
            <a:ext cx="12609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零下为下 </a:t>
            </a:r>
          </a:p>
        </p:txBody>
      </p:sp>
      <p:sp>
        <p:nvSpPr>
          <p:cNvPr id="19" name="Line 38"/>
          <p:cNvSpPr>
            <a:spLocks noChangeShapeType="1"/>
          </p:cNvSpPr>
          <p:nvPr/>
        </p:nvSpPr>
        <p:spPr bwMode="auto">
          <a:xfrm flipV="1">
            <a:off x="2753966" y="2916011"/>
            <a:ext cx="0" cy="87987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0" grpId="0"/>
      <p:bldP spid="45071" grpId="0"/>
      <p:bldP spid="45072" grpId="0"/>
      <p:bldP spid="45073" grpId="0"/>
      <p:bldP spid="45074" grpId="0"/>
      <p:bldP spid="45075" grpId="0"/>
      <p:bldP spid="15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pic>
        <p:nvPicPr>
          <p:cNvPr id="8" name="Picture 9" descr="QJ7{E7H%FFOS%$4}WCMW]_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9231" y="1997128"/>
            <a:ext cx="4644628" cy="205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319835" y="3216206"/>
            <a:ext cx="22593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以海平面为分界线 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306873" y="2387084"/>
            <a:ext cx="22593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比海平面高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312853" y="3539372"/>
            <a:ext cx="20526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比海平面低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645446" y="3400875"/>
            <a:ext cx="12954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500" b="1" dirty="0">
                <a:solidFill>
                  <a:srgbClr val="FF0000"/>
                </a:solidFill>
                <a:ea typeface="楷体" panose="02010609060101010101" pitchFamily="49" charset="-122"/>
              </a:rPr>
              <a:t>- 155.31</a:t>
            </a:r>
            <a:r>
              <a:rPr lang="zh-CN" altLang="en-US" sz="1500" b="1" dirty="0">
                <a:solidFill>
                  <a:srgbClr val="FF0000"/>
                </a:solidFill>
                <a:ea typeface="楷体" panose="02010609060101010101" pitchFamily="49" charset="-122"/>
              </a:rPr>
              <a:t>米</a:t>
            </a:r>
            <a:endParaRPr lang="en-US" altLang="zh-CN" sz="1500" b="1" dirty="0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 rot="16200000">
            <a:off x="2698900" y="2351086"/>
            <a:ext cx="12954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500" b="1" dirty="0">
                <a:solidFill>
                  <a:srgbClr val="FF0000"/>
                </a:solidFill>
                <a:ea typeface="楷体" panose="02010609060101010101" pitchFamily="49" charset="-122"/>
              </a:rPr>
              <a:t>+831.7</a:t>
            </a:r>
            <a:r>
              <a:rPr lang="zh-CN" altLang="en-US" sz="1500" b="1" dirty="0">
                <a:solidFill>
                  <a:srgbClr val="FF0000"/>
                </a:solidFill>
                <a:ea typeface="楷体" panose="02010609060101010101" pitchFamily="49" charset="-122"/>
              </a:rPr>
              <a:t>米</a:t>
            </a:r>
            <a:endParaRPr lang="en-US" altLang="zh-CN" sz="1500" b="1" dirty="0">
              <a:solidFill>
                <a:srgbClr val="FF0000"/>
              </a:solidFill>
              <a:ea typeface="楷体" panose="02010609060101010101" pitchFamily="49" charset="-122"/>
            </a:endParaRPr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1624960" y="3379444"/>
            <a:ext cx="4536281" cy="1071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>
            <a:off x="6075512" y="1997128"/>
            <a:ext cx="0" cy="1403747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>
            <a:off x="6075512" y="3400873"/>
            <a:ext cx="0" cy="594122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3645446" y="3400875"/>
            <a:ext cx="0" cy="21550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6129090" y="3217516"/>
            <a:ext cx="3238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>
            <a:off x="1701158" y="2126906"/>
            <a:ext cx="4536281" cy="1071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400905" y="1903504"/>
            <a:ext cx="7560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200" b="1" dirty="0">
                <a:latin typeface="楷体" panose="02010609060101010101" pitchFamily="49" charset="-122"/>
                <a:ea typeface="楷体" panose="02010609060101010101" pitchFamily="49" charset="-122"/>
              </a:rPr>
              <a:t>火焰山</a:t>
            </a:r>
          </a:p>
        </p:txBody>
      </p:sp>
      <p:grpSp>
        <p:nvGrpSpPr>
          <p:cNvPr id="27" name="Group 35"/>
          <p:cNvGrpSpPr/>
          <p:nvPr/>
        </p:nvGrpSpPr>
        <p:grpSpPr bwMode="auto">
          <a:xfrm flipH="1">
            <a:off x="3213250" y="2142382"/>
            <a:ext cx="159544" cy="1241822"/>
            <a:chOff x="113" y="2024"/>
            <a:chExt cx="0" cy="861"/>
          </a:xfrm>
        </p:grpSpPr>
        <p:sp>
          <p:nvSpPr>
            <p:cNvPr id="28" name="Line 32"/>
            <p:cNvSpPr>
              <a:spLocks noChangeShapeType="1"/>
            </p:cNvSpPr>
            <p:nvPr/>
          </p:nvSpPr>
          <p:spPr bwMode="auto">
            <a:xfrm flipH="1">
              <a:off x="113" y="2341"/>
              <a:ext cx="0" cy="54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29" name="Line 33"/>
            <p:cNvSpPr>
              <a:spLocks noChangeShapeType="1"/>
            </p:cNvSpPr>
            <p:nvPr/>
          </p:nvSpPr>
          <p:spPr bwMode="auto">
            <a:xfrm flipH="1" flipV="1">
              <a:off x="113" y="2024"/>
              <a:ext cx="0" cy="317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 dirty="0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096220" y="1145086"/>
            <a:ext cx="7482945" cy="461665"/>
            <a:chOff x="1347003" y="966132"/>
            <a:chExt cx="7482945" cy="461665"/>
          </a:xfrm>
        </p:grpSpPr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1656160" y="966132"/>
              <a:ext cx="71737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比海平面低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155.31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米是什么意思？怎样表示呢？ </a:t>
              </a:r>
            </a:p>
          </p:txBody>
        </p:sp>
        <p:sp>
          <p:nvSpPr>
            <p:cNvPr id="32" name="椭圆 31"/>
            <p:cNvSpPr/>
            <p:nvPr/>
          </p:nvSpPr>
          <p:spPr>
            <a:xfrm>
              <a:off x="1347003" y="1039409"/>
              <a:ext cx="315110" cy="31511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9" grpId="0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 bwMode="auto">
          <a:xfrm>
            <a:off x="751560" y="611186"/>
            <a:ext cx="7850596" cy="3859013"/>
            <a:chOff x="1987666" y="2574729"/>
            <a:chExt cx="2304256" cy="3517298"/>
          </a:xfrm>
        </p:grpSpPr>
        <p:sp>
          <p:nvSpPr>
            <p:cNvPr id="10" name="矩形 9"/>
            <p:cNvSpPr/>
            <p:nvPr/>
          </p:nvSpPr>
          <p:spPr>
            <a:xfrm>
              <a:off x="1987666" y="2730601"/>
              <a:ext cx="2304256" cy="3361426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>
              <a:outerShdw blurRad="457200" dist="152400" dir="636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</a:endParaRPr>
            </a:p>
          </p:txBody>
        </p:sp>
        <p:pic>
          <p:nvPicPr>
            <p:cNvPr id="11" name="图片 84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75698" y="2574729"/>
              <a:ext cx="1560447" cy="1078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35"/>
            <p:cNvSpPr txBox="1"/>
            <p:nvPr/>
          </p:nvSpPr>
          <p:spPr>
            <a:xfrm>
              <a:off x="2535543" y="2954244"/>
              <a:ext cx="902010" cy="521772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en-US"/>
              </a:defPPr>
              <a:lvl1pPr algn="ctr">
                <a:lnSpc>
                  <a:spcPct val="130000"/>
                </a:lnSpc>
                <a:defRPr sz="4000" b="1">
                  <a:solidFill>
                    <a:schemeClr val="bg1"/>
                  </a:solidFill>
                  <a:latin typeface="Agency FB" panose="020B0503020202020204" pitchFamily="34" charset="0"/>
                  <a:ea typeface="微软雅黑" panose="020B0503020204020204" pitchFamily="34" charset="-122"/>
                  <a:cs typeface="Calibri" panose="020F0502020204030204" pitchFamily="34" charset="0"/>
                </a:defRPr>
              </a:lvl1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2400" kern="0" dirty="0">
                <a:solidFill>
                  <a:sysClr val="window" lastClr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385987" y="1862558"/>
            <a:ext cx="7650513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像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831.7</a:t>
            </a:r>
            <a:r>
              <a:rPr lang="en-US" altLang="zh-CN" sz="2400" b="1" dirty="0">
                <a:ea typeface="楷体" panose="02010609060101010101" pitchFamily="49" charset="-122"/>
              </a:rPr>
              <a:t>……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都是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正数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400" b="1" dirty="0">
                <a:ea typeface="楷体" panose="02010609060101010101" pitchFamily="49" charset="-122"/>
              </a:rPr>
              <a:t>“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en-US" altLang="zh-CN" sz="2400" b="1" dirty="0">
                <a:ea typeface="楷体" panose="02010609060101010101" pitchFamily="49" charset="-122"/>
              </a:rPr>
              <a:t>”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是正号，通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5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常省略不写；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读作</a:t>
            </a:r>
            <a:r>
              <a:rPr lang="zh-CN" altLang="en-US" sz="2400" b="1" dirty="0">
                <a:ea typeface="楷体" panose="02010609060101010101" pitchFamily="49" charset="-122"/>
              </a:rPr>
              <a:t>“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正十三</a:t>
            </a:r>
            <a:r>
              <a:rPr lang="zh-CN" altLang="en-US" sz="2400" b="1" dirty="0">
                <a:ea typeface="楷体" panose="02010609060101010101" pitchFamily="49" charset="-122"/>
              </a:rPr>
              <a:t>”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5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像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155.31</a:t>
            </a:r>
            <a:r>
              <a:rPr lang="en-US" altLang="zh-CN" sz="2400" b="1" dirty="0">
                <a:ea typeface="楷体" panose="02010609060101010101" pitchFamily="49" charset="-122"/>
              </a:rPr>
              <a:t>……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都是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负数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400" b="1" dirty="0">
                <a:ea typeface="楷体" panose="02010609060101010101" pitchFamily="49" charset="-122"/>
              </a:rPr>
              <a:t>“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zh-CN" altLang="en-US" sz="2400" b="1" dirty="0">
                <a:ea typeface="楷体" panose="02010609060101010101" pitchFamily="49" charset="-122"/>
              </a:rPr>
              <a:t>”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是负号， 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25000"/>
              </a:lnSpc>
            </a:pPr>
            <a:r>
              <a:rPr lang="en-US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读作</a:t>
            </a:r>
            <a:r>
              <a:rPr lang="zh-CN" altLang="en-US" sz="2400" b="1" dirty="0">
                <a:ea typeface="楷体" panose="02010609060101010101" pitchFamily="49" charset="-122"/>
              </a:rPr>
              <a:t>“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负三</a:t>
            </a:r>
            <a:r>
              <a:rPr lang="zh-CN" altLang="en-US" sz="2400" b="1" dirty="0">
                <a:ea typeface="楷体" panose="02010609060101010101" pitchFamily="49" charset="-122"/>
              </a:rPr>
              <a:t>”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既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不是正数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，也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不是负数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1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9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9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9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9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07273" y="1034585"/>
            <a:ext cx="69255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ea typeface="楷体" panose="02010609060101010101" pitchFamily="49" charset="-122"/>
              </a:rPr>
              <a:t>读出下面各数，并按要求填一填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601391" y="1653779"/>
            <a:ext cx="5941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ea typeface="楷体" panose="02010609060101010101" pitchFamily="49" charset="-122"/>
              </a:rPr>
              <a:t>+4</a:t>
            </a:r>
            <a:endParaRPr lang="zh-CN" altLang="en-US" sz="2000" b="1">
              <a:ea typeface="楷体" panose="02010609060101010101" pitchFamily="49" charset="-122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141935" y="1653779"/>
            <a:ext cx="5941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ea typeface="楷体" panose="02010609060101010101" pitchFamily="49" charset="-122"/>
              </a:rPr>
              <a:t>-8</a:t>
            </a:r>
            <a:endParaRPr lang="zh-CN" altLang="en-US" sz="2000" b="1">
              <a:ea typeface="楷体" panose="02010609060101010101" pitchFamily="49" charset="-122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681287" y="1653779"/>
            <a:ext cx="6988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ea typeface="楷体" panose="02010609060101010101" pitchFamily="49" charset="-122"/>
              </a:rPr>
              <a:t>+2.8</a:t>
            </a:r>
            <a:endParaRPr lang="zh-CN" altLang="en-US" sz="2000" b="1" dirty="0">
              <a:ea typeface="楷体" panose="02010609060101010101" pitchFamily="49" charset="-122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625583" y="1653779"/>
            <a:ext cx="4869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ea typeface="楷体" panose="02010609060101010101" pitchFamily="49" charset="-122"/>
              </a:rPr>
              <a:t>7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112544" y="1653779"/>
            <a:ext cx="5941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ea typeface="楷体" panose="02010609060101010101" pitchFamily="49" charset="-122"/>
              </a:rPr>
              <a:t>-20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6462716" y="1653779"/>
            <a:ext cx="7203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ea typeface="楷体" panose="02010609060101010101" pitchFamily="49" charset="-122"/>
              </a:rPr>
              <a:t>+16</a:t>
            </a:r>
          </a:p>
        </p:txBody>
      </p:sp>
      <p:sp>
        <p:nvSpPr>
          <p:cNvPr id="10249" name="Rectangle 12"/>
          <p:cNvSpPr>
            <a:spLocks noChangeArrowheads="1"/>
          </p:cNvSpPr>
          <p:nvPr/>
        </p:nvSpPr>
        <p:spPr bwMode="auto">
          <a:xfrm>
            <a:off x="1143005" y="-150043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0250" name="Rectangle 14"/>
          <p:cNvSpPr>
            <a:spLocks noChangeArrowheads="1"/>
          </p:cNvSpPr>
          <p:nvPr/>
        </p:nvSpPr>
        <p:spPr bwMode="auto">
          <a:xfrm>
            <a:off x="1143005" y="2275263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0251" name="Rectangle 17"/>
          <p:cNvSpPr>
            <a:spLocks noChangeArrowheads="1"/>
          </p:cNvSpPr>
          <p:nvPr/>
        </p:nvSpPr>
        <p:spPr bwMode="auto">
          <a:xfrm>
            <a:off x="4476750" y="2705770"/>
            <a:ext cx="23756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900" b="1">
                <a:solidFill>
                  <a:srgbClr val="FF0000"/>
                </a:solidFill>
                <a:ea typeface="楷体" panose="02010609060101010101" pitchFamily="49" charset="-122"/>
              </a:rPr>
              <a:t> </a:t>
            </a:r>
            <a:r>
              <a:rPr lang="zh-CN" altLang="en-US" sz="600" b="1">
                <a:ea typeface="楷体" panose="02010609060101010101" pitchFamily="49" charset="-122"/>
              </a:rPr>
              <a:t> </a:t>
            </a:r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7163994" y="1653779"/>
            <a:ext cx="8643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ea typeface="楷体" panose="02010609060101010101" pitchFamily="49" charset="-122"/>
              </a:rPr>
              <a:t>-15.7</a:t>
            </a:r>
          </a:p>
        </p:txBody>
      </p:sp>
      <p:sp>
        <p:nvSpPr>
          <p:cNvPr id="10253" name="Rectangle 31"/>
          <p:cNvSpPr>
            <a:spLocks noChangeArrowheads="1"/>
          </p:cNvSpPr>
          <p:nvPr/>
        </p:nvSpPr>
        <p:spPr bwMode="auto">
          <a:xfrm>
            <a:off x="359572" y="553909"/>
            <a:ext cx="13501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70C0"/>
                </a:solidFill>
                <a:ea typeface="楷体" panose="02010609060101010101" pitchFamily="49" charset="-122"/>
              </a:rPr>
              <a:t>试一试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3437339" y="1653779"/>
            <a:ext cx="4321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ea typeface="楷体" panose="02010609060101010101" pitchFamily="49" charset="-122"/>
              </a:rPr>
              <a:t>0</a:t>
            </a:r>
          </a:p>
        </p:txBody>
      </p:sp>
      <p:grpSp>
        <p:nvGrpSpPr>
          <p:cNvPr id="2" name="Group 22"/>
          <p:cNvGrpSpPr/>
          <p:nvPr/>
        </p:nvGrpSpPr>
        <p:grpSpPr bwMode="auto">
          <a:xfrm>
            <a:off x="3977882" y="1545433"/>
            <a:ext cx="432412" cy="677735"/>
            <a:chOff x="2426" y="1298"/>
            <a:chExt cx="279" cy="453"/>
          </a:xfrm>
        </p:grpSpPr>
        <p:graphicFrame>
          <p:nvGraphicFramePr>
            <p:cNvPr id="10265" name="Object 13"/>
            <p:cNvGraphicFramePr>
              <a:graphicFrameLocks noChangeAspect="1"/>
            </p:cNvGraphicFramePr>
            <p:nvPr/>
          </p:nvGraphicFramePr>
          <p:xfrm>
            <a:off x="2539" y="1298"/>
            <a:ext cx="166" cy="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4" name="公式" r:id="rId3" imgW="177800" imgH="508000" progId="Equation.3">
                    <p:embed/>
                  </p:oleObj>
                </mc:Choice>
                <mc:Fallback>
                  <p:oleObj name="公式" r:id="rId3" imgW="177800" imgH="5080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9" y="1298"/>
                          <a:ext cx="166" cy="4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6" name="Text Box 21"/>
            <p:cNvSpPr txBox="1">
              <a:spLocks noChangeArrowheads="1"/>
            </p:cNvSpPr>
            <p:nvPr/>
          </p:nvSpPr>
          <p:spPr bwMode="auto">
            <a:xfrm>
              <a:off x="2426" y="1389"/>
              <a:ext cx="227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>
                  <a:ea typeface="楷体" panose="02010609060101010101" pitchFamily="49" charset="-122"/>
                </a:rPr>
                <a:t>+</a:t>
              </a:r>
              <a:endParaRPr lang="zh-CN" altLang="en-US" sz="2000" b="1">
                <a:ea typeface="楷体" panose="02010609060101010101" pitchFamily="49" charset="-122"/>
              </a:endParaRPr>
            </a:p>
          </p:txBody>
        </p:sp>
      </p:grpSp>
      <p:grpSp>
        <p:nvGrpSpPr>
          <p:cNvPr id="3" name="Group 24"/>
          <p:cNvGrpSpPr/>
          <p:nvPr/>
        </p:nvGrpSpPr>
        <p:grpSpPr bwMode="auto">
          <a:xfrm>
            <a:off x="5868592" y="1524002"/>
            <a:ext cx="382190" cy="561975"/>
            <a:chOff x="4195" y="1253"/>
            <a:chExt cx="321" cy="472"/>
          </a:xfrm>
        </p:grpSpPr>
        <p:graphicFrame>
          <p:nvGraphicFramePr>
            <p:cNvPr id="10263" name="Object 15"/>
            <p:cNvGraphicFramePr>
              <a:graphicFrameLocks noChangeAspect="1"/>
            </p:cNvGraphicFramePr>
            <p:nvPr/>
          </p:nvGraphicFramePr>
          <p:xfrm>
            <a:off x="4332" y="1253"/>
            <a:ext cx="184" cy="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" name="公式" r:id="rId5" imgW="190500" imgH="508000" progId="Equation.3">
                    <p:embed/>
                  </p:oleObj>
                </mc:Choice>
                <mc:Fallback>
                  <p:oleObj name="公式" r:id="rId5" imgW="190500" imgH="5080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1253"/>
                          <a:ext cx="184" cy="4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4" name="Text Box 23"/>
            <p:cNvSpPr txBox="1">
              <a:spLocks noChangeArrowheads="1"/>
            </p:cNvSpPr>
            <p:nvPr/>
          </p:nvSpPr>
          <p:spPr bwMode="auto">
            <a:xfrm>
              <a:off x="4195" y="1328"/>
              <a:ext cx="273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000" b="1">
                  <a:ea typeface="楷体" panose="02010609060101010101" pitchFamily="49" charset="-122"/>
                </a:rPr>
                <a:t>-</a:t>
              </a:r>
            </a:p>
          </p:txBody>
        </p:sp>
      </p:grpSp>
      <p:sp>
        <p:nvSpPr>
          <p:cNvPr id="10257" name="Oval 25"/>
          <p:cNvSpPr>
            <a:spLocks noChangeArrowheads="1"/>
          </p:cNvSpPr>
          <p:nvPr/>
        </p:nvSpPr>
        <p:spPr bwMode="auto">
          <a:xfrm>
            <a:off x="1709741" y="2301479"/>
            <a:ext cx="2538413" cy="1513284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0258" name="Oval 26"/>
          <p:cNvSpPr>
            <a:spLocks noChangeArrowheads="1"/>
          </p:cNvSpPr>
          <p:nvPr/>
        </p:nvSpPr>
        <p:spPr bwMode="auto">
          <a:xfrm>
            <a:off x="4955993" y="2287752"/>
            <a:ext cx="2538413" cy="1513284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350" b="1">
              <a:ea typeface="楷体" panose="02010609060101010101" pitchFamily="49" charset="-122"/>
            </a:endParaRPr>
          </a:p>
        </p:txBody>
      </p:sp>
      <p:sp>
        <p:nvSpPr>
          <p:cNvPr id="10259" name="Text Box 27"/>
          <p:cNvSpPr txBox="1">
            <a:spLocks noChangeArrowheads="1"/>
          </p:cNvSpPr>
          <p:nvPr/>
        </p:nvSpPr>
        <p:spPr bwMode="auto">
          <a:xfrm>
            <a:off x="5849327" y="3893078"/>
            <a:ext cx="971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负数</a:t>
            </a:r>
          </a:p>
        </p:txBody>
      </p:sp>
      <p:sp>
        <p:nvSpPr>
          <p:cNvPr id="10260" name="Text Box 28"/>
          <p:cNvSpPr txBox="1">
            <a:spLocks noChangeArrowheads="1"/>
          </p:cNvSpPr>
          <p:nvPr/>
        </p:nvSpPr>
        <p:spPr bwMode="auto">
          <a:xfrm>
            <a:off x="2519367" y="3893078"/>
            <a:ext cx="9719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ea typeface="楷体" panose="02010609060101010101" pitchFamily="49" charset="-122"/>
              </a:rPr>
              <a:t>正数</a:t>
            </a: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3383760" y="1653780"/>
            <a:ext cx="485775" cy="307777"/>
          </a:xfrm>
          <a:prstGeom prst="rect">
            <a:avLst/>
          </a:prstGeom>
          <a:solidFill>
            <a:srgbClr val="FF00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zh-CN" sz="1400" b="1">
              <a:ea typeface="楷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70167" y="4327606"/>
            <a:ext cx="4052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既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不是正数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，也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不是负数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4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82716E-6 L 0.01198 0.229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11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4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82716E-6 L -0.06684 0.2293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11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4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82716E-6 L -0.31649 0.226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33" y="11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40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82716E-6 L -0.16285 0.2265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42" y="11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40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82716E-6 L 0.39566 0.2385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74" y="119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4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5 0.0105 L 0.01076 0.2493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" y="1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0441 0.2435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5" y="12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4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82716E-6 L -0.05903 0.2265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1" y="11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5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0.13941 0.2345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124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  <p:bldP spid="44039" grpId="0"/>
      <p:bldP spid="44040" grpId="0"/>
      <p:bldP spid="44041" grpId="0"/>
      <p:bldP spid="44050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1308</Words>
  <Application>Microsoft Office PowerPoint</Application>
  <PresentationFormat>全屏显示(16:9)</PresentationFormat>
  <Paragraphs>225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等线</vt:lpstr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Cambria Math</vt:lpstr>
      <vt:lpstr>Times New Roman</vt:lpstr>
      <vt:lpstr>WWW.2PPT.COM
</vt:lpstr>
      <vt:lpstr>2_自定义设计方案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2023-01-16T17:56:05Z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11181655A44A488E9851606CED205641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