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notesSlides/notesSlide3.xml" ContentType="application/vnd.openxmlformats-officedocument.presentationml.notesSlide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notesSlides/notesSlide4.xml" ContentType="application/vnd.openxmlformats-officedocument.presentationml.notesSlide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notesSlides/notesSlide5.xml" ContentType="application/vnd.openxmlformats-officedocument.presentationml.notesSlide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notesSlides/notesSlide6.xml" ContentType="application/vnd.openxmlformats-officedocument.presentationml.notesSlide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notesSlides/notesSlide7.xml" ContentType="application/vnd.openxmlformats-officedocument.presentationml.notesSlide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notesSlides/notesSlide8.xml" ContentType="application/vnd.openxmlformats-officedocument.presentationml.notesSlide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notesSlides/notesSlide9.xml" ContentType="application/vnd.openxmlformats-officedocument.presentationml.notesSlide+xml"/>
  <Override PartName="/ppt/tags/tag82.xml" ContentType="application/vnd.openxmlformats-officedocument.presentationml.tags+xml"/>
  <Override PartName="/ppt/notesSlides/notesSlide10.xml" ContentType="application/vnd.openxmlformats-officedocument.presentationml.notesSlide+xml"/>
  <Override PartName="/ppt/tags/tag83.xml" ContentType="application/vnd.openxmlformats-officedocument.presentationml.tags+xml"/>
  <Override PartName="/ppt/notesSlides/notesSlide11.xml" ContentType="application/vnd.openxmlformats-officedocument.presentationml.notesSlide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notesSlides/notesSlide12.xml" ContentType="application/vnd.openxmlformats-officedocument.presentationml.notesSlide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  <p:sldMasterId id="2147483653" r:id="rId2"/>
  </p:sldMasterIdLst>
  <p:notesMasterIdLst>
    <p:notesMasterId r:id="rId17"/>
  </p:notesMasterIdLst>
  <p:handoutMasterIdLst>
    <p:handoutMasterId r:id="rId18"/>
  </p:handoutMasterIdLst>
  <p:sldIdLst>
    <p:sldId id="256" r:id="rId3"/>
    <p:sldId id="264" r:id="rId4"/>
    <p:sldId id="266" r:id="rId5"/>
    <p:sldId id="267" r:id="rId6"/>
    <p:sldId id="268" r:id="rId7"/>
    <p:sldId id="270" r:id="rId8"/>
    <p:sldId id="271" r:id="rId9"/>
    <p:sldId id="272" r:id="rId10"/>
    <p:sldId id="274" r:id="rId11"/>
    <p:sldId id="275" r:id="rId12"/>
    <p:sldId id="276" r:id="rId13"/>
    <p:sldId id="277" r:id="rId14"/>
    <p:sldId id="279" r:id="rId15"/>
    <p:sldId id="257" r:id="rId16"/>
  </p:sldIdLst>
  <p:sldSz cx="12192000" cy="6858000"/>
  <p:notesSz cx="6858000" cy="9144000"/>
  <p:embeddedFontLst>
    <p:embeddedFont>
      <p:font typeface="微软雅黑" panose="020B0503020204020204" pitchFamily="34" charset="-122"/>
      <p:regular r:id="rId19"/>
      <p:bold r:id="rId20"/>
    </p:embeddedFont>
    <p:embeddedFont>
      <p:font typeface="Calibri" panose="020F0502020204030204" pitchFamily="34" charset="0"/>
      <p:regular r:id="rId21"/>
      <p:bold r:id="rId22"/>
      <p:italic r:id="rId23"/>
      <p:boldItalic r:id="rId24"/>
    </p:embeddedFont>
    <p:embeddedFont>
      <p:font typeface="优设标题黑" panose="02010600030101010101" charset="-122"/>
      <p:regular r:id="rId25"/>
    </p:embeddedFont>
  </p:embeddedFontLst>
  <p:custDataLst>
    <p:tags r:id="rId26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416">
          <p15:clr>
            <a:srgbClr val="A4A3A4"/>
          </p15:clr>
        </p15:guide>
        <p15:guide id="2" pos="7256">
          <p15:clr>
            <a:srgbClr val="A4A3A4"/>
          </p15:clr>
        </p15:guide>
        <p15:guide id="3" orient="horz" pos="600">
          <p15:clr>
            <a:srgbClr val="A4A3A4"/>
          </p15:clr>
        </p15:guide>
        <p15:guide id="4" orient="horz" pos="664">
          <p15:clr>
            <a:srgbClr val="A4A3A4"/>
          </p15:clr>
        </p15:guide>
        <p15:guide id="5" orient="horz" pos="3906">
          <p15:clr>
            <a:srgbClr val="A4A3A4"/>
          </p15:clr>
        </p15:guide>
        <p15:guide id="6" orient="horz" pos="3864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883" autoAdjust="0"/>
    <p:restoredTop sz="94660"/>
  </p:normalViewPr>
  <p:slideViewPr>
    <p:cSldViewPr snapToGrid="0">
      <p:cViewPr>
        <p:scale>
          <a:sx n="75" d="100"/>
          <a:sy n="75" d="100"/>
        </p:scale>
        <p:origin x="2150" y="917"/>
      </p:cViewPr>
      <p:guideLst>
        <p:guide pos="416"/>
        <p:guide pos="7256"/>
        <p:guide orient="horz" pos="600"/>
        <p:guide orient="horz" pos="664"/>
        <p:guide orient="horz" pos="3906"/>
        <p:guide orient="horz" pos="3864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handoutMaster" Target="handoutMasters/handoutMaster1.xml"/><Relationship Id="rId26" Type="http://schemas.openxmlformats.org/officeDocument/2006/relationships/tags" Target="tags/tag1.xml"/><Relationship Id="rId3" Type="http://schemas.openxmlformats.org/officeDocument/2006/relationships/slide" Target="slides/slide1.xml"/><Relationship Id="rId21" Type="http://schemas.openxmlformats.org/officeDocument/2006/relationships/font" Target="fonts/font3.fntdata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notesMaster" Target="notesMasters/notesMaster1.xml"/><Relationship Id="rId25" Type="http://schemas.openxmlformats.org/officeDocument/2006/relationships/font" Target="fonts/font7.fntdata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font" Target="fonts/font2.fntdata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font" Target="fonts/font6.fntdata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font" Target="fonts/font5.fntdata"/><Relationship Id="rId28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font" Target="fonts/font1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font" Target="fonts/font4.fntdata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FandolFang R" panose="00000500000000000000" pitchFamily="50" charset="-122"/>
                <a:ea typeface="FandolFang R" panose="00000500000000000000" pitchFamily="50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FandolFang R" panose="00000500000000000000" pitchFamily="50" charset="-122"/>
                <a:ea typeface="FandolFang R" panose="00000500000000000000" pitchFamily="50" charset="-122"/>
              </a:defRPr>
            </a:lvl1pPr>
          </a:lstStyle>
          <a:p>
            <a:fld id="{731CFE19-E14B-4F07-9CEE-9687FB768385}" type="datetimeFigureOut">
              <a:rPr lang="zh-CN" altLang="en-US" smtClean="0"/>
              <a:t>2023-01-10</a:t>
            </a:fld>
            <a:endParaRPr lang="zh-CN" altLang="en-US" dirty="0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 dirty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FandolFang R" panose="00000500000000000000" pitchFamily="50" charset="-122"/>
                <a:ea typeface="FandolFang R" panose="00000500000000000000" pitchFamily="50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FandolFang R" panose="00000500000000000000" pitchFamily="50" charset="-122"/>
                <a:ea typeface="FandolFang R" panose="00000500000000000000" pitchFamily="50" charset="-122"/>
              </a:defRPr>
            </a:lvl1pPr>
          </a:lstStyle>
          <a:p>
            <a:fld id="{AA809609-76FB-46CC-AC94-846DAF316732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FandolFang R" panose="00000500000000000000" pitchFamily="50" charset="-122"/>
        <a:ea typeface="FandolFang R" panose="00000500000000000000" pitchFamily="50" charset="-122"/>
        <a:cs typeface="+mn-cs"/>
      </a:defRPr>
    </a:lvl1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A809609-76FB-46CC-AC94-846DAF316732}" type="slidenum">
              <a:rPr lang="zh-CN" altLang="en-US" smtClean="0"/>
              <a:t>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A809609-76FB-46CC-AC94-846DAF316732}" type="slidenum">
              <a:rPr lang="zh-CN" altLang="en-US" smtClean="0"/>
              <a:t>10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A809609-76FB-46CC-AC94-846DAF316732}" type="slidenum">
              <a:rPr lang="zh-CN" altLang="en-US" smtClean="0"/>
              <a:t>11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A809609-76FB-46CC-AC94-846DAF316732}" type="slidenum">
              <a:rPr lang="zh-CN" altLang="en-US" smtClean="0"/>
              <a:t>12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A809609-76FB-46CC-AC94-846DAF316732}" type="slidenum">
              <a:rPr lang="zh-CN" altLang="en-US" smtClean="0"/>
              <a:t>13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A809609-76FB-46CC-AC94-846DAF316732}" type="slidenum">
              <a:rPr lang="zh-CN" altLang="en-US" smtClean="0"/>
              <a:t>14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A809609-76FB-46CC-AC94-846DAF316732}" type="slidenum">
              <a:rPr lang="zh-CN" altLang="en-US" smtClean="0"/>
              <a:t>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A809609-76FB-46CC-AC94-846DAF316732}" type="slidenum">
              <a:rPr lang="zh-CN" altLang="en-US" smtClean="0"/>
              <a:t>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A809609-76FB-46CC-AC94-846DAF316732}" type="slidenum">
              <a:rPr lang="zh-CN" altLang="en-US" smtClean="0"/>
              <a:t>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A809609-76FB-46CC-AC94-846DAF316732}" type="slidenum">
              <a:rPr lang="zh-CN" altLang="en-US" smtClean="0"/>
              <a:t>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A809609-76FB-46CC-AC94-846DAF316732}" type="slidenum">
              <a:rPr lang="zh-CN" altLang="en-US" smtClean="0"/>
              <a:t>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A809609-76FB-46CC-AC94-846DAF316732}" type="slidenum">
              <a:rPr lang="zh-CN" altLang="en-US" smtClean="0"/>
              <a:t>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A809609-76FB-46CC-AC94-846DAF316732}" type="slidenum">
              <a:rPr lang="zh-CN" altLang="en-US" smtClean="0"/>
              <a:t>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A809609-76FB-46CC-AC94-846DAF316732}" type="slidenum">
              <a:rPr lang="zh-CN" altLang="en-US" smtClean="0"/>
              <a:t>9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tags" Target="../tags/tag38.xml"/><Relationship Id="rId2" Type="http://schemas.openxmlformats.org/officeDocument/2006/relationships/tags" Target="../tags/tag37.xml"/><Relationship Id="rId1" Type="http://schemas.openxmlformats.org/officeDocument/2006/relationships/tags" Target="../tags/tag36.xml"/><Relationship Id="rId4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tags" Target="../tags/tag41.xml"/><Relationship Id="rId7" Type="http://schemas.openxmlformats.org/officeDocument/2006/relationships/slideMaster" Target="../slideMasters/slideMaster2.xml"/><Relationship Id="rId2" Type="http://schemas.openxmlformats.org/officeDocument/2006/relationships/tags" Target="../tags/tag40.xml"/><Relationship Id="rId1" Type="http://schemas.openxmlformats.org/officeDocument/2006/relationships/tags" Target="../tags/tag39.xml"/><Relationship Id="rId6" Type="http://schemas.openxmlformats.org/officeDocument/2006/relationships/tags" Target="../tags/tag44.xml"/><Relationship Id="rId5" Type="http://schemas.openxmlformats.org/officeDocument/2006/relationships/tags" Target="../tags/tag43.xml"/><Relationship Id="rId4" Type="http://schemas.openxmlformats.org/officeDocument/2006/relationships/tags" Target="../tags/tag42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tags" Target="../tags/tag47.xml"/><Relationship Id="rId2" Type="http://schemas.openxmlformats.org/officeDocument/2006/relationships/tags" Target="../tags/tag46.xml"/><Relationship Id="rId1" Type="http://schemas.openxmlformats.org/officeDocument/2006/relationships/tags" Target="../tags/tag45.xml"/><Relationship Id="rId6" Type="http://schemas.openxmlformats.org/officeDocument/2006/relationships/slideMaster" Target="../slideMasters/slideMaster2.xml"/><Relationship Id="rId5" Type="http://schemas.openxmlformats.org/officeDocument/2006/relationships/tags" Target="../tags/tag49.xml"/><Relationship Id="rId4" Type="http://schemas.openxmlformats.org/officeDocument/2006/relationships/tags" Target="../tags/tag48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tags" Target="../tags/tag52.xml"/><Relationship Id="rId2" Type="http://schemas.openxmlformats.org/officeDocument/2006/relationships/tags" Target="../tags/tag51.xml"/><Relationship Id="rId1" Type="http://schemas.openxmlformats.org/officeDocument/2006/relationships/tags" Target="../tags/tag50.xml"/><Relationship Id="rId5" Type="http://schemas.openxmlformats.org/officeDocument/2006/relationships/slideMaster" Target="../slideMasters/slideMaster2.xml"/><Relationship Id="rId4" Type="http://schemas.openxmlformats.org/officeDocument/2006/relationships/tags" Target="../tags/tag53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tags" Target="../tags/tag56.xml"/><Relationship Id="rId2" Type="http://schemas.openxmlformats.org/officeDocument/2006/relationships/tags" Target="../tags/tag55.xml"/><Relationship Id="rId1" Type="http://schemas.openxmlformats.org/officeDocument/2006/relationships/tags" Target="../tags/tag54.xml"/><Relationship Id="rId6" Type="http://schemas.openxmlformats.org/officeDocument/2006/relationships/slideMaster" Target="../slideMasters/slideMaster2.xml"/><Relationship Id="rId5" Type="http://schemas.openxmlformats.org/officeDocument/2006/relationships/tags" Target="../tags/tag58.xml"/><Relationship Id="rId4" Type="http://schemas.openxmlformats.org/officeDocument/2006/relationships/tags" Target="../tags/tag57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tags" Target="../tags/tag10.xml"/><Relationship Id="rId2" Type="http://schemas.openxmlformats.org/officeDocument/2006/relationships/tags" Target="../tags/tag9.xml"/><Relationship Id="rId1" Type="http://schemas.openxmlformats.org/officeDocument/2006/relationships/tags" Target="../tags/tag8.xml"/><Relationship Id="rId6" Type="http://schemas.openxmlformats.org/officeDocument/2006/relationships/slideMaster" Target="../slideMasters/slideMaster2.xml"/><Relationship Id="rId5" Type="http://schemas.openxmlformats.org/officeDocument/2006/relationships/tags" Target="../tags/tag12.xml"/><Relationship Id="rId4" Type="http://schemas.openxmlformats.org/officeDocument/2006/relationships/tags" Target="../tags/tag1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tags" Target="../tags/tag15.xml"/><Relationship Id="rId2" Type="http://schemas.openxmlformats.org/officeDocument/2006/relationships/tags" Target="../tags/tag14.xml"/><Relationship Id="rId1" Type="http://schemas.openxmlformats.org/officeDocument/2006/relationships/tags" Target="../tags/tag13.xml"/><Relationship Id="rId6" Type="http://schemas.openxmlformats.org/officeDocument/2006/relationships/slideMaster" Target="../slideMasters/slideMaster2.xml"/><Relationship Id="rId5" Type="http://schemas.openxmlformats.org/officeDocument/2006/relationships/tags" Target="../tags/tag17.xml"/><Relationship Id="rId4" Type="http://schemas.openxmlformats.org/officeDocument/2006/relationships/tags" Target="../tags/tag16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tags" Target="../tags/tag20.xml"/><Relationship Id="rId7" Type="http://schemas.openxmlformats.org/officeDocument/2006/relationships/slideMaster" Target="../slideMasters/slideMaster2.xml"/><Relationship Id="rId2" Type="http://schemas.openxmlformats.org/officeDocument/2006/relationships/tags" Target="../tags/tag19.xml"/><Relationship Id="rId1" Type="http://schemas.openxmlformats.org/officeDocument/2006/relationships/tags" Target="../tags/tag18.xml"/><Relationship Id="rId6" Type="http://schemas.openxmlformats.org/officeDocument/2006/relationships/tags" Target="../tags/tag23.xml"/><Relationship Id="rId5" Type="http://schemas.openxmlformats.org/officeDocument/2006/relationships/tags" Target="../tags/tag22.xml"/><Relationship Id="rId4" Type="http://schemas.openxmlformats.org/officeDocument/2006/relationships/tags" Target="../tags/tag21.xml"/></Relationships>
</file>

<file path=ppt/slideLayouts/_rels/slideLayout8.xml.rels><?xml version="1.0" encoding="UTF-8" standalone="yes"?>
<Relationships xmlns="http://schemas.openxmlformats.org/package/2006/relationships"><Relationship Id="rId8" Type="http://schemas.openxmlformats.org/officeDocument/2006/relationships/tags" Target="../tags/tag31.xml"/><Relationship Id="rId3" Type="http://schemas.openxmlformats.org/officeDocument/2006/relationships/tags" Target="../tags/tag26.xml"/><Relationship Id="rId7" Type="http://schemas.openxmlformats.org/officeDocument/2006/relationships/tags" Target="../tags/tag30.xml"/><Relationship Id="rId2" Type="http://schemas.openxmlformats.org/officeDocument/2006/relationships/tags" Target="../tags/tag25.xml"/><Relationship Id="rId1" Type="http://schemas.openxmlformats.org/officeDocument/2006/relationships/tags" Target="../tags/tag24.xml"/><Relationship Id="rId6" Type="http://schemas.openxmlformats.org/officeDocument/2006/relationships/tags" Target="../tags/tag29.xml"/><Relationship Id="rId5" Type="http://schemas.openxmlformats.org/officeDocument/2006/relationships/tags" Target="../tags/tag28.xml"/><Relationship Id="rId4" Type="http://schemas.openxmlformats.org/officeDocument/2006/relationships/tags" Target="../tags/tag27.xml"/><Relationship Id="rId9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tags" Target="../tags/tag34.xml"/><Relationship Id="rId2" Type="http://schemas.openxmlformats.org/officeDocument/2006/relationships/tags" Target="../tags/tag33.xml"/><Relationship Id="rId1" Type="http://schemas.openxmlformats.org/officeDocument/2006/relationships/tags" Target="../tags/tag32.xml"/><Relationship Id="rId5" Type="http://schemas.openxmlformats.org/officeDocument/2006/relationships/slideMaster" Target="../slideMasters/slideMaster2.xml"/><Relationship Id="rId4" Type="http://schemas.openxmlformats.org/officeDocument/2006/relationships/tags" Target="../tags/tag35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标题幻灯片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1"/>
            </p:custDataLst>
          </p:nvPr>
        </p:nvSpPr>
        <p:spPr>
          <a:xfrm>
            <a:off x="608400" y="1555200"/>
            <a:ext cx="5233077" cy="4608000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endParaRPr dirty="0">
              <a:sym typeface="+mn-ea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2"/>
            </p:custDataLst>
          </p:nvPr>
        </p:nvSpPr>
        <p:spPr>
          <a:xfrm>
            <a:off x="6350400" y="1555200"/>
            <a:ext cx="5227200" cy="4608000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9EFD9D74-47D9-4702-A33C-335B63B48DBF}" type="datetimeFigureOut">
              <a:rPr lang="zh-CN" altLang="en-US" smtClean="0"/>
              <a:t>2023-01-10</a:t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FABC47A4-756D-490B-A52F-7D9E2C9FC05F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9" name="标题 8"/>
          <p:cNvSpPr>
            <a:spLocks noGrp="1"/>
          </p:cNvSpPr>
          <p:nvPr>
            <p:ph type="title"/>
            <p:custDataLst>
              <p:tags r:id="rId6"/>
            </p:custDataLst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 hasCustomPrompt="1"/>
            <p:custDataLst>
              <p:tags r:id="rId1"/>
            </p:custDataLst>
          </p:nvPr>
        </p:nvSpPr>
        <p:spPr>
          <a:xfrm>
            <a:off x="10234800" y="914400"/>
            <a:ext cx="1044000" cy="5029200"/>
          </a:xfrm>
        </p:spPr>
        <p:txBody>
          <a:bodyPr vert="eaVert" lIns="90000" tIns="46800" rIns="90000" bIns="46800" rtlCol="0" anchor="ctr" anchorCtr="0">
            <a:normAutofit/>
          </a:bodyPr>
          <a:lstStyle>
            <a:lvl1pPr>
              <a:buNone/>
              <a:defRPr sz="2800"/>
            </a:lvl1pPr>
          </a:lstStyle>
          <a:p>
            <a:pPr lvl="0"/>
            <a:r>
              <a:rPr dirty="0">
                <a:sym typeface="+mn-ea"/>
              </a:rPr>
              <a:t>单击此处编辑标题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2"/>
            </p:custDataLst>
          </p:nvPr>
        </p:nvSpPr>
        <p:spPr>
          <a:xfrm>
            <a:off x="914400" y="914400"/>
            <a:ext cx="9169200" cy="5029200"/>
          </a:xfrm>
        </p:spPr>
        <p:txBody>
          <a:bodyPr vert="eaVert" lIns="46800" tIns="46800" rIns="46800" bIns="46800"/>
          <a:lstStyle>
            <a:lvl1pPr marL="228600" indent="-228600">
              <a:spcAft>
                <a:spcPts val="1000"/>
              </a:spcAft>
              <a:defRPr spc="300"/>
            </a:lvl1pPr>
            <a:lvl2pPr marL="685800" indent="-228600">
              <a:defRPr spc="300"/>
            </a:lvl2pPr>
            <a:lvl3pPr marL="1143000" indent="-228600">
              <a:defRPr spc="300"/>
            </a:lvl3pPr>
            <a:lvl4pPr marL="1600200" indent="-228600">
              <a:defRPr spc="300"/>
            </a:lvl4pPr>
            <a:lvl5pPr marL="2057400" indent="-228600">
              <a:defRPr spc="300"/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4"/>
            </p:custDataLst>
          </p:nvPr>
        </p:nvSpPr>
        <p:spPr>
          <a:xfrm>
            <a:off x="608400" y="774000"/>
            <a:ext cx="10972800" cy="5482800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4"/>
            </p:custDataLst>
          </p:nvPr>
        </p:nvSpPr>
        <p:spPr>
          <a:xfrm>
            <a:off x="1198800" y="2484000"/>
            <a:ext cx="9799200" cy="1018800"/>
          </a:xfrm>
        </p:spPr>
        <p:txBody>
          <a:bodyPr vert="horz" lIns="90000" tIns="46800" rIns="90000" bIns="46800" rtlCol="0" anchor="t" anchorCtr="0">
            <a:normAutofit/>
          </a:bodyPr>
          <a:lstStyle>
            <a:lvl1pPr algn="ctr">
              <a:defRPr sz="6000"/>
            </a:lvl1pPr>
          </a:lstStyle>
          <a:p>
            <a:pPr lvl="0"/>
            <a:r>
              <a:rPr>
                <a:sym typeface="+mn-ea"/>
              </a:rPr>
              <a:t>单击此处编辑标题</a:t>
            </a:r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5"/>
            </p:custDataLst>
          </p:nvPr>
        </p:nvSpPr>
        <p:spPr>
          <a:xfrm>
            <a:off x="1198800" y="3560400"/>
            <a:ext cx="9799200" cy="471600"/>
          </a:xfrm>
        </p:spPr>
        <p:txBody>
          <a:bodyPr lIns="90000" tIns="46800" rIns="90000" bIns="46800">
            <a:normAutofit/>
          </a:bodyPr>
          <a:lstStyle>
            <a:lvl1pPr algn="ctr">
              <a:lnSpc>
                <a:spcPct val="110000"/>
              </a:lnSpc>
              <a:buNone/>
              <a:defRPr sz="2400" spc="200"/>
            </a:lvl1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05D328-291A-47AC-BDFD-986BBBD9F7A5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3A03F8-67D8-4B14-B435-8036BD8CFE8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圆角矩形 5"/>
          <p:cNvSpPr/>
          <p:nvPr userDrawn="1"/>
        </p:nvSpPr>
        <p:spPr>
          <a:xfrm>
            <a:off x="554628" y="1042482"/>
            <a:ext cx="11252530" cy="5497425"/>
          </a:xfrm>
          <a:prstGeom prst="roundRect">
            <a:avLst/>
          </a:prstGeom>
          <a:solidFill>
            <a:schemeClr val="bg2">
              <a:lumMod val="75000"/>
              <a:alpha val="1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dirty="0">
                <a:sym typeface="+mn-ea"/>
              </a:rPr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608400" y="1490400"/>
            <a:ext cx="10969200" cy="4759200"/>
          </a:xfr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dirty="0">
                <a:sym typeface="+mn-ea"/>
              </a:rPr>
              <a:t>单击此处编辑母版文本样式</a:t>
            </a:r>
          </a:p>
          <a:p>
            <a:pPr lvl="1"/>
            <a:r>
              <a:rPr dirty="0">
                <a:sym typeface="+mn-ea"/>
              </a:rPr>
              <a:t>第二级</a:t>
            </a:r>
          </a:p>
          <a:p>
            <a:pPr lvl="2"/>
            <a:r>
              <a:rPr dirty="0">
                <a:sym typeface="+mn-ea"/>
              </a:rPr>
              <a:t>第三级</a:t>
            </a:r>
          </a:p>
          <a:p>
            <a:pPr lvl="3"/>
            <a:r>
              <a:rPr dirty="0">
                <a:sym typeface="+mn-ea"/>
              </a:rPr>
              <a:t>第四级</a:t>
            </a:r>
          </a:p>
          <a:p>
            <a:pPr lvl="4"/>
            <a:r>
              <a:rPr dirty="0">
                <a:sym typeface="+mn-ea"/>
              </a:rPr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1990800" y="3848400"/>
            <a:ext cx="7768800" cy="766800"/>
          </a:xfrm>
        </p:spPr>
        <p:txBody>
          <a:bodyPr lIns="90000" tIns="46800" rIns="90000" bIns="46800" anchor="b" anchorCtr="0">
            <a:normAutofit/>
          </a:bodyPr>
          <a:lstStyle>
            <a:lvl1pPr>
              <a:defRPr sz="4400"/>
            </a:lvl1pPr>
          </a:lstStyle>
          <a:p>
            <a:r>
              <a:rPr lang="zh-CN" altLang="en-US" dirty="0"/>
              <a:t>单击此处编辑标题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2"/>
            </p:custDataLst>
          </p:nvPr>
        </p:nvSpPr>
        <p:spPr>
          <a:xfrm>
            <a:off x="1990800" y="4615200"/>
            <a:ext cx="7768800" cy="867600"/>
          </a:xfrm>
        </p:spPr>
        <p:txBody>
          <a:bodyPr lIns="90000" tIns="46800" rIns="90000" bIns="46800">
            <a:normAutofit/>
          </a:bodyPr>
          <a:lstStyle>
            <a:lvl1pPr marL="0" indent="0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dirty="0"/>
              <a:t>单击此处编辑文本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dirty="0">
                <a:sym typeface="+mn-ea"/>
              </a:rPr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2"/>
            </p:custDataLst>
          </p:nvPr>
        </p:nvSpPr>
        <p:spPr>
          <a:xfrm>
            <a:off x="608400" y="1501200"/>
            <a:ext cx="5176800" cy="4748400"/>
          </a:xfr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dirty="0">
                <a:sym typeface="+mn-ea"/>
              </a:rPr>
              <a:t>单击此处编辑母版文本样式</a:t>
            </a:r>
          </a:p>
          <a:p>
            <a:pPr lvl="1"/>
            <a:r>
              <a:rPr dirty="0">
                <a:sym typeface="+mn-ea"/>
              </a:rPr>
              <a:t>第二级</a:t>
            </a:r>
          </a:p>
          <a:p>
            <a:pPr lvl="2"/>
            <a:r>
              <a:rPr dirty="0">
                <a:sym typeface="+mn-ea"/>
              </a:rPr>
              <a:t>第三级</a:t>
            </a:r>
          </a:p>
          <a:p>
            <a:pPr lvl="3"/>
            <a:r>
              <a:rPr dirty="0">
                <a:sym typeface="+mn-ea"/>
              </a:rPr>
              <a:t>第四级</a:t>
            </a:r>
          </a:p>
          <a:p>
            <a:pPr lvl="4"/>
            <a:r>
              <a:rPr dirty="0">
                <a:sym typeface="+mn-ea"/>
              </a:rPr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3"/>
            </p:custDataLst>
          </p:nvPr>
        </p:nvSpPr>
        <p:spPr>
          <a:xfrm>
            <a:off x="6411600" y="1501200"/>
            <a:ext cx="5176800" cy="4748400"/>
          </a:xfrm>
        </p:spPr>
        <p:txBody>
          <a:bodyPr lIns="90000" tIns="46800" rIns="90000" bIns="4680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dirty="0">
                <a:sym typeface="+mn-ea"/>
              </a:rPr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2"/>
            </p:custDataLst>
          </p:nvPr>
        </p:nvSpPr>
        <p:spPr>
          <a:xfrm>
            <a:off x="608400" y="1429200"/>
            <a:ext cx="5342400" cy="381600"/>
          </a:xfrm>
        </p:spPr>
        <p:txBody>
          <a:bodyPr lIns="101600" tIns="38100" rIns="76200" bIns="3810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单击此处编辑文本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3"/>
            </p:custDataLst>
          </p:nvPr>
        </p:nvSpPr>
        <p:spPr>
          <a:xfrm>
            <a:off x="60840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dirty="0">
                <a:sym typeface="+mn-ea"/>
              </a:rPr>
              <a:t>单击此处编辑母版文本样式</a:t>
            </a:r>
          </a:p>
          <a:p>
            <a:pPr lvl="1"/>
            <a:r>
              <a:rPr dirty="0">
                <a:sym typeface="+mn-ea"/>
              </a:rPr>
              <a:t>第二级</a:t>
            </a:r>
          </a:p>
          <a:p>
            <a:pPr lvl="2"/>
            <a:r>
              <a:rPr dirty="0">
                <a:sym typeface="+mn-ea"/>
              </a:rPr>
              <a:t>第三级</a:t>
            </a:r>
          </a:p>
          <a:p>
            <a:pPr lvl="3"/>
            <a:r>
              <a:rPr dirty="0">
                <a:sym typeface="+mn-ea"/>
              </a:rPr>
              <a:t>第四级</a:t>
            </a:r>
          </a:p>
          <a:p>
            <a:pPr lvl="4"/>
            <a:r>
              <a:rPr dirty="0">
                <a:sym typeface="+mn-ea"/>
              </a:rPr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4"/>
            </p:custDataLst>
          </p:nvPr>
        </p:nvSpPr>
        <p:spPr>
          <a:xfrm>
            <a:off x="6235750" y="1421729"/>
            <a:ext cx="5342400" cy="381600"/>
          </a:xfrm>
        </p:spPr>
        <p:txBody>
          <a:bodyPr vert="horz" lIns="101600" tIns="38100" rIns="76200" bIns="38100" rtlCol="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>
                <a:sym typeface="+mn-ea"/>
              </a:rPr>
              <a:t>单击此处编辑文本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5"/>
            </p:custDataLst>
          </p:nvPr>
        </p:nvSpPr>
        <p:spPr>
          <a:xfrm>
            <a:off x="623575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dirty="0">
                <a:sym typeface="+mn-ea"/>
              </a:rPr>
              <a:t>单击此处编辑母版文本样式</a:t>
            </a:r>
          </a:p>
          <a:p>
            <a:pPr lvl="1"/>
            <a:r>
              <a:rPr dirty="0">
                <a:sym typeface="+mn-ea"/>
              </a:rPr>
              <a:t>第二级</a:t>
            </a:r>
          </a:p>
          <a:p>
            <a:pPr lvl="2"/>
            <a:r>
              <a:rPr dirty="0">
                <a:sym typeface="+mn-ea"/>
              </a:rPr>
              <a:t>第三级</a:t>
            </a:r>
          </a:p>
          <a:p>
            <a:pPr lvl="3"/>
            <a:r>
              <a:rPr dirty="0">
                <a:sym typeface="+mn-ea"/>
              </a:rPr>
              <a:t>第四级</a:t>
            </a:r>
          </a:p>
          <a:p>
            <a:pPr lvl="4"/>
            <a:r>
              <a:rPr dirty="0">
                <a:sym typeface="+mn-ea"/>
              </a:rPr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6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7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8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>
                <a:sym typeface="+mn-ea"/>
              </a:rPr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.xml"/><Relationship Id="rId13" Type="http://schemas.openxmlformats.org/officeDocument/2006/relationships/tags" Target="../tags/tag3.xml"/><Relationship Id="rId3" Type="http://schemas.openxmlformats.org/officeDocument/2006/relationships/slideLayout" Target="../slideLayouts/slideLayout7.xml"/><Relationship Id="rId7" Type="http://schemas.openxmlformats.org/officeDocument/2006/relationships/slideLayout" Target="../slideLayouts/slideLayout11.xml"/><Relationship Id="rId12" Type="http://schemas.openxmlformats.org/officeDocument/2006/relationships/tags" Target="../tags/tag2.xml"/><Relationship Id="rId17" Type="http://schemas.openxmlformats.org/officeDocument/2006/relationships/tags" Target="../tags/tag7.xml"/><Relationship Id="rId2" Type="http://schemas.openxmlformats.org/officeDocument/2006/relationships/slideLayout" Target="../slideLayouts/slideLayout6.xml"/><Relationship Id="rId16" Type="http://schemas.openxmlformats.org/officeDocument/2006/relationships/tags" Target="../tags/tag6.xml"/><Relationship Id="rId1" Type="http://schemas.openxmlformats.org/officeDocument/2006/relationships/slideLayout" Target="../slideLayouts/slideLayout5.xml"/><Relationship Id="rId6" Type="http://schemas.openxmlformats.org/officeDocument/2006/relationships/slideLayout" Target="../slideLayouts/slideLayout10.xml"/><Relationship Id="rId11" Type="http://schemas.openxmlformats.org/officeDocument/2006/relationships/theme" Target="../theme/theme2.xml"/><Relationship Id="rId5" Type="http://schemas.openxmlformats.org/officeDocument/2006/relationships/slideLayout" Target="../slideLayouts/slideLayout9.xml"/><Relationship Id="rId15" Type="http://schemas.openxmlformats.org/officeDocument/2006/relationships/tags" Target="../tags/tag5.xml"/><Relationship Id="rId10" Type="http://schemas.openxmlformats.org/officeDocument/2006/relationships/slideLayout" Target="../slideLayouts/slideLayout14.xml"/><Relationship Id="rId4" Type="http://schemas.openxmlformats.org/officeDocument/2006/relationships/slideLayout" Target="../slideLayouts/slideLayout8.xml"/><Relationship Id="rId9" Type="http://schemas.openxmlformats.org/officeDocument/2006/relationships/slideLayout" Target="../slideLayouts/slideLayout13.xml"/><Relationship Id="rId14" Type="http://schemas.openxmlformats.org/officeDocument/2006/relationships/tags" Target="../tags/tag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13"/>
            </p:custDataLst>
          </p:nvPr>
        </p:nvSpPr>
        <p:spPr>
          <a:xfrm>
            <a:off x="608400" y="608400"/>
            <a:ext cx="10969200" cy="705600"/>
          </a:xfrm>
          <a:prstGeom prst="rect">
            <a:avLst/>
          </a:prstGeom>
        </p:spPr>
        <p:txBody>
          <a:bodyPr vert="horz" lIns="90170" tIns="46990" rIns="90170" bIns="46990" rtlCol="0" anchor="ctr" anchorCtr="0">
            <a:normAutofit/>
          </a:bodyPr>
          <a:lstStyle/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14"/>
            </p:custDataLst>
          </p:nvPr>
        </p:nvSpPr>
        <p:spPr>
          <a:xfrm>
            <a:off x="608400" y="1490400"/>
            <a:ext cx="10969200" cy="4759200"/>
          </a:xfrm>
          <a:prstGeom prst="rect">
            <a:avLst/>
          </a:prstGeo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15"/>
            </p:custDataLst>
          </p:nvPr>
        </p:nvSpPr>
        <p:spPr>
          <a:xfrm>
            <a:off x="6120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0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16"/>
            </p:custDataLst>
          </p:nvPr>
        </p:nvSpPr>
        <p:spPr>
          <a:xfrm>
            <a:off x="4116000" y="6314400"/>
            <a:ext cx="396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00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17"/>
            </p:custDataLst>
          </p:nvPr>
        </p:nvSpPr>
        <p:spPr>
          <a:xfrm>
            <a:off x="88776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00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  <p:custDataLst>
      <p:tags r:id="rId12"/>
    </p:custData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  <p:sldLayoutId id="2147483655" r:id="rId2"/>
    <p:sldLayoutId id="2147483656" r:id="rId3"/>
    <p:sldLayoutId id="2147483657" r:id="rId4"/>
    <p:sldLayoutId id="2147483658" r:id="rId5"/>
    <p:sldLayoutId id="2147483659" r:id="rId6"/>
    <p:sldLayoutId id="2147483660" r:id="rId7"/>
    <p:sldLayoutId id="2147483661" r:id="rId8"/>
    <p:sldLayoutId id="2147483662" r:id="rId9"/>
    <p:sldLayoutId id="2147483663" r:id="rId10"/>
  </p:sldLayoutIdLst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3600" b="1" u="none" strike="noStrike" kern="1200" cap="none" spc="300" normalizeH="0" baseline="0">
          <a:solidFill>
            <a:schemeClr val="tx1">
              <a:lumMod val="85000"/>
              <a:lumOff val="1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●"/>
        <a:defRPr sz="18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1pPr>
      <a:lvl2pPr marL="6858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tabLst>
          <a:tab pos="1609725" algn="l"/>
          <a:tab pos="1609725" algn="l"/>
          <a:tab pos="1609725" algn="l"/>
          <a:tab pos="1609725" algn="l"/>
        </a:tabLst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2pPr>
      <a:lvl3pPr marL="11430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3pPr>
      <a:lvl4pPr marL="16002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Wingdings" panose="05000000000000000000" charset="0"/>
        <a:buChar char="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4pPr>
      <a:lvl5pPr marL="20574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8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8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tags" Target="../tags/tag85.xml"/><Relationship Id="rId1" Type="http://schemas.openxmlformats.org/officeDocument/2006/relationships/tags" Target="../tags/tag84.xml"/><Relationship Id="rId4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tags" Target="../tags/tag87.xml"/><Relationship Id="rId1" Type="http://schemas.openxmlformats.org/officeDocument/2006/relationships/tags" Target="../tags/tag86.xml"/><Relationship Id="rId5" Type="http://schemas.openxmlformats.org/officeDocument/2006/relationships/image" Target="../media/image5.png"/><Relationship Id="rId4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tags" Target="../tags/tag60.xml"/><Relationship Id="rId1" Type="http://schemas.openxmlformats.org/officeDocument/2006/relationships/tags" Target="../tags/tag59.xml"/><Relationship Id="rId5" Type="http://schemas.openxmlformats.org/officeDocument/2006/relationships/image" Target="../media/image3.png"/><Relationship Id="rId4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tags" Target="../tags/tag62.xml"/><Relationship Id="rId1" Type="http://schemas.openxmlformats.org/officeDocument/2006/relationships/tags" Target="../tags/tag61.xml"/><Relationship Id="rId5" Type="http://schemas.openxmlformats.org/officeDocument/2006/relationships/image" Target="../media/image4.png"/><Relationship Id="rId4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tags" Target="../tags/tag70.xml"/><Relationship Id="rId3" Type="http://schemas.openxmlformats.org/officeDocument/2006/relationships/tags" Target="../tags/tag65.xml"/><Relationship Id="rId7" Type="http://schemas.openxmlformats.org/officeDocument/2006/relationships/tags" Target="../tags/tag69.xml"/><Relationship Id="rId12" Type="http://schemas.openxmlformats.org/officeDocument/2006/relationships/notesSlide" Target="../notesSlides/notesSlide5.xml"/><Relationship Id="rId2" Type="http://schemas.openxmlformats.org/officeDocument/2006/relationships/tags" Target="../tags/tag64.xml"/><Relationship Id="rId1" Type="http://schemas.openxmlformats.org/officeDocument/2006/relationships/tags" Target="../tags/tag63.xml"/><Relationship Id="rId6" Type="http://schemas.openxmlformats.org/officeDocument/2006/relationships/tags" Target="../tags/tag68.xml"/><Relationship Id="rId11" Type="http://schemas.openxmlformats.org/officeDocument/2006/relationships/slideLayout" Target="../slideLayouts/slideLayout4.xml"/><Relationship Id="rId5" Type="http://schemas.openxmlformats.org/officeDocument/2006/relationships/tags" Target="../tags/tag67.xml"/><Relationship Id="rId10" Type="http://schemas.openxmlformats.org/officeDocument/2006/relationships/tags" Target="../tags/tag72.xml"/><Relationship Id="rId4" Type="http://schemas.openxmlformats.org/officeDocument/2006/relationships/tags" Target="../tags/tag66.xml"/><Relationship Id="rId9" Type="http://schemas.openxmlformats.org/officeDocument/2006/relationships/tags" Target="../tags/tag7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tags" Target="../tags/tag74.xml"/><Relationship Id="rId1" Type="http://schemas.openxmlformats.org/officeDocument/2006/relationships/tags" Target="../tags/tag73.xml"/><Relationship Id="rId4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tags" Target="../tags/tag76.xml"/><Relationship Id="rId1" Type="http://schemas.openxmlformats.org/officeDocument/2006/relationships/tags" Target="../tags/tag75.xml"/><Relationship Id="rId4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tags" Target="../tags/tag79.xml"/><Relationship Id="rId2" Type="http://schemas.openxmlformats.org/officeDocument/2006/relationships/tags" Target="../tags/tag78.xml"/><Relationship Id="rId1" Type="http://schemas.openxmlformats.org/officeDocument/2006/relationships/tags" Target="../tags/tag77.xml"/><Relationship Id="rId5" Type="http://schemas.openxmlformats.org/officeDocument/2006/relationships/notesSlide" Target="../notesSlides/notesSlide8.xml"/><Relationship Id="rId4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tags" Target="../tags/tag81.xml"/><Relationship Id="rId1" Type="http://schemas.openxmlformats.org/officeDocument/2006/relationships/tags" Target="../tags/tag80.xml"/><Relationship Id="rId4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02" b="23036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矩形 7"/>
          <p:cNvSpPr/>
          <p:nvPr/>
        </p:nvSpPr>
        <p:spPr>
          <a:xfrm rot="10800000">
            <a:off x="0" y="0"/>
            <a:ext cx="8356600" cy="6858000"/>
          </a:xfrm>
          <a:prstGeom prst="rect">
            <a:avLst/>
          </a:prstGeom>
          <a:gradFill>
            <a:gsLst>
              <a:gs pos="0">
                <a:srgbClr val="0D1206">
                  <a:alpha val="0"/>
                </a:srgbClr>
              </a:gs>
              <a:gs pos="85000">
                <a:srgbClr val="0D1206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9" name="矩形 259"/>
          <p:cNvSpPr>
            <a:spLocks noChangeArrowheads="1"/>
          </p:cNvSpPr>
          <p:nvPr/>
        </p:nvSpPr>
        <p:spPr bwMode="auto">
          <a:xfrm>
            <a:off x="951022" y="4478507"/>
            <a:ext cx="1977177" cy="316865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</a:ln>
          <a:effectLst/>
        </p:spPr>
        <p:txBody>
          <a:bodyPr wrap="square" lIns="36000" tIns="36000" rIns="36000" bIns="36000" anchor="t" anchorCtr="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lvl="0" algn="ctr" defTabSz="457200">
              <a:spcBef>
                <a:spcPts val="0"/>
              </a:spcBef>
              <a:buNone/>
              <a:defRPr/>
            </a:pPr>
            <a:r>
              <a:rPr lang="zh-CN" altLang="en-US" sz="1600" kern="0" smtClean="0">
                <a:solidFill>
                  <a:schemeClr val="bg1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Arial" panose="020B0604020202020204" pitchFamily="34" charset="0"/>
                <a:sym typeface="Arial" panose="020B0604020202020204" pitchFamily="34" charset="0"/>
              </a:rPr>
              <a:t>主讲人：</a:t>
            </a:r>
            <a:r>
              <a:rPr lang="en-US" altLang="zh-CN" sz="1600" kern="0" smtClean="0">
                <a:solidFill>
                  <a:schemeClr val="bg1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Arial" panose="020B0604020202020204" pitchFamily="34" charset="0"/>
                <a:sym typeface="Arial" panose="020B0604020202020204" pitchFamily="34" charset="0"/>
              </a:rPr>
              <a:t>PPT818</a:t>
            </a:r>
            <a:endParaRPr lang="en-US" altLang="zh-CN" sz="1600" kern="0" dirty="0">
              <a:solidFill>
                <a:schemeClr val="bg1"/>
              </a:solidFill>
              <a:latin typeface="Arial" panose="020B0604020202020204" pitchFamily="34" charset="0"/>
              <a:ea typeface="思源黑体 CN Medium" panose="020B0600000000000000" pitchFamily="34" charset="-122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10" name="矩形 259"/>
          <p:cNvSpPr>
            <a:spLocks noChangeArrowheads="1"/>
          </p:cNvSpPr>
          <p:nvPr/>
        </p:nvSpPr>
        <p:spPr bwMode="auto">
          <a:xfrm>
            <a:off x="3137756" y="4476838"/>
            <a:ext cx="1738171" cy="318924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</a:ln>
          <a:effectLst/>
        </p:spPr>
        <p:txBody>
          <a:bodyPr wrap="square" lIns="36000" tIns="36000" rIns="36000" bIns="36000" anchor="t" anchorCtr="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16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cs typeface="Arial" panose="020B0604020202020204" pitchFamily="34" charset="0"/>
                <a:sym typeface="Arial" panose="020B0604020202020204" pitchFamily="34" charset="0"/>
              </a:rPr>
              <a:t>时间</a:t>
            </a:r>
            <a:r>
              <a:rPr kumimoji="0" lang="en-US" altLang="zh-CN" sz="16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cs typeface="Arial" panose="020B0604020202020204" pitchFamily="34" charset="0"/>
                <a:sym typeface="Arial" panose="020B0604020202020204" pitchFamily="34" charset="0"/>
              </a:rPr>
              <a:t>: xxx</a:t>
            </a:r>
          </a:p>
        </p:txBody>
      </p:sp>
      <p:sp>
        <p:nvSpPr>
          <p:cNvPr id="11" name="矩形 259"/>
          <p:cNvSpPr>
            <a:spLocks noChangeArrowheads="1"/>
          </p:cNvSpPr>
          <p:nvPr/>
        </p:nvSpPr>
        <p:spPr bwMode="auto">
          <a:xfrm>
            <a:off x="558010" y="1808944"/>
            <a:ext cx="6109490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algn="dist" defTabSz="457200">
              <a:buFont typeface="Arial" panose="020B0604020202020204" pitchFamily="34" charset="0"/>
              <a:buNone/>
            </a:pPr>
            <a:r>
              <a:rPr lang="en-US" altLang="zh-CN" sz="6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优设标题黑" panose="00000500000000000000" pitchFamily="2" charset="-122"/>
                <a:ea typeface="优设标题黑" panose="00000500000000000000" pitchFamily="2" charset="-122"/>
                <a:cs typeface="Arial" panose="020B0604020202020204" pitchFamily="34" charset="0"/>
                <a:sym typeface="Arial" panose="020B0604020202020204" pitchFamily="34" charset="0"/>
              </a:rPr>
              <a:t>《</a:t>
            </a:r>
            <a:r>
              <a:rPr lang="zh-CN" altLang="en-US" sz="6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优设标题黑" panose="00000500000000000000" pitchFamily="2" charset="-122"/>
                <a:ea typeface="优设标题黑" panose="00000500000000000000" pitchFamily="2" charset="-122"/>
                <a:cs typeface="Arial" panose="020B0604020202020204" pitchFamily="34" charset="0"/>
                <a:sym typeface="Arial" panose="020B0604020202020204" pitchFamily="34" charset="0"/>
              </a:rPr>
              <a:t>动物笑谈</a:t>
            </a:r>
            <a:r>
              <a:rPr lang="en-US" altLang="zh-CN" sz="6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优设标题黑" panose="00000500000000000000" pitchFamily="2" charset="-122"/>
                <a:ea typeface="优设标题黑" panose="00000500000000000000" pitchFamily="2" charset="-122"/>
                <a:cs typeface="Arial" panose="020B0604020202020204" pitchFamily="34" charset="0"/>
                <a:sym typeface="Arial" panose="020B0604020202020204" pitchFamily="34" charset="0"/>
              </a:rPr>
              <a:t>》</a:t>
            </a:r>
          </a:p>
        </p:txBody>
      </p:sp>
      <p:sp>
        <p:nvSpPr>
          <p:cNvPr id="12" name="矩形 11"/>
          <p:cNvSpPr/>
          <p:nvPr/>
        </p:nvSpPr>
        <p:spPr>
          <a:xfrm>
            <a:off x="951022" y="3222019"/>
            <a:ext cx="382508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defTabSz="457200"/>
            <a:r>
              <a:rPr lang="zh-CN" altLang="en-US" sz="2400" dirty="0">
                <a:solidFill>
                  <a:schemeClr val="bg1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Arial" panose="020B0604020202020204" pitchFamily="34" charset="0"/>
                <a:sym typeface="Arial" panose="020B0604020202020204" pitchFamily="34" charset="0"/>
              </a:rPr>
              <a:t>语文 七年级 上册 配人教版</a:t>
            </a:r>
          </a:p>
        </p:txBody>
      </p:sp>
      <p:cxnSp>
        <p:nvCxnSpPr>
          <p:cNvPr id="13" name="直接连接符 12"/>
          <p:cNvCxnSpPr/>
          <p:nvPr/>
        </p:nvCxnSpPr>
        <p:spPr>
          <a:xfrm rot="10800000">
            <a:off x="951022" y="3099206"/>
            <a:ext cx="5473670" cy="0"/>
          </a:xfrm>
          <a:prstGeom prst="line">
            <a:avLst/>
          </a:prstGeom>
          <a:ln w="25400" cap="rnd">
            <a:gradFill flip="none" rotWithShape="1">
              <a:gsLst>
                <a:gs pos="0">
                  <a:schemeClr val="bg1">
                    <a:alpha val="0"/>
                  </a:schemeClr>
                </a:gs>
                <a:gs pos="100000">
                  <a:schemeClr val="bg1"/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ldLvl="0" animBg="1"/>
      <p:bldP spid="10" grpId="0" animBg="1"/>
      <p:bldP spid="11" grpId="0"/>
      <p:bldP spid="1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TextBox 1"/>
          <p:cNvSpPr/>
          <p:nvPr>
            <p:custDataLst>
              <p:tags r:id="rId1"/>
            </p:custDataLst>
          </p:nvPr>
        </p:nvSpPr>
        <p:spPr>
          <a:xfrm>
            <a:off x="1367188" y="2213162"/>
            <a:ext cx="9836726" cy="3170099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wrap="square">
            <a:spAutoFit/>
          </a:bodyPr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</a:lstStyle>
          <a:p>
            <a:pPr>
              <a:lnSpc>
                <a:spcPct val="250000"/>
              </a:lnSpc>
            </a:pPr>
            <a:r>
              <a:rPr lang="en-US" altLang="zh-CN" sz="20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    </a:t>
            </a:r>
            <a:r>
              <a:rPr lang="zh-CN" altLang="zh-CN" sz="20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例二：如果一个人用尽全身之力，把嗓门憋得尖尖的，发出</a:t>
            </a:r>
            <a:r>
              <a:rPr lang="en-US" altLang="zh-CN" sz="20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“</a:t>
            </a:r>
            <a:r>
              <a:rPr lang="zh-CN" altLang="zh-CN" sz="20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哦</a:t>
            </a:r>
            <a:r>
              <a:rPr lang="en-US" altLang="zh-CN" sz="20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——</a:t>
            </a:r>
            <a:r>
              <a:rPr lang="zh-CN" altLang="zh-CN" sz="20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啊</a:t>
            </a:r>
            <a:r>
              <a:rPr lang="en-US" altLang="zh-CN" sz="20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”</a:t>
            </a:r>
            <a:r>
              <a:rPr lang="zh-CN" altLang="zh-CN" sz="20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的叫声，虽说比不上大鹦鹉的气势，听起来也蛮像了。</a:t>
            </a:r>
          </a:p>
          <a:p>
            <a:pPr>
              <a:lnSpc>
                <a:spcPct val="250000"/>
              </a:lnSpc>
            </a:pPr>
            <a:r>
              <a:rPr lang="en-US" altLang="zh-CN" sz="20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    </a:t>
            </a:r>
            <a:r>
              <a:rPr lang="zh-CN" altLang="zh-CN" sz="20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“憋得尖尖的”一词形象地写出了“我”模仿黄冠大鹦鹉声音时的神态，表达了“我”极高的专业素养。</a:t>
            </a:r>
            <a:endParaRPr lang="zh-CN" altLang="zh-CN" sz="2000" kern="0" dirty="0">
              <a:solidFill>
                <a:srgbClr val="FF0000"/>
              </a:solidFill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4" name="矩形: 圆角 1"/>
          <p:cNvSpPr/>
          <p:nvPr/>
        </p:nvSpPr>
        <p:spPr>
          <a:xfrm>
            <a:off x="162560" y="284480"/>
            <a:ext cx="2694940" cy="638056"/>
          </a:xfrm>
          <a:prstGeom prst="roundRect">
            <a:avLst>
              <a:gd name="adj" fmla="val 50000"/>
            </a:avLst>
          </a:prstGeom>
          <a:solidFill>
            <a:srgbClr val="0D120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5" name="smiling-tooth-with-hands_33918"/>
          <p:cNvSpPr>
            <a:spLocks noChangeAspect="1"/>
          </p:cNvSpPr>
          <p:nvPr/>
        </p:nvSpPr>
        <p:spPr bwMode="auto">
          <a:xfrm>
            <a:off x="473896" y="453715"/>
            <a:ext cx="340631" cy="340631"/>
          </a:xfrm>
          <a:custGeom>
            <a:avLst/>
            <a:gdLst>
              <a:gd name="T0" fmla="*/ 12000 w 12800"/>
              <a:gd name="T1" fmla="*/ 11200 h 12800"/>
              <a:gd name="T2" fmla="*/ 7176 w 12800"/>
              <a:gd name="T3" fmla="*/ 12121 h 12800"/>
              <a:gd name="T4" fmla="*/ 6400 w 12800"/>
              <a:gd name="T5" fmla="*/ 12800 h 12800"/>
              <a:gd name="T6" fmla="*/ 5624 w 12800"/>
              <a:gd name="T7" fmla="*/ 12121 h 12800"/>
              <a:gd name="T8" fmla="*/ 800 w 12800"/>
              <a:gd name="T9" fmla="*/ 11200 h 12800"/>
              <a:gd name="T10" fmla="*/ 0 w 12800"/>
              <a:gd name="T11" fmla="*/ 10400 h 12800"/>
              <a:gd name="T12" fmla="*/ 0 w 12800"/>
              <a:gd name="T13" fmla="*/ 800 h 12800"/>
              <a:gd name="T14" fmla="*/ 800 w 12800"/>
              <a:gd name="T15" fmla="*/ 0 h 12800"/>
              <a:gd name="T16" fmla="*/ 879 w 12800"/>
              <a:gd name="T17" fmla="*/ 16 h 12800"/>
              <a:gd name="T18" fmla="*/ 6400 w 12800"/>
              <a:gd name="T19" fmla="*/ 1600 h 12800"/>
              <a:gd name="T20" fmla="*/ 11921 w 12800"/>
              <a:gd name="T21" fmla="*/ 16 h 12800"/>
              <a:gd name="T22" fmla="*/ 12000 w 12800"/>
              <a:gd name="T23" fmla="*/ 0 h 12800"/>
              <a:gd name="T24" fmla="*/ 12800 w 12800"/>
              <a:gd name="T25" fmla="*/ 800 h 12800"/>
              <a:gd name="T26" fmla="*/ 12800 w 12800"/>
              <a:gd name="T27" fmla="*/ 10400 h 12800"/>
              <a:gd name="T28" fmla="*/ 12000 w 12800"/>
              <a:gd name="T29" fmla="*/ 11200 h 12800"/>
              <a:gd name="T30" fmla="*/ 5600 w 12800"/>
              <a:gd name="T31" fmla="*/ 2507 h 12800"/>
              <a:gd name="T32" fmla="*/ 1600 w 12800"/>
              <a:gd name="T33" fmla="*/ 1670 h 12800"/>
              <a:gd name="T34" fmla="*/ 1600 w 12800"/>
              <a:gd name="T35" fmla="*/ 9643 h 12800"/>
              <a:gd name="T36" fmla="*/ 5600 w 12800"/>
              <a:gd name="T37" fmla="*/ 10400 h 12800"/>
              <a:gd name="T38" fmla="*/ 5600 w 12800"/>
              <a:gd name="T39" fmla="*/ 2507 h 12800"/>
              <a:gd name="T40" fmla="*/ 11200 w 12800"/>
              <a:gd name="T41" fmla="*/ 1670 h 12800"/>
              <a:gd name="T42" fmla="*/ 7200 w 12800"/>
              <a:gd name="T43" fmla="*/ 2506 h 12800"/>
              <a:gd name="T44" fmla="*/ 7200 w 12800"/>
              <a:gd name="T45" fmla="*/ 10400 h 12800"/>
              <a:gd name="T46" fmla="*/ 11200 w 12800"/>
              <a:gd name="T47" fmla="*/ 9644 h 12800"/>
              <a:gd name="T48" fmla="*/ 11200 w 12800"/>
              <a:gd name="T49" fmla="*/ 1670 h 128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12800" h="12800">
                <a:moveTo>
                  <a:pt x="12000" y="11200"/>
                </a:moveTo>
                <a:cubicBezTo>
                  <a:pt x="10776" y="11254"/>
                  <a:pt x="8442" y="11463"/>
                  <a:pt x="7176" y="12121"/>
                </a:cubicBezTo>
                <a:cubicBezTo>
                  <a:pt x="7116" y="12503"/>
                  <a:pt x="6799" y="12800"/>
                  <a:pt x="6400" y="12800"/>
                </a:cubicBezTo>
                <a:cubicBezTo>
                  <a:pt x="6002" y="12800"/>
                  <a:pt x="5684" y="12503"/>
                  <a:pt x="5624" y="12121"/>
                </a:cubicBezTo>
                <a:cubicBezTo>
                  <a:pt x="4358" y="11463"/>
                  <a:pt x="2024" y="11254"/>
                  <a:pt x="800" y="11200"/>
                </a:cubicBezTo>
                <a:cubicBezTo>
                  <a:pt x="358" y="11200"/>
                  <a:pt x="0" y="10842"/>
                  <a:pt x="0" y="10400"/>
                </a:cubicBezTo>
                <a:lnTo>
                  <a:pt x="0" y="800"/>
                </a:lnTo>
                <a:cubicBezTo>
                  <a:pt x="0" y="358"/>
                  <a:pt x="358" y="0"/>
                  <a:pt x="800" y="0"/>
                </a:cubicBezTo>
                <a:cubicBezTo>
                  <a:pt x="828" y="0"/>
                  <a:pt x="851" y="14"/>
                  <a:pt x="879" y="16"/>
                </a:cubicBezTo>
                <a:cubicBezTo>
                  <a:pt x="6381" y="158"/>
                  <a:pt x="6400" y="1600"/>
                  <a:pt x="6400" y="1600"/>
                </a:cubicBezTo>
                <a:cubicBezTo>
                  <a:pt x="6400" y="1600"/>
                  <a:pt x="6419" y="158"/>
                  <a:pt x="11921" y="16"/>
                </a:cubicBezTo>
                <a:cubicBezTo>
                  <a:pt x="11949" y="14"/>
                  <a:pt x="11972" y="0"/>
                  <a:pt x="12000" y="0"/>
                </a:cubicBezTo>
                <a:cubicBezTo>
                  <a:pt x="12442" y="0"/>
                  <a:pt x="12800" y="358"/>
                  <a:pt x="12800" y="800"/>
                </a:cubicBezTo>
                <a:lnTo>
                  <a:pt x="12800" y="10400"/>
                </a:lnTo>
                <a:cubicBezTo>
                  <a:pt x="12800" y="10842"/>
                  <a:pt x="12442" y="11200"/>
                  <a:pt x="12000" y="11200"/>
                </a:cubicBezTo>
                <a:close/>
                <a:moveTo>
                  <a:pt x="5600" y="2507"/>
                </a:moveTo>
                <a:cubicBezTo>
                  <a:pt x="4568" y="1982"/>
                  <a:pt x="2861" y="1764"/>
                  <a:pt x="1600" y="1670"/>
                </a:cubicBezTo>
                <a:lnTo>
                  <a:pt x="1600" y="9643"/>
                </a:lnTo>
                <a:cubicBezTo>
                  <a:pt x="3747" y="9753"/>
                  <a:pt x="4949" y="10074"/>
                  <a:pt x="5600" y="10400"/>
                </a:cubicBezTo>
                <a:lnTo>
                  <a:pt x="5600" y="2507"/>
                </a:lnTo>
                <a:close/>
                <a:moveTo>
                  <a:pt x="11200" y="1670"/>
                </a:moveTo>
                <a:cubicBezTo>
                  <a:pt x="9940" y="1764"/>
                  <a:pt x="8232" y="1982"/>
                  <a:pt x="7200" y="2506"/>
                </a:cubicBezTo>
                <a:lnTo>
                  <a:pt x="7200" y="10400"/>
                </a:lnTo>
                <a:cubicBezTo>
                  <a:pt x="7851" y="10074"/>
                  <a:pt x="9052" y="9753"/>
                  <a:pt x="11200" y="9644"/>
                </a:cubicBezTo>
                <a:lnTo>
                  <a:pt x="11200" y="167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835052" y="325761"/>
            <a:ext cx="186795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dist">
              <a:defRPr/>
            </a:pPr>
            <a:r>
              <a:rPr lang="zh-CN" altLang="en-US" sz="3200" dirty="0">
                <a:solidFill>
                  <a:prstClr val="white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精彩课堂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 fill="hold"/>
                                        <p:tgtEl>
                                          <p:spTgt spid="143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 fill="hold"/>
                                        <p:tgtEl>
                                          <p:spTgt spid="1433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TextBox 1"/>
          <p:cNvSpPr/>
          <p:nvPr>
            <p:custDataLst>
              <p:tags r:id="rId1"/>
            </p:custDataLst>
          </p:nvPr>
        </p:nvSpPr>
        <p:spPr>
          <a:xfrm>
            <a:off x="1146552" y="1727339"/>
            <a:ext cx="9896588" cy="393954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wrap="square">
            <a:spAutoFit/>
          </a:bodyPr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</a:lstStyle>
          <a:p>
            <a:pPr>
              <a:lnSpc>
                <a:spcPct val="250000"/>
              </a:lnSpc>
            </a:pPr>
            <a:r>
              <a:rPr lang="en-US" altLang="zh-CN" sz="20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    </a:t>
            </a:r>
            <a:r>
              <a:rPr lang="zh-CN" altLang="zh-CN" sz="20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例三：可可似乎很清楚那一团团柔软的毛线是干什么用的，它总是一口咬住露在外面的活线头，很快地飞到空中，把一整团线都打开来，就像一个纸风筝拖着一条极长的尾巴。它总是蹿得高高的，然后就绕着我们屋子前面的柠檬树有规则地打起转来。</a:t>
            </a:r>
          </a:p>
          <a:p>
            <a:pPr>
              <a:lnSpc>
                <a:spcPct val="250000"/>
              </a:lnSpc>
            </a:pPr>
            <a:r>
              <a:rPr lang="en-US" altLang="zh-CN" sz="20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    </a:t>
            </a:r>
            <a:r>
              <a:rPr lang="zh-CN" altLang="zh-CN" sz="20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将可可打开线团缠绕在树上的过程描绘得栩栩如生，让人有身临其境之感。</a:t>
            </a:r>
            <a:r>
              <a:rPr lang="en-US" altLang="zh-CN" sz="20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“</a:t>
            </a:r>
            <a:r>
              <a:rPr lang="zh-CN" altLang="zh-CN" sz="20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咬、飞、蹿、打转”等动词运用得准确生动。</a:t>
            </a:r>
            <a:endParaRPr lang="zh-CN" altLang="zh-CN" sz="2000" kern="0" dirty="0">
              <a:solidFill>
                <a:srgbClr val="FF0000"/>
              </a:solidFill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3" name="矩形: 圆角 1"/>
          <p:cNvSpPr/>
          <p:nvPr/>
        </p:nvSpPr>
        <p:spPr>
          <a:xfrm>
            <a:off x="162560" y="284480"/>
            <a:ext cx="2694940" cy="638056"/>
          </a:xfrm>
          <a:prstGeom prst="roundRect">
            <a:avLst>
              <a:gd name="adj" fmla="val 50000"/>
            </a:avLst>
          </a:prstGeom>
          <a:solidFill>
            <a:srgbClr val="0D120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4" name="smiling-tooth-with-hands_33918"/>
          <p:cNvSpPr>
            <a:spLocks noChangeAspect="1"/>
          </p:cNvSpPr>
          <p:nvPr/>
        </p:nvSpPr>
        <p:spPr bwMode="auto">
          <a:xfrm>
            <a:off x="473896" y="453715"/>
            <a:ext cx="340631" cy="340631"/>
          </a:xfrm>
          <a:custGeom>
            <a:avLst/>
            <a:gdLst>
              <a:gd name="T0" fmla="*/ 12000 w 12800"/>
              <a:gd name="T1" fmla="*/ 11200 h 12800"/>
              <a:gd name="T2" fmla="*/ 7176 w 12800"/>
              <a:gd name="T3" fmla="*/ 12121 h 12800"/>
              <a:gd name="T4" fmla="*/ 6400 w 12800"/>
              <a:gd name="T5" fmla="*/ 12800 h 12800"/>
              <a:gd name="T6" fmla="*/ 5624 w 12800"/>
              <a:gd name="T7" fmla="*/ 12121 h 12800"/>
              <a:gd name="T8" fmla="*/ 800 w 12800"/>
              <a:gd name="T9" fmla="*/ 11200 h 12800"/>
              <a:gd name="T10" fmla="*/ 0 w 12800"/>
              <a:gd name="T11" fmla="*/ 10400 h 12800"/>
              <a:gd name="T12" fmla="*/ 0 w 12800"/>
              <a:gd name="T13" fmla="*/ 800 h 12800"/>
              <a:gd name="T14" fmla="*/ 800 w 12800"/>
              <a:gd name="T15" fmla="*/ 0 h 12800"/>
              <a:gd name="T16" fmla="*/ 879 w 12800"/>
              <a:gd name="T17" fmla="*/ 16 h 12800"/>
              <a:gd name="T18" fmla="*/ 6400 w 12800"/>
              <a:gd name="T19" fmla="*/ 1600 h 12800"/>
              <a:gd name="T20" fmla="*/ 11921 w 12800"/>
              <a:gd name="T21" fmla="*/ 16 h 12800"/>
              <a:gd name="T22" fmla="*/ 12000 w 12800"/>
              <a:gd name="T23" fmla="*/ 0 h 12800"/>
              <a:gd name="T24" fmla="*/ 12800 w 12800"/>
              <a:gd name="T25" fmla="*/ 800 h 12800"/>
              <a:gd name="T26" fmla="*/ 12800 w 12800"/>
              <a:gd name="T27" fmla="*/ 10400 h 12800"/>
              <a:gd name="T28" fmla="*/ 12000 w 12800"/>
              <a:gd name="T29" fmla="*/ 11200 h 12800"/>
              <a:gd name="T30" fmla="*/ 5600 w 12800"/>
              <a:gd name="T31" fmla="*/ 2507 h 12800"/>
              <a:gd name="T32" fmla="*/ 1600 w 12800"/>
              <a:gd name="T33" fmla="*/ 1670 h 12800"/>
              <a:gd name="T34" fmla="*/ 1600 w 12800"/>
              <a:gd name="T35" fmla="*/ 9643 h 12800"/>
              <a:gd name="T36" fmla="*/ 5600 w 12800"/>
              <a:gd name="T37" fmla="*/ 10400 h 12800"/>
              <a:gd name="T38" fmla="*/ 5600 w 12800"/>
              <a:gd name="T39" fmla="*/ 2507 h 12800"/>
              <a:gd name="T40" fmla="*/ 11200 w 12800"/>
              <a:gd name="T41" fmla="*/ 1670 h 12800"/>
              <a:gd name="T42" fmla="*/ 7200 w 12800"/>
              <a:gd name="T43" fmla="*/ 2506 h 12800"/>
              <a:gd name="T44" fmla="*/ 7200 w 12800"/>
              <a:gd name="T45" fmla="*/ 10400 h 12800"/>
              <a:gd name="T46" fmla="*/ 11200 w 12800"/>
              <a:gd name="T47" fmla="*/ 9644 h 12800"/>
              <a:gd name="T48" fmla="*/ 11200 w 12800"/>
              <a:gd name="T49" fmla="*/ 1670 h 128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12800" h="12800">
                <a:moveTo>
                  <a:pt x="12000" y="11200"/>
                </a:moveTo>
                <a:cubicBezTo>
                  <a:pt x="10776" y="11254"/>
                  <a:pt x="8442" y="11463"/>
                  <a:pt x="7176" y="12121"/>
                </a:cubicBezTo>
                <a:cubicBezTo>
                  <a:pt x="7116" y="12503"/>
                  <a:pt x="6799" y="12800"/>
                  <a:pt x="6400" y="12800"/>
                </a:cubicBezTo>
                <a:cubicBezTo>
                  <a:pt x="6002" y="12800"/>
                  <a:pt x="5684" y="12503"/>
                  <a:pt x="5624" y="12121"/>
                </a:cubicBezTo>
                <a:cubicBezTo>
                  <a:pt x="4358" y="11463"/>
                  <a:pt x="2024" y="11254"/>
                  <a:pt x="800" y="11200"/>
                </a:cubicBezTo>
                <a:cubicBezTo>
                  <a:pt x="358" y="11200"/>
                  <a:pt x="0" y="10842"/>
                  <a:pt x="0" y="10400"/>
                </a:cubicBezTo>
                <a:lnTo>
                  <a:pt x="0" y="800"/>
                </a:lnTo>
                <a:cubicBezTo>
                  <a:pt x="0" y="358"/>
                  <a:pt x="358" y="0"/>
                  <a:pt x="800" y="0"/>
                </a:cubicBezTo>
                <a:cubicBezTo>
                  <a:pt x="828" y="0"/>
                  <a:pt x="851" y="14"/>
                  <a:pt x="879" y="16"/>
                </a:cubicBezTo>
                <a:cubicBezTo>
                  <a:pt x="6381" y="158"/>
                  <a:pt x="6400" y="1600"/>
                  <a:pt x="6400" y="1600"/>
                </a:cubicBezTo>
                <a:cubicBezTo>
                  <a:pt x="6400" y="1600"/>
                  <a:pt x="6419" y="158"/>
                  <a:pt x="11921" y="16"/>
                </a:cubicBezTo>
                <a:cubicBezTo>
                  <a:pt x="11949" y="14"/>
                  <a:pt x="11972" y="0"/>
                  <a:pt x="12000" y="0"/>
                </a:cubicBezTo>
                <a:cubicBezTo>
                  <a:pt x="12442" y="0"/>
                  <a:pt x="12800" y="358"/>
                  <a:pt x="12800" y="800"/>
                </a:cubicBezTo>
                <a:lnTo>
                  <a:pt x="12800" y="10400"/>
                </a:lnTo>
                <a:cubicBezTo>
                  <a:pt x="12800" y="10842"/>
                  <a:pt x="12442" y="11200"/>
                  <a:pt x="12000" y="11200"/>
                </a:cubicBezTo>
                <a:close/>
                <a:moveTo>
                  <a:pt x="5600" y="2507"/>
                </a:moveTo>
                <a:cubicBezTo>
                  <a:pt x="4568" y="1982"/>
                  <a:pt x="2861" y="1764"/>
                  <a:pt x="1600" y="1670"/>
                </a:cubicBezTo>
                <a:lnTo>
                  <a:pt x="1600" y="9643"/>
                </a:lnTo>
                <a:cubicBezTo>
                  <a:pt x="3747" y="9753"/>
                  <a:pt x="4949" y="10074"/>
                  <a:pt x="5600" y="10400"/>
                </a:cubicBezTo>
                <a:lnTo>
                  <a:pt x="5600" y="2507"/>
                </a:lnTo>
                <a:close/>
                <a:moveTo>
                  <a:pt x="11200" y="1670"/>
                </a:moveTo>
                <a:cubicBezTo>
                  <a:pt x="9940" y="1764"/>
                  <a:pt x="8232" y="1982"/>
                  <a:pt x="7200" y="2506"/>
                </a:cubicBezTo>
                <a:lnTo>
                  <a:pt x="7200" y="10400"/>
                </a:lnTo>
                <a:cubicBezTo>
                  <a:pt x="7851" y="10074"/>
                  <a:pt x="9052" y="9753"/>
                  <a:pt x="11200" y="9644"/>
                </a:cubicBezTo>
                <a:lnTo>
                  <a:pt x="11200" y="167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835052" y="325761"/>
            <a:ext cx="186795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dist">
              <a:defRPr/>
            </a:pPr>
            <a:r>
              <a:rPr lang="zh-CN" altLang="en-US" sz="3200" dirty="0">
                <a:solidFill>
                  <a:prstClr val="white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精彩课堂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 fill="hold"/>
                                        <p:tgtEl>
                                          <p:spTgt spid="153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 fill="hold"/>
                                        <p:tgtEl>
                                          <p:spTgt spid="1536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7" name="TextBox 8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835052" y="1599312"/>
            <a:ext cx="532923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buFont typeface="Wingdings" panose="05000000000000000000" pitchFamily="2" charset="2"/>
              <a:buChar char="u"/>
            </a:pPr>
            <a:r>
              <a:rPr lang="zh-CN" altLang="en-US" sz="2400" kern="0" dirty="0">
                <a:solidFill>
                  <a:srgbClr val="0070C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步骤五  总结课文  拓展延伸</a:t>
            </a:r>
          </a:p>
        </p:txBody>
      </p:sp>
      <p:sp>
        <p:nvSpPr>
          <p:cNvPr id="16387" name="TextBox 3"/>
          <p:cNvSpPr/>
          <p:nvPr>
            <p:custDataLst>
              <p:tags r:id="rId2"/>
            </p:custDataLst>
          </p:nvPr>
        </p:nvSpPr>
        <p:spPr>
          <a:xfrm>
            <a:off x="1255760" y="2072977"/>
            <a:ext cx="9776007" cy="393954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wrap="square">
            <a:spAutoFit/>
          </a:bodyPr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</a:lstStyle>
          <a:p>
            <a:pPr>
              <a:lnSpc>
                <a:spcPct val="250000"/>
              </a:lnSpc>
            </a:pPr>
            <a:r>
              <a:rPr lang="en-US" altLang="zh-CN" sz="2000" b="1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1</a:t>
            </a:r>
            <a:r>
              <a:rPr lang="zh-CN" altLang="zh-CN" sz="20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．总结课文</a:t>
            </a:r>
          </a:p>
          <a:p>
            <a:pPr>
              <a:lnSpc>
                <a:spcPct val="250000"/>
              </a:lnSpc>
            </a:pPr>
            <a:r>
              <a:rPr lang="en-US" altLang="zh-CN" sz="20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    </a:t>
            </a:r>
            <a:r>
              <a:rPr lang="zh-CN" altLang="zh-CN" sz="20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本文通过叙写</a:t>
            </a:r>
            <a:r>
              <a:rPr lang="en-US" altLang="zh-CN" sz="20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“</a:t>
            </a:r>
            <a:r>
              <a:rPr lang="zh-CN" altLang="zh-CN" sz="20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我</a:t>
            </a:r>
            <a:r>
              <a:rPr lang="en-US" altLang="zh-CN" sz="20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”</a:t>
            </a:r>
            <a:r>
              <a:rPr lang="zh-CN" altLang="zh-CN" sz="20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亲近动物，专注于动物行为研究，而发生的一些趣事、笑话，表明了人与动物是可以和谐相处的，表现了科学工作者专注忘我的精神和极高的专业素养。</a:t>
            </a:r>
          </a:p>
          <a:p>
            <a:pPr>
              <a:lnSpc>
                <a:spcPct val="250000"/>
              </a:lnSpc>
            </a:pPr>
            <a:r>
              <a:rPr lang="en-US" altLang="zh-CN" sz="2000" b="1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2</a:t>
            </a:r>
            <a:r>
              <a:rPr lang="zh-CN" altLang="zh-CN" sz="20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．拓展延伸</a:t>
            </a:r>
          </a:p>
          <a:p>
            <a:pPr>
              <a:lnSpc>
                <a:spcPct val="250000"/>
              </a:lnSpc>
            </a:pPr>
            <a:r>
              <a:rPr lang="en-US" altLang="zh-CN" sz="20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    </a:t>
            </a:r>
            <a:r>
              <a:rPr lang="zh-CN" altLang="zh-CN" sz="20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模仿课文的写法，写自己和动物之间发生的一件趣事，</a:t>
            </a:r>
            <a:r>
              <a:rPr lang="en-US" altLang="zh-CN" sz="20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200</a:t>
            </a:r>
            <a:r>
              <a:rPr lang="zh-CN" altLang="zh-CN" sz="20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字左右。</a:t>
            </a:r>
            <a:endParaRPr lang="zh-CN" altLang="zh-CN" sz="2000" kern="0" dirty="0"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5" name="矩形: 圆角 1"/>
          <p:cNvSpPr/>
          <p:nvPr/>
        </p:nvSpPr>
        <p:spPr>
          <a:xfrm>
            <a:off x="162560" y="284480"/>
            <a:ext cx="2694940" cy="638056"/>
          </a:xfrm>
          <a:prstGeom prst="roundRect">
            <a:avLst>
              <a:gd name="adj" fmla="val 50000"/>
            </a:avLst>
          </a:prstGeom>
          <a:solidFill>
            <a:srgbClr val="0D120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6" name="smiling-tooth-with-hands_33918"/>
          <p:cNvSpPr>
            <a:spLocks noChangeAspect="1"/>
          </p:cNvSpPr>
          <p:nvPr/>
        </p:nvSpPr>
        <p:spPr bwMode="auto">
          <a:xfrm>
            <a:off x="473896" y="453715"/>
            <a:ext cx="340631" cy="340631"/>
          </a:xfrm>
          <a:custGeom>
            <a:avLst/>
            <a:gdLst>
              <a:gd name="T0" fmla="*/ 12000 w 12800"/>
              <a:gd name="T1" fmla="*/ 11200 h 12800"/>
              <a:gd name="T2" fmla="*/ 7176 w 12800"/>
              <a:gd name="T3" fmla="*/ 12121 h 12800"/>
              <a:gd name="T4" fmla="*/ 6400 w 12800"/>
              <a:gd name="T5" fmla="*/ 12800 h 12800"/>
              <a:gd name="T6" fmla="*/ 5624 w 12800"/>
              <a:gd name="T7" fmla="*/ 12121 h 12800"/>
              <a:gd name="T8" fmla="*/ 800 w 12800"/>
              <a:gd name="T9" fmla="*/ 11200 h 12800"/>
              <a:gd name="T10" fmla="*/ 0 w 12800"/>
              <a:gd name="T11" fmla="*/ 10400 h 12800"/>
              <a:gd name="T12" fmla="*/ 0 w 12800"/>
              <a:gd name="T13" fmla="*/ 800 h 12800"/>
              <a:gd name="T14" fmla="*/ 800 w 12800"/>
              <a:gd name="T15" fmla="*/ 0 h 12800"/>
              <a:gd name="T16" fmla="*/ 879 w 12800"/>
              <a:gd name="T17" fmla="*/ 16 h 12800"/>
              <a:gd name="T18" fmla="*/ 6400 w 12800"/>
              <a:gd name="T19" fmla="*/ 1600 h 12800"/>
              <a:gd name="T20" fmla="*/ 11921 w 12800"/>
              <a:gd name="T21" fmla="*/ 16 h 12800"/>
              <a:gd name="T22" fmla="*/ 12000 w 12800"/>
              <a:gd name="T23" fmla="*/ 0 h 12800"/>
              <a:gd name="T24" fmla="*/ 12800 w 12800"/>
              <a:gd name="T25" fmla="*/ 800 h 12800"/>
              <a:gd name="T26" fmla="*/ 12800 w 12800"/>
              <a:gd name="T27" fmla="*/ 10400 h 12800"/>
              <a:gd name="T28" fmla="*/ 12000 w 12800"/>
              <a:gd name="T29" fmla="*/ 11200 h 12800"/>
              <a:gd name="T30" fmla="*/ 5600 w 12800"/>
              <a:gd name="T31" fmla="*/ 2507 h 12800"/>
              <a:gd name="T32" fmla="*/ 1600 w 12800"/>
              <a:gd name="T33" fmla="*/ 1670 h 12800"/>
              <a:gd name="T34" fmla="*/ 1600 w 12800"/>
              <a:gd name="T35" fmla="*/ 9643 h 12800"/>
              <a:gd name="T36" fmla="*/ 5600 w 12800"/>
              <a:gd name="T37" fmla="*/ 10400 h 12800"/>
              <a:gd name="T38" fmla="*/ 5600 w 12800"/>
              <a:gd name="T39" fmla="*/ 2507 h 12800"/>
              <a:gd name="T40" fmla="*/ 11200 w 12800"/>
              <a:gd name="T41" fmla="*/ 1670 h 12800"/>
              <a:gd name="T42" fmla="*/ 7200 w 12800"/>
              <a:gd name="T43" fmla="*/ 2506 h 12800"/>
              <a:gd name="T44" fmla="*/ 7200 w 12800"/>
              <a:gd name="T45" fmla="*/ 10400 h 12800"/>
              <a:gd name="T46" fmla="*/ 11200 w 12800"/>
              <a:gd name="T47" fmla="*/ 9644 h 12800"/>
              <a:gd name="T48" fmla="*/ 11200 w 12800"/>
              <a:gd name="T49" fmla="*/ 1670 h 128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12800" h="12800">
                <a:moveTo>
                  <a:pt x="12000" y="11200"/>
                </a:moveTo>
                <a:cubicBezTo>
                  <a:pt x="10776" y="11254"/>
                  <a:pt x="8442" y="11463"/>
                  <a:pt x="7176" y="12121"/>
                </a:cubicBezTo>
                <a:cubicBezTo>
                  <a:pt x="7116" y="12503"/>
                  <a:pt x="6799" y="12800"/>
                  <a:pt x="6400" y="12800"/>
                </a:cubicBezTo>
                <a:cubicBezTo>
                  <a:pt x="6002" y="12800"/>
                  <a:pt x="5684" y="12503"/>
                  <a:pt x="5624" y="12121"/>
                </a:cubicBezTo>
                <a:cubicBezTo>
                  <a:pt x="4358" y="11463"/>
                  <a:pt x="2024" y="11254"/>
                  <a:pt x="800" y="11200"/>
                </a:cubicBezTo>
                <a:cubicBezTo>
                  <a:pt x="358" y="11200"/>
                  <a:pt x="0" y="10842"/>
                  <a:pt x="0" y="10400"/>
                </a:cubicBezTo>
                <a:lnTo>
                  <a:pt x="0" y="800"/>
                </a:lnTo>
                <a:cubicBezTo>
                  <a:pt x="0" y="358"/>
                  <a:pt x="358" y="0"/>
                  <a:pt x="800" y="0"/>
                </a:cubicBezTo>
                <a:cubicBezTo>
                  <a:pt x="828" y="0"/>
                  <a:pt x="851" y="14"/>
                  <a:pt x="879" y="16"/>
                </a:cubicBezTo>
                <a:cubicBezTo>
                  <a:pt x="6381" y="158"/>
                  <a:pt x="6400" y="1600"/>
                  <a:pt x="6400" y="1600"/>
                </a:cubicBezTo>
                <a:cubicBezTo>
                  <a:pt x="6400" y="1600"/>
                  <a:pt x="6419" y="158"/>
                  <a:pt x="11921" y="16"/>
                </a:cubicBezTo>
                <a:cubicBezTo>
                  <a:pt x="11949" y="14"/>
                  <a:pt x="11972" y="0"/>
                  <a:pt x="12000" y="0"/>
                </a:cubicBezTo>
                <a:cubicBezTo>
                  <a:pt x="12442" y="0"/>
                  <a:pt x="12800" y="358"/>
                  <a:pt x="12800" y="800"/>
                </a:cubicBezTo>
                <a:lnTo>
                  <a:pt x="12800" y="10400"/>
                </a:lnTo>
                <a:cubicBezTo>
                  <a:pt x="12800" y="10842"/>
                  <a:pt x="12442" y="11200"/>
                  <a:pt x="12000" y="11200"/>
                </a:cubicBezTo>
                <a:close/>
                <a:moveTo>
                  <a:pt x="5600" y="2507"/>
                </a:moveTo>
                <a:cubicBezTo>
                  <a:pt x="4568" y="1982"/>
                  <a:pt x="2861" y="1764"/>
                  <a:pt x="1600" y="1670"/>
                </a:cubicBezTo>
                <a:lnTo>
                  <a:pt x="1600" y="9643"/>
                </a:lnTo>
                <a:cubicBezTo>
                  <a:pt x="3747" y="9753"/>
                  <a:pt x="4949" y="10074"/>
                  <a:pt x="5600" y="10400"/>
                </a:cubicBezTo>
                <a:lnTo>
                  <a:pt x="5600" y="2507"/>
                </a:lnTo>
                <a:close/>
                <a:moveTo>
                  <a:pt x="11200" y="1670"/>
                </a:moveTo>
                <a:cubicBezTo>
                  <a:pt x="9940" y="1764"/>
                  <a:pt x="8232" y="1982"/>
                  <a:pt x="7200" y="2506"/>
                </a:cubicBezTo>
                <a:lnTo>
                  <a:pt x="7200" y="10400"/>
                </a:lnTo>
                <a:cubicBezTo>
                  <a:pt x="7851" y="10074"/>
                  <a:pt x="9052" y="9753"/>
                  <a:pt x="11200" y="9644"/>
                </a:cubicBezTo>
                <a:lnTo>
                  <a:pt x="11200" y="167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835052" y="325761"/>
            <a:ext cx="186795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dist">
              <a:defRPr/>
            </a:pPr>
            <a:r>
              <a:rPr lang="zh-CN" altLang="en-US" sz="3200" dirty="0">
                <a:solidFill>
                  <a:prstClr val="white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精彩课堂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 fill="hold"/>
                                        <p:tgtEl>
                                          <p:spTgt spid="16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 fill="hold"/>
                                        <p:tgtEl>
                                          <p:spTgt spid="163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 fill="hold"/>
                                        <p:tgtEl>
                                          <p:spTgt spid="163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extBox 12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1769029" y="1693795"/>
            <a:ext cx="260985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zh-CN" altLang="en-US" sz="2400" kern="0" dirty="0">
                <a:solidFill>
                  <a:srgbClr val="0070C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板书设计：</a:t>
            </a:r>
          </a:p>
        </p:txBody>
      </p:sp>
      <p:pic>
        <p:nvPicPr>
          <p:cNvPr id="28675" name="图片 20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73" r="6911"/>
          <a:stretch>
            <a:fillRect/>
          </a:stretch>
        </p:blipFill>
        <p:spPr bwMode="auto">
          <a:xfrm>
            <a:off x="2532938" y="2763774"/>
            <a:ext cx="7025640" cy="2654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矩形: 圆角 1"/>
          <p:cNvSpPr/>
          <p:nvPr/>
        </p:nvSpPr>
        <p:spPr>
          <a:xfrm>
            <a:off x="162560" y="284480"/>
            <a:ext cx="2694940" cy="638056"/>
          </a:xfrm>
          <a:prstGeom prst="roundRect">
            <a:avLst>
              <a:gd name="adj" fmla="val 50000"/>
            </a:avLst>
          </a:prstGeom>
          <a:solidFill>
            <a:srgbClr val="0D120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5" name="smiling-tooth-with-hands_33918"/>
          <p:cNvSpPr>
            <a:spLocks noChangeAspect="1"/>
          </p:cNvSpPr>
          <p:nvPr/>
        </p:nvSpPr>
        <p:spPr bwMode="auto">
          <a:xfrm>
            <a:off x="473896" y="453715"/>
            <a:ext cx="340631" cy="340631"/>
          </a:xfrm>
          <a:custGeom>
            <a:avLst/>
            <a:gdLst>
              <a:gd name="T0" fmla="*/ 12000 w 12800"/>
              <a:gd name="T1" fmla="*/ 11200 h 12800"/>
              <a:gd name="T2" fmla="*/ 7176 w 12800"/>
              <a:gd name="T3" fmla="*/ 12121 h 12800"/>
              <a:gd name="T4" fmla="*/ 6400 w 12800"/>
              <a:gd name="T5" fmla="*/ 12800 h 12800"/>
              <a:gd name="T6" fmla="*/ 5624 w 12800"/>
              <a:gd name="T7" fmla="*/ 12121 h 12800"/>
              <a:gd name="T8" fmla="*/ 800 w 12800"/>
              <a:gd name="T9" fmla="*/ 11200 h 12800"/>
              <a:gd name="T10" fmla="*/ 0 w 12800"/>
              <a:gd name="T11" fmla="*/ 10400 h 12800"/>
              <a:gd name="T12" fmla="*/ 0 w 12800"/>
              <a:gd name="T13" fmla="*/ 800 h 12800"/>
              <a:gd name="T14" fmla="*/ 800 w 12800"/>
              <a:gd name="T15" fmla="*/ 0 h 12800"/>
              <a:gd name="T16" fmla="*/ 879 w 12800"/>
              <a:gd name="T17" fmla="*/ 16 h 12800"/>
              <a:gd name="T18" fmla="*/ 6400 w 12800"/>
              <a:gd name="T19" fmla="*/ 1600 h 12800"/>
              <a:gd name="T20" fmla="*/ 11921 w 12800"/>
              <a:gd name="T21" fmla="*/ 16 h 12800"/>
              <a:gd name="T22" fmla="*/ 12000 w 12800"/>
              <a:gd name="T23" fmla="*/ 0 h 12800"/>
              <a:gd name="T24" fmla="*/ 12800 w 12800"/>
              <a:gd name="T25" fmla="*/ 800 h 12800"/>
              <a:gd name="T26" fmla="*/ 12800 w 12800"/>
              <a:gd name="T27" fmla="*/ 10400 h 12800"/>
              <a:gd name="T28" fmla="*/ 12000 w 12800"/>
              <a:gd name="T29" fmla="*/ 11200 h 12800"/>
              <a:gd name="T30" fmla="*/ 5600 w 12800"/>
              <a:gd name="T31" fmla="*/ 2507 h 12800"/>
              <a:gd name="T32" fmla="*/ 1600 w 12800"/>
              <a:gd name="T33" fmla="*/ 1670 h 12800"/>
              <a:gd name="T34" fmla="*/ 1600 w 12800"/>
              <a:gd name="T35" fmla="*/ 9643 h 12800"/>
              <a:gd name="T36" fmla="*/ 5600 w 12800"/>
              <a:gd name="T37" fmla="*/ 10400 h 12800"/>
              <a:gd name="T38" fmla="*/ 5600 w 12800"/>
              <a:gd name="T39" fmla="*/ 2507 h 12800"/>
              <a:gd name="T40" fmla="*/ 11200 w 12800"/>
              <a:gd name="T41" fmla="*/ 1670 h 12800"/>
              <a:gd name="T42" fmla="*/ 7200 w 12800"/>
              <a:gd name="T43" fmla="*/ 2506 h 12800"/>
              <a:gd name="T44" fmla="*/ 7200 w 12800"/>
              <a:gd name="T45" fmla="*/ 10400 h 12800"/>
              <a:gd name="T46" fmla="*/ 11200 w 12800"/>
              <a:gd name="T47" fmla="*/ 9644 h 12800"/>
              <a:gd name="T48" fmla="*/ 11200 w 12800"/>
              <a:gd name="T49" fmla="*/ 1670 h 128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12800" h="12800">
                <a:moveTo>
                  <a:pt x="12000" y="11200"/>
                </a:moveTo>
                <a:cubicBezTo>
                  <a:pt x="10776" y="11254"/>
                  <a:pt x="8442" y="11463"/>
                  <a:pt x="7176" y="12121"/>
                </a:cubicBezTo>
                <a:cubicBezTo>
                  <a:pt x="7116" y="12503"/>
                  <a:pt x="6799" y="12800"/>
                  <a:pt x="6400" y="12800"/>
                </a:cubicBezTo>
                <a:cubicBezTo>
                  <a:pt x="6002" y="12800"/>
                  <a:pt x="5684" y="12503"/>
                  <a:pt x="5624" y="12121"/>
                </a:cubicBezTo>
                <a:cubicBezTo>
                  <a:pt x="4358" y="11463"/>
                  <a:pt x="2024" y="11254"/>
                  <a:pt x="800" y="11200"/>
                </a:cubicBezTo>
                <a:cubicBezTo>
                  <a:pt x="358" y="11200"/>
                  <a:pt x="0" y="10842"/>
                  <a:pt x="0" y="10400"/>
                </a:cubicBezTo>
                <a:lnTo>
                  <a:pt x="0" y="800"/>
                </a:lnTo>
                <a:cubicBezTo>
                  <a:pt x="0" y="358"/>
                  <a:pt x="358" y="0"/>
                  <a:pt x="800" y="0"/>
                </a:cubicBezTo>
                <a:cubicBezTo>
                  <a:pt x="828" y="0"/>
                  <a:pt x="851" y="14"/>
                  <a:pt x="879" y="16"/>
                </a:cubicBezTo>
                <a:cubicBezTo>
                  <a:pt x="6381" y="158"/>
                  <a:pt x="6400" y="1600"/>
                  <a:pt x="6400" y="1600"/>
                </a:cubicBezTo>
                <a:cubicBezTo>
                  <a:pt x="6400" y="1600"/>
                  <a:pt x="6419" y="158"/>
                  <a:pt x="11921" y="16"/>
                </a:cubicBezTo>
                <a:cubicBezTo>
                  <a:pt x="11949" y="14"/>
                  <a:pt x="11972" y="0"/>
                  <a:pt x="12000" y="0"/>
                </a:cubicBezTo>
                <a:cubicBezTo>
                  <a:pt x="12442" y="0"/>
                  <a:pt x="12800" y="358"/>
                  <a:pt x="12800" y="800"/>
                </a:cubicBezTo>
                <a:lnTo>
                  <a:pt x="12800" y="10400"/>
                </a:lnTo>
                <a:cubicBezTo>
                  <a:pt x="12800" y="10842"/>
                  <a:pt x="12442" y="11200"/>
                  <a:pt x="12000" y="11200"/>
                </a:cubicBezTo>
                <a:close/>
                <a:moveTo>
                  <a:pt x="5600" y="2507"/>
                </a:moveTo>
                <a:cubicBezTo>
                  <a:pt x="4568" y="1982"/>
                  <a:pt x="2861" y="1764"/>
                  <a:pt x="1600" y="1670"/>
                </a:cubicBezTo>
                <a:lnTo>
                  <a:pt x="1600" y="9643"/>
                </a:lnTo>
                <a:cubicBezTo>
                  <a:pt x="3747" y="9753"/>
                  <a:pt x="4949" y="10074"/>
                  <a:pt x="5600" y="10400"/>
                </a:cubicBezTo>
                <a:lnTo>
                  <a:pt x="5600" y="2507"/>
                </a:lnTo>
                <a:close/>
                <a:moveTo>
                  <a:pt x="11200" y="1670"/>
                </a:moveTo>
                <a:cubicBezTo>
                  <a:pt x="9940" y="1764"/>
                  <a:pt x="8232" y="1982"/>
                  <a:pt x="7200" y="2506"/>
                </a:cubicBezTo>
                <a:lnTo>
                  <a:pt x="7200" y="10400"/>
                </a:lnTo>
                <a:cubicBezTo>
                  <a:pt x="7851" y="10074"/>
                  <a:pt x="9052" y="9753"/>
                  <a:pt x="11200" y="9644"/>
                </a:cubicBezTo>
                <a:lnTo>
                  <a:pt x="11200" y="167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835052" y="325761"/>
            <a:ext cx="186795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dist">
              <a:defRPr/>
            </a:pPr>
            <a:r>
              <a:rPr lang="zh-CN" altLang="en-US" sz="3200" dirty="0">
                <a:solidFill>
                  <a:prstClr val="white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精彩课堂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 fill="hold"/>
                                        <p:tgtEl>
                                          <p:spTgt spid="286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02" b="23036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矩形 7"/>
          <p:cNvSpPr/>
          <p:nvPr/>
        </p:nvSpPr>
        <p:spPr>
          <a:xfrm rot="10800000">
            <a:off x="0" y="0"/>
            <a:ext cx="8356600" cy="6858000"/>
          </a:xfrm>
          <a:prstGeom prst="rect">
            <a:avLst/>
          </a:prstGeom>
          <a:gradFill>
            <a:gsLst>
              <a:gs pos="0">
                <a:srgbClr val="0D1206">
                  <a:alpha val="0"/>
                </a:srgbClr>
              </a:gs>
              <a:gs pos="85000">
                <a:srgbClr val="0D1206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9" name="矩形 259"/>
          <p:cNvSpPr>
            <a:spLocks noChangeArrowheads="1"/>
          </p:cNvSpPr>
          <p:nvPr/>
        </p:nvSpPr>
        <p:spPr bwMode="auto">
          <a:xfrm>
            <a:off x="951022" y="4478507"/>
            <a:ext cx="1977177" cy="316865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</a:ln>
          <a:effectLst/>
        </p:spPr>
        <p:txBody>
          <a:bodyPr wrap="square" lIns="36000" tIns="36000" rIns="36000" bIns="36000" anchor="t" anchorCtr="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lvl="0" algn="ctr" defTabSz="457200">
              <a:spcBef>
                <a:spcPts val="0"/>
              </a:spcBef>
              <a:buNone/>
              <a:defRPr/>
            </a:pPr>
            <a:r>
              <a:rPr lang="zh-CN" altLang="en-US" sz="1600" kern="0" smtClean="0">
                <a:solidFill>
                  <a:schemeClr val="bg1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Arial" panose="020B0604020202020204" pitchFamily="34" charset="0"/>
                <a:sym typeface="Arial" panose="020B0604020202020204" pitchFamily="34" charset="0"/>
              </a:rPr>
              <a:t>主讲人：</a:t>
            </a:r>
            <a:r>
              <a:rPr lang="en-US" altLang="zh-CN" sz="1600" kern="0" smtClean="0">
                <a:solidFill>
                  <a:schemeClr val="bg1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Arial" panose="020B0604020202020204" pitchFamily="34" charset="0"/>
                <a:sym typeface="Arial" panose="020B0604020202020204" pitchFamily="34" charset="0"/>
              </a:rPr>
              <a:t>PPT818</a:t>
            </a:r>
            <a:endParaRPr lang="en-US" altLang="zh-CN" sz="1600" kern="0" dirty="0">
              <a:solidFill>
                <a:schemeClr val="bg1"/>
              </a:solidFill>
              <a:latin typeface="Arial" panose="020B0604020202020204" pitchFamily="34" charset="0"/>
              <a:ea typeface="思源黑体 CN Medium" panose="020B0600000000000000" pitchFamily="34" charset="-122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10" name="矩形 259"/>
          <p:cNvSpPr>
            <a:spLocks noChangeArrowheads="1"/>
          </p:cNvSpPr>
          <p:nvPr/>
        </p:nvSpPr>
        <p:spPr bwMode="auto">
          <a:xfrm>
            <a:off x="3137756" y="4476838"/>
            <a:ext cx="1738171" cy="318924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</a:ln>
          <a:effectLst/>
        </p:spPr>
        <p:txBody>
          <a:bodyPr wrap="square" lIns="36000" tIns="36000" rIns="36000" bIns="36000" anchor="t" anchorCtr="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16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cs typeface="Arial" panose="020B0604020202020204" pitchFamily="34" charset="0"/>
                <a:sym typeface="Arial" panose="020B0604020202020204" pitchFamily="34" charset="0"/>
              </a:rPr>
              <a:t>时间</a:t>
            </a:r>
            <a:r>
              <a:rPr kumimoji="0" lang="en-US" altLang="zh-CN" sz="16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cs typeface="Arial" panose="020B0604020202020204" pitchFamily="34" charset="0"/>
                <a:sym typeface="Arial" panose="020B0604020202020204" pitchFamily="34" charset="0"/>
              </a:rPr>
              <a:t>: xxx</a:t>
            </a:r>
          </a:p>
        </p:txBody>
      </p:sp>
      <p:sp>
        <p:nvSpPr>
          <p:cNvPr id="11" name="矩形 259"/>
          <p:cNvSpPr>
            <a:spLocks noChangeArrowheads="1"/>
          </p:cNvSpPr>
          <p:nvPr/>
        </p:nvSpPr>
        <p:spPr bwMode="auto">
          <a:xfrm>
            <a:off x="951022" y="1808944"/>
            <a:ext cx="5017978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algn="dist" defTabSz="457200">
              <a:buFont typeface="Arial" panose="020B0604020202020204" pitchFamily="34" charset="0"/>
              <a:buNone/>
            </a:pPr>
            <a:r>
              <a:rPr lang="zh-CN" altLang="en-US" sz="6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优设标题黑" panose="00000500000000000000" pitchFamily="2" charset="-122"/>
                <a:ea typeface="优设标题黑" panose="00000500000000000000" pitchFamily="2" charset="-122"/>
                <a:cs typeface="Arial" panose="020B0604020202020204" pitchFamily="34" charset="0"/>
                <a:sym typeface="Arial" panose="020B0604020202020204" pitchFamily="34" charset="0"/>
              </a:rPr>
              <a:t>感谢聆听</a:t>
            </a:r>
            <a:endParaRPr lang="en-US" altLang="zh-CN" sz="66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优设标题黑" panose="00000500000000000000" pitchFamily="2" charset="-122"/>
              <a:ea typeface="优设标题黑" panose="00000500000000000000" pitchFamily="2" charset="-122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951022" y="3222019"/>
            <a:ext cx="382508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defTabSz="457200"/>
            <a:r>
              <a:rPr lang="zh-CN" altLang="en-US" sz="2400" dirty="0">
                <a:solidFill>
                  <a:schemeClr val="bg1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Arial" panose="020B0604020202020204" pitchFamily="34" charset="0"/>
                <a:sym typeface="Arial" panose="020B0604020202020204" pitchFamily="34" charset="0"/>
              </a:rPr>
              <a:t>语文 七年级 上册 配人教版</a:t>
            </a:r>
          </a:p>
        </p:txBody>
      </p:sp>
      <p:cxnSp>
        <p:nvCxnSpPr>
          <p:cNvPr id="13" name="直接连接符 12"/>
          <p:cNvCxnSpPr/>
          <p:nvPr/>
        </p:nvCxnSpPr>
        <p:spPr>
          <a:xfrm rot="10800000">
            <a:off x="951022" y="3099206"/>
            <a:ext cx="5473670" cy="0"/>
          </a:xfrm>
          <a:prstGeom prst="line">
            <a:avLst/>
          </a:prstGeom>
          <a:ln w="25400" cap="rnd">
            <a:gradFill flip="none" rotWithShape="1">
              <a:gsLst>
                <a:gs pos="0">
                  <a:schemeClr val="bg1">
                    <a:alpha val="0"/>
                  </a:schemeClr>
                </a:gs>
                <a:gs pos="100000">
                  <a:schemeClr val="bg1"/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ldLvl="0" animBg="1"/>
      <p:bldP spid="10" grpId="0" animBg="1"/>
      <p:bldP spid="11" grpId="0"/>
      <p:bldP spid="1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6" name="TextBox 4"/>
          <p:cNvSpPr/>
          <p:nvPr/>
        </p:nvSpPr>
        <p:spPr>
          <a:xfrm>
            <a:off x="1510030" y="1404198"/>
            <a:ext cx="10198038" cy="4708981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wrap="square">
            <a:spAutoFit/>
          </a:bodyPr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</a:lstStyle>
          <a:p>
            <a:pPr>
              <a:lnSpc>
                <a:spcPct val="250000"/>
              </a:lnSpc>
            </a:pPr>
            <a:r>
              <a:rPr lang="en-US" altLang="zh-CN" sz="2000" b="1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1</a:t>
            </a:r>
            <a:r>
              <a:rPr lang="zh-CN" altLang="zh-CN" sz="20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．知识与技能目标：</a:t>
            </a:r>
          </a:p>
          <a:p>
            <a:pPr>
              <a:lnSpc>
                <a:spcPct val="250000"/>
              </a:lnSpc>
            </a:pPr>
            <a:r>
              <a:rPr lang="zh-CN" altLang="zh-CN" sz="20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整体感悟课文，品味课文诙谐风趣的语言，提高审美情趣。</a:t>
            </a:r>
          </a:p>
          <a:p>
            <a:pPr>
              <a:lnSpc>
                <a:spcPct val="250000"/>
              </a:lnSpc>
            </a:pPr>
            <a:r>
              <a:rPr lang="en-US" altLang="zh-CN" sz="2000" b="1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2</a:t>
            </a:r>
            <a:r>
              <a:rPr lang="zh-CN" altLang="zh-CN" sz="20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．过程与方法目标：</a:t>
            </a:r>
          </a:p>
          <a:p>
            <a:pPr>
              <a:lnSpc>
                <a:spcPct val="250000"/>
              </a:lnSpc>
            </a:pPr>
            <a:r>
              <a:rPr lang="zh-CN" altLang="zh-CN" sz="20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训练自主、合作、探究的学习方式。</a:t>
            </a:r>
          </a:p>
          <a:p>
            <a:pPr>
              <a:lnSpc>
                <a:spcPct val="250000"/>
              </a:lnSpc>
            </a:pPr>
            <a:r>
              <a:rPr lang="en-US" altLang="zh-CN" sz="2000" b="1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3</a:t>
            </a:r>
            <a:r>
              <a:rPr lang="zh-CN" altLang="zh-CN" sz="20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．情感态度与价值观目标：</a:t>
            </a:r>
          </a:p>
          <a:p>
            <a:pPr>
              <a:lnSpc>
                <a:spcPct val="250000"/>
              </a:lnSpc>
            </a:pPr>
            <a:r>
              <a:rPr lang="zh-CN" altLang="zh-CN" sz="20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培养关心动物、热爱动物的情感；学习科学工作者专注、忘我的精神和极高的专业素养。</a:t>
            </a:r>
            <a:endParaRPr lang="zh-CN" altLang="zh-CN" sz="2000" kern="0" dirty="0"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6" name="矩形: 圆角 1"/>
          <p:cNvSpPr/>
          <p:nvPr/>
        </p:nvSpPr>
        <p:spPr>
          <a:xfrm>
            <a:off x="162560" y="284480"/>
            <a:ext cx="2694940" cy="638056"/>
          </a:xfrm>
          <a:prstGeom prst="roundRect">
            <a:avLst>
              <a:gd name="adj" fmla="val 50000"/>
            </a:avLst>
          </a:prstGeom>
          <a:solidFill>
            <a:srgbClr val="0D120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7" name="smiling-tooth-with-hands_33918"/>
          <p:cNvSpPr>
            <a:spLocks noChangeAspect="1"/>
          </p:cNvSpPr>
          <p:nvPr/>
        </p:nvSpPr>
        <p:spPr bwMode="auto">
          <a:xfrm>
            <a:off x="473896" y="453715"/>
            <a:ext cx="340631" cy="340631"/>
          </a:xfrm>
          <a:custGeom>
            <a:avLst/>
            <a:gdLst>
              <a:gd name="T0" fmla="*/ 12000 w 12800"/>
              <a:gd name="T1" fmla="*/ 11200 h 12800"/>
              <a:gd name="T2" fmla="*/ 7176 w 12800"/>
              <a:gd name="T3" fmla="*/ 12121 h 12800"/>
              <a:gd name="T4" fmla="*/ 6400 w 12800"/>
              <a:gd name="T5" fmla="*/ 12800 h 12800"/>
              <a:gd name="T6" fmla="*/ 5624 w 12800"/>
              <a:gd name="T7" fmla="*/ 12121 h 12800"/>
              <a:gd name="T8" fmla="*/ 800 w 12800"/>
              <a:gd name="T9" fmla="*/ 11200 h 12800"/>
              <a:gd name="T10" fmla="*/ 0 w 12800"/>
              <a:gd name="T11" fmla="*/ 10400 h 12800"/>
              <a:gd name="T12" fmla="*/ 0 w 12800"/>
              <a:gd name="T13" fmla="*/ 800 h 12800"/>
              <a:gd name="T14" fmla="*/ 800 w 12800"/>
              <a:gd name="T15" fmla="*/ 0 h 12800"/>
              <a:gd name="T16" fmla="*/ 879 w 12800"/>
              <a:gd name="T17" fmla="*/ 16 h 12800"/>
              <a:gd name="T18" fmla="*/ 6400 w 12800"/>
              <a:gd name="T19" fmla="*/ 1600 h 12800"/>
              <a:gd name="T20" fmla="*/ 11921 w 12800"/>
              <a:gd name="T21" fmla="*/ 16 h 12800"/>
              <a:gd name="T22" fmla="*/ 12000 w 12800"/>
              <a:gd name="T23" fmla="*/ 0 h 12800"/>
              <a:gd name="T24" fmla="*/ 12800 w 12800"/>
              <a:gd name="T25" fmla="*/ 800 h 12800"/>
              <a:gd name="T26" fmla="*/ 12800 w 12800"/>
              <a:gd name="T27" fmla="*/ 10400 h 12800"/>
              <a:gd name="T28" fmla="*/ 12000 w 12800"/>
              <a:gd name="T29" fmla="*/ 11200 h 12800"/>
              <a:gd name="T30" fmla="*/ 5600 w 12800"/>
              <a:gd name="T31" fmla="*/ 2507 h 12800"/>
              <a:gd name="T32" fmla="*/ 1600 w 12800"/>
              <a:gd name="T33" fmla="*/ 1670 h 12800"/>
              <a:gd name="T34" fmla="*/ 1600 w 12800"/>
              <a:gd name="T35" fmla="*/ 9643 h 12800"/>
              <a:gd name="T36" fmla="*/ 5600 w 12800"/>
              <a:gd name="T37" fmla="*/ 10400 h 12800"/>
              <a:gd name="T38" fmla="*/ 5600 w 12800"/>
              <a:gd name="T39" fmla="*/ 2507 h 12800"/>
              <a:gd name="T40" fmla="*/ 11200 w 12800"/>
              <a:gd name="T41" fmla="*/ 1670 h 12800"/>
              <a:gd name="T42" fmla="*/ 7200 w 12800"/>
              <a:gd name="T43" fmla="*/ 2506 h 12800"/>
              <a:gd name="T44" fmla="*/ 7200 w 12800"/>
              <a:gd name="T45" fmla="*/ 10400 h 12800"/>
              <a:gd name="T46" fmla="*/ 11200 w 12800"/>
              <a:gd name="T47" fmla="*/ 9644 h 12800"/>
              <a:gd name="T48" fmla="*/ 11200 w 12800"/>
              <a:gd name="T49" fmla="*/ 1670 h 128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12800" h="12800">
                <a:moveTo>
                  <a:pt x="12000" y="11200"/>
                </a:moveTo>
                <a:cubicBezTo>
                  <a:pt x="10776" y="11254"/>
                  <a:pt x="8442" y="11463"/>
                  <a:pt x="7176" y="12121"/>
                </a:cubicBezTo>
                <a:cubicBezTo>
                  <a:pt x="7116" y="12503"/>
                  <a:pt x="6799" y="12800"/>
                  <a:pt x="6400" y="12800"/>
                </a:cubicBezTo>
                <a:cubicBezTo>
                  <a:pt x="6002" y="12800"/>
                  <a:pt x="5684" y="12503"/>
                  <a:pt x="5624" y="12121"/>
                </a:cubicBezTo>
                <a:cubicBezTo>
                  <a:pt x="4358" y="11463"/>
                  <a:pt x="2024" y="11254"/>
                  <a:pt x="800" y="11200"/>
                </a:cubicBezTo>
                <a:cubicBezTo>
                  <a:pt x="358" y="11200"/>
                  <a:pt x="0" y="10842"/>
                  <a:pt x="0" y="10400"/>
                </a:cubicBezTo>
                <a:lnTo>
                  <a:pt x="0" y="800"/>
                </a:lnTo>
                <a:cubicBezTo>
                  <a:pt x="0" y="358"/>
                  <a:pt x="358" y="0"/>
                  <a:pt x="800" y="0"/>
                </a:cubicBezTo>
                <a:cubicBezTo>
                  <a:pt x="828" y="0"/>
                  <a:pt x="851" y="14"/>
                  <a:pt x="879" y="16"/>
                </a:cubicBezTo>
                <a:cubicBezTo>
                  <a:pt x="6381" y="158"/>
                  <a:pt x="6400" y="1600"/>
                  <a:pt x="6400" y="1600"/>
                </a:cubicBezTo>
                <a:cubicBezTo>
                  <a:pt x="6400" y="1600"/>
                  <a:pt x="6419" y="158"/>
                  <a:pt x="11921" y="16"/>
                </a:cubicBezTo>
                <a:cubicBezTo>
                  <a:pt x="11949" y="14"/>
                  <a:pt x="11972" y="0"/>
                  <a:pt x="12000" y="0"/>
                </a:cubicBezTo>
                <a:cubicBezTo>
                  <a:pt x="12442" y="0"/>
                  <a:pt x="12800" y="358"/>
                  <a:pt x="12800" y="800"/>
                </a:cubicBezTo>
                <a:lnTo>
                  <a:pt x="12800" y="10400"/>
                </a:lnTo>
                <a:cubicBezTo>
                  <a:pt x="12800" y="10842"/>
                  <a:pt x="12442" y="11200"/>
                  <a:pt x="12000" y="11200"/>
                </a:cubicBezTo>
                <a:close/>
                <a:moveTo>
                  <a:pt x="5600" y="2507"/>
                </a:moveTo>
                <a:cubicBezTo>
                  <a:pt x="4568" y="1982"/>
                  <a:pt x="2861" y="1764"/>
                  <a:pt x="1600" y="1670"/>
                </a:cubicBezTo>
                <a:lnTo>
                  <a:pt x="1600" y="9643"/>
                </a:lnTo>
                <a:cubicBezTo>
                  <a:pt x="3747" y="9753"/>
                  <a:pt x="4949" y="10074"/>
                  <a:pt x="5600" y="10400"/>
                </a:cubicBezTo>
                <a:lnTo>
                  <a:pt x="5600" y="2507"/>
                </a:lnTo>
                <a:close/>
                <a:moveTo>
                  <a:pt x="11200" y="1670"/>
                </a:moveTo>
                <a:cubicBezTo>
                  <a:pt x="9940" y="1764"/>
                  <a:pt x="8232" y="1982"/>
                  <a:pt x="7200" y="2506"/>
                </a:cubicBezTo>
                <a:lnTo>
                  <a:pt x="7200" y="10400"/>
                </a:lnTo>
                <a:cubicBezTo>
                  <a:pt x="7851" y="10074"/>
                  <a:pt x="9052" y="9753"/>
                  <a:pt x="11200" y="9644"/>
                </a:cubicBezTo>
                <a:lnTo>
                  <a:pt x="11200" y="167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835052" y="325761"/>
            <a:ext cx="186795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dist">
              <a:defRPr/>
            </a:pPr>
            <a:r>
              <a:rPr lang="zh-CN" altLang="en-US" sz="3200" dirty="0">
                <a:solidFill>
                  <a:prstClr val="white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三维目标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 fill="hold"/>
                                        <p:tgtEl>
                                          <p:spTgt spid="30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 fill="hold"/>
                                        <p:tgtEl>
                                          <p:spTgt spid="30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 fill="hold"/>
                                        <p:tgtEl>
                                          <p:spTgt spid="307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 fill="hold"/>
                                        <p:tgtEl>
                                          <p:spTgt spid="307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 fill="hold"/>
                                        <p:tgtEl>
                                          <p:spTgt spid="307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 fill="hold"/>
                                        <p:tgtEl>
                                          <p:spTgt spid="307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TextBox 11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814527" y="1376047"/>
            <a:ext cx="532923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buFont typeface="Wingdings" panose="05000000000000000000" pitchFamily="2" charset="2"/>
              <a:buChar char="u"/>
            </a:pPr>
            <a:r>
              <a:rPr lang="zh-CN" altLang="en-US" sz="2400" kern="0">
                <a:solidFill>
                  <a:srgbClr val="0070C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步骤一  知识梳理  夯实基础</a:t>
            </a:r>
          </a:p>
        </p:txBody>
      </p:sp>
      <p:sp>
        <p:nvSpPr>
          <p:cNvPr id="5123" name="TextBox 3"/>
          <p:cNvSpPr/>
          <p:nvPr>
            <p:custDataLst>
              <p:tags r:id="rId2"/>
            </p:custDataLst>
          </p:nvPr>
        </p:nvSpPr>
        <p:spPr>
          <a:xfrm>
            <a:off x="1105929" y="1618880"/>
            <a:ext cx="6234455" cy="4581895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wrap="square">
            <a:spAutoFit/>
          </a:bodyPr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</a:lstStyle>
          <a:p>
            <a:pPr>
              <a:lnSpc>
                <a:spcPct val="250000"/>
              </a:lnSpc>
            </a:pPr>
            <a:r>
              <a:rPr lang="en-US" altLang="zh-CN" sz="2000" b="1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1</a:t>
            </a:r>
            <a:r>
              <a:rPr lang="zh-CN" altLang="zh-CN" sz="20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．作者简介</a:t>
            </a:r>
          </a:p>
          <a:p>
            <a:pPr>
              <a:lnSpc>
                <a:spcPct val="250000"/>
              </a:lnSpc>
            </a:pPr>
            <a:r>
              <a:rPr lang="en-US" altLang="zh-CN" sz="20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    </a:t>
            </a:r>
            <a:r>
              <a:rPr lang="zh-CN" altLang="zh-CN" sz="20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康拉德·劳伦兹</a:t>
            </a:r>
            <a:r>
              <a:rPr lang="en-US" altLang="zh-CN" sz="20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(1903—1989)</a:t>
            </a:r>
            <a:r>
              <a:rPr lang="zh-CN" altLang="zh-CN" sz="20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，奥地利动物行为学家、科普作家、鸟类学家、动物心理学家，他是世界动物行为学研究的开山鼻祖。代表作有《所罗门王的指环》《狗的家世》《攻击的秘密》《雁语者》。</a:t>
            </a:r>
            <a:r>
              <a:rPr lang="en-US" altLang="zh-CN" sz="20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1973</a:t>
            </a:r>
            <a:r>
              <a:rPr lang="zh-CN" altLang="zh-CN" sz="20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年获得了诺贝尔生理医学奖。</a:t>
            </a:r>
            <a:endParaRPr lang="zh-CN" altLang="zh-CN" sz="2000" kern="0" dirty="0"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6" name="矩形: 圆角 1"/>
          <p:cNvSpPr/>
          <p:nvPr/>
        </p:nvSpPr>
        <p:spPr>
          <a:xfrm>
            <a:off x="162560" y="284480"/>
            <a:ext cx="2694940" cy="638056"/>
          </a:xfrm>
          <a:prstGeom prst="roundRect">
            <a:avLst>
              <a:gd name="adj" fmla="val 50000"/>
            </a:avLst>
          </a:prstGeom>
          <a:solidFill>
            <a:srgbClr val="0D120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7" name="smiling-tooth-with-hands_33918"/>
          <p:cNvSpPr>
            <a:spLocks noChangeAspect="1"/>
          </p:cNvSpPr>
          <p:nvPr/>
        </p:nvSpPr>
        <p:spPr bwMode="auto">
          <a:xfrm>
            <a:off x="473896" y="453715"/>
            <a:ext cx="340631" cy="340631"/>
          </a:xfrm>
          <a:custGeom>
            <a:avLst/>
            <a:gdLst>
              <a:gd name="T0" fmla="*/ 12000 w 12800"/>
              <a:gd name="T1" fmla="*/ 11200 h 12800"/>
              <a:gd name="T2" fmla="*/ 7176 w 12800"/>
              <a:gd name="T3" fmla="*/ 12121 h 12800"/>
              <a:gd name="T4" fmla="*/ 6400 w 12800"/>
              <a:gd name="T5" fmla="*/ 12800 h 12800"/>
              <a:gd name="T6" fmla="*/ 5624 w 12800"/>
              <a:gd name="T7" fmla="*/ 12121 h 12800"/>
              <a:gd name="T8" fmla="*/ 800 w 12800"/>
              <a:gd name="T9" fmla="*/ 11200 h 12800"/>
              <a:gd name="T10" fmla="*/ 0 w 12800"/>
              <a:gd name="T11" fmla="*/ 10400 h 12800"/>
              <a:gd name="T12" fmla="*/ 0 w 12800"/>
              <a:gd name="T13" fmla="*/ 800 h 12800"/>
              <a:gd name="T14" fmla="*/ 800 w 12800"/>
              <a:gd name="T15" fmla="*/ 0 h 12800"/>
              <a:gd name="T16" fmla="*/ 879 w 12800"/>
              <a:gd name="T17" fmla="*/ 16 h 12800"/>
              <a:gd name="T18" fmla="*/ 6400 w 12800"/>
              <a:gd name="T19" fmla="*/ 1600 h 12800"/>
              <a:gd name="T20" fmla="*/ 11921 w 12800"/>
              <a:gd name="T21" fmla="*/ 16 h 12800"/>
              <a:gd name="T22" fmla="*/ 12000 w 12800"/>
              <a:gd name="T23" fmla="*/ 0 h 12800"/>
              <a:gd name="T24" fmla="*/ 12800 w 12800"/>
              <a:gd name="T25" fmla="*/ 800 h 12800"/>
              <a:gd name="T26" fmla="*/ 12800 w 12800"/>
              <a:gd name="T27" fmla="*/ 10400 h 12800"/>
              <a:gd name="T28" fmla="*/ 12000 w 12800"/>
              <a:gd name="T29" fmla="*/ 11200 h 12800"/>
              <a:gd name="T30" fmla="*/ 5600 w 12800"/>
              <a:gd name="T31" fmla="*/ 2507 h 12800"/>
              <a:gd name="T32" fmla="*/ 1600 w 12800"/>
              <a:gd name="T33" fmla="*/ 1670 h 12800"/>
              <a:gd name="T34" fmla="*/ 1600 w 12800"/>
              <a:gd name="T35" fmla="*/ 9643 h 12800"/>
              <a:gd name="T36" fmla="*/ 5600 w 12800"/>
              <a:gd name="T37" fmla="*/ 10400 h 12800"/>
              <a:gd name="T38" fmla="*/ 5600 w 12800"/>
              <a:gd name="T39" fmla="*/ 2507 h 12800"/>
              <a:gd name="T40" fmla="*/ 11200 w 12800"/>
              <a:gd name="T41" fmla="*/ 1670 h 12800"/>
              <a:gd name="T42" fmla="*/ 7200 w 12800"/>
              <a:gd name="T43" fmla="*/ 2506 h 12800"/>
              <a:gd name="T44" fmla="*/ 7200 w 12800"/>
              <a:gd name="T45" fmla="*/ 10400 h 12800"/>
              <a:gd name="T46" fmla="*/ 11200 w 12800"/>
              <a:gd name="T47" fmla="*/ 9644 h 12800"/>
              <a:gd name="T48" fmla="*/ 11200 w 12800"/>
              <a:gd name="T49" fmla="*/ 1670 h 128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12800" h="12800">
                <a:moveTo>
                  <a:pt x="12000" y="11200"/>
                </a:moveTo>
                <a:cubicBezTo>
                  <a:pt x="10776" y="11254"/>
                  <a:pt x="8442" y="11463"/>
                  <a:pt x="7176" y="12121"/>
                </a:cubicBezTo>
                <a:cubicBezTo>
                  <a:pt x="7116" y="12503"/>
                  <a:pt x="6799" y="12800"/>
                  <a:pt x="6400" y="12800"/>
                </a:cubicBezTo>
                <a:cubicBezTo>
                  <a:pt x="6002" y="12800"/>
                  <a:pt x="5684" y="12503"/>
                  <a:pt x="5624" y="12121"/>
                </a:cubicBezTo>
                <a:cubicBezTo>
                  <a:pt x="4358" y="11463"/>
                  <a:pt x="2024" y="11254"/>
                  <a:pt x="800" y="11200"/>
                </a:cubicBezTo>
                <a:cubicBezTo>
                  <a:pt x="358" y="11200"/>
                  <a:pt x="0" y="10842"/>
                  <a:pt x="0" y="10400"/>
                </a:cubicBezTo>
                <a:lnTo>
                  <a:pt x="0" y="800"/>
                </a:lnTo>
                <a:cubicBezTo>
                  <a:pt x="0" y="358"/>
                  <a:pt x="358" y="0"/>
                  <a:pt x="800" y="0"/>
                </a:cubicBezTo>
                <a:cubicBezTo>
                  <a:pt x="828" y="0"/>
                  <a:pt x="851" y="14"/>
                  <a:pt x="879" y="16"/>
                </a:cubicBezTo>
                <a:cubicBezTo>
                  <a:pt x="6381" y="158"/>
                  <a:pt x="6400" y="1600"/>
                  <a:pt x="6400" y="1600"/>
                </a:cubicBezTo>
                <a:cubicBezTo>
                  <a:pt x="6400" y="1600"/>
                  <a:pt x="6419" y="158"/>
                  <a:pt x="11921" y="16"/>
                </a:cubicBezTo>
                <a:cubicBezTo>
                  <a:pt x="11949" y="14"/>
                  <a:pt x="11972" y="0"/>
                  <a:pt x="12000" y="0"/>
                </a:cubicBezTo>
                <a:cubicBezTo>
                  <a:pt x="12442" y="0"/>
                  <a:pt x="12800" y="358"/>
                  <a:pt x="12800" y="800"/>
                </a:cubicBezTo>
                <a:lnTo>
                  <a:pt x="12800" y="10400"/>
                </a:lnTo>
                <a:cubicBezTo>
                  <a:pt x="12800" y="10842"/>
                  <a:pt x="12442" y="11200"/>
                  <a:pt x="12000" y="11200"/>
                </a:cubicBezTo>
                <a:close/>
                <a:moveTo>
                  <a:pt x="5600" y="2507"/>
                </a:moveTo>
                <a:cubicBezTo>
                  <a:pt x="4568" y="1982"/>
                  <a:pt x="2861" y="1764"/>
                  <a:pt x="1600" y="1670"/>
                </a:cubicBezTo>
                <a:lnTo>
                  <a:pt x="1600" y="9643"/>
                </a:lnTo>
                <a:cubicBezTo>
                  <a:pt x="3747" y="9753"/>
                  <a:pt x="4949" y="10074"/>
                  <a:pt x="5600" y="10400"/>
                </a:cubicBezTo>
                <a:lnTo>
                  <a:pt x="5600" y="2507"/>
                </a:lnTo>
                <a:close/>
                <a:moveTo>
                  <a:pt x="11200" y="1670"/>
                </a:moveTo>
                <a:cubicBezTo>
                  <a:pt x="9940" y="1764"/>
                  <a:pt x="8232" y="1982"/>
                  <a:pt x="7200" y="2506"/>
                </a:cubicBezTo>
                <a:lnTo>
                  <a:pt x="7200" y="10400"/>
                </a:lnTo>
                <a:cubicBezTo>
                  <a:pt x="7851" y="10074"/>
                  <a:pt x="9052" y="9753"/>
                  <a:pt x="11200" y="9644"/>
                </a:cubicBezTo>
                <a:lnTo>
                  <a:pt x="11200" y="167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835052" y="325761"/>
            <a:ext cx="186795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dist">
              <a:defRPr/>
            </a:pPr>
            <a:r>
              <a:rPr lang="zh-CN" altLang="en-US" sz="3200" dirty="0">
                <a:solidFill>
                  <a:prstClr val="white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精彩课堂</a:t>
            </a: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29332" y="2275074"/>
            <a:ext cx="2552700" cy="3571875"/>
          </a:xfrm>
          <a:prstGeom prst="rect">
            <a:avLst/>
          </a:prstGeom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 fill="hold"/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TextBox 1"/>
          <p:cNvSpPr/>
          <p:nvPr>
            <p:custDataLst>
              <p:tags r:id="rId1"/>
            </p:custDataLst>
          </p:nvPr>
        </p:nvSpPr>
        <p:spPr>
          <a:xfrm>
            <a:off x="995397" y="1345502"/>
            <a:ext cx="6741833" cy="5016758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wrap="square">
            <a:spAutoFit/>
          </a:bodyPr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</a:lstStyle>
          <a:p>
            <a:pPr>
              <a:lnSpc>
                <a:spcPct val="200000"/>
              </a:lnSpc>
            </a:pPr>
            <a:r>
              <a:rPr lang="en-US" altLang="zh-CN" sz="2000" b="1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2</a:t>
            </a:r>
            <a:r>
              <a:rPr lang="zh-CN" altLang="zh-CN" sz="20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．背景链接</a:t>
            </a:r>
          </a:p>
          <a:p>
            <a:pPr>
              <a:lnSpc>
                <a:spcPct val="200000"/>
              </a:lnSpc>
            </a:pPr>
            <a:r>
              <a:rPr lang="en-US" altLang="zh-CN" sz="20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    </a:t>
            </a:r>
            <a:r>
              <a:rPr lang="zh-CN" altLang="zh-CN" sz="20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劳伦兹说：</a:t>
            </a:r>
            <a:r>
              <a:rPr lang="en-US" altLang="zh-CN" sz="20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“</a:t>
            </a:r>
            <a:r>
              <a:rPr lang="zh-CN" altLang="zh-CN" sz="20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根据史料记载，所罗门王能够和鸟兽虫鱼交谈。</a:t>
            </a:r>
            <a:r>
              <a:rPr lang="en-US" altLang="zh-CN" sz="20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”“</a:t>
            </a:r>
            <a:r>
              <a:rPr lang="zh-CN" altLang="zh-CN" sz="20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所罗门王的指环</a:t>
            </a:r>
            <a:r>
              <a:rPr lang="en-US" altLang="zh-CN" sz="20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”</a:t>
            </a:r>
            <a:r>
              <a:rPr lang="zh-CN" altLang="zh-CN" sz="20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是一个魔戒，所罗门王戴着它，就能够听懂鸟兽虫鱼的语言，即使与动物不同种，也能和他们建立互相理解而亲密的关系。生物学家劳伦兹愿意相信这个传说，他将给世人“谈谈动物的私生活”看作自</a:t>
            </a:r>
            <a:endParaRPr lang="en-US" altLang="zh-CN" sz="2000" kern="0" dirty="0"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solidFill>
                <a:srgbClr val="000000"/>
              </a:solidFill>
              <a:ea typeface="思源黑体 CN Medium" panose="020B0600000000000000" pitchFamily="34" charset="-122"/>
              <a:sym typeface="Arial" panose="020B0604020202020204" pitchFamily="34" charset="0"/>
            </a:endParaRPr>
          </a:p>
          <a:p>
            <a:pPr>
              <a:lnSpc>
                <a:spcPct val="200000"/>
              </a:lnSpc>
            </a:pPr>
            <a:r>
              <a:rPr lang="zh-CN" altLang="zh-CN" sz="20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己的责任，于是他写了一系列科普作品，</a:t>
            </a:r>
            <a:endParaRPr lang="en-US" altLang="zh-CN" sz="2000" kern="0" dirty="0"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solidFill>
                <a:srgbClr val="000000"/>
              </a:solidFill>
              <a:ea typeface="思源黑体 CN Medium" panose="020B0600000000000000" pitchFamily="34" charset="-122"/>
              <a:sym typeface="Arial" panose="020B0604020202020204" pitchFamily="34" charset="0"/>
            </a:endParaRPr>
          </a:p>
          <a:p>
            <a:pPr>
              <a:lnSpc>
                <a:spcPct val="200000"/>
              </a:lnSpc>
            </a:pPr>
            <a:r>
              <a:rPr lang="zh-CN" altLang="zh-CN" sz="20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《所罗门王的指环》是最受欢迎的一部。</a:t>
            </a:r>
            <a:endParaRPr lang="zh-CN" altLang="zh-CN" sz="2000" kern="0" dirty="0"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pic>
        <p:nvPicPr>
          <p:cNvPr id="16387" name="Picture 1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04724" y="2491027"/>
            <a:ext cx="2537932" cy="33401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矩形: 圆角 1"/>
          <p:cNvSpPr/>
          <p:nvPr/>
        </p:nvSpPr>
        <p:spPr>
          <a:xfrm>
            <a:off x="162560" y="284480"/>
            <a:ext cx="2694940" cy="638056"/>
          </a:xfrm>
          <a:prstGeom prst="roundRect">
            <a:avLst>
              <a:gd name="adj" fmla="val 50000"/>
            </a:avLst>
          </a:prstGeom>
          <a:solidFill>
            <a:srgbClr val="0D120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5" name="smiling-tooth-with-hands_33918"/>
          <p:cNvSpPr>
            <a:spLocks noChangeAspect="1"/>
          </p:cNvSpPr>
          <p:nvPr/>
        </p:nvSpPr>
        <p:spPr bwMode="auto">
          <a:xfrm>
            <a:off x="473896" y="453715"/>
            <a:ext cx="340631" cy="340631"/>
          </a:xfrm>
          <a:custGeom>
            <a:avLst/>
            <a:gdLst>
              <a:gd name="T0" fmla="*/ 12000 w 12800"/>
              <a:gd name="T1" fmla="*/ 11200 h 12800"/>
              <a:gd name="T2" fmla="*/ 7176 w 12800"/>
              <a:gd name="T3" fmla="*/ 12121 h 12800"/>
              <a:gd name="T4" fmla="*/ 6400 w 12800"/>
              <a:gd name="T5" fmla="*/ 12800 h 12800"/>
              <a:gd name="T6" fmla="*/ 5624 w 12800"/>
              <a:gd name="T7" fmla="*/ 12121 h 12800"/>
              <a:gd name="T8" fmla="*/ 800 w 12800"/>
              <a:gd name="T9" fmla="*/ 11200 h 12800"/>
              <a:gd name="T10" fmla="*/ 0 w 12800"/>
              <a:gd name="T11" fmla="*/ 10400 h 12800"/>
              <a:gd name="T12" fmla="*/ 0 w 12800"/>
              <a:gd name="T13" fmla="*/ 800 h 12800"/>
              <a:gd name="T14" fmla="*/ 800 w 12800"/>
              <a:gd name="T15" fmla="*/ 0 h 12800"/>
              <a:gd name="T16" fmla="*/ 879 w 12800"/>
              <a:gd name="T17" fmla="*/ 16 h 12800"/>
              <a:gd name="T18" fmla="*/ 6400 w 12800"/>
              <a:gd name="T19" fmla="*/ 1600 h 12800"/>
              <a:gd name="T20" fmla="*/ 11921 w 12800"/>
              <a:gd name="T21" fmla="*/ 16 h 12800"/>
              <a:gd name="T22" fmla="*/ 12000 w 12800"/>
              <a:gd name="T23" fmla="*/ 0 h 12800"/>
              <a:gd name="T24" fmla="*/ 12800 w 12800"/>
              <a:gd name="T25" fmla="*/ 800 h 12800"/>
              <a:gd name="T26" fmla="*/ 12800 w 12800"/>
              <a:gd name="T27" fmla="*/ 10400 h 12800"/>
              <a:gd name="T28" fmla="*/ 12000 w 12800"/>
              <a:gd name="T29" fmla="*/ 11200 h 12800"/>
              <a:gd name="T30" fmla="*/ 5600 w 12800"/>
              <a:gd name="T31" fmla="*/ 2507 h 12800"/>
              <a:gd name="T32" fmla="*/ 1600 w 12800"/>
              <a:gd name="T33" fmla="*/ 1670 h 12800"/>
              <a:gd name="T34" fmla="*/ 1600 w 12800"/>
              <a:gd name="T35" fmla="*/ 9643 h 12800"/>
              <a:gd name="T36" fmla="*/ 5600 w 12800"/>
              <a:gd name="T37" fmla="*/ 10400 h 12800"/>
              <a:gd name="T38" fmla="*/ 5600 w 12800"/>
              <a:gd name="T39" fmla="*/ 2507 h 12800"/>
              <a:gd name="T40" fmla="*/ 11200 w 12800"/>
              <a:gd name="T41" fmla="*/ 1670 h 12800"/>
              <a:gd name="T42" fmla="*/ 7200 w 12800"/>
              <a:gd name="T43" fmla="*/ 2506 h 12800"/>
              <a:gd name="T44" fmla="*/ 7200 w 12800"/>
              <a:gd name="T45" fmla="*/ 10400 h 12800"/>
              <a:gd name="T46" fmla="*/ 11200 w 12800"/>
              <a:gd name="T47" fmla="*/ 9644 h 12800"/>
              <a:gd name="T48" fmla="*/ 11200 w 12800"/>
              <a:gd name="T49" fmla="*/ 1670 h 128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12800" h="12800">
                <a:moveTo>
                  <a:pt x="12000" y="11200"/>
                </a:moveTo>
                <a:cubicBezTo>
                  <a:pt x="10776" y="11254"/>
                  <a:pt x="8442" y="11463"/>
                  <a:pt x="7176" y="12121"/>
                </a:cubicBezTo>
                <a:cubicBezTo>
                  <a:pt x="7116" y="12503"/>
                  <a:pt x="6799" y="12800"/>
                  <a:pt x="6400" y="12800"/>
                </a:cubicBezTo>
                <a:cubicBezTo>
                  <a:pt x="6002" y="12800"/>
                  <a:pt x="5684" y="12503"/>
                  <a:pt x="5624" y="12121"/>
                </a:cubicBezTo>
                <a:cubicBezTo>
                  <a:pt x="4358" y="11463"/>
                  <a:pt x="2024" y="11254"/>
                  <a:pt x="800" y="11200"/>
                </a:cubicBezTo>
                <a:cubicBezTo>
                  <a:pt x="358" y="11200"/>
                  <a:pt x="0" y="10842"/>
                  <a:pt x="0" y="10400"/>
                </a:cubicBezTo>
                <a:lnTo>
                  <a:pt x="0" y="800"/>
                </a:lnTo>
                <a:cubicBezTo>
                  <a:pt x="0" y="358"/>
                  <a:pt x="358" y="0"/>
                  <a:pt x="800" y="0"/>
                </a:cubicBezTo>
                <a:cubicBezTo>
                  <a:pt x="828" y="0"/>
                  <a:pt x="851" y="14"/>
                  <a:pt x="879" y="16"/>
                </a:cubicBezTo>
                <a:cubicBezTo>
                  <a:pt x="6381" y="158"/>
                  <a:pt x="6400" y="1600"/>
                  <a:pt x="6400" y="1600"/>
                </a:cubicBezTo>
                <a:cubicBezTo>
                  <a:pt x="6400" y="1600"/>
                  <a:pt x="6419" y="158"/>
                  <a:pt x="11921" y="16"/>
                </a:cubicBezTo>
                <a:cubicBezTo>
                  <a:pt x="11949" y="14"/>
                  <a:pt x="11972" y="0"/>
                  <a:pt x="12000" y="0"/>
                </a:cubicBezTo>
                <a:cubicBezTo>
                  <a:pt x="12442" y="0"/>
                  <a:pt x="12800" y="358"/>
                  <a:pt x="12800" y="800"/>
                </a:cubicBezTo>
                <a:lnTo>
                  <a:pt x="12800" y="10400"/>
                </a:lnTo>
                <a:cubicBezTo>
                  <a:pt x="12800" y="10842"/>
                  <a:pt x="12442" y="11200"/>
                  <a:pt x="12000" y="11200"/>
                </a:cubicBezTo>
                <a:close/>
                <a:moveTo>
                  <a:pt x="5600" y="2507"/>
                </a:moveTo>
                <a:cubicBezTo>
                  <a:pt x="4568" y="1982"/>
                  <a:pt x="2861" y="1764"/>
                  <a:pt x="1600" y="1670"/>
                </a:cubicBezTo>
                <a:lnTo>
                  <a:pt x="1600" y="9643"/>
                </a:lnTo>
                <a:cubicBezTo>
                  <a:pt x="3747" y="9753"/>
                  <a:pt x="4949" y="10074"/>
                  <a:pt x="5600" y="10400"/>
                </a:cubicBezTo>
                <a:lnTo>
                  <a:pt x="5600" y="2507"/>
                </a:lnTo>
                <a:close/>
                <a:moveTo>
                  <a:pt x="11200" y="1670"/>
                </a:moveTo>
                <a:cubicBezTo>
                  <a:pt x="9940" y="1764"/>
                  <a:pt x="8232" y="1982"/>
                  <a:pt x="7200" y="2506"/>
                </a:cubicBezTo>
                <a:lnTo>
                  <a:pt x="7200" y="10400"/>
                </a:lnTo>
                <a:cubicBezTo>
                  <a:pt x="7851" y="10074"/>
                  <a:pt x="9052" y="9753"/>
                  <a:pt x="11200" y="9644"/>
                </a:cubicBezTo>
                <a:lnTo>
                  <a:pt x="11200" y="167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835052" y="325761"/>
            <a:ext cx="186795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dist">
              <a:defRPr/>
            </a:pPr>
            <a:r>
              <a:rPr lang="zh-CN" altLang="en-US" sz="3200" dirty="0">
                <a:solidFill>
                  <a:prstClr val="white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精彩课堂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 fill="hold"/>
                                        <p:tgtEl>
                                          <p:spTgt spid="614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 fill="hold"/>
                                        <p:tgtEl>
                                          <p:spTgt spid="614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 fill="hold"/>
                                        <p:tgtEl>
                                          <p:spTgt spid="614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63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63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文本框 99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3767277" y="1992900"/>
            <a:ext cx="4767123" cy="37856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lnSpc>
                <a:spcPct val="250000"/>
              </a:lnSpc>
            </a:pPr>
            <a:r>
              <a:rPr lang="zh-CN" altLang="zh-CN" sz="2400" u="sng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哺</a:t>
            </a:r>
            <a:r>
              <a:rPr lang="zh-CN" altLang="zh-CN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乳</a:t>
            </a:r>
            <a:r>
              <a:rPr lang="zh-CN" altLang="en-US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（</a:t>
            </a:r>
            <a:r>
              <a:rPr lang="en-US" altLang="zh-CN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          </a:t>
            </a:r>
            <a:r>
              <a:rPr lang="zh-CN" altLang="en-US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）    </a:t>
            </a:r>
            <a:r>
              <a:rPr lang="zh-CN" altLang="zh-CN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羞</a:t>
            </a:r>
            <a:r>
              <a:rPr lang="zh-CN" altLang="zh-CN" sz="2400" u="sng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怯</a:t>
            </a:r>
            <a:r>
              <a:rPr lang="zh-CN" altLang="en-US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（  </a:t>
            </a:r>
            <a:r>
              <a:rPr lang="en-US" altLang="zh-CN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        </a:t>
            </a:r>
            <a:r>
              <a:rPr lang="zh-CN" altLang="en-US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）　　　 </a:t>
            </a:r>
          </a:p>
          <a:p>
            <a:pPr>
              <a:lnSpc>
                <a:spcPct val="250000"/>
              </a:lnSpc>
            </a:pPr>
            <a:r>
              <a:rPr lang="zh-CN" altLang="zh-CN" sz="2400" u="sng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驯</a:t>
            </a:r>
            <a:r>
              <a:rPr lang="zh-CN" altLang="zh-CN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养</a:t>
            </a:r>
            <a:r>
              <a:rPr lang="zh-CN" altLang="en-US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（          ）    </a:t>
            </a:r>
            <a:r>
              <a:rPr lang="zh-CN" altLang="zh-CN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禁</a:t>
            </a:r>
            <a:r>
              <a:rPr lang="zh-CN" altLang="zh-CN" sz="2400" u="sng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锢</a:t>
            </a:r>
            <a:r>
              <a:rPr lang="zh-CN" altLang="en-US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（         </a:t>
            </a:r>
            <a:r>
              <a:rPr lang="en-US" altLang="zh-CN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 </a:t>
            </a:r>
            <a:r>
              <a:rPr lang="zh-CN" altLang="en-US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）</a:t>
            </a:r>
            <a:r>
              <a:rPr lang="en-US" altLang="zh-CN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  </a:t>
            </a:r>
          </a:p>
          <a:p>
            <a:pPr>
              <a:lnSpc>
                <a:spcPct val="250000"/>
              </a:lnSpc>
            </a:pPr>
            <a:r>
              <a:rPr lang="zh-CN" altLang="zh-CN" sz="2400" u="sng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匍匐</a:t>
            </a:r>
            <a:r>
              <a:rPr lang="zh-CN" altLang="en-US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（   </a:t>
            </a:r>
            <a:r>
              <a:rPr lang="en-US" altLang="zh-CN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       </a:t>
            </a:r>
            <a:r>
              <a:rPr lang="zh-CN" altLang="en-US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）    </a:t>
            </a:r>
            <a:r>
              <a:rPr lang="zh-CN" altLang="zh-CN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障</a:t>
            </a:r>
            <a:r>
              <a:rPr lang="zh-CN" altLang="zh-CN" sz="2400" u="sng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碍</a:t>
            </a:r>
            <a:r>
              <a:rPr lang="zh-CN" altLang="en-US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（         </a:t>
            </a:r>
            <a:r>
              <a:rPr lang="en-US" altLang="zh-CN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 </a:t>
            </a:r>
            <a:r>
              <a:rPr lang="zh-CN" altLang="en-US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）</a:t>
            </a:r>
          </a:p>
          <a:p>
            <a:pPr>
              <a:lnSpc>
                <a:spcPct val="250000"/>
              </a:lnSpc>
            </a:pPr>
            <a:r>
              <a:rPr lang="zh-CN" altLang="zh-CN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滑</a:t>
            </a:r>
            <a:r>
              <a:rPr lang="zh-CN" altLang="zh-CN" sz="2400" u="sng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翔</a:t>
            </a:r>
            <a:r>
              <a:rPr lang="zh-CN" altLang="en-US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（</a:t>
            </a:r>
            <a:r>
              <a:rPr lang="en-US" altLang="zh-CN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          </a:t>
            </a:r>
            <a:r>
              <a:rPr lang="zh-CN" altLang="en-US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）    </a:t>
            </a:r>
            <a:r>
              <a:rPr lang="zh-CN" altLang="zh-CN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收</a:t>
            </a:r>
            <a:r>
              <a:rPr lang="zh-CN" altLang="zh-CN" sz="2400" u="sng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敛</a:t>
            </a:r>
            <a:r>
              <a:rPr lang="zh-CN" altLang="en-US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（         </a:t>
            </a:r>
            <a:r>
              <a:rPr lang="en-US" altLang="zh-CN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 </a:t>
            </a:r>
            <a:r>
              <a:rPr lang="zh-CN" altLang="en-US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）</a:t>
            </a:r>
            <a:r>
              <a:rPr lang="en-US" altLang="zh-CN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  </a:t>
            </a:r>
          </a:p>
        </p:txBody>
      </p:sp>
      <p:sp>
        <p:nvSpPr>
          <p:cNvPr id="7170" name="文本框 2"/>
          <p:cNvSpPr/>
          <p:nvPr>
            <p:custDataLst>
              <p:tags r:id="rId2"/>
            </p:custDataLst>
          </p:nvPr>
        </p:nvSpPr>
        <p:spPr>
          <a:xfrm>
            <a:off x="4946848" y="2371788"/>
            <a:ext cx="738188" cy="461665"/>
          </a:xfrm>
          <a:prstGeom prst="rect">
            <a:avLst/>
          </a:prstGeom>
          <a:noFill/>
          <a:ln>
            <a:noFill/>
            <a:miter lim="800000"/>
          </a:ln>
        </p:spPr>
        <p:txBody>
          <a:bodyPr>
            <a:spAutoFit/>
          </a:bodyPr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</a:lstStyle>
          <a:p>
            <a:r>
              <a:rPr lang="en-US" altLang="zh-CN" sz="2400" kern="0" dirty="0" err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bǔ</a:t>
            </a:r>
            <a:endParaRPr lang="en-US" altLang="zh-CN" sz="2400" kern="0" dirty="0">
              <a:solidFill>
                <a:srgbClr val="FF0000"/>
              </a:solidFill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7171" name="文本框 3"/>
          <p:cNvSpPr/>
          <p:nvPr>
            <p:custDataLst>
              <p:tags r:id="rId3"/>
            </p:custDataLst>
          </p:nvPr>
        </p:nvSpPr>
        <p:spPr>
          <a:xfrm>
            <a:off x="7260570" y="2371788"/>
            <a:ext cx="1006475" cy="461665"/>
          </a:xfrm>
          <a:prstGeom prst="rect">
            <a:avLst/>
          </a:prstGeom>
          <a:noFill/>
          <a:ln>
            <a:noFill/>
            <a:miter lim="800000"/>
          </a:ln>
        </p:spPr>
        <p:txBody>
          <a:bodyPr>
            <a:spAutoFit/>
          </a:bodyPr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</a:lstStyle>
          <a:p>
            <a:r>
              <a:rPr lang="en-US" altLang="zh-CN" sz="2400" kern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qiè</a:t>
            </a:r>
            <a:endParaRPr lang="en-US" altLang="zh-CN" sz="2400" kern="0">
              <a:solidFill>
                <a:srgbClr val="FF0000"/>
              </a:solidFill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7172" name="文本框 4"/>
          <p:cNvSpPr/>
          <p:nvPr>
            <p:custDataLst>
              <p:tags r:id="rId4"/>
            </p:custDataLst>
          </p:nvPr>
        </p:nvSpPr>
        <p:spPr>
          <a:xfrm>
            <a:off x="4881760" y="3309289"/>
            <a:ext cx="868363" cy="461665"/>
          </a:xfrm>
          <a:prstGeom prst="rect">
            <a:avLst/>
          </a:prstGeom>
          <a:noFill/>
          <a:ln>
            <a:noFill/>
            <a:miter lim="800000"/>
          </a:ln>
        </p:spPr>
        <p:txBody>
          <a:bodyPr>
            <a:spAutoFit/>
          </a:bodyPr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</a:lstStyle>
          <a:p>
            <a:r>
              <a:rPr lang="en-US" altLang="zh-CN" sz="2400" kern="0" dirty="0" err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xùn</a:t>
            </a:r>
            <a:endParaRPr lang="en-US" altLang="zh-CN" sz="2400" kern="0" dirty="0">
              <a:solidFill>
                <a:srgbClr val="FF0000"/>
              </a:solidFill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7173" name="文本框 5"/>
          <p:cNvSpPr/>
          <p:nvPr>
            <p:custDataLst>
              <p:tags r:id="rId5"/>
            </p:custDataLst>
          </p:nvPr>
        </p:nvSpPr>
        <p:spPr>
          <a:xfrm>
            <a:off x="7328039" y="3309288"/>
            <a:ext cx="676275" cy="461665"/>
          </a:xfrm>
          <a:prstGeom prst="rect">
            <a:avLst/>
          </a:prstGeom>
          <a:noFill/>
          <a:ln>
            <a:noFill/>
            <a:miter lim="800000"/>
          </a:ln>
        </p:spPr>
        <p:txBody>
          <a:bodyPr>
            <a:spAutoFit/>
          </a:bodyPr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</a:lstStyle>
          <a:p>
            <a:r>
              <a:rPr lang="en-US" altLang="zh-CN" sz="2400" kern="0" dirty="0" err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gù</a:t>
            </a:r>
            <a:endParaRPr lang="en-US" altLang="zh-CN" sz="2400" kern="0" dirty="0">
              <a:solidFill>
                <a:srgbClr val="FF0000"/>
              </a:solidFill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7174" name="文本框 6"/>
          <p:cNvSpPr/>
          <p:nvPr>
            <p:custDataLst>
              <p:tags r:id="rId6"/>
            </p:custDataLst>
          </p:nvPr>
        </p:nvSpPr>
        <p:spPr>
          <a:xfrm>
            <a:off x="4781783" y="4175996"/>
            <a:ext cx="1366838" cy="461665"/>
          </a:xfrm>
          <a:prstGeom prst="rect">
            <a:avLst/>
          </a:prstGeom>
          <a:noFill/>
          <a:ln>
            <a:noFill/>
            <a:miter lim="800000"/>
          </a:ln>
        </p:spPr>
        <p:txBody>
          <a:bodyPr>
            <a:spAutoFit/>
          </a:bodyPr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</a:lstStyle>
          <a:p>
            <a:r>
              <a:rPr lang="en-US" altLang="zh-CN" sz="2400" kern="0" dirty="0" err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pú</a:t>
            </a:r>
            <a:r>
              <a:rPr lang="en-US" altLang="zh-CN" sz="24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 </a:t>
            </a:r>
            <a:r>
              <a:rPr lang="en-US" altLang="zh-CN" sz="2400" kern="0" dirty="0" err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fú</a:t>
            </a:r>
            <a:endParaRPr lang="en-US" altLang="zh-CN" sz="2400" kern="0" dirty="0">
              <a:solidFill>
                <a:srgbClr val="FF0000"/>
              </a:solidFill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7175" name="文本框 7"/>
          <p:cNvSpPr/>
          <p:nvPr>
            <p:custDataLst>
              <p:tags r:id="rId7"/>
            </p:custDataLst>
          </p:nvPr>
        </p:nvSpPr>
        <p:spPr>
          <a:xfrm>
            <a:off x="7357376" y="4175995"/>
            <a:ext cx="720725" cy="461665"/>
          </a:xfrm>
          <a:prstGeom prst="rect">
            <a:avLst/>
          </a:prstGeom>
          <a:noFill/>
          <a:ln>
            <a:noFill/>
            <a:miter lim="800000"/>
          </a:ln>
        </p:spPr>
        <p:txBody>
          <a:bodyPr>
            <a:spAutoFit/>
          </a:bodyPr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</a:lstStyle>
          <a:p>
            <a:r>
              <a:rPr lang="en-US" altLang="zh-CN" sz="2400" kern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ài</a:t>
            </a:r>
            <a:endParaRPr lang="en-US" altLang="zh-CN" sz="2400" kern="0">
              <a:solidFill>
                <a:srgbClr val="FF0000"/>
              </a:solidFill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7176" name="文本框 8"/>
          <p:cNvSpPr/>
          <p:nvPr>
            <p:custDataLst>
              <p:tags r:id="rId8"/>
            </p:custDataLst>
          </p:nvPr>
        </p:nvSpPr>
        <p:spPr>
          <a:xfrm>
            <a:off x="4765908" y="5087343"/>
            <a:ext cx="1382713" cy="461665"/>
          </a:xfrm>
          <a:prstGeom prst="rect">
            <a:avLst/>
          </a:prstGeom>
          <a:noFill/>
          <a:ln>
            <a:noFill/>
            <a:miter lim="800000"/>
          </a:ln>
        </p:spPr>
        <p:txBody>
          <a:bodyPr>
            <a:spAutoFit/>
          </a:bodyPr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</a:lstStyle>
          <a:p>
            <a:r>
              <a:rPr lang="en-US" altLang="zh-CN" sz="2400" kern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xiáng</a:t>
            </a:r>
            <a:endParaRPr lang="en-US" altLang="zh-CN" sz="2400" kern="0">
              <a:solidFill>
                <a:srgbClr val="FF0000"/>
              </a:solidFill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7177" name="文本框 9"/>
          <p:cNvSpPr/>
          <p:nvPr>
            <p:custDataLst>
              <p:tags r:id="rId9"/>
            </p:custDataLst>
          </p:nvPr>
        </p:nvSpPr>
        <p:spPr>
          <a:xfrm>
            <a:off x="7260570" y="5113874"/>
            <a:ext cx="1079500" cy="461665"/>
          </a:xfrm>
          <a:prstGeom prst="rect">
            <a:avLst/>
          </a:prstGeom>
          <a:noFill/>
          <a:ln>
            <a:noFill/>
            <a:miter lim="800000"/>
          </a:ln>
        </p:spPr>
        <p:txBody>
          <a:bodyPr>
            <a:spAutoFit/>
          </a:bodyPr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</a:lstStyle>
          <a:p>
            <a:r>
              <a:rPr lang="en-US" altLang="zh-CN" sz="2400" kern="0" dirty="0" err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liǎn</a:t>
            </a:r>
            <a:endParaRPr lang="en-US" altLang="zh-CN" sz="2400" kern="0" dirty="0">
              <a:solidFill>
                <a:srgbClr val="FF0000"/>
              </a:solidFill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7419" name="TextBox 19"/>
          <p:cNvSpPr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1226632" y="1106205"/>
            <a:ext cx="2952750" cy="144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ct val="200000"/>
              </a:lnSpc>
            </a:pPr>
            <a:r>
              <a:rPr lang="en-US" altLang="zh-CN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2. </a:t>
            </a:r>
            <a:r>
              <a:rPr lang="zh-CN" altLang="en-US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生难字词</a:t>
            </a:r>
            <a:endParaRPr lang="en-US" altLang="zh-CN" sz="2400" kern="0" dirty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  <a:p>
            <a:pPr>
              <a:lnSpc>
                <a:spcPct val="200000"/>
              </a:lnSpc>
            </a:pPr>
            <a:r>
              <a:rPr lang="zh-CN" altLang="en-US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（</a:t>
            </a:r>
            <a:r>
              <a:rPr lang="en-US" altLang="zh-CN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1</a:t>
            </a:r>
            <a:r>
              <a:rPr lang="zh-CN" altLang="en-US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）字音</a:t>
            </a:r>
            <a:endParaRPr lang="en-US" altLang="zh-CN" sz="2000" kern="0" dirty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2" name="矩形: 圆角 1"/>
          <p:cNvSpPr/>
          <p:nvPr/>
        </p:nvSpPr>
        <p:spPr>
          <a:xfrm>
            <a:off x="162560" y="284480"/>
            <a:ext cx="2694940" cy="638056"/>
          </a:xfrm>
          <a:prstGeom prst="roundRect">
            <a:avLst>
              <a:gd name="adj" fmla="val 50000"/>
            </a:avLst>
          </a:prstGeom>
          <a:solidFill>
            <a:srgbClr val="0D120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3" name="smiling-tooth-with-hands_33918"/>
          <p:cNvSpPr>
            <a:spLocks noChangeAspect="1"/>
          </p:cNvSpPr>
          <p:nvPr/>
        </p:nvSpPr>
        <p:spPr bwMode="auto">
          <a:xfrm>
            <a:off x="473896" y="453715"/>
            <a:ext cx="340631" cy="340631"/>
          </a:xfrm>
          <a:custGeom>
            <a:avLst/>
            <a:gdLst>
              <a:gd name="T0" fmla="*/ 12000 w 12800"/>
              <a:gd name="T1" fmla="*/ 11200 h 12800"/>
              <a:gd name="T2" fmla="*/ 7176 w 12800"/>
              <a:gd name="T3" fmla="*/ 12121 h 12800"/>
              <a:gd name="T4" fmla="*/ 6400 w 12800"/>
              <a:gd name="T5" fmla="*/ 12800 h 12800"/>
              <a:gd name="T6" fmla="*/ 5624 w 12800"/>
              <a:gd name="T7" fmla="*/ 12121 h 12800"/>
              <a:gd name="T8" fmla="*/ 800 w 12800"/>
              <a:gd name="T9" fmla="*/ 11200 h 12800"/>
              <a:gd name="T10" fmla="*/ 0 w 12800"/>
              <a:gd name="T11" fmla="*/ 10400 h 12800"/>
              <a:gd name="T12" fmla="*/ 0 w 12800"/>
              <a:gd name="T13" fmla="*/ 800 h 12800"/>
              <a:gd name="T14" fmla="*/ 800 w 12800"/>
              <a:gd name="T15" fmla="*/ 0 h 12800"/>
              <a:gd name="T16" fmla="*/ 879 w 12800"/>
              <a:gd name="T17" fmla="*/ 16 h 12800"/>
              <a:gd name="T18" fmla="*/ 6400 w 12800"/>
              <a:gd name="T19" fmla="*/ 1600 h 12800"/>
              <a:gd name="T20" fmla="*/ 11921 w 12800"/>
              <a:gd name="T21" fmla="*/ 16 h 12800"/>
              <a:gd name="T22" fmla="*/ 12000 w 12800"/>
              <a:gd name="T23" fmla="*/ 0 h 12800"/>
              <a:gd name="T24" fmla="*/ 12800 w 12800"/>
              <a:gd name="T25" fmla="*/ 800 h 12800"/>
              <a:gd name="T26" fmla="*/ 12800 w 12800"/>
              <a:gd name="T27" fmla="*/ 10400 h 12800"/>
              <a:gd name="T28" fmla="*/ 12000 w 12800"/>
              <a:gd name="T29" fmla="*/ 11200 h 12800"/>
              <a:gd name="T30" fmla="*/ 5600 w 12800"/>
              <a:gd name="T31" fmla="*/ 2507 h 12800"/>
              <a:gd name="T32" fmla="*/ 1600 w 12800"/>
              <a:gd name="T33" fmla="*/ 1670 h 12800"/>
              <a:gd name="T34" fmla="*/ 1600 w 12800"/>
              <a:gd name="T35" fmla="*/ 9643 h 12800"/>
              <a:gd name="T36" fmla="*/ 5600 w 12800"/>
              <a:gd name="T37" fmla="*/ 10400 h 12800"/>
              <a:gd name="T38" fmla="*/ 5600 w 12800"/>
              <a:gd name="T39" fmla="*/ 2507 h 12800"/>
              <a:gd name="T40" fmla="*/ 11200 w 12800"/>
              <a:gd name="T41" fmla="*/ 1670 h 12800"/>
              <a:gd name="T42" fmla="*/ 7200 w 12800"/>
              <a:gd name="T43" fmla="*/ 2506 h 12800"/>
              <a:gd name="T44" fmla="*/ 7200 w 12800"/>
              <a:gd name="T45" fmla="*/ 10400 h 12800"/>
              <a:gd name="T46" fmla="*/ 11200 w 12800"/>
              <a:gd name="T47" fmla="*/ 9644 h 12800"/>
              <a:gd name="T48" fmla="*/ 11200 w 12800"/>
              <a:gd name="T49" fmla="*/ 1670 h 128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12800" h="12800">
                <a:moveTo>
                  <a:pt x="12000" y="11200"/>
                </a:moveTo>
                <a:cubicBezTo>
                  <a:pt x="10776" y="11254"/>
                  <a:pt x="8442" y="11463"/>
                  <a:pt x="7176" y="12121"/>
                </a:cubicBezTo>
                <a:cubicBezTo>
                  <a:pt x="7116" y="12503"/>
                  <a:pt x="6799" y="12800"/>
                  <a:pt x="6400" y="12800"/>
                </a:cubicBezTo>
                <a:cubicBezTo>
                  <a:pt x="6002" y="12800"/>
                  <a:pt x="5684" y="12503"/>
                  <a:pt x="5624" y="12121"/>
                </a:cubicBezTo>
                <a:cubicBezTo>
                  <a:pt x="4358" y="11463"/>
                  <a:pt x="2024" y="11254"/>
                  <a:pt x="800" y="11200"/>
                </a:cubicBezTo>
                <a:cubicBezTo>
                  <a:pt x="358" y="11200"/>
                  <a:pt x="0" y="10842"/>
                  <a:pt x="0" y="10400"/>
                </a:cubicBezTo>
                <a:lnTo>
                  <a:pt x="0" y="800"/>
                </a:lnTo>
                <a:cubicBezTo>
                  <a:pt x="0" y="358"/>
                  <a:pt x="358" y="0"/>
                  <a:pt x="800" y="0"/>
                </a:cubicBezTo>
                <a:cubicBezTo>
                  <a:pt x="828" y="0"/>
                  <a:pt x="851" y="14"/>
                  <a:pt x="879" y="16"/>
                </a:cubicBezTo>
                <a:cubicBezTo>
                  <a:pt x="6381" y="158"/>
                  <a:pt x="6400" y="1600"/>
                  <a:pt x="6400" y="1600"/>
                </a:cubicBezTo>
                <a:cubicBezTo>
                  <a:pt x="6400" y="1600"/>
                  <a:pt x="6419" y="158"/>
                  <a:pt x="11921" y="16"/>
                </a:cubicBezTo>
                <a:cubicBezTo>
                  <a:pt x="11949" y="14"/>
                  <a:pt x="11972" y="0"/>
                  <a:pt x="12000" y="0"/>
                </a:cubicBezTo>
                <a:cubicBezTo>
                  <a:pt x="12442" y="0"/>
                  <a:pt x="12800" y="358"/>
                  <a:pt x="12800" y="800"/>
                </a:cubicBezTo>
                <a:lnTo>
                  <a:pt x="12800" y="10400"/>
                </a:lnTo>
                <a:cubicBezTo>
                  <a:pt x="12800" y="10842"/>
                  <a:pt x="12442" y="11200"/>
                  <a:pt x="12000" y="11200"/>
                </a:cubicBezTo>
                <a:close/>
                <a:moveTo>
                  <a:pt x="5600" y="2507"/>
                </a:moveTo>
                <a:cubicBezTo>
                  <a:pt x="4568" y="1982"/>
                  <a:pt x="2861" y="1764"/>
                  <a:pt x="1600" y="1670"/>
                </a:cubicBezTo>
                <a:lnTo>
                  <a:pt x="1600" y="9643"/>
                </a:lnTo>
                <a:cubicBezTo>
                  <a:pt x="3747" y="9753"/>
                  <a:pt x="4949" y="10074"/>
                  <a:pt x="5600" y="10400"/>
                </a:cubicBezTo>
                <a:lnTo>
                  <a:pt x="5600" y="2507"/>
                </a:lnTo>
                <a:close/>
                <a:moveTo>
                  <a:pt x="11200" y="1670"/>
                </a:moveTo>
                <a:cubicBezTo>
                  <a:pt x="9940" y="1764"/>
                  <a:pt x="8232" y="1982"/>
                  <a:pt x="7200" y="2506"/>
                </a:cubicBezTo>
                <a:lnTo>
                  <a:pt x="7200" y="10400"/>
                </a:lnTo>
                <a:cubicBezTo>
                  <a:pt x="7851" y="10074"/>
                  <a:pt x="9052" y="9753"/>
                  <a:pt x="11200" y="9644"/>
                </a:cubicBezTo>
                <a:lnTo>
                  <a:pt x="11200" y="167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835052" y="325761"/>
            <a:ext cx="186795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dist">
              <a:defRPr/>
            </a:pPr>
            <a:r>
              <a:rPr lang="zh-CN" altLang="en-US" sz="3200" dirty="0">
                <a:solidFill>
                  <a:prstClr val="white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精彩课堂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 fill="hold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 fill="hold"/>
                                        <p:tgtEl>
                                          <p:spTgt spid="7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 fill="hold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 fill="hold"/>
                                        <p:tgtEl>
                                          <p:spTgt spid="7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 fill="hold"/>
                                        <p:tgtEl>
                                          <p:spTgt spid="7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 fill="hold"/>
                                        <p:tgtEl>
                                          <p:spTgt spid="7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 fill="hold"/>
                                        <p:tgtEl>
                                          <p:spTgt spid="7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 fill="hold"/>
                                        <p:tgtEl>
                                          <p:spTgt spid="7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0" grpId="0" animBg="1"/>
      <p:bldP spid="7171" grpId="0" animBg="1"/>
      <p:bldP spid="7172" grpId="0" animBg="1"/>
      <p:bldP spid="7173" grpId="0" animBg="1"/>
      <p:bldP spid="7174" grpId="0" animBg="1"/>
      <p:bldP spid="7175" grpId="0" animBg="1"/>
      <p:bldP spid="7176" grpId="0" animBg="1"/>
      <p:bldP spid="717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extBox 16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1510030" y="1542065"/>
            <a:ext cx="854868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zh-CN" altLang="en-US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（</a:t>
            </a:r>
            <a:r>
              <a:rPr lang="en-US" altLang="zh-CN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2</a:t>
            </a:r>
            <a:r>
              <a:rPr lang="zh-CN" altLang="en-US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）词义</a:t>
            </a:r>
            <a:endParaRPr lang="en-US" altLang="zh-CN" sz="2400" kern="0" dirty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9218" name="TextBox 10"/>
          <p:cNvSpPr/>
          <p:nvPr>
            <p:custDataLst>
              <p:tags r:id="rId2"/>
            </p:custDataLst>
          </p:nvPr>
        </p:nvSpPr>
        <p:spPr>
          <a:xfrm>
            <a:off x="3999855" y="2003730"/>
            <a:ext cx="8697912" cy="393954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>
            <a:spAutoFit/>
          </a:bodyPr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</a:lstStyle>
          <a:p>
            <a:pPr>
              <a:lnSpc>
                <a:spcPct val="250000"/>
              </a:lnSpc>
            </a:pPr>
            <a:r>
              <a:rPr lang="zh-CN" altLang="zh-CN" sz="20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【</a:t>
            </a:r>
            <a:r>
              <a:rPr lang="zh-CN" altLang="zh-CN" sz="20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70C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怪诞不经</a:t>
            </a:r>
            <a:r>
              <a:rPr lang="zh-CN" altLang="zh-CN" sz="20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】离奇古怪，不合常理。</a:t>
            </a:r>
          </a:p>
          <a:p>
            <a:pPr>
              <a:lnSpc>
                <a:spcPct val="250000"/>
              </a:lnSpc>
            </a:pPr>
            <a:r>
              <a:rPr lang="zh-CN" altLang="zh-CN" sz="20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【</a:t>
            </a:r>
            <a:r>
              <a:rPr lang="zh-CN" altLang="zh-CN" sz="20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70C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大相径庭</a:t>
            </a:r>
            <a:r>
              <a:rPr lang="zh-CN" altLang="zh-CN" sz="20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】形容彼此相差很远</a:t>
            </a:r>
            <a:r>
              <a:rPr lang="en-US" altLang="zh-CN" sz="20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(</a:t>
            </a:r>
            <a:r>
              <a:rPr lang="zh-CN" altLang="zh-CN" sz="20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或矛盾很大</a:t>
            </a:r>
            <a:r>
              <a:rPr lang="en-US" altLang="zh-CN" sz="20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)</a:t>
            </a:r>
            <a:r>
              <a:rPr lang="zh-CN" altLang="zh-CN" sz="20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。</a:t>
            </a:r>
          </a:p>
          <a:p>
            <a:pPr>
              <a:lnSpc>
                <a:spcPct val="250000"/>
              </a:lnSpc>
            </a:pPr>
            <a:r>
              <a:rPr lang="zh-CN" altLang="zh-CN" sz="20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【</a:t>
            </a:r>
            <a:r>
              <a:rPr lang="zh-CN" altLang="zh-CN" sz="20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70C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神采奕奕</a:t>
            </a:r>
            <a:r>
              <a:rPr lang="zh-CN" altLang="zh-CN" sz="20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】形容精神饱满，容光焕发。</a:t>
            </a:r>
          </a:p>
          <a:p>
            <a:pPr>
              <a:lnSpc>
                <a:spcPct val="250000"/>
              </a:lnSpc>
            </a:pPr>
            <a:r>
              <a:rPr lang="zh-CN" altLang="zh-CN" sz="20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【</a:t>
            </a:r>
            <a:r>
              <a:rPr lang="zh-CN" altLang="zh-CN" sz="20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70C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张牙舞爪</a:t>
            </a:r>
            <a:r>
              <a:rPr lang="zh-CN" altLang="zh-CN" sz="20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】形容猖狂凶恶的样子。</a:t>
            </a:r>
          </a:p>
          <a:p>
            <a:pPr>
              <a:lnSpc>
                <a:spcPct val="250000"/>
              </a:lnSpc>
            </a:pPr>
            <a:r>
              <a:rPr lang="zh-CN" altLang="zh-CN" sz="20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【</a:t>
            </a:r>
            <a:r>
              <a:rPr lang="zh-CN" altLang="zh-CN" sz="20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70C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恋恋不舍</a:t>
            </a:r>
            <a:r>
              <a:rPr lang="zh-CN" altLang="zh-CN" sz="20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】形容舍不得离开。</a:t>
            </a:r>
            <a:endParaRPr lang="zh-CN" altLang="zh-CN" sz="2000" kern="0" dirty="0"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4" name="矩形: 圆角 1"/>
          <p:cNvSpPr/>
          <p:nvPr/>
        </p:nvSpPr>
        <p:spPr>
          <a:xfrm>
            <a:off x="162560" y="284480"/>
            <a:ext cx="2694940" cy="638056"/>
          </a:xfrm>
          <a:prstGeom prst="roundRect">
            <a:avLst>
              <a:gd name="adj" fmla="val 50000"/>
            </a:avLst>
          </a:prstGeom>
          <a:solidFill>
            <a:srgbClr val="0D120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5" name="smiling-tooth-with-hands_33918"/>
          <p:cNvSpPr>
            <a:spLocks noChangeAspect="1"/>
          </p:cNvSpPr>
          <p:nvPr/>
        </p:nvSpPr>
        <p:spPr bwMode="auto">
          <a:xfrm>
            <a:off x="473896" y="453715"/>
            <a:ext cx="340631" cy="340631"/>
          </a:xfrm>
          <a:custGeom>
            <a:avLst/>
            <a:gdLst>
              <a:gd name="T0" fmla="*/ 12000 w 12800"/>
              <a:gd name="T1" fmla="*/ 11200 h 12800"/>
              <a:gd name="T2" fmla="*/ 7176 w 12800"/>
              <a:gd name="T3" fmla="*/ 12121 h 12800"/>
              <a:gd name="T4" fmla="*/ 6400 w 12800"/>
              <a:gd name="T5" fmla="*/ 12800 h 12800"/>
              <a:gd name="T6" fmla="*/ 5624 w 12800"/>
              <a:gd name="T7" fmla="*/ 12121 h 12800"/>
              <a:gd name="T8" fmla="*/ 800 w 12800"/>
              <a:gd name="T9" fmla="*/ 11200 h 12800"/>
              <a:gd name="T10" fmla="*/ 0 w 12800"/>
              <a:gd name="T11" fmla="*/ 10400 h 12800"/>
              <a:gd name="T12" fmla="*/ 0 w 12800"/>
              <a:gd name="T13" fmla="*/ 800 h 12800"/>
              <a:gd name="T14" fmla="*/ 800 w 12800"/>
              <a:gd name="T15" fmla="*/ 0 h 12800"/>
              <a:gd name="T16" fmla="*/ 879 w 12800"/>
              <a:gd name="T17" fmla="*/ 16 h 12800"/>
              <a:gd name="T18" fmla="*/ 6400 w 12800"/>
              <a:gd name="T19" fmla="*/ 1600 h 12800"/>
              <a:gd name="T20" fmla="*/ 11921 w 12800"/>
              <a:gd name="T21" fmla="*/ 16 h 12800"/>
              <a:gd name="T22" fmla="*/ 12000 w 12800"/>
              <a:gd name="T23" fmla="*/ 0 h 12800"/>
              <a:gd name="T24" fmla="*/ 12800 w 12800"/>
              <a:gd name="T25" fmla="*/ 800 h 12800"/>
              <a:gd name="T26" fmla="*/ 12800 w 12800"/>
              <a:gd name="T27" fmla="*/ 10400 h 12800"/>
              <a:gd name="T28" fmla="*/ 12000 w 12800"/>
              <a:gd name="T29" fmla="*/ 11200 h 12800"/>
              <a:gd name="T30" fmla="*/ 5600 w 12800"/>
              <a:gd name="T31" fmla="*/ 2507 h 12800"/>
              <a:gd name="T32" fmla="*/ 1600 w 12800"/>
              <a:gd name="T33" fmla="*/ 1670 h 12800"/>
              <a:gd name="T34" fmla="*/ 1600 w 12800"/>
              <a:gd name="T35" fmla="*/ 9643 h 12800"/>
              <a:gd name="T36" fmla="*/ 5600 w 12800"/>
              <a:gd name="T37" fmla="*/ 10400 h 12800"/>
              <a:gd name="T38" fmla="*/ 5600 w 12800"/>
              <a:gd name="T39" fmla="*/ 2507 h 12800"/>
              <a:gd name="T40" fmla="*/ 11200 w 12800"/>
              <a:gd name="T41" fmla="*/ 1670 h 12800"/>
              <a:gd name="T42" fmla="*/ 7200 w 12800"/>
              <a:gd name="T43" fmla="*/ 2506 h 12800"/>
              <a:gd name="T44" fmla="*/ 7200 w 12800"/>
              <a:gd name="T45" fmla="*/ 10400 h 12800"/>
              <a:gd name="T46" fmla="*/ 11200 w 12800"/>
              <a:gd name="T47" fmla="*/ 9644 h 12800"/>
              <a:gd name="T48" fmla="*/ 11200 w 12800"/>
              <a:gd name="T49" fmla="*/ 1670 h 128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12800" h="12800">
                <a:moveTo>
                  <a:pt x="12000" y="11200"/>
                </a:moveTo>
                <a:cubicBezTo>
                  <a:pt x="10776" y="11254"/>
                  <a:pt x="8442" y="11463"/>
                  <a:pt x="7176" y="12121"/>
                </a:cubicBezTo>
                <a:cubicBezTo>
                  <a:pt x="7116" y="12503"/>
                  <a:pt x="6799" y="12800"/>
                  <a:pt x="6400" y="12800"/>
                </a:cubicBezTo>
                <a:cubicBezTo>
                  <a:pt x="6002" y="12800"/>
                  <a:pt x="5684" y="12503"/>
                  <a:pt x="5624" y="12121"/>
                </a:cubicBezTo>
                <a:cubicBezTo>
                  <a:pt x="4358" y="11463"/>
                  <a:pt x="2024" y="11254"/>
                  <a:pt x="800" y="11200"/>
                </a:cubicBezTo>
                <a:cubicBezTo>
                  <a:pt x="358" y="11200"/>
                  <a:pt x="0" y="10842"/>
                  <a:pt x="0" y="10400"/>
                </a:cubicBezTo>
                <a:lnTo>
                  <a:pt x="0" y="800"/>
                </a:lnTo>
                <a:cubicBezTo>
                  <a:pt x="0" y="358"/>
                  <a:pt x="358" y="0"/>
                  <a:pt x="800" y="0"/>
                </a:cubicBezTo>
                <a:cubicBezTo>
                  <a:pt x="828" y="0"/>
                  <a:pt x="851" y="14"/>
                  <a:pt x="879" y="16"/>
                </a:cubicBezTo>
                <a:cubicBezTo>
                  <a:pt x="6381" y="158"/>
                  <a:pt x="6400" y="1600"/>
                  <a:pt x="6400" y="1600"/>
                </a:cubicBezTo>
                <a:cubicBezTo>
                  <a:pt x="6400" y="1600"/>
                  <a:pt x="6419" y="158"/>
                  <a:pt x="11921" y="16"/>
                </a:cubicBezTo>
                <a:cubicBezTo>
                  <a:pt x="11949" y="14"/>
                  <a:pt x="11972" y="0"/>
                  <a:pt x="12000" y="0"/>
                </a:cubicBezTo>
                <a:cubicBezTo>
                  <a:pt x="12442" y="0"/>
                  <a:pt x="12800" y="358"/>
                  <a:pt x="12800" y="800"/>
                </a:cubicBezTo>
                <a:lnTo>
                  <a:pt x="12800" y="10400"/>
                </a:lnTo>
                <a:cubicBezTo>
                  <a:pt x="12800" y="10842"/>
                  <a:pt x="12442" y="11200"/>
                  <a:pt x="12000" y="11200"/>
                </a:cubicBezTo>
                <a:close/>
                <a:moveTo>
                  <a:pt x="5600" y="2507"/>
                </a:moveTo>
                <a:cubicBezTo>
                  <a:pt x="4568" y="1982"/>
                  <a:pt x="2861" y="1764"/>
                  <a:pt x="1600" y="1670"/>
                </a:cubicBezTo>
                <a:lnTo>
                  <a:pt x="1600" y="9643"/>
                </a:lnTo>
                <a:cubicBezTo>
                  <a:pt x="3747" y="9753"/>
                  <a:pt x="4949" y="10074"/>
                  <a:pt x="5600" y="10400"/>
                </a:cubicBezTo>
                <a:lnTo>
                  <a:pt x="5600" y="2507"/>
                </a:lnTo>
                <a:close/>
                <a:moveTo>
                  <a:pt x="11200" y="1670"/>
                </a:moveTo>
                <a:cubicBezTo>
                  <a:pt x="9940" y="1764"/>
                  <a:pt x="8232" y="1982"/>
                  <a:pt x="7200" y="2506"/>
                </a:cubicBezTo>
                <a:lnTo>
                  <a:pt x="7200" y="10400"/>
                </a:lnTo>
                <a:cubicBezTo>
                  <a:pt x="7851" y="10074"/>
                  <a:pt x="9052" y="9753"/>
                  <a:pt x="11200" y="9644"/>
                </a:cubicBezTo>
                <a:lnTo>
                  <a:pt x="11200" y="167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835052" y="325761"/>
            <a:ext cx="186795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dist">
              <a:defRPr/>
            </a:pPr>
            <a:r>
              <a:rPr lang="zh-CN" altLang="en-US" sz="3200" dirty="0">
                <a:solidFill>
                  <a:prstClr val="white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精彩课堂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 fill="hold"/>
                                        <p:tgtEl>
                                          <p:spTgt spid="92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 fill="hold"/>
                                        <p:tgtEl>
                                          <p:spTgt spid="92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7" dur="500" fill="hold"/>
                                        <p:tgtEl>
                                          <p:spTgt spid="92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2" dur="500" fill="hold"/>
                                        <p:tgtEl>
                                          <p:spTgt spid="92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7" dur="500" fill="hold"/>
                                        <p:tgtEl>
                                          <p:spTgt spid="92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extBox 8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660400" y="1577723"/>
            <a:ext cx="532923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buFont typeface="Wingdings" panose="05000000000000000000" pitchFamily="2" charset="2"/>
              <a:buChar char="u"/>
            </a:pPr>
            <a:r>
              <a:rPr lang="zh-CN" altLang="en-US" sz="2400" kern="0" dirty="0">
                <a:solidFill>
                  <a:srgbClr val="0070C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步骤二  整体感知  走进文本</a:t>
            </a:r>
          </a:p>
        </p:txBody>
      </p:sp>
      <p:sp>
        <p:nvSpPr>
          <p:cNvPr id="10242" name="TextBox 2"/>
          <p:cNvSpPr/>
          <p:nvPr>
            <p:custDataLst>
              <p:tags r:id="rId2"/>
            </p:custDataLst>
          </p:nvPr>
        </p:nvSpPr>
        <p:spPr>
          <a:xfrm>
            <a:off x="1095881" y="2167578"/>
            <a:ext cx="10329095" cy="3785652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wrap="square">
            <a:spAutoFit/>
          </a:bodyPr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</a:lstStyle>
          <a:p>
            <a:pPr>
              <a:lnSpc>
                <a:spcPct val="200000"/>
              </a:lnSpc>
            </a:pPr>
            <a:r>
              <a:rPr lang="en-US" altLang="zh-CN" sz="2000" b="1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1</a:t>
            </a:r>
            <a:r>
              <a:rPr lang="zh-CN" altLang="zh-CN" sz="20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．速读课文，梳理结构。</a:t>
            </a:r>
          </a:p>
          <a:p>
            <a:pPr>
              <a:lnSpc>
                <a:spcPct val="200000"/>
              </a:lnSpc>
            </a:pPr>
            <a:r>
              <a:rPr lang="en-US" altLang="zh-CN" sz="20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    </a:t>
            </a:r>
            <a:r>
              <a:rPr lang="zh-CN" altLang="zh-CN" sz="20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一、</a:t>
            </a:r>
            <a:r>
              <a:rPr lang="en-US" altLang="zh-CN" sz="20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(1)</a:t>
            </a:r>
            <a:r>
              <a:rPr lang="zh-CN" altLang="zh-CN" sz="20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写</a:t>
            </a:r>
            <a:r>
              <a:rPr lang="en-US" altLang="zh-CN" sz="20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“</a:t>
            </a:r>
            <a:r>
              <a:rPr lang="zh-CN" altLang="zh-CN" sz="20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我</a:t>
            </a:r>
            <a:r>
              <a:rPr lang="en-US" altLang="zh-CN" sz="20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”</a:t>
            </a:r>
            <a:r>
              <a:rPr lang="zh-CN" altLang="zh-CN" sz="20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研究动物行为科学不被人理解。</a:t>
            </a:r>
          </a:p>
          <a:p>
            <a:pPr>
              <a:lnSpc>
                <a:spcPct val="200000"/>
              </a:lnSpc>
            </a:pPr>
            <a:r>
              <a:rPr lang="en-US" altLang="zh-CN" sz="20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    </a:t>
            </a:r>
            <a:r>
              <a:rPr lang="zh-CN" altLang="zh-CN" sz="20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二、</a:t>
            </a:r>
            <a:r>
              <a:rPr lang="en-US" altLang="zh-CN" sz="20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(2</a:t>
            </a:r>
            <a:r>
              <a:rPr lang="zh-CN" altLang="zh-CN" sz="20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～</a:t>
            </a:r>
            <a:r>
              <a:rPr lang="en-US" altLang="zh-CN" sz="20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9)“</a:t>
            </a:r>
            <a:r>
              <a:rPr lang="zh-CN" altLang="zh-CN" sz="20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我</a:t>
            </a:r>
            <a:r>
              <a:rPr lang="en-US" altLang="zh-CN" sz="20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”</a:t>
            </a:r>
            <a:r>
              <a:rPr lang="zh-CN" altLang="zh-CN" sz="20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做水鸭子实验、研究。</a:t>
            </a:r>
          </a:p>
          <a:p>
            <a:pPr>
              <a:lnSpc>
                <a:spcPct val="200000"/>
              </a:lnSpc>
            </a:pPr>
            <a:r>
              <a:rPr lang="en-US" altLang="zh-CN" sz="20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    </a:t>
            </a:r>
            <a:r>
              <a:rPr lang="zh-CN" altLang="zh-CN" sz="20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三、</a:t>
            </a:r>
            <a:r>
              <a:rPr lang="en-US" altLang="zh-CN" sz="20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(10</a:t>
            </a:r>
            <a:r>
              <a:rPr lang="zh-CN" altLang="zh-CN" sz="20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～</a:t>
            </a:r>
            <a:r>
              <a:rPr lang="en-US" altLang="zh-CN" sz="20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19)</a:t>
            </a:r>
            <a:r>
              <a:rPr lang="zh-CN" altLang="zh-CN" sz="20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写爱搞恶作剧的大鹦鹉</a:t>
            </a:r>
            <a:r>
              <a:rPr lang="en-US" altLang="zh-CN" sz="20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“</a:t>
            </a:r>
            <a:r>
              <a:rPr lang="zh-CN" altLang="zh-CN" sz="20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可可</a:t>
            </a:r>
            <a:r>
              <a:rPr lang="en-US" altLang="zh-CN" sz="20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”</a:t>
            </a:r>
            <a:r>
              <a:rPr lang="zh-CN" altLang="zh-CN" sz="20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。</a:t>
            </a:r>
          </a:p>
          <a:p>
            <a:pPr>
              <a:lnSpc>
                <a:spcPct val="200000"/>
              </a:lnSpc>
            </a:pPr>
            <a:r>
              <a:rPr lang="en-US" altLang="zh-CN" sz="2000" b="1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2</a:t>
            </a:r>
            <a:r>
              <a:rPr lang="zh-CN" altLang="zh-CN" sz="20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．文章语言风趣幽默，透过这些文字，我们还可以感受到作为一个科学工作者的什么品质？</a:t>
            </a:r>
          </a:p>
          <a:p>
            <a:pPr>
              <a:lnSpc>
                <a:spcPct val="200000"/>
              </a:lnSpc>
            </a:pPr>
            <a:r>
              <a:rPr lang="en-US" altLang="zh-CN" sz="20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    </a:t>
            </a:r>
            <a:r>
              <a:rPr lang="zh-CN" altLang="zh-CN" sz="20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专注忘我的精神和极高的专业素养。</a:t>
            </a:r>
            <a:endParaRPr lang="zh-CN" altLang="zh-CN" sz="2000" kern="0" dirty="0">
              <a:solidFill>
                <a:srgbClr val="FF0000"/>
              </a:solidFill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4" name="矩形: 圆角 1"/>
          <p:cNvSpPr/>
          <p:nvPr/>
        </p:nvSpPr>
        <p:spPr>
          <a:xfrm>
            <a:off x="162560" y="284480"/>
            <a:ext cx="2694940" cy="638056"/>
          </a:xfrm>
          <a:prstGeom prst="roundRect">
            <a:avLst>
              <a:gd name="adj" fmla="val 50000"/>
            </a:avLst>
          </a:prstGeom>
          <a:solidFill>
            <a:srgbClr val="0D120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5" name="smiling-tooth-with-hands_33918"/>
          <p:cNvSpPr>
            <a:spLocks noChangeAspect="1"/>
          </p:cNvSpPr>
          <p:nvPr/>
        </p:nvSpPr>
        <p:spPr bwMode="auto">
          <a:xfrm>
            <a:off x="473896" y="453715"/>
            <a:ext cx="340631" cy="340631"/>
          </a:xfrm>
          <a:custGeom>
            <a:avLst/>
            <a:gdLst>
              <a:gd name="T0" fmla="*/ 12000 w 12800"/>
              <a:gd name="T1" fmla="*/ 11200 h 12800"/>
              <a:gd name="T2" fmla="*/ 7176 w 12800"/>
              <a:gd name="T3" fmla="*/ 12121 h 12800"/>
              <a:gd name="T4" fmla="*/ 6400 w 12800"/>
              <a:gd name="T5" fmla="*/ 12800 h 12800"/>
              <a:gd name="T6" fmla="*/ 5624 w 12800"/>
              <a:gd name="T7" fmla="*/ 12121 h 12800"/>
              <a:gd name="T8" fmla="*/ 800 w 12800"/>
              <a:gd name="T9" fmla="*/ 11200 h 12800"/>
              <a:gd name="T10" fmla="*/ 0 w 12800"/>
              <a:gd name="T11" fmla="*/ 10400 h 12800"/>
              <a:gd name="T12" fmla="*/ 0 w 12800"/>
              <a:gd name="T13" fmla="*/ 800 h 12800"/>
              <a:gd name="T14" fmla="*/ 800 w 12800"/>
              <a:gd name="T15" fmla="*/ 0 h 12800"/>
              <a:gd name="T16" fmla="*/ 879 w 12800"/>
              <a:gd name="T17" fmla="*/ 16 h 12800"/>
              <a:gd name="T18" fmla="*/ 6400 w 12800"/>
              <a:gd name="T19" fmla="*/ 1600 h 12800"/>
              <a:gd name="T20" fmla="*/ 11921 w 12800"/>
              <a:gd name="T21" fmla="*/ 16 h 12800"/>
              <a:gd name="T22" fmla="*/ 12000 w 12800"/>
              <a:gd name="T23" fmla="*/ 0 h 12800"/>
              <a:gd name="T24" fmla="*/ 12800 w 12800"/>
              <a:gd name="T25" fmla="*/ 800 h 12800"/>
              <a:gd name="T26" fmla="*/ 12800 w 12800"/>
              <a:gd name="T27" fmla="*/ 10400 h 12800"/>
              <a:gd name="T28" fmla="*/ 12000 w 12800"/>
              <a:gd name="T29" fmla="*/ 11200 h 12800"/>
              <a:gd name="T30" fmla="*/ 5600 w 12800"/>
              <a:gd name="T31" fmla="*/ 2507 h 12800"/>
              <a:gd name="T32" fmla="*/ 1600 w 12800"/>
              <a:gd name="T33" fmla="*/ 1670 h 12800"/>
              <a:gd name="T34" fmla="*/ 1600 w 12800"/>
              <a:gd name="T35" fmla="*/ 9643 h 12800"/>
              <a:gd name="T36" fmla="*/ 5600 w 12800"/>
              <a:gd name="T37" fmla="*/ 10400 h 12800"/>
              <a:gd name="T38" fmla="*/ 5600 w 12800"/>
              <a:gd name="T39" fmla="*/ 2507 h 12800"/>
              <a:gd name="T40" fmla="*/ 11200 w 12800"/>
              <a:gd name="T41" fmla="*/ 1670 h 12800"/>
              <a:gd name="T42" fmla="*/ 7200 w 12800"/>
              <a:gd name="T43" fmla="*/ 2506 h 12800"/>
              <a:gd name="T44" fmla="*/ 7200 w 12800"/>
              <a:gd name="T45" fmla="*/ 10400 h 12800"/>
              <a:gd name="T46" fmla="*/ 11200 w 12800"/>
              <a:gd name="T47" fmla="*/ 9644 h 12800"/>
              <a:gd name="T48" fmla="*/ 11200 w 12800"/>
              <a:gd name="T49" fmla="*/ 1670 h 128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12800" h="12800">
                <a:moveTo>
                  <a:pt x="12000" y="11200"/>
                </a:moveTo>
                <a:cubicBezTo>
                  <a:pt x="10776" y="11254"/>
                  <a:pt x="8442" y="11463"/>
                  <a:pt x="7176" y="12121"/>
                </a:cubicBezTo>
                <a:cubicBezTo>
                  <a:pt x="7116" y="12503"/>
                  <a:pt x="6799" y="12800"/>
                  <a:pt x="6400" y="12800"/>
                </a:cubicBezTo>
                <a:cubicBezTo>
                  <a:pt x="6002" y="12800"/>
                  <a:pt x="5684" y="12503"/>
                  <a:pt x="5624" y="12121"/>
                </a:cubicBezTo>
                <a:cubicBezTo>
                  <a:pt x="4358" y="11463"/>
                  <a:pt x="2024" y="11254"/>
                  <a:pt x="800" y="11200"/>
                </a:cubicBezTo>
                <a:cubicBezTo>
                  <a:pt x="358" y="11200"/>
                  <a:pt x="0" y="10842"/>
                  <a:pt x="0" y="10400"/>
                </a:cubicBezTo>
                <a:lnTo>
                  <a:pt x="0" y="800"/>
                </a:lnTo>
                <a:cubicBezTo>
                  <a:pt x="0" y="358"/>
                  <a:pt x="358" y="0"/>
                  <a:pt x="800" y="0"/>
                </a:cubicBezTo>
                <a:cubicBezTo>
                  <a:pt x="828" y="0"/>
                  <a:pt x="851" y="14"/>
                  <a:pt x="879" y="16"/>
                </a:cubicBezTo>
                <a:cubicBezTo>
                  <a:pt x="6381" y="158"/>
                  <a:pt x="6400" y="1600"/>
                  <a:pt x="6400" y="1600"/>
                </a:cubicBezTo>
                <a:cubicBezTo>
                  <a:pt x="6400" y="1600"/>
                  <a:pt x="6419" y="158"/>
                  <a:pt x="11921" y="16"/>
                </a:cubicBezTo>
                <a:cubicBezTo>
                  <a:pt x="11949" y="14"/>
                  <a:pt x="11972" y="0"/>
                  <a:pt x="12000" y="0"/>
                </a:cubicBezTo>
                <a:cubicBezTo>
                  <a:pt x="12442" y="0"/>
                  <a:pt x="12800" y="358"/>
                  <a:pt x="12800" y="800"/>
                </a:cubicBezTo>
                <a:lnTo>
                  <a:pt x="12800" y="10400"/>
                </a:lnTo>
                <a:cubicBezTo>
                  <a:pt x="12800" y="10842"/>
                  <a:pt x="12442" y="11200"/>
                  <a:pt x="12000" y="11200"/>
                </a:cubicBezTo>
                <a:close/>
                <a:moveTo>
                  <a:pt x="5600" y="2507"/>
                </a:moveTo>
                <a:cubicBezTo>
                  <a:pt x="4568" y="1982"/>
                  <a:pt x="2861" y="1764"/>
                  <a:pt x="1600" y="1670"/>
                </a:cubicBezTo>
                <a:lnTo>
                  <a:pt x="1600" y="9643"/>
                </a:lnTo>
                <a:cubicBezTo>
                  <a:pt x="3747" y="9753"/>
                  <a:pt x="4949" y="10074"/>
                  <a:pt x="5600" y="10400"/>
                </a:cubicBezTo>
                <a:lnTo>
                  <a:pt x="5600" y="2507"/>
                </a:lnTo>
                <a:close/>
                <a:moveTo>
                  <a:pt x="11200" y="1670"/>
                </a:moveTo>
                <a:cubicBezTo>
                  <a:pt x="9940" y="1764"/>
                  <a:pt x="8232" y="1982"/>
                  <a:pt x="7200" y="2506"/>
                </a:cubicBezTo>
                <a:lnTo>
                  <a:pt x="7200" y="10400"/>
                </a:lnTo>
                <a:cubicBezTo>
                  <a:pt x="7851" y="10074"/>
                  <a:pt x="9052" y="9753"/>
                  <a:pt x="11200" y="9644"/>
                </a:cubicBezTo>
                <a:lnTo>
                  <a:pt x="11200" y="167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835052" y="325761"/>
            <a:ext cx="186795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dist">
              <a:defRPr/>
            </a:pPr>
            <a:r>
              <a:rPr lang="zh-CN" altLang="en-US" sz="3200" dirty="0">
                <a:solidFill>
                  <a:prstClr val="white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精彩课堂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 fill="hold"/>
                                        <p:tgtEl>
                                          <p:spTgt spid="102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 fill="hold"/>
                                        <p:tgtEl>
                                          <p:spTgt spid="102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 fill="hold"/>
                                        <p:tgtEl>
                                          <p:spTgt spid="1024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 fill="hold"/>
                                        <p:tgtEl>
                                          <p:spTgt spid="1024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 fill="hold"/>
                                        <p:tgtEl>
                                          <p:spTgt spid="1024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 fill="hold"/>
                                        <p:tgtEl>
                                          <p:spTgt spid="1024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7" name="TextBox 2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835052" y="1562203"/>
            <a:ext cx="532923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buFont typeface="Wingdings" panose="05000000000000000000" pitchFamily="2" charset="2"/>
              <a:buChar char="u"/>
            </a:pPr>
            <a:r>
              <a:rPr lang="zh-CN" altLang="en-US" sz="2400" kern="0" dirty="0">
                <a:solidFill>
                  <a:srgbClr val="0070C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步骤三  精读课文  局部探究</a:t>
            </a:r>
          </a:p>
        </p:txBody>
      </p:sp>
      <p:sp>
        <p:nvSpPr>
          <p:cNvPr id="11267" name="TextBox 3"/>
          <p:cNvSpPr/>
          <p:nvPr>
            <p:custDataLst>
              <p:tags r:id="rId2"/>
            </p:custDataLst>
          </p:nvPr>
        </p:nvSpPr>
        <p:spPr>
          <a:xfrm>
            <a:off x="1226938" y="2177402"/>
            <a:ext cx="9554944" cy="2554545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wrap="square">
            <a:spAutoFit/>
          </a:bodyPr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</a:lstStyle>
          <a:p>
            <a:pPr>
              <a:lnSpc>
                <a:spcPct val="200000"/>
              </a:lnSpc>
            </a:pPr>
            <a:r>
              <a:rPr lang="en-US" altLang="zh-CN" sz="2000" b="1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1</a:t>
            </a:r>
            <a:r>
              <a:rPr lang="zh-CN" altLang="zh-CN" sz="20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．新出生的小水鸭有什么本能？为了让小水鸭跟着</a:t>
            </a:r>
            <a:r>
              <a:rPr lang="en-US" altLang="zh-CN" sz="20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“</a:t>
            </a:r>
            <a:r>
              <a:rPr lang="zh-CN" altLang="zh-CN" sz="20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我</a:t>
            </a:r>
            <a:r>
              <a:rPr lang="en-US" altLang="zh-CN" sz="20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”</a:t>
            </a:r>
            <a:r>
              <a:rPr lang="zh-CN" altLang="zh-CN" sz="20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走，“我</a:t>
            </a:r>
            <a:r>
              <a:rPr lang="en-US" altLang="zh-CN" sz="20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”</a:t>
            </a:r>
            <a:r>
              <a:rPr lang="zh-CN" altLang="zh-CN" sz="20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是怎样做鸭妈妈的？</a:t>
            </a:r>
          </a:p>
          <a:p>
            <a:pPr>
              <a:lnSpc>
                <a:spcPct val="200000"/>
              </a:lnSpc>
            </a:pPr>
            <a:r>
              <a:rPr lang="en-US" altLang="zh-CN" sz="20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    </a:t>
            </a:r>
            <a:r>
              <a:rPr lang="zh-CN" altLang="zh-CN" sz="20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小水鸭对叫声特别敏感，跟着叫声走。</a:t>
            </a:r>
            <a:r>
              <a:rPr lang="en-US" altLang="zh-CN" sz="20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“</a:t>
            </a:r>
            <a:r>
              <a:rPr lang="zh-CN" altLang="zh-CN" sz="20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我</a:t>
            </a:r>
            <a:r>
              <a:rPr lang="en-US" altLang="zh-CN" sz="20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”</a:t>
            </a:r>
            <a:r>
              <a:rPr lang="zh-CN" altLang="zh-CN" sz="20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就学着母水鸭的叫声，不停地唤着它们。</a:t>
            </a:r>
            <a:r>
              <a:rPr lang="en-US" altLang="zh-CN" sz="20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“</a:t>
            </a:r>
            <a:r>
              <a:rPr lang="zh-CN" altLang="zh-CN" sz="20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我</a:t>
            </a:r>
            <a:r>
              <a:rPr lang="en-US" altLang="zh-CN" sz="20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”</a:t>
            </a:r>
            <a:r>
              <a:rPr lang="zh-CN" altLang="zh-CN" sz="20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匍匐在草中，蹲着走。</a:t>
            </a:r>
            <a:r>
              <a:rPr lang="en-US" altLang="zh-CN" sz="20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(</a:t>
            </a:r>
            <a:r>
              <a:rPr lang="zh-CN" altLang="zh-CN" sz="20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屈着膝，弯着腰，低着头在草地上爬着，一边不时回头偷看，一边大声地学着鸭子的叫声。</a:t>
            </a:r>
            <a:r>
              <a:rPr lang="en-US" altLang="zh-CN" sz="20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)</a:t>
            </a:r>
            <a:endParaRPr lang="zh-CN" altLang="zh-CN" sz="2000" kern="0" dirty="0">
              <a:solidFill>
                <a:srgbClr val="FF0000"/>
              </a:solidFill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6" name="矩形: 圆角 1"/>
          <p:cNvSpPr/>
          <p:nvPr/>
        </p:nvSpPr>
        <p:spPr>
          <a:xfrm>
            <a:off x="162560" y="284480"/>
            <a:ext cx="2694940" cy="638056"/>
          </a:xfrm>
          <a:prstGeom prst="roundRect">
            <a:avLst>
              <a:gd name="adj" fmla="val 50000"/>
            </a:avLst>
          </a:prstGeom>
          <a:solidFill>
            <a:srgbClr val="0D120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7" name="smiling-tooth-with-hands_33918"/>
          <p:cNvSpPr>
            <a:spLocks noChangeAspect="1"/>
          </p:cNvSpPr>
          <p:nvPr/>
        </p:nvSpPr>
        <p:spPr bwMode="auto">
          <a:xfrm>
            <a:off x="473896" y="453715"/>
            <a:ext cx="340631" cy="340631"/>
          </a:xfrm>
          <a:custGeom>
            <a:avLst/>
            <a:gdLst>
              <a:gd name="T0" fmla="*/ 12000 w 12800"/>
              <a:gd name="T1" fmla="*/ 11200 h 12800"/>
              <a:gd name="T2" fmla="*/ 7176 w 12800"/>
              <a:gd name="T3" fmla="*/ 12121 h 12800"/>
              <a:gd name="T4" fmla="*/ 6400 w 12800"/>
              <a:gd name="T5" fmla="*/ 12800 h 12800"/>
              <a:gd name="T6" fmla="*/ 5624 w 12800"/>
              <a:gd name="T7" fmla="*/ 12121 h 12800"/>
              <a:gd name="T8" fmla="*/ 800 w 12800"/>
              <a:gd name="T9" fmla="*/ 11200 h 12800"/>
              <a:gd name="T10" fmla="*/ 0 w 12800"/>
              <a:gd name="T11" fmla="*/ 10400 h 12800"/>
              <a:gd name="T12" fmla="*/ 0 w 12800"/>
              <a:gd name="T13" fmla="*/ 800 h 12800"/>
              <a:gd name="T14" fmla="*/ 800 w 12800"/>
              <a:gd name="T15" fmla="*/ 0 h 12800"/>
              <a:gd name="T16" fmla="*/ 879 w 12800"/>
              <a:gd name="T17" fmla="*/ 16 h 12800"/>
              <a:gd name="T18" fmla="*/ 6400 w 12800"/>
              <a:gd name="T19" fmla="*/ 1600 h 12800"/>
              <a:gd name="T20" fmla="*/ 11921 w 12800"/>
              <a:gd name="T21" fmla="*/ 16 h 12800"/>
              <a:gd name="T22" fmla="*/ 12000 w 12800"/>
              <a:gd name="T23" fmla="*/ 0 h 12800"/>
              <a:gd name="T24" fmla="*/ 12800 w 12800"/>
              <a:gd name="T25" fmla="*/ 800 h 12800"/>
              <a:gd name="T26" fmla="*/ 12800 w 12800"/>
              <a:gd name="T27" fmla="*/ 10400 h 12800"/>
              <a:gd name="T28" fmla="*/ 12000 w 12800"/>
              <a:gd name="T29" fmla="*/ 11200 h 12800"/>
              <a:gd name="T30" fmla="*/ 5600 w 12800"/>
              <a:gd name="T31" fmla="*/ 2507 h 12800"/>
              <a:gd name="T32" fmla="*/ 1600 w 12800"/>
              <a:gd name="T33" fmla="*/ 1670 h 12800"/>
              <a:gd name="T34" fmla="*/ 1600 w 12800"/>
              <a:gd name="T35" fmla="*/ 9643 h 12800"/>
              <a:gd name="T36" fmla="*/ 5600 w 12800"/>
              <a:gd name="T37" fmla="*/ 10400 h 12800"/>
              <a:gd name="T38" fmla="*/ 5600 w 12800"/>
              <a:gd name="T39" fmla="*/ 2507 h 12800"/>
              <a:gd name="T40" fmla="*/ 11200 w 12800"/>
              <a:gd name="T41" fmla="*/ 1670 h 12800"/>
              <a:gd name="T42" fmla="*/ 7200 w 12800"/>
              <a:gd name="T43" fmla="*/ 2506 h 12800"/>
              <a:gd name="T44" fmla="*/ 7200 w 12800"/>
              <a:gd name="T45" fmla="*/ 10400 h 12800"/>
              <a:gd name="T46" fmla="*/ 11200 w 12800"/>
              <a:gd name="T47" fmla="*/ 9644 h 12800"/>
              <a:gd name="T48" fmla="*/ 11200 w 12800"/>
              <a:gd name="T49" fmla="*/ 1670 h 128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12800" h="12800">
                <a:moveTo>
                  <a:pt x="12000" y="11200"/>
                </a:moveTo>
                <a:cubicBezTo>
                  <a:pt x="10776" y="11254"/>
                  <a:pt x="8442" y="11463"/>
                  <a:pt x="7176" y="12121"/>
                </a:cubicBezTo>
                <a:cubicBezTo>
                  <a:pt x="7116" y="12503"/>
                  <a:pt x="6799" y="12800"/>
                  <a:pt x="6400" y="12800"/>
                </a:cubicBezTo>
                <a:cubicBezTo>
                  <a:pt x="6002" y="12800"/>
                  <a:pt x="5684" y="12503"/>
                  <a:pt x="5624" y="12121"/>
                </a:cubicBezTo>
                <a:cubicBezTo>
                  <a:pt x="4358" y="11463"/>
                  <a:pt x="2024" y="11254"/>
                  <a:pt x="800" y="11200"/>
                </a:cubicBezTo>
                <a:cubicBezTo>
                  <a:pt x="358" y="11200"/>
                  <a:pt x="0" y="10842"/>
                  <a:pt x="0" y="10400"/>
                </a:cubicBezTo>
                <a:lnTo>
                  <a:pt x="0" y="800"/>
                </a:lnTo>
                <a:cubicBezTo>
                  <a:pt x="0" y="358"/>
                  <a:pt x="358" y="0"/>
                  <a:pt x="800" y="0"/>
                </a:cubicBezTo>
                <a:cubicBezTo>
                  <a:pt x="828" y="0"/>
                  <a:pt x="851" y="14"/>
                  <a:pt x="879" y="16"/>
                </a:cubicBezTo>
                <a:cubicBezTo>
                  <a:pt x="6381" y="158"/>
                  <a:pt x="6400" y="1600"/>
                  <a:pt x="6400" y="1600"/>
                </a:cubicBezTo>
                <a:cubicBezTo>
                  <a:pt x="6400" y="1600"/>
                  <a:pt x="6419" y="158"/>
                  <a:pt x="11921" y="16"/>
                </a:cubicBezTo>
                <a:cubicBezTo>
                  <a:pt x="11949" y="14"/>
                  <a:pt x="11972" y="0"/>
                  <a:pt x="12000" y="0"/>
                </a:cubicBezTo>
                <a:cubicBezTo>
                  <a:pt x="12442" y="0"/>
                  <a:pt x="12800" y="358"/>
                  <a:pt x="12800" y="800"/>
                </a:cubicBezTo>
                <a:lnTo>
                  <a:pt x="12800" y="10400"/>
                </a:lnTo>
                <a:cubicBezTo>
                  <a:pt x="12800" y="10842"/>
                  <a:pt x="12442" y="11200"/>
                  <a:pt x="12000" y="11200"/>
                </a:cubicBezTo>
                <a:close/>
                <a:moveTo>
                  <a:pt x="5600" y="2507"/>
                </a:moveTo>
                <a:cubicBezTo>
                  <a:pt x="4568" y="1982"/>
                  <a:pt x="2861" y="1764"/>
                  <a:pt x="1600" y="1670"/>
                </a:cubicBezTo>
                <a:lnTo>
                  <a:pt x="1600" y="9643"/>
                </a:lnTo>
                <a:cubicBezTo>
                  <a:pt x="3747" y="9753"/>
                  <a:pt x="4949" y="10074"/>
                  <a:pt x="5600" y="10400"/>
                </a:cubicBezTo>
                <a:lnTo>
                  <a:pt x="5600" y="2507"/>
                </a:lnTo>
                <a:close/>
                <a:moveTo>
                  <a:pt x="11200" y="1670"/>
                </a:moveTo>
                <a:cubicBezTo>
                  <a:pt x="9940" y="1764"/>
                  <a:pt x="8232" y="1982"/>
                  <a:pt x="7200" y="2506"/>
                </a:cubicBezTo>
                <a:lnTo>
                  <a:pt x="7200" y="10400"/>
                </a:lnTo>
                <a:cubicBezTo>
                  <a:pt x="7851" y="10074"/>
                  <a:pt x="9052" y="9753"/>
                  <a:pt x="11200" y="9644"/>
                </a:cubicBezTo>
                <a:lnTo>
                  <a:pt x="11200" y="167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835052" y="325761"/>
            <a:ext cx="186795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dist">
              <a:defRPr/>
            </a:pPr>
            <a:r>
              <a:rPr lang="zh-CN" altLang="en-US" sz="3200" dirty="0">
                <a:solidFill>
                  <a:prstClr val="white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精彩课堂</a:t>
            </a:r>
          </a:p>
        </p:txBody>
      </p:sp>
      <p:sp>
        <p:nvSpPr>
          <p:cNvPr id="9" name="TextBox 1"/>
          <p:cNvSpPr/>
          <p:nvPr>
            <p:custDataLst>
              <p:tags r:id="rId3"/>
            </p:custDataLst>
          </p:nvPr>
        </p:nvSpPr>
        <p:spPr>
          <a:xfrm>
            <a:off x="1206413" y="4624743"/>
            <a:ext cx="8569325" cy="1234825"/>
          </a:xfrm>
          <a:prstGeom prst="rect">
            <a:avLst/>
          </a:prstGeom>
          <a:noFill/>
          <a:ln>
            <a:noFill/>
            <a:miter lim="800000"/>
          </a:ln>
        </p:spPr>
        <p:txBody>
          <a:bodyPr>
            <a:spAutoFit/>
          </a:bodyPr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</a:lstStyle>
          <a:p>
            <a:pPr>
              <a:lnSpc>
                <a:spcPct val="200000"/>
              </a:lnSpc>
            </a:pPr>
            <a:r>
              <a:rPr lang="en-US" altLang="zh-CN" sz="2000" b="1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2</a:t>
            </a:r>
            <a:r>
              <a:rPr lang="zh-CN" altLang="zh-CN" sz="20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．黄冠大鹦鹉</a:t>
            </a:r>
            <a:r>
              <a:rPr lang="en-US" altLang="zh-CN" sz="20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“</a:t>
            </a:r>
            <a:r>
              <a:rPr lang="zh-CN" altLang="zh-CN" sz="20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可可</a:t>
            </a:r>
            <a:r>
              <a:rPr lang="en-US" altLang="zh-CN" sz="20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”</a:t>
            </a:r>
            <a:r>
              <a:rPr lang="zh-CN" altLang="zh-CN" sz="20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喜欢做什么事？</a:t>
            </a:r>
          </a:p>
          <a:p>
            <a:pPr>
              <a:lnSpc>
                <a:spcPct val="200000"/>
              </a:lnSpc>
            </a:pPr>
            <a:r>
              <a:rPr lang="en-US" altLang="zh-CN" sz="20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    </a:t>
            </a:r>
            <a:r>
              <a:rPr lang="zh-CN" altLang="zh-CN" sz="20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喜欢跟</a:t>
            </a:r>
            <a:r>
              <a:rPr lang="en-US" altLang="zh-CN" sz="20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“</a:t>
            </a:r>
            <a:r>
              <a:rPr lang="zh-CN" altLang="zh-CN" sz="20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我</a:t>
            </a:r>
            <a:r>
              <a:rPr lang="en-US" altLang="zh-CN" sz="20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”</a:t>
            </a:r>
            <a:r>
              <a:rPr lang="zh-CN" altLang="zh-CN" sz="20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在一起；爱搞恶作剧：咬衣服上的扣子，把毛线团缠在树上。</a:t>
            </a:r>
            <a:endParaRPr lang="zh-CN" altLang="zh-CN" sz="2000" kern="0" dirty="0">
              <a:solidFill>
                <a:srgbClr val="FF0000"/>
              </a:solidFill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 fill="hold"/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 fill="hold"/>
                                        <p:tgtEl>
                                          <p:spTgt spid="11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extBox 2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814527" y="1607845"/>
            <a:ext cx="532923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buFont typeface="Wingdings" panose="05000000000000000000" pitchFamily="2" charset="2"/>
              <a:buChar char="u"/>
            </a:pPr>
            <a:r>
              <a:rPr lang="zh-CN" altLang="en-US" sz="2400" kern="0" dirty="0">
                <a:solidFill>
                  <a:srgbClr val="0070C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步骤四  品析语言  感受魅力</a:t>
            </a:r>
          </a:p>
        </p:txBody>
      </p:sp>
      <p:sp>
        <p:nvSpPr>
          <p:cNvPr id="13314" name="TextBox 2"/>
          <p:cNvSpPr/>
          <p:nvPr>
            <p:custDataLst>
              <p:tags r:id="rId2"/>
            </p:custDataLst>
          </p:nvPr>
        </p:nvSpPr>
        <p:spPr>
          <a:xfrm>
            <a:off x="961851" y="2081510"/>
            <a:ext cx="10402835" cy="393954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wrap="square">
            <a:spAutoFit/>
          </a:bodyPr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</a:lstStyle>
          <a:p>
            <a:pPr>
              <a:lnSpc>
                <a:spcPct val="250000"/>
              </a:lnSpc>
            </a:pPr>
            <a:r>
              <a:rPr lang="zh-CN" altLang="zh-CN" sz="20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本文语言幽默风趣，有时还带有调侃的味道，试举几例赏析。</a:t>
            </a:r>
          </a:p>
          <a:p>
            <a:pPr>
              <a:lnSpc>
                <a:spcPct val="250000"/>
              </a:lnSpc>
            </a:pPr>
            <a:r>
              <a:rPr lang="en-US" altLang="zh-CN" sz="20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    </a:t>
            </a:r>
            <a:r>
              <a:rPr lang="zh-CN" altLang="zh-CN" sz="20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例一：他们大概被眼前的景象吓呆了，因为他们只看到一个有着大把胡子的大男人，屈着膝，弯着腰，低着头在草地上爬着，一边不时回头偷看，一边大声地学着鸭子的叫声——</a:t>
            </a:r>
          </a:p>
          <a:p>
            <a:pPr>
              <a:lnSpc>
                <a:spcPct val="250000"/>
              </a:lnSpc>
            </a:pPr>
            <a:r>
              <a:rPr lang="en-US" altLang="zh-CN" sz="20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    </a:t>
            </a:r>
            <a:r>
              <a:rPr lang="en-US" altLang="zh-CN" sz="20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“</a:t>
            </a:r>
            <a:r>
              <a:rPr lang="zh-CN" altLang="zh-CN" sz="20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屈、弯、低、爬、看、叫</a:t>
            </a:r>
            <a:r>
              <a:rPr lang="en-US" altLang="zh-CN" sz="20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”</a:t>
            </a:r>
            <a:r>
              <a:rPr lang="zh-CN" altLang="zh-CN" sz="20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动词，生动形象地描绘出</a:t>
            </a:r>
            <a:r>
              <a:rPr lang="en-US" altLang="zh-CN" sz="20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“</a:t>
            </a:r>
            <a:r>
              <a:rPr lang="zh-CN" altLang="zh-CN" sz="20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我</a:t>
            </a:r>
            <a:r>
              <a:rPr lang="en-US" altLang="zh-CN" sz="20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”</a:t>
            </a:r>
            <a:r>
              <a:rPr lang="zh-CN" altLang="zh-CN" sz="20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模仿母鸭爬行的姿态；</a:t>
            </a:r>
            <a:r>
              <a:rPr lang="en-US" altLang="zh-CN" sz="20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“</a:t>
            </a:r>
            <a:r>
              <a:rPr lang="zh-CN" altLang="zh-CN" sz="20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大把胡子</a:t>
            </a:r>
            <a:r>
              <a:rPr lang="en-US" altLang="zh-CN" sz="20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”“</a:t>
            </a:r>
            <a:r>
              <a:rPr lang="zh-CN" altLang="zh-CN" sz="20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大男人</a:t>
            </a:r>
            <a:r>
              <a:rPr lang="en-US" altLang="zh-CN" sz="20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”</a:t>
            </a:r>
            <a:r>
              <a:rPr lang="zh-CN" altLang="zh-CN" sz="20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具有调侃的意味；也突出了作为科学工作者对工作的专注。</a:t>
            </a:r>
            <a:endParaRPr lang="zh-CN" altLang="zh-CN" sz="2000" kern="0" dirty="0">
              <a:solidFill>
                <a:srgbClr val="FF0000"/>
              </a:solidFill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4" name="矩形: 圆角 1"/>
          <p:cNvSpPr/>
          <p:nvPr/>
        </p:nvSpPr>
        <p:spPr>
          <a:xfrm>
            <a:off x="162560" y="284480"/>
            <a:ext cx="2694940" cy="638056"/>
          </a:xfrm>
          <a:prstGeom prst="roundRect">
            <a:avLst>
              <a:gd name="adj" fmla="val 50000"/>
            </a:avLst>
          </a:prstGeom>
          <a:solidFill>
            <a:srgbClr val="0D120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5" name="smiling-tooth-with-hands_33918"/>
          <p:cNvSpPr>
            <a:spLocks noChangeAspect="1"/>
          </p:cNvSpPr>
          <p:nvPr/>
        </p:nvSpPr>
        <p:spPr bwMode="auto">
          <a:xfrm>
            <a:off x="473896" y="453715"/>
            <a:ext cx="340631" cy="340631"/>
          </a:xfrm>
          <a:custGeom>
            <a:avLst/>
            <a:gdLst>
              <a:gd name="T0" fmla="*/ 12000 w 12800"/>
              <a:gd name="T1" fmla="*/ 11200 h 12800"/>
              <a:gd name="T2" fmla="*/ 7176 w 12800"/>
              <a:gd name="T3" fmla="*/ 12121 h 12800"/>
              <a:gd name="T4" fmla="*/ 6400 w 12800"/>
              <a:gd name="T5" fmla="*/ 12800 h 12800"/>
              <a:gd name="T6" fmla="*/ 5624 w 12800"/>
              <a:gd name="T7" fmla="*/ 12121 h 12800"/>
              <a:gd name="T8" fmla="*/ 800 w 12800"/>
              <a:gd name="T9" fmla="*/ 11200 h 12800"/>
              <a:gd name="T10" fmla="*/ 0 w 12800"/>
              <a:gd name="T11" fmla="*/ 10400 h 12800"/>
              <a:gd name="T12" fmla="*/ 0 w 12800"/>
              <a:gd name="T13" fmla="*/ 800 h 12800"/>
              <a:gd name="T14" fmla="*/ 800 w 12800"/>
              <a:gd name="T15" fmla="*/ 0 h 12800"/>
              <a:gd name="T16" fmla="*/ 879 w 12800"/>
              <a:gd name="T17" fmla="*/ 16 h 12800"/>
              <a:gd name="T18" fmla="*/ 6400 w 12800"/>
              <a:gd name="T19" fmla="*/ 1600 h 12800"/>
              <a:gd name="T20" fmla="*/ 11921 w 12800"/>
              <a:gd name="T21" fmla="*/ 16 h 12800"/>
              <a:gd name="T22" fmla="*/ 12000 w 12800"/>
              <a:gd name="T23" fmla="*/ 0 h 12800"/>
              <a:gd name="T24" fmla="*/ 12800 w 12800"/>
              <a:gd name="T25" fmla="*/ 800 h 12800"/>
              <a:gd name="T26" fmla="*/ 12800 w 12800"/>
              <a:gd name="T27" fmla="*/ 10400 h 12800"/>
              <a:gd name="T28" fmla="*/ 12000 w 12800"/>
              <a:gd name="T29" fmla="*/ 11200 h 12800"/>
              <a:gd name="T30" fmla="*/ 5600 w 12800"/>
              <a:gd name="T31" fmla="*/ 2507 h 12800"/>
              <a:gd name="T32" fmla="*/ 1600 w 12800"/>
              <a:gd name="T33" fmla="*/ 1670 h 12800"/>
              <a:gd name="T34" fmla="*/ 1600 w 12800"/>
              <a:gd name="T35" fmla="*/ 9643 h 12800"/>
              <a:gd name="T36" fmla="*/ 5600 w 12800"/>
              <a:gd name="T37" fmla="*/ 10400 h 12800"/>
              <a:gd name="T38" fmla="*/ 5600 w 12800"/>
              <a:gd name="T39" fmla="*/ 2507 h 12800"/>
              <a:gd name="T40" fmla="*/ 11200 w 12800"/>
              <a:gd name="T41" fmla="*/ 1670 h 12800"/>
              <a:gd name="T42" fmla="*/ 7200 w 12800"/>
              <a:gd name="T43" fmla="*/ 2506 h 12800"/>
              <a:gd name="T44" fmla="*/ 7200 w 12800"/>
              <a:gd name="T45" fmla="*/ 10400 h 12800"/>
              <a:gd name="T46" fmla="*/ 11200 w 12800"/>
              <a:gd name="T47" fmla="*/ 9644 h 12800"/>
              <a:gd name="T48" fmla="*/ 11200 w 12800"/>
              <a:gd name="T49" fmla="*/ 1670 h 128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12800" h="12800">
                <a:moveTo>
                  <a:pt x="12000" y="11200"/>
                </a:moveTo>
                <a:cubicBezTo>
                  <a:pt x="10776" y="11254"/>
                  <a:pt x="8442" y="11463"/>
                  <a:pt x="7176" y="12121"/>
                </a:cubicBezTo>
                <a:cubicBezTo>
                  <a:pt x="7116" y="12503"/>
                  <a:pt x="6799" y="12800"/>
                  <a:pt x="6400" y="12800"/>
                </a:cubicBezTo>
                <a:cubicBezTo>
                  <a:pt x="6002" y="12800"/>
                  <a:pt x="5684" y="12503"/>
                  <a:pt x="5624" y="12121"/>
                </a:cubicBezTo>
                <a:cubicBezTo>
                  <a:pt x="4358" y="11463"/>
                  <a:pt x="2024" y="11254"/>
                  <a:pt x="800" y="11200"/>
                </a:cubicBezTo>
                <a:cubicBezTo>
                  <a:pt x="358" y="11200"/>
                  <a:pt x="0" y="10842"/>
                  <a:pt x="0" y="10400"/>
                </a:cubicBezTo>
                <a:lnTo>
                  <a:pt x="0" y="800"/>
                </a:lnTo>
                <a:cubicBezTo>
                  <a:pt x="0" y="358"/>
                  <a:pt x="358" y="0"/>
                  <a:pt x="800" y="0"/>
                </a:cubicBezTo>
                <a:cubicBezTo>
                  <a:pt x="828" y="0"/>
                  <a:pt x="851" y="14"/>
                  <a:pt x="879" y="16"/>
                </a:cubicBezTo>
                <a:cubicBezTo>
                  <a:pt x="6381" y="158"/>
                  <a:pt x="6400" y="1600"/>
                  <a:pt x="6400" y="1600"/>
                </a:cubicBezTo>
                <a:cubicBezTo>
                  <a:pt x="6400" y="1600"/>
                  <a:pt x="6419" y="158"/>
                  <a:pt x="11921" y="16"/>
                </a:cubicBezTo>
                <a:cubicBezTo>
                  <a:pt x="11949" y="14"/>
                  <a:pt x="11972" y="0"/>
                  <a:pt x="12000" y="0"/>
                </a:cubicBezTo>
                <a:cubicBezTo>
                  <a:pt x="12442" y="0"/>
                  <a:pt x="12800" y="358"/>
                  <a:pt x="12800" y="800"/>
                </a:cubicBezTo>
                <a:lnTo>
                  <a:pt x="12800" y="10400"/>
                </a:lnTo>
                <a:cubicBezTo>
                  <a:pt x="12800" y="10842"/>
                  <a:pt x="12442" y="11200"/>
                  <a:pt x="12000" y="11200"/>
                </a:cubicBezTo>
                <a:close/>
                <a:moveTo>
                  <a:pt x="5600" y="2507"/>
                </a:moveTo>
                <a:cubicBezTo>
                  <a:pt x="4568" y="1982"/>
                  <a:pt x="2861" y="1764"/>
                  <a:pt x="1600" y="1670"/>
                </a:cubicBezTo>
                <a:lnTo>
                  <a:pt x="1600" y="9643"/>
                </a:lnTo>
                <a:cubicBezTo>
                  <a:pt x="3747" y="9753"/>
                  <a:pt x="4949" y="10074"/>
                  <a:pt x="5600" y="10400"/>
                </a:cubicBezTo>
                <a:lnTo>
                  <a:pt x="5600" y="2507"/>
                </a:lnTo>
                <a:close/>
                <a:moveTo>
                  <a:pt x="11200" y="1670"/>
                </a:moveTo>
                <a:cubicBezTo>
                  <a:pt x="9940" y="1764"/>
                  <a:pt x="8232" y="1982"/>
                  <a:pt x="7200" y="2506"/>
                </a:cubicBezTo>
                <a:lnTo>
                  <a:pt x="7200" y="10400"/>
                </a:lnTo>
                <a:cubicBezTo>
                  <a:pt x="7851" y="10074"/>
                  <a:pt x="9052" y="9753"/>
                  <a:pt x="11200" y="9644"/>
                </a:cubicBezTo>
                <a:lnTo>
                  <a:pt x="11200" y="167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835052" y="325761"/>
            <a:ext cx="186795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dist">
              <a:defRPr/>
            </a:pPr>
            <a:r>
              <a:rPr lang="zh-CN" altLang="en-US" sz="3200" dirty="0">
                <a:solidFill>
                  <a:prstClr val="white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精彩课堂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 fill="hold"/>
                                        <p:tgtEl>
                                          <p:spTgt spid="133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 fill="hold"/>
                                        <p:tgtEl>
                                          <p:spTgt spid="133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 fill="hold"/>
                                        <p:tgtEl>
                                          <p:spTgt spid="133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GUIDESSETTING" val="{&quot;Id&quot;:null,&quot;Name&quot;:&quot;正常&quot;,&quot;HeaderHeight&quot;:14.0,&quot;FooterHeight&quot;:9.0,&quot;SideMargin&quot;:5.5,&quot;TopMargin&quot;:0.0,&quot;BottomMargin&quot;:0.0,&quot;IntervalMargin&quot;:1.5,&quot;SettingType&quot;:&quot;System&quot;}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THUMBS_INDEX" val="1、4、7、12、13、14、15、16、17、18、20、24、25、28、33、36、40、43、44"/>
  <p:tag name="KSO_WM_TEMPLATE_SUBCATEGORY" val="19"/>
  <p:tag name="KSO_WM_TAG_VERSION" val="1.0"/>
  <p:tag name="KSO_WM_BEAUTIFY_FLAG" val="#wm#"/>
  <p:tag name="KSO_WM_TEMPLATE_CATEGORY" val="custom"/>
  <p:tag name="KSO_WM_TEMPLATE_INDEX" val="20205081"/>
  <p:tag name="KSO_WM_TEMPLATE_MASTER_TYPE" val="0"/>
  <p:tag name="KSO_WM_TEMPLATE_COLOR_TYPE" val="1"/>
  <p:tag name="KSO_WM_UNIT_SHOW_EDIT_AREA_INDICATION" val="1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081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081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8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9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1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2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3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4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5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6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7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8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9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0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1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2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8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9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0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1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3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4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6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8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9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0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2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4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5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9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0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heme/theme1.xml><?xml version="1.0" encoding="utf-8"?>
<a:theme xmlns:a="http://schemas.openxmlformats.org/drawingml/2006/main" name="www.2ppt.com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自定义设计方案">
  <a:themeElements>
    <a:clrScheme name="新版空白演示配色">
      <a:dk1>
        <a:srgbClr val="000000"/>
      </a:dk1>
      <a:lt1>
        <a:srgbClr val="FFFFFF"/>
      </a:lt1>
      <a:dk2>
        <a:srgbClr val="0F1423"/>
      </a:dk2>
      <a:lt2>
        <a:srgbClr val="FFFFFF"/>
      </a:lt2>
      <a:accent1>
        <a:srgbClr val="6096E6"/>
      </a:accent1>
      <a:accent2>
        <a:srgbClr val="58B6E5"/>
      </a:accent2>
      <a:accent3>
        <a:srgbClr val="56CA95"/>
      </a:accent3>
      <a:accent4>
        <a:srgbClr val="FFBA55"/>
      </a:accent4>
      <a:accent5>
        <a:srgbClr val="F18870"/>
      </a:accent5>
      <a:accent6>
        <a:srgbClr val="EC5F74"/>
      </a:accent6>
      <a:hlink>
        <a:srgbClr val="0563C1"/>
      </a:hlink>
      <a:folHlink>
        <a:srgbClr val="954D72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1038</Words>
  <Application>Microsoft Office PowerPoint</Application>
  <PresentationFormat>宽屏</PresentationFormat>
  <Paragraphs>93</Paragraphs>
  <Slides>14</Slides>
  <Notes>14</Notes>
  <HiddenSlides>0</HiddenSlides>
  <MMClips>0</MMClips>
  <ScaleCrop>false</ScaleCrop>
  <HeadingPairs>
    <vt:vector size="6" baseType="variant">
      <vt:variant>
        <vt:lpstr>已用的字体</vt:lpstr>
      </vt:variant>
      <vt:variant>
        <vt:i4>8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14</vt:i4>
      </vt:variant>
    </vt:vector>
  </HeadingPairs>
  <TitlesOfParts>
    <vt:vector size="24" baseType="lpstr">
      <vt:lpstr>Arial</vt:lpstr>
      <vt:lpstr>宋体</vt:lpstr>
      <vt:lpstr>微软雅黑</vt:lpstr>
      <vt:lpstr>Wingdings</vt:lpstr>
      <vt:lpstr>Calibri</vt:lpstr>
      <vt:lpstr>FandolFang R</vt:lpstr>
      <vt:lpstr>优设标题黑</vt:lpstr>
      <vt:lpstr>思源黑体 CN Medium</vt:lpstr>
      <vt:lpstr>www.2ppt.com</vt:lpstr>
      <vt:lpstr>自定义设计方案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www.ppt818.com</dc:title>
  <dc:subject>www.ppt818.com</dc:subject>
  <dc:creator>www.ppt818.com</dc:creator>
  <dc:description>www.ppt818.com-提供资源下载</dc:description>
  <cp:lastModifiedBy>Windows 用户</cp:lastModifiedBy>
  <cp:revision>4</cp:revision>
  <dcterms:created xsi:type="dcterms:W3CDTF">2020-11-17T07:17:00Z</dcterms:created>
  <dcterms:modified xsi:type="dcterms:W3CDTF">2023-01-10T10:56:52Z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2052-11.1.0.10495</vt:lpwstr>
  </property>
  <property fmtid="{D5CDD505-2E9C-101B-9397-08002B2CF9AE}" pid="3" name="ICV">
    <vt:lpwstr>56E525651CE1446EB75FA0DA76F8D76C</vt:lpwstr>
  </property>
  <property fmtid="{A09F084E-AD41-489F-8076-AA5BE3082BCA}" pid="100">
    <vt:ui4>5</vt:ui4>
  </property>
  <property fmtid="{64440492-4C8B-11D1-8B70-080036B11A03}" pid="11">
    <vt:lpwstr>www.2ppt.com-爱PPT提供资源下载</vt:lpwstr>
  </property>
</Properties>
</file>