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59" r:id="rId9"/>
    <p:sldId id="260" r:id="rId10"/>
    <p:sldId id="278" r:id="rId11"/>
    <p:sldId id="262" r:id="rId12"/>
    <p:sldId id="263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FF0000"/>
    <a:srgbClr val="FF66CC"/>
    <a:srgbClr val="008000"/>
    <a:srgbClr val="9900CC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27889-FB75-4202-A110-7BFA6BCF0E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76AA7-E7E9-48E7-988B-E3BF6CB910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E76AA7-E7E9-48E7-988B-E3BF6CB9103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</p:spPr>
        <p:txBody>
          <a:bodyPr/>
          <a:lstStyle>
            <a:lvl1pPr algn="r">
              <a:defRPr sz="3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2638" y="4006850"/>
            <a:ext cx="6400800" cy="503238"/>
          </a:xfrm>
        </p:spPr>
        <p:txBody>
          <a:bodyPr/>
          <a:lstStyle>
            <a:lvl1pPr marL="0" indent="0" algn="r">
              <a:lnSpc>
                <a:spcPct val="90000"/>
              </a:lnSpc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102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102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1F175-37BA-4335-AAAA-E8CE328AC92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2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2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229600" cy="500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984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1984CC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rgbClr val="1984CC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rgbClr val="1984CC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rgbClr val="1984C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Unit4%20Topic2\&#35838;&#20214;\Unit4%20Topic2%20SectionD%20&#31934;&#21697;&#35838;&#20214;\p95-1a.mp3" TargetMode="External"/><Relationship Id="rId1" Type="http://schemas.microsoft.com/office/2007/relationships/media" Target="file:///C:\Documents%20and%20Settings\Administrator\&#26700;&#38754;\Unit4%20Topic2\&#35838;&#20214;\Unit4%20Topic2%20SectionD%20&#31934;&#21697;&#35838;&#20214;\p95-1a.mp3" TargetMode="Externa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8579" y="2780928"/>
            <a:ext cx="8750300" cy="1656184"/>
          </a:xfrm>
        </p:spPr>
        <p:txBody>
          <a:bodyPr/>
          <a:lstStyle/>
          <a:p>
            <a:pPr algn="ctr" eaLnBrk="1" hangingPunct="1"/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I’m excited about the things that will be discovered in the future.</a:t>
            </a:r>
            <a:r>
              <a:rPr lang="en-US" altLang="zh-C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99754" y="4581128"/>
            <a:ext cx="4879975" cy="863600"/>
          </a:xfrm>
        </p:spPr>
        <p:txBody>
          <a:bodyPr/>
          <a:lstStyle/>
          <a:p>
            <a:pPr algn="ctr" eaLnBrk="1" hangingPunct="1"/>
            <a:r>
              <a:rPr lang="en-US" altLang="zh-CN" sz="4000" b="1" dirty="0" smtClean="0">
                <a:solidFill>
                  <a:srgbClr val="FF66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D</a:t>
            </a:r>
          </a:p>
        </p:txBody>
      </p:sp>
      <p:sp>
        <p:nvSpPr>
          <p:cNvPr id="2" name="矩形 1"/>
          <p:cNvSpPr/>
          <p:nvPr/>
        </p:nvSpPr>
        <p:spPr>
          <a:xfrm>
            <a:off x="2411760" y="692696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zh-CN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4 Topic 2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2934329" y="573888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6a097b19d76c8750823026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47813" y="1844675"/>
            <a:ext cx="5903912" cy="442753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65112" y="908720"/>
            <a:ext cx="8316913" cy="519113"/>
          </a:xfrm>
          <a:prstGeom prst="rect">
            <a:avLst/>
          </a:prstGeom>
          <a:solidFill>
            <a:schemeClr val="accent5">
              <a:alpha val="37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  Read the passage and choose a proper title. 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100263" y="2735263"/>
            <a:ext cx="576262" cy="576262"/>
          </a:xfrm>
          <a:prstGeom prst="irregularSeal1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195513" y="2781300"/>
            <a:ext cx="4608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Is There Life out There?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195513" y="3789363"/>
            <a:ext cx="4319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Our Planet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95513" y="4797425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3. The Stars at Night</a:t>
            </a:r>
          </a:p>
        </p:txBody>
      </p:sp>
      <p:pic>
        <p:nvPicPr>
          <p:cNvPr id="8" name="p95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75" y="642938"/>
            <a:ext cx="438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6282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12291" grpId="0" animBg="1" autoUpdateAnimBg="0"/>
      <p:bldP spid="12292" grpId="0" animBg="1"/>
      <p:bldP spid="1229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066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Read 1a and answer the questions.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2413" y="981075"/>
            <a:ext cx="8351837" cy="5816600"/>
          </a:xfrm>
          <a:prstGeom prst="rect">
            <a:avLst/>
          </a:prstGeom>
          <a:solidFill>
            <a:schemeClr val="bg1">
              <a:alpha val="14902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3855" indent="-36385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Have the scientists found life on other planets?</a:t>
            </a:r>
          </a:p>
          <a:p>
            <a:pPr eaLnBrk="1" hangingPunct="1"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How many planets go around the sun?</a:t>
            </a:r>
          </a:p>
          <a:p>
            <a:pPr eaLnBrk="1" hangingPunct="1"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What’s called the solar system?</a:t>
            </a:r>
          </a:p>
          <a:p>
            <a:pPr eaLnBrk="1" hangingPunct="1"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Some spaceships have gone beyond the solar system,             haven’t they?</a:t>
            </a:r>
          </a:p>
          <a:p>
            <a:pPr eaLnBrk="1" hangingPunct="1"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Do you think there are lives on other planets in space?</a:t>
            </a:r>
          </a:p>
          <a:p>
            <a:pPr eaLnBrk="1" hangingPunct="1">
              <a:spcBef>
                <a:spcPct val="50000"/>
              </a:spcBef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11188" y="1628775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39750" y="3644900"/>
            <a:ext cx="8137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and its planets are called the solar system.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11188" y="515778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utoUpdateAnimBg="0"/>
      <p:bldP spid="13318" grpId="0" autoUpdateAnimBg="0"/>
      <p:bldP spid="1331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68313" y="2565400"/>
            <a:ext cx="4608512" cy="3024188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42988" y="4221163"/>
            <a:ext cx="441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grpSp>
        <p:nvGrpSpPr>
          <p:cNvPr id="13316" name="Group 4"/>
          <p:cNvGrpSpPr/>
          <p:nvPr/>
        </p:nvGrpSpPr>
        <p:grpSpPr bwMode="auto">
          <a:xfrm>
            <a:off x="2051050" y="2997200"/>
            <a:ext cx="2881313" cy="1655763"/>
            <a:chOff x="0" y="0"/>
            <a:chExt cx="1815" cy="1043"/>
          </a:xfrm>
        </p:grpSpPr>
        <p:sp>
          <p:nvSpPr>
            <p:cNvPr id="13325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815" cy="1043"/>
            </a:xfrm>
            <a:prstGeom prst="flowChartConnector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endParaRPr lang="zh-CN" altLang="en-US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326" name="Text Box 6"/>
            <p:cNvSpPr txBox="1">
              <a:spLocks noChangeArrowheads="1"/>
            </p:cNvSpPr>
            <p:nvPr/>
          </p:nvSpPr>
          <p:spPr bwMode="auto">
            <a:xfrm>
              <a:off x="91" y="376"/>
              <a:ext cx="26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66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3317" name="AutoShape 7"/>
          <p:cNvSpPr>
            <a:spLocks noChangeArrowheads="1"/>
          </p:cNvSpPr>
          <p:nvPr/>
        </p:nvSpPr>
        <p:spPr bwMode="auto">
          <a:xfrm>
            <a:off x="2916238" y="3357563"/>
            <a:ext cx="1035050" cy="600075"/>
          </a:xfrm>
          <a:prstGeom prst="flowChartConnector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3318" name="AutoShape 8"/>
          <p:cNvSpPr>
            <a:spLocks noChangeArrowheads="1"/>
          </p:cNvSpPr>
          <p:nvPr/>
        </p:nvSpPr>
        <p:spPr bwMode="auto">
          <a:xfrm>
            <a:off x="3924300" y="3716338"/>
            <a:ext cx="673100" cy="503237"/>
          </a:xfrm>
          <a:prstGeom prst="flowChartConnector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95288" y="1026319"/>
            <a:ext cx="8351837" cy="954088"/>
          </a:xfrm>
          <a:prstGeom prst="rect">
            <a:avLst/>
          </a:prstGeom>
          <a:solidFill>
            <a:schemeClr val="accent5">
              <a:alpha val="28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1b Match the letters in the picture with their names according to 1a.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148263" y="2708275"/>
            <a:ext cx="3744912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     )1. the solar system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(     )2. the earth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(     )3. the universe</a:t>
            </a: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(     )4. the sun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042988" y="4221163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195513" y="3573463"/>
            <a:ext cx="43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067175" y="3716338"/>
            <a:ext cx="5746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3203575" y="3414713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3472E-18 -4.07407E-6 C 0.01024 -0.00463 0.02013 -0.00301 0.03055 -0.00162 C 0.03559 0.00903 0.03177 -0.00208 0.03177 0.00833 C 0.03177 0.02338 0.03246 0.03866 0.03298 0.0537 C 0.03333 0.06713 0.03211 0.09213 0.03784 0.10741 C 0.03923 0.11088 0.04184 0.11343 0.0427 0.11713 C 0.04479 0.12523 0.0467 0.13125 0.05243 0.13495 C 0.05572 0.14421 0.05868 0.15023 0.06458 0.15625 C 0.0684 0.17176 0.06423 0.19074 0.07187 0.20347 C 0.07621 0.21065 0.08628 0.21088 0.0927 0.21319 C 0.09513 0.21412 0.1 0.21644 0.1 0.21644 C 0.10572 0.21597 0.11163 0.21736 0.11701 0.21482 C 0.11979 0.21343 0.12031 0.20833 0.12187 0.20486 C 0.12274 0.20347 0.12447 0.2 0.12447 0.2 C 0.12656 0.19144 0.12413 0.19815 0.12934 0.1919 C 0.13229 0.18843 0.13784 0.18056 0.13784 0.18056 C 0.13941 0.16782 0.14062 0.15625 0.14149 0.14329 C 0.13923 0.10857 0.13802 0.07384 0.14027 0.03912 C 0.13784 0.02917 0.13958 0.03843 0.14027 0.0213 C 0.14253 -0.0287 0.13923 -0.00486 0.1427 -0.02755 C 0.14531 -0.09861 0.14184 -0.07338 0.14635 -0.10393 C 0.14704 -0.15208 0.14583 -0.20093 0.15729 -0.24699 C 0.15833 -0.26111 0.16093 -0.27407 0.16701 -0.28611 C 0.16736 -0.28889 0.16631 -0.29306 0.16822 -0.29421 C 0.16961 -0.29514 0.18142 -0.29167 0.1842 -0.29097 C 0.18993 -0.28704 0.19375 -0.28171 0.2 -0.27963 C 0.20746 -0.27199 0.21875 -0.26296 0.22812 -0.25995 C 0.23194 -0.25208 0.24305 -0.25046 0.25 -0.24699 C 0.2677 -0.23819 0.28715 -0.23125 0.30607 -0.22917 C 0.32066 -0.22523 0.33645 -0.22407 0.35121 -0.22268 C 0.35538 -0.21713 0.36006 -0.21643 0.36336 -0.20972 C 0.3625 -0.2081 0.36215 -0.20602 0.36093 -0.20486 C 0.35989 -0.2037 0.35816 -0.2044 0.35729 -0.20324 C 0.35642 -0.20208 0.35677 -0.19977 0.35607 -0.19838 C 0.35434 -0.19444 0.35312 -0.19468 0.35 -0.19329 C 0.34305 -0.17963 0.32812 -0.17986 0.31701 -0.1787 C 0.31093 -0.17662 0.30295 -0.17083 0.29756 -0.16574 C 0.29322 -0.16157 0.29149 -0.15648 0.28663 -0.1544 C 0.28576 -0.15278 0.28524 -0.15093 0.2842 -0.14954 C 0.28316 -0.14815 0.2809 -0.14815 0.28055 -0.1463 C 0.27847 -0.13472 0.2842 -0.13102 0.29027 -0.12824 C 0.29878 -0.1287 0.33802 -0.13611 0.34513 -0.12662 " pathEditMode="relative" rAng="0" ptsTypes="fffffffffffffffffffffffffffffffffffffffffA">
                                      <p:cBhvr>
                                        <p:cTn id="16" dur="2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2.96296E-6 C -0.01147 0.00046 -0.02275 0.00162 -0.03421 0.00162 C -0.03699 0.00162 -0.04133 0.00347 -0.04272 2.96296E-6 C -0.04532 -0.00672 -0.04359 -0.01528 -0.04393 -0.02292 C -0.04445 -0.03218 -0.04463 -0.04121 -0.04515 -0.05047 C -0.04549 -0.05579 -0.04602 -0.06135 -0.04636 -0.06667 C -0.04723 -0.08033 -0.04723 -0.12037 -0.06216 -0.12523 C -0.06702 -0.1338 -0.07466 -0.13912 -0.08178 -0.14468 C -0.08456 -0.15023 -0.08699 -0.15 -0.09029 -0.15463 C -0.09671 -0.15417 -0.10331 -0.15394 -0.10973 -0.15301 C -0.11511 -0.15232 -0.12258 -0.1301 -0.12553 -0.12361 C -0.12779 -0.10834 -0.13004 -0.09792 -0.13178 -0.08125 C -0.13195 -0.07061 -0.1297 0.02152 -0.13299 0.03889 C -0.1356 0.17893 -0.12796 0.13102 -0.13786 0.18541 C -0.13681 0.22963 -0.13872 0.225 -0.13421 0.25046 C -0.13317 0.26273 -0.13317 0.26643 -0.12918 0.27639 C -0.12761 0.28703 -0.1264 0.2912 -0.11945 0.29745 C -0.11477 0.3162 -0.10227 0.31944 -0.08907 0.32199 C -0.06563 0.3324 -0.05209 0.32453 -0.01945 0.32361 C -0.00279 0.32176 0.01388 0.31875 0.03055 0.31551 C 0.03523 0.31458 0.0394 0.31389 0.04391 0.31203 C 0.04635 0.31111 0.05121 0.30879 0.05121 0.30879 C 0.05728 0.29676 0.05659 0.30277 0.05485 0.29097 C 0.0552 0.28889 0.05555 0.28657 0.05607 0.28449 C 0.05676 0.28125 0.0585 0.27477 0.0585 0.27477 C 0.0552 0.26134 0.05641 0.24652 0.05485 0.2324 C 0.05364 0.22129 0.0486 0.21365 0.04391 0.20486 C 0.03975 0.19722 0.03749 0.19166 0.03055 0.18865 C 0.02482 0.1831 0.01891 0.17523 0.01214 0.17222 C 0.01058 0.16898 0.01006 0.16365 0.00728 0.1625 C 0.0019 0.16018 -0.00209 0.15671 -0.0073 0.15439 C -0.01216 0.15486 -0.01702 0.15486 -0.02188 0.15602 C -0.02449 0.15648 -0.02674 0.1581 -0.02918 0.15926 C -0.03039 0.15972 -0.03299 0.16088 -0.03299 0.16088 C -0.03421 0.16203 -0.03577 0.1625 -0.03664 0.16412 C -0.03751 0.16551 -0.03699 0.17014 -0.03786 0.16898 C -0.03959 0.16666 -0.04029 0.15926 -0.04029 0.15926 C -0.03924 0.14166 -0.03994 0.12106 -0.02553 0.11365 C -0.01563 0.10046 -0.02848 0.11597 -0.01702 0.10717 C -0.01164 0.10301 -0.00817 0.09467 -0.00244 0.09097 C 0.00555 0.08564 0.01319 0.07963 0.02082 0.07314 C 0.02586 0.06898 0.03228 0.06759 0.03784 0.06504 C 0.04183 0.06319 0.04478 0.06041 0.04878 0.05856 C 0.05867 0.04514 0.05398 0.05023 0.06214 0.04213 C 0.0644 0.03333 0.0736 0.02453 0.07933 0.01944 C 0.08141 0.01088 0.07985 0.01597 0.08541 0.00486 C 0.08766 0.00046 0.08801 -0.00533 0.09027 -0.00973 C 0.09339 -0.02686 0.09131 -0.04514 0.09878 -0.06019 C 0.10034 -0.07431 0.10329 -0.08843 0.1085 -0.10093 C 0.10989 -0.1044 0.1118 -0.10741 0.11336 -0.11065 C 0.11405 -0.11204 0.11371 -0.11436 0.11457 -0.11551 C 0.11544 -0.11667 0.11701 -0.11667 0.11822 -0.11713 C 0.12378 -0.11528 0.13037 -0.11598 0.13541 -0.11227 C 0.14791 -0.10301 0.13801 -0.10787 0.14635 -0.10417 C 0.1519 -0.09306 0.14843 -0.09561 0.15485 -0.09283 C 0.14912 -0.08125 0.15242 -0.08496 0.14635 -0.07963 C 0.14548 -0.07639 0.14478 -0.07223 0.1427 -0.06991 C 0.14166 -0.06875 0.14027 -0.06898 0.13905 -0.06829 C 0.13471 -0.06528 0.1328 -0.06065 0.12812 -0.05857 C 0.12499 -0.05232 0.12499 -0.04977 0.13055 -0.04723 C 0.13298 -0.04769 0.13784 -0.04885 0.13784 -0.04885 " pathEditMode="relative" rAng="0" ptsTypes="fff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5.55556E-6 C -0.00261 -0.01041 -0.01268 -0.00972 -0.01962 -0.01134 C -0.03386 -0.01064 -0.04844 -0.01273 -0.0625 -0.0081 C -0.06546 -0.00717 -0.06789 -0.00416 -0.07084 -0.00324 C -0.07865 0.00371 -0.08507 0.01274 -0.09271 0.01945 C -0.09619 0.02639 -0.09896 0.0338 -0.10244 0.04075 C -0.10417 0.04422 -0.10348 0.04676 -0.10504 0.05047 C -0.11198 0.06713 -0.10834 0.05394 -0.11112 0.06505 C -0.11077 0.07431 -0.1106 0.08334 -0.1099 0.0926 C -0.10834 0.11297 -0.09584 0.12292 -0.08421 0.13334 C -0.08021 0.13704 -0.07448 0.1345 -0.06962 0.13496 C -0.07344 0.15047 -0.06494 0.15764 -0.05521 0.16088 C -0.05018 0.16505 -0.04705 0.16575 -0.04167 0.16737 C -0.0382 0.16829 -0.03178 0.17061 -0.03178 0.17061 C -0.0257 0.16945 -0.01945 0.17038 -0.01372 0.16737 C -0.00973 0.16528 -0.01216 0.16065 -0.01007 0.15764 C -0.00764 0.1544 -0.00382 0.15394 -0.00122 0.15116 C 0.0026 0.14676 0.00451 0.14376 0.00954 0.14144 C 0.01302 0.13681 0.01718 0.13357 0.02048 0.12848 C 0.02222 0.12593 0.02361 0.12269 0.02552 0.12038 C 0.02673 0.11876 0.02881 0.11852 0.03038 0.11713 C 0.03385 0.11366 0.03593 0.10811 0.03871 0.10394 C 0.04027 0.09514 0.0434 0.08866 0.04496 0.07963 C 0.04513 0.05209 0.04288 0.00903 0.04861 -0.02268 C 0.04965 -0.03194 0.05086 -0.03842 0.05243 -0.04722 C 0.05156 -0.05925 0.04982 -0.06944 0.04861 -0.08124 C 0.05156 -0.09259 0.05121 -0.10416 0.05364 -0.1155 C 0.05486 -0.12083 0.05781 -0.12523 0.05972 -0.13009 C 0.06232 -0.14722 0.06232 -0.15972 0.06805 -0.17569 C 0.071 -0.18333 0.07013 -0.19212 0.07291 -0.19999 C 0.07326 -0.20601 0.07291 -0.21203 0.0743 -0.21782 C 0.07465 -0.2206 0.07881 -0.22523 0.08038 -0.22777 C 0.08697 -0.23842 0.0967 -0.24861 0.10711 -0.25208 C 0.14097 -0.25138 0.175 -0.25462 0.2085 -0.24884 C 0.2151 -0.24768 0.22395 -0.24374 0.23159 -0.24236 C 0.23697 -0.23819 0.2427 -0.23472 0.24756 -0.22939 C 0.25104 -0.22523 0.25364 -0.21921 0.25729 -0.21458 C 0.25902 -0.20254 0.26302 -0.19328 0.26562 -0.18217 C 0.26684 -0.17037 0.26753 -0.16342 0.27065 -0.15277 C 0.27152 -0.12499 0.27465 -0.09768 0.27534 -0.0699 C 0.27569 -0.06342 0.27152 0.01806 0.28385 0.04399 C 0.28576 0.05695 0.28697 0.06852 0.29236 0.07963 C 0.29357 0.08936 0.29461 0.10163 0.3 0.10903 C 0.30121 0.11945 0.30399 0.13426 0.3085 0.14306 C 0.30937 0.1551 0.30868 0.16737 0.31093 0.17894 C 0.31197 0.18473 0.31562 0.18936 0.31701 0.19514 C 0.31822 0.21181 0.31944 0.2213 0.3302 0.23079 C 0.33958 0.22778 0.34913 0.22524 0.3585 0.22269 C 0.36354 0.21806 0.37048 0.21575 0.37656 0.21297 C 0.38246 0.20116 0.37517 0.21366 0.38281 0.20649 C 0.38472 0.20463 0.38559 0.20186 0.3875 0.20001 C 0.39322 0.19445 0.39791 0.19098 0.40486 0.18866 C 0.41562 0.17963 0.41093 0.18218 0.41805 0.17894 C 0.42725 0.16644 0.42378 0.172 0.43263 0.16413 C 0.43645 0.15649 0.43506 0.16227 0.43385 0.15278 C 0.43229 0.13797 0.43159 0.12593 0.42187 0.11713 C 0.41684 0.097 0.40607 0.08102 0.40243 0.06019 C 0.40295 0.04653 0.40173 0.02686 0.40954 0.01621 C 0.41267 0.00394 0.42222 -0.00115 0.43038 -0.00648 C 0.43315 -0.00856 0.43802 -0.01365 0.44114 -0.01458 C 0.44618 -0.01597 0.45121 -0.01597 0.4559 -0.0162 C 0.46128 -0.01643 0.46666 -0.0162 0.4717 -0.0162 " pathEditMode="relative" rAng="0" ptsTypes="ffffffffffff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22222E-6 C -0.00086 -0.00162 -0.00138 -0.00347 -0.00242 -0.00486 C -0.00346 -0.00625 -0.00521 -0.00648 -0.00607 -0.0081 C -0.01301 -0.01921 -0.00051 -0.00694 -0.01093 -0.0162 C -0.01423 -0.02291 -0.01562 -0.03055 -0.01822 -0.0375 C -0.0203 -0.04259 -0.02412 -0.04884 -0.02673 -0.0537 C -0.02846 -0.06065 -0.03385 -0.06597 -0.03905 -0.06828 C -0.04565 -0.07708 -0.05209 -0.08379 -0.05729 -0.09421 C -0.05886 -0.10324 -0.06233 -0.1118 -0.06823 -0.11713 C -0.07448 -0.12963 -0.08646 -0.14004 -0.09757 -0.14305 C -0.10816 -0.15416 -0.12084 -0.1537 -0.13281 -0.16088 C -0.14618 -0.16898 -0.13455 -0.16389 -0.14636 -0.16759 C -0.14966 -0.16852 -0.15608 -0.17083 -0.15608 -0.17083 C -0.17431 -0.1699 -0.18386 -0.17546 -0.19636 -0.16435 C -0.19844 -0.15602 -0.19844 -0.15069 -0.20486 -0.14791 C -0.20625 -0.14259 -0.21094 -0.13333 -0.21094 -0.13333 C -0.21059 -0.12477 -0.21597 -0.10949 -0.20972 -0.1074 C -0.17778 -0.09699 -0.14358 -0.1081 -0.11094 -0.10254 C -0.10174 -0.09884 -0.09341 -0.09629 -0.08403 -0.09421 C -0.06563 -0.08449 -0.04947 -0.08565 -0.02916 -0.08449 C -0.00971 -0.07592 0.07553 -0.08703 0.10244 -0.08773 C 0.11338 -0.08727 0.12449 -0.08842 0.13542 -0.08611 C 0.13664 -0.08588 0.13473 -0.08287 0.13421 -0.08125 C 0.13056 -0.07176 0.12657 -0.06713 0.12084 -0.06018 C 0.10261 -0.03796 0.08213 -0.02153 0.0573 -0.0162 C 0.0507 -0.0118 0.04654 -0.0081 0.03907 -0.00648 C 0.03143 -0.00254 0.02397 0.00278 0.01598 0.00486 C -0.00399 0.01783 -0.04027 0.0125 -0.05729 0.01297 C -0.06459 0.01621 -0.06528 0.02662 -0.06702 0.03565 C -0.06667 0.04445 -0.0665 0.05301 -0.0658 0.06181 C -0.06476 0.075 -0.05434 0.09074 -0.04878 0.1007 C -0.04271 0.11135 -0.03784 0.12408 -0.03037 0.13334 C -0.02412 0.14097 -0.01787 0.14514 -0.01093 0.15116 C -0.01041 0.15162 -0.0033 0.15972 -0.00121 0.16088 C 0.00625 0.16482 0.01529 0.16713 0.02327 0.16898 C 0.04584 0.18519 0.01424 0.17801 0.07327 0.1757 C 0.079 0.17408 0.08456 0.17246 0.09029 0.17084 C 0.0941 0.16852 0.09862 0.16829 0.10244 0.16574 C 0.104 0.16482 0.10452 0.16204 0.10608 0.16088 C 0.10747 0.15972 0.10938 0.15996 0.11095 0.15926 C 0.11268 0.15834 0.11442 0.15741 0.11598 0.15602 C 0.12431 0.14908 0.13126 0.13912 0.13907 0.13172 C 0.14167 0.12917 0.1448 0.12755 0.14757 0.12523 C 0.14949 0.11736 0.15608 0.11135 0.16095 0.10579 C 0.16772 0.09815 0.17449 0.08935 0.18299 0.08449 C 0.18525 0.08334 0.19202 0.08195 0.19376 0.08125 C 0.19827 0.0794 0.20261 0.07685 0.20713 0.07477 C 0.21147 0.07292 0.21633 0.07292 0.22084 0.07153 C 0.22813 0.07199 0.23542 0.07199 0.24254 0.07315 C 0.24532 0.07361 0.24983 0.07639 0.24983 0.07639 C 0.25643 0.08935 0.25244 0.14607 0.24254 0.16574 C 0.24063 0.1801 0.23803 0.19398 0.23542 0.2081 C 0.23647 0.21991 0.23647 0.21574 0.23647 0.22107 " pathEditMode="relative" rAng="0" ptsTypes="ffffffffffffffffffffffffffffffffffffffffffffffffffffA">
                                      <p:cBhvr>
                                        <p:cTn id="28" dur="2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animBg="1" autoUpdateAnimBg="0"/>
      <p:bldP spid="14346" grpId="0" autoUpdateAnimBg="0"/>
      <p:bldP spid="14347" grpId="0" autoUpdateAnimBg="0"/>
      <p:bldP spid="14349" grpId="0" autoUpdateAnimBg="0"/>
      <p:bldP spid="1435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565400"/>
            <a:ext cx="8229600" cy="3124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600" b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on the earth---no life on other planets---go around the sun--- </a:t>
            </a:r>
          </a:p>
          <a:p>
            <a:pPr eaLnBrk="1" hangingPunct="1">
              <a:buFontTx/>
              <a:buNone/>
            </a:pPr>
            <a:r>
              <a:rPr lang="en-US" altLang="zh-CN" sz="3600" b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solar system---universe---spaceship---beyond---no one---send---alone </a:t>
            </a:r>
          </a:p>
          <a:p>
            <a:pPr eaLnBrk="1" hangingPunct="1">
              <a:buFontTx/>
              <a:buNone/>
            </a:pPr>
            <a:endParaRPr lang="zh-CN" altLang="en-US" sz="3600" b="1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692275" y="476250"/>
            <a:ext cx="4103688" cy="1296988"/>
          </a:xfrm>
          <a:prstGeom prst="cloudCallout">
            <a:avLst>
              <a:gd name="adj1" fmla="val 73403"/>
              <a:gd name="adj2" fmla="val 29315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40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Retell 1a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980728"/>
            <a:ext cx="8229600" cy="4090988"/>
          </a:xfrm>
          <a:solidFill>
            <a:schemeClr val="accent5">
              <a:alpha val="39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zh-CN" sz="3600" b="1" dirty="0" smtClean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A spaceship will be sent out to find aliens in outer space. A letter will be put on the spaceship to introduce our earth. Discuss in groups and write a short introduction of the earth. Then present it to the class.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9138"/>
            <a:ext cx="8229600" cy="4464050"/>
          </a:xfrm>
          <a:solidFill>
            <a:schemeClr val="accent5">
              <a:alpha val="17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zh-CN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Earth</a:t>
            </a: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know about the earth? Now, let me tell you something about it.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The earth is the third planet from the sun in our solar system and is named after old English. It goes around the sun. The moon is its only </a:t>
            </a:r>
            <a:r>
              <a:rPr lang="en-US" altLang="zh-CN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natural satellite</a:t>
            </a:r>
            <a:r>
              <a:rPr lang="zh-CN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Its diameter is 12,742 kilometers. The surface area of the earth is 510 million square kilometers and the temperature is between -89.2℃ and 61℃. The air has 21% oxygen. So plants, all kinds of animals and human beings can live on the earth. The population of the world has reached 6.8 billion. Do you want to make friends with us? 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211638" y="0"/>
            <a:ext cx="3816350" cy="1196975"/>
          </a:xfrm>
          <a:prstGeom prst="cloudCallout">
            <a:avLst>
              <a:gd name="adj1" fmla="val -81366"/>
              <a:gd name="adj2" fmla="val 29046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can write it like this: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 autoUpdateAnimBg="0"/>
      <p:bldP spid="17412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082925"/>
          </a:xfrm>
          <a:solidFill>
            <a:schemeClr val="accent5">
              <a:alpha val="14000"/>
            </a:schemeClr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If aliens are found in the near future , what changes will happen to people on the earth? Discuss in groups and make a list of all the possibilities.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3357563"/>
            <a:ext cx="8229600" cy="2984500"/>
          </a:xfrm>
          <a:solidFill>
            <a:srgbClr val="00FFFF">
              <a:alpha val="16862"/>
            </a:srgbClr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aliens will be found with the help of our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friends.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sent to their planet to learn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language.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229600" cy="3560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Divide the class into three groups: Mars, the moon, the earth. </a:t>
            </a:r>
          </a:p>
        </p:txBody>
      </p:sp>
      <p:sp>
        <p:nvSpPr>
          <p:cNvPr id="19459" name="WordArt 3"/>
          <p:cNvSpPr>
            <a:spLocks noChangeArrowheads="1" noChangeShapeType="1"/>
          </p:cNvSpPr>
          <p:nvPr/>
        </p:nvSpPr>
        <p:spPr bwMode="auto">
          <a:xfrm>
            <a:off x="5929313" y="0"/>
            <a:ext cx="2819400" cy="860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altLang="zh-CN" sz="4400" kern="10" spc="-44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Times New Roman" panose="02020603050405020304"/>
                <a:cs typeface="Times New Roman" panose="02020603050405020304"/>
              </a:rPr>
              <a:t>Project</a:t>
            </a:r>
            <a:endParaRPr lang="zh-CN" altLang="en-US" sz="4400" kern="10" spc="-44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19460" name="Picture 4" descr="U6-1-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3860800"/>
            <a:ext cx="21590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 descr="火星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92500" y="3860800"/>
            <a:ext cx="2162175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 descr="地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3860800"/>
            <a:ext cx="208915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58888" y="6092825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 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067175" y="60928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948488" y="6092825"/>
            <a:ext cx="100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85750" y="1143000"/>
            <a:ext cx="8429625" cy="523875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Tx/>
              <a:buNone/>
              <a:defRPr/>
            </a:pPr>
            <a:r>
              <a:rPr lang="zh-C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Reporting on the Celestial Body You Like to Live on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animBg="1"/>
      <p:bldP spid="19465" grpId="0" autoUpdateAnimBg="0"/>
      <p:bldP spid="1946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214313" y="1357313"/>
            <a:ext cx="86868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Discuss the life there, such as clothing,</a:t>
            </a:r>
            <a:endParaRPr lang="en-US" altLang="zh-CN" sz="28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and drink, transportation …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Choose one student in each group to</a:t>
            </a:r>
            <a:endParaRPr lang="en-US" altLang="zh-CN" sz="2800" b="1" dirty="0" smtClean="0">
              <a:solidFill>
                <a:srgbClr val="0099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introduce the information to the class.</a:t>
            </a:r>
            <a:r>
              <a:rPr lang="zh-CN" altLang="en-US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zh-CN" altLang="en-US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Think about which planet you would</a:t>
            </a:r>
            <a:endParaRPr lang="en-US" altLang="zh-CN" sz="2800" b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 to live on and give a report to the</a:t>
            </a:r>
            <a:endParaRPr lang="en-US" altLang="zh-CN" sz="2800" b="1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zh-CN" altLang="en-US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class. </a:t>
            </a:r>
          </a:p>
        </p:txBody>
      </p:sp>
      <p:sp>
        <p:nvSpPr>
          <p:cNvPr id="6" name="WordArt 3"/>
          <p:cNvSpPr>
            <a:spLocks noChangeArrowheads="1" noChangeShapeType="1"/>
          </p:cNvSpPr>
          <p:nvPr/>
        </p:nvSpPr>
        <p:spPr bwMode="auto">
          <a:xfrm>
            <a:off x="5857875" y="142875"/>
            <a:ext cx="2819400" cy="8604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en-US" altLang="zh-CN" sz="4400" kern="10" spc="-44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Times New Roman" panose="02020603050405020304"/>
                <a:cs typeface="Times New Roman" panose="02020603050405020304"/>
              </a:rPr>
              <a:t>Project</a:t>
            </a:r>
            <a:endParaRPr lang="zh-CN" altLang="en-US" sz="4400" kern="10" spc="-44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We learn :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1.Some words: </a:t>
            </a: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beyond, launch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2.Some phrases: </a:t>
            </a: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millions of, go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around, send sb</a:t>
            </a:r>
            <a:r>
              <a:rPr lang="en-US" altLang="zh-C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Some sentences: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altLang="zh-C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Scientists have launched many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spaceships to explore other planets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in the solar system.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(2)Some spaceships have gone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beyond the solar system.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We can :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1.Talk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more about outer space.</a:t>
            </a:r>
            <a:endParaRPr lang="en-US" altLang="zh-CN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2.Summarize the passive voice of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simple future tense.</a:t>
            </a:r>
            <a:endParaRPr lang="zh-CN" alt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726" y="571500"/>
            <a:ext cx="6059487" cy="1143000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solidFill>
                  <a:schemeClr val="tx1"/>
                </a:solidFill>
              </a:rPr>
              <a:t>     一般将来时态的被动语态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81575" y="1557338"/>
            <a:ext cx="4162425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CN" altLang="en-US" dirty="0" smtClean="0"/>
              <a:t>  </a:t>
            </a:r>
            <a:r>
              <a:rPr lang="en-US" altLang="zh-CN" sz="3600" b="1" dirty="0" smtClean="0">
                <a:solidFill>
                  <a:srgbClr val="0000FF"/>
                </a:solidFill>
              </a:rPr>
              <a:t>will + be + done </a:t>
            </a:r>
          </a:p>
          <a:p>
            <a:pPr eaLnBrk="1" hangingPunct="1">
              <a:buFontTx/>
              <a:buNone/>
            </a:pPr>
            <a:endParaRPr lang="zh-CN" altLang="en-US" sz="3600" b="1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100" name="Group 4"/>
          <p:cNvGraphicFramePr>
            <a:graphicFrameLocks noGrp="1"/>
          </p:cNvGraphicFramePr>
          <p:nvPr/>
        </p:nvGraphicFramePr>
        <p:xfrm>
          <a:off x="457200" y="2852738"/>
          <a:ext cx="8229600" cy="302418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46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Passive Voice (III)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8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 wonderful movie </a:t>
                      </a:r>
                      <a:r>
                        <a:rPr kumimoji="0" lang="en-US" altLang="zh-CN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will be shown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tonight.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I’m excited about the things that </a:t>
                      </a:r>
                      <a:r>
                        <a:rPr kumimoji="0" lang="en-US" altLang="zh-CN" sz="3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will be discovered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in the future.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110" name="WordArt 14"/>
          <p:cNvSpPr>
            <a:spLocks noChangeArrowheads="1" noChangeShapeType="1"/>
          </p:cNvSpPr>
          <p:nvPr/>
        </p:nvSpPr>
        <p:spPr bwMode="auto">
          <a:xfrm>
            <a:off x="684213" y="188913"/>
            <a:ext cx="2066925" cy="9540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Grammar</a:t>
            </a:r>
            <a:endParaRPr lang="zh-CN" altLang="en-US" sz="4400" b="1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1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2636912"/>
            <a:ext cx="8229600" cy="309634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1a.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Memorize the useful expressions  and key sentences that we learned in this topic.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Finish Section D in your workbook.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Preview Section A in Topic 3. </a:t>
            </a:r>
          </a:p>
          <a:p>
            <a:pPr marL="609600" indent="-609600" eaLnBrk="1" hangingPunct="1"/>
            <a:endParaRPr lang="zh-CN" altLang="en-US" sz="2800" dirty="0" smtClean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2483768" y="1124744"/>
            <a:ext cx="3871912" cy="8255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50800">
                  <a:noFill/>
                  <a:round/>
                </a:ln>
                <a:solidFill>
                  <a:srgbClr val="6600CC"/>
                </a:solidFill>
                <a:latin typeface="Times New Roman" panose="02020603050405020304"/>
                <a:cs typeface="Times New Roman" panose="02020603050405020304"/>
              </a:rPr>
              <a:t>Assignment</a:t>
            </a:r>
            <a:endParaRPr lang="zh-CN" altLang="en-US" sz="3600" b="1" kern="10" dirty="0">
              <a:ln w="50800">
                <a:noFill/>
                <a:round/>
              </a:ln>
              <a:solidFill>
                <a:srgbClr val="6600CC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431800" y="1052513"/>
            <a:ext cx="882015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(   )1. ---These bananas look different and they are sweet.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---Right. They ____ here from Taiwan yesterday.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A. was brought  B. were brought C. bring D. are brought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(   )2. ---M</a:t>
            </a:r>
            <a:r>
              <a:rPr lang="en-US" altLang="zh-CN" sz="2400" dirty="0" smtClean="0">
                <a:solidFill>
                  <a:srgbClr val="0000FF"/>
                </a:solidFill>
              </a:rPr>
              <a:t>o</a:t>
            </a:r>
            <a:r>
              <a:rPr lang="zh-CN" altLang="en-US" sz="2400" dirty="0" smtClean="0">
                <a:solidFill>
                  <a:srgbClr val="0000FF"/>
                </a:solidFill>
              </a:rPr>
              <a:t>m, may I go out to play football this afternoon?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---You can, if your homework _____.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A. is </a:t>
            </a:r>
            <a:r>
              <a:rPr lang="en-US" altLang="zh-CN" sz="2400" dirty="0" smtClean="0">
                <a:solidFill>
                  <a:srgbClr val="0000FF"/>
                </a:solidFill>
              </a:rPr>
              <a:t>finished</a:t>
            </a:r>
            <a:r>
              <a:rPr lang="zh-CN" altLang="en-US" sz="2400" dirty="0" smtClean="0">
                <a:solidFill>
                  <a:srgbClr val="0000FF"/>
                </a:solidFill>
              </a:rPr>
              <a:t>  B. will </a:t>
            </a:r>
            <a:r>
              <a:rPr lang="en-US" altLang="zh-CN" sz="2400" dirty="0" smtClean="0">
                <a:solidFill>
                  <a:srgbClr val="0000FF"/>
                </a:solidFill>
              </a:rPr>
              <a:t>finish</a:t>
            </a:r>
            <a:r>
              <a:rPr lang="zh-CN" altLang="en-US" sz="2400" dirty="0" smtClean="0">
                <a:solidFill>
                  <a:srgbClr val="0000FF"/>
                </a:solidFill>
              </a:rPr>
              <a:t> C. has </a:t>
            </a:r>
            <a:r>
              <a:rPr lang="en-US" altLang="zh-CN" sz="2400" dirty="0" smtClean="0">
                <a:solidFill>
                  <a:srgbClr val="0000FF"/>
                </a:solidFill>
              </a:rPr>
              <a:t>finished</a:t>
            </a:r>
            <a:r>
              <a:rPr lang="zh-CN" altLang="en-US" sz="2400" dirty="0" smtClean="0">
                <a:solidFill>
                  <a:srgbClr val="0000FF"/>
                </a:solidFill>
              </a:rPr>
              <a:t>  D. will be</a:t>
            </a:r>
            <a:r>
              <a:rPr lang="en-US" altLang="zh-CN" sz="2400" dirty="0" smtClean="0">
                <a:solidFill>
                  <a:srgbClr val="0000FF"/>
                </a:solidFill>
              </a:rPr>
              <a:t> finished </a:t>
            </a:r>
            <a:endParaRPr lang="zh-CN" altLang="en-US" sz="24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(   )3. A talk on development in science _____ next week.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A. is given  B. was given  C. has given  D. will be given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(   )4. This kind of desk ____ of wood.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A. is making  B. made  C. is made   D. makes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(   )5. The doctor looked over Peter carefully after he _____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	      to the hospital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0000FF"/>
                </a:solidFill>
              </a:rPr>
              <a:t>         A. takes   B. is taken   C. took   D. was taken </a:t>
            </a:r>
          </a:p>
        </p:txBody>
      </p:sp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2857500" y="260350"/>
            <a:ext cx="3514725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69"/>
              </a:avLst>
            </a:prstTxWarp>
          </a:bodyPr>
          <a:lstStyle/>
          <a:p>
            <a:pPr algn="ctr"/>
            <a:r>
              <a:rPr lang="en-US" altLang="zh-CN" sz="4800" b="1" kern="10" dirty="0">
                <a:ln w="38100">
                  <a:solidFill>
                    <a:srgbClr val="00FF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4800" b="1" kern="10" dirty="0">
              <a:ln w="38100">
                <a:solidFill>
                  <a:srgbClr val="00FF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39750" y="98107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39750" y="2133600"/>
            <a:ext cx="43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39750" y="32131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9750" y="3933825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9750" y="4652963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  <p:bldP spid="5123" grpId="0" animBg="1"/>
      <p:bldP spid="5124" grpId="0" autoUpdateAnimBg="0"/>
      <p:bldP spid="5125" grpId="0" autoUpdateAnimBg="0"/>
      <p:bldP spid="5126" grpId="0" autoUpdateAnimBg="0"/>
      <p:bldP spid="5127" grpId="0" autoUpdateAnimBg="0"/>
      <p:bldP spid="51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/>
        </p:nvGraphicFramePr>
        <p:xfrm>
          <a:off x="457200" y="1600200"/>
          <a:ext cx="8229600" cy="3829049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 </a:t>
                      </a:r>
                      <a:r>
                        <a:rPr kumimoji="0" lang="en-US" altLang="zh-CN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be able to do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anything that can be done on the earth.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kumimoji="0" lang="en-US" altLang="zh-CN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think you should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first master some basic computer skills.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5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Let’s work hard. Then our dreams </a:t>
                      </a:r>
                      <a:r>
                        <a:rPr kumimoji="0" lang="en-US" altLang="zh-CN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will be realized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626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Words: </a:t>
            </a: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screen, realize, storm, weigh, journey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Phrases: </a:t>
            </a: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space, by spaceship, in the future, one day, in order to, take part in, grow up, master some basic computer skills, prefer…to… , be excited about, name after, at a distance of, search for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Sentences:</a:t>
            </a: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 wonderful movie will be shown tonight.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We will be able to do anything that can be done on the earth.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What fun!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 won’t believe there are aliens until I see them with my own eyes.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Our dreams will be realized.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The gravity on the surface of Mars is about two-fifths as strong as it is on earth. 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924300" y="4076700"/>
            <a:ext cx="4176713" cy="504825"/>
          </a:xfrm>
          <a:prstGeom prst="cloudCallout">
            <a:avLst>
              <a:gd name="adj1" fmla="val 55472"/>
              <a:gd name="adj2" fmla="val 251889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can speak most?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23850" y="1268413"/>
            <a:ext cx="4038600" cy="521335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in space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one day 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in order to  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take part in  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master some basic computer skills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prefer…to… 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name after 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at a distance of</a:t>
            </a:r>
          </a:p>
          <a:p>
            <a:pPr eaLnBrk="1" hangingPunct="1"/>
            <a:r>
              <a:rPr lang="en-US" altLang="zh-CN" b="1" smtClean="0">
                <a:solidFill>
                  <a:srgbClr val="0000FF"/>
                </a:solidFill>
              </a:rPr>
              <a:t>search for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5148263" y="1412875"/>
            <a:ext cx="3609975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搜索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在太空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某一天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为了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参加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掌握一些基本的电脑技术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有</a:t>
            </a:r>
            <a:r>
              <a:rPr lang="en-US" altLang="zh-CN" b="1" smtClean="0">
                <a:solidFill>
                  <a:srgbClr val="0000FF"/>
                </a:solidFill>
              </a:rPr>
              <a:t>……</a:t>
            </a:r>
            <a:r>
              <a:rPr lang="zh-CN" altLang="en-US" b="1" smtClean="0">
                <a:solidFill>
                  <a:srgbClr val="0000FF"/>
                </a:solidFill>
              </a:rPr>
              <a:t>的距离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喜欢</a:t>
            </a:r>
            <a:r>
              <a:rPr lang="en-US" altLang="zh-CN" b="1" smtClean="0">
                <a:solidFill>
                  <a:srgbClr val="0000FF"/>
                </a:solidFill>
              </a:rPr>
              <a:t>…</a:t>
            </a:r>
            <a:r>
              <a:rPr lang="zh-CN" altLang="en-US" b="1" smtClean="0">
                <a:solidFill>
                  <a:srgbClr val="0000FF"/>
                </a:solidFill>
              </a:rPr>
              <a:t>而不喜欢</a:t>
            </a:r>
            <a:r>
              <a:rPr lang="en-US" altLang="zh-CN" b="1" smtClean="0">
                <a:solidFill>
                  <a:srgbClr val="0000FF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 smtClean="0">
                <a:solidFill>
                  <a:srgbClr val="0000FF"/>
                </a:solidFill>
              </a:rPr>
              <a:t>命名</a:t>
            </a:r>
          </a:p>
          <a:p>
            <a:pPr eaLnBrk="1" hangingPunct="1">
              <a:lnSpc>
                <a:spcPct val="90000"/>
              </a:lnSpc>
            </a:pPr>
            <a:endParaRPr lang="zh-CN" altLang="en-US" b="1" smtClean="0">
              <a:solidFill>
                <a:srgbClr val="0000FF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076825" y="333375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/>
              <a:t> 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700338" y="1628775"/>
            <a:ext cx="2519362" cy="504825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627313" y="2060575"/>
            <a:ext cx="2520950" cy="504825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916238" y="3141663"/>
            <a:ext cx="2232025" cy="358775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843213" y="2636838"/>
            <a:ext cx="2305050" cy="43180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4211638" y="3716338"/>
            <a:ext cx="1008062" cy="360362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987675" y="4581525"/>
            <a:ext cx="2305050" cy="719138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987675" y="5084763"/>
            <a:ext cx="2305050" cy="792162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3492500" y="4868863"/>
            <a:ext cx="1800225" cy="720725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555875" y="1700213"/>
            <a:ext cx="2592388" cy="4465637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6" name="Oval 14"/>
          <p:cNvSpPr>
            <a:spLocks noChangeArrowheads="1"/>
          </p:cNvSpPr>
          <p:nvPr/>
        </p:nvSpPr>
        <p:spPr bwMode="auto">
          <a:xfrm>
            <a:off x="179388" y="260350"/>
            <a:ext cx="8496300" cy="792163"/>
          </a:xfrm>
          <a:prstGeom prst="ellipse">
            <a:avLst/>
          </a:prstGeom>
          <a:solidFill>
            <a:schemeClr val="accent5">
              <a:alpha val="76999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b="1"/>
              <a:t>Match the words with their meanings in Chinese!</a:t>
            </a:r>
          </a:p>
        </p:txBody>
      </p:sp>
      <p:sp>
        <p:nvSpPr>
          <p:cNvPr id="8207" name="WordArt 15"/>
          <p:cNvSpPr>
            <a:spLocks noChangeArrowheads="1" noChangeShapeType="1"/>
          </p:cNvSpPr>
          <p:nvPr/>
        </p:nvSpPr>
        <p:spPr bwMode="auto">
          <a:xfrm>
            <a:off x="4140200" y="6072188"/>
            <a:ext cx="3860800" cy="500062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61"/>
              </a:avLst>
            </a:prstTxWarp>
          </a:bodyPr>
          <a:lstStyle/>
          <a:p>
            <a:pPr algn="ctr"/>
            <a:r>
              <a:rPr lang="en-US" altLang="zh-CN" sz="4800" b="1" kern="10">
                <a:ln w="38100">
                  <a:solidFill>
                    <a:srgbClr val="00FF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4800" b="1" kern="10">
              <a:ln w="38100">
                <a:solidFill>
                  <a:srgbClr val="00FF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6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 eaLnBrk="1" hangingPunct="1"/>
            <a:r>
              <a:rPr lang="zh-CN" altLang="en-US" sz="3600" b="1" smtClean="0"/>
              <a:t>用所给汉语的正确形式填空。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229600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200" b="1" dirty="0" smtClean="0">
                <a:solidFill>
                  <a:srgbClr val="660066"/>
                </a:solidFill>
              </a:rPr>
              <a:t>(1)A wonderful movie will be ________(</a:t>
            </a:r>
            <a:r>
              <a:rPr lang="zh-CN" altLang="en-US" sz="3200" b="1" dirty="0" smtClean="0">
                <a:solidFill>
                  <a:srgbClr val="660066"/>
                </a:solidFill>
              </a:rPr>
              <a:t>上映</a:t>
            </a:r>
            <a:r>
              <a:rPr lang="en-US" altLang="zh-CN" sz="3200" b="1" dirty="0" smtClean="0">
                <a:solidFill>
                  <a:srgbClr val="660066"/>
                </a:solidFill>
              </a:rPr>
              <a:t>) tonight.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200" b="1" dirty="0" smtClean="0">
                <a:solidFill>
                  <a:srgbClr val="660066"/>
                </a:solidFill>
              </a:rPr>
              <a:t>(2)We will be able to do anything that can be______(</a:t>
            </a:r>
            <a:r>
              <a:rPr lang="zh-CN" altLang="en-US" sz="3200" b="1" dirty="0" smtClean="0">
                <a:solidFill>
                  <a:srgbClr val="660066"/>
                </a:solidFill>
              </a:rPr>
              <a:t>做</a:t>
            </a:r>
            <a:r>
              <a:rPr lang="en-US" altLang="zh-CN" sz="3200" b="1" dirty="0" smtClean="0">
                <a:solidFill>
                  <a:srgbClr val="660066"/>
                </a:solidFill>
              </a:rPr>
              <a:t>)  on the earth.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200" b="1" dirty="0" smtClean="0">
                <a:solidFill>
                  <a:srgbClr val="660066"/>
                </a:solidFill>
              </a:rPr>
              <a:t>(3)I won’t believe there are aliens ______</a:t>
            </a:r>
            <a:r>
              <a:rPr lang="zh-CN" altLang="en-US" sz="3200" b="1" dirty="0" smtClean="0">
                <a:solidFill>
                  <a:srgbClr val="660066"/>
                </a:solidFill>
              </a:rPr>
              <a:t>（直到）</a:t>
            </a:r>
            <a:r>
              <a:rPr lang="en-US" altLang="zh-CN" sz="3200" b="1" dirty="0" smtClean="0">
                <a:solidFill>
                  <a:srgbClr val="660066"/>
                </a:solidFill>
              </a:rPr>
              <a:t>I see them with my own eyes 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200" b="1" dirty="0" smtClean="0">
                <a:solidFill>
                  <a:srgbClr val="660066"/>
                </a:solidFill>
              </a:rPr>
              <a:t>(4)Our dreams will be ________(</a:t>
            </a:r>
            <a:r>
              <a:rPr lang="zh-CN" altLang="en-US" sz="3200" b="1" dirty="0" smtClean="0">
                <a:solidFill>
                  <a:srgbClr val="660066"/>
                </a:solidFill>
              </a:rPr>
              <a:t>实现</a:t>
            </a:r>
            <a:r>
              <a:rPr lang="en-US" altLang="zh-CN" sz="3200" b="1" dirty="0" smtClean="0">
                <a:solidFill>
                  <a:srgbClr val="660066"/>
                </a:solidFill>
              </a:rPr>
              <a:t>).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3200" b="1" dirty="0" smtClean="0">
                <a:solidFill>
                  <a:srgbClr val="660066"/>
                </a:solidFill>
              </a:rPr>
              <a:t>(5)The gravity on the surface of Mars is about __________(</a:t>
            </a:r>
            <a:r>
              <a:rPr lang="zh-CN" altLang="en-US" sz="3200" b="1" dirty="0" smtClean="0">
                <a:solidFill>
                  <a:srgbClr val="660066"/>
                </a:solidFill>
              </a:rPr>
              <a:t>五分之二） </a:t>
            </a:r>
            <a:r>
              <a:rPr lang="en-US" altLang="zh-CN" sz="3200" b="1" dirty="0" smtClean="0">
                <a:solidFill>
                  <a:srgbClr val="660066"/>
                </a:solidFill>
              </a:rPr>
              <a:t>as strong as it is on earth. </a:t>
            </a:r>
          </a:p>
          <a:p>
            <a:pPr eaLnBrk="1" hangingPunct="1">
              <a:lnSpc>
                <a:spcPct val="90000"/>
              </a:lnSpc>
            </a:pPr>
            <a:endParaRPr lang="zh-CN" altLang="en-US" sz="3200" b="1" dirty="0" smtClean="0">
              <a:solidFill>
                <a:srgbClr val="660066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56325" y="1052513"/>
            <a:ext cx="1511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shown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547813" y="2420938"/>
            <a:ext cx="10795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done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235825" y="2997200"/>
            <a:ext cx="1439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until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003800" y="3933825"/>
            <a:ext cx="1584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realized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39975" y="494188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two-fifths</a:t>
            </a:r>
          </a:p>
        </p:txBody>
      </p:sp>
      <p:sp>
        <p:nvSpPr>
          <p:cNvPr id="9225" name="WordArt 9"/>
          <p:cNvSpPr>
            <a:spLocks noChangeArrowheads="1" noChangeShapeType="1"/>
          </p:cNvSpPr>
          <p:nvPr/>
        </p:nvSpPr>
        <p:spPr bwMode="auto">
          <a:xfrm>
            <a:off x="3779838" y="5857875"/>
            <a:ext cx="3506787" cy="6286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4800" b="1" kern="10">
                <a:ln w="38100">
                  <a:solidFill>
                    <a:srgbClr val="00FFFF"/>
                  </a:solidFill>
                  <a:round/>
                </a:ln>
                <a:solidFill>
                  <a:srgbClr val="FF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4800" b="1" kern="10">
              <a:ln w="38100">
                <a:solidFill>
                  <a:srgbClr val="00FFFF"/>
                </a:solidFill>
                <a:round/>
              </a:ln>
              <a:solidFill>
                <a:srgbClr val="FF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  <p:bldP spid="9220" grpId="0" autoUpdateAnimBg="0"/>
      <p:bldP spid="9221" grpId="0" autoUpdateAnimBg="0"/>
      <p:bldP spid="9222" grpId="0" autoUpdateAnimBg="0"/>
      <p:bldP spid="9223" grpId="0" autoUpdateAnimBg="0"/>
      <p:bldP spid="9224" grpId="0" autoUpdateAnimBg="0"/>
      <p:bldP spid="92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/>
          </p:cNvSpPr>
          <p:nvPr/>
        </p:nvSpPr>
        <p:spPr bwMode="auto">
          <a:xfrm>
            <a:off x="2268538" y="692150"/>
            <a:ext cx="424815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3175">
                  <a:solidFill>
                    <a:srgbClr val="0000FF"/>
                  </a:solidFill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8998"/>
                    </a:srgbClr>
                  </a:outerShdw>
                </a:effectLst>
                <a:latin typeface="Tahoma" panose="020B0604030504040204"/>
                <a:ea typeface="Tahoma" panose="020B0604030504040204"/>
                <a:cs typeface="Tahoma" panose="020B0604030504040204"/>
              </a:rPr>
              <a:t>The Solar System</a:t>
            </a:r>
            <a:endParaRPr lang="zh-CN" altLang="en-US" sz="3600" b="1" kern="10">
              <a:ln w="3175">
                <a:solidFill>
                  <a:srgbClr val="0000FF"/>
                </a:solidFill>
                <a:round/>
              </a:ln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8998"/>
                  </a:srgbClr>
                </a:outerShdw>
              </a:effectLst>
              <a:latin typeface="Tahoma" panose="020B0604030504040204"/>
              <a:cs typeface="Tahoma" panose="020B0604030504040204"/>
            </a:endParaRPr>
          </a:p>
        </p:txBody>
      </p:sp>
      <p:pic>
        <p:nvPicPr>
          <p:cNvPr id="9219" name="Picture 3" descr="planets_5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772816"/>
            <a:ext cx="6697663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U6-3-3 副本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549275"/>
            <a:ext cx="5040313" cy="342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308850" y="3141663"/>
            <a:ext cx="118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冥王星（</a:t>
            </a:r>
            <a:r>
              <a:rPr lang="zh-CN" altLang="zh-CN"/>
              <a:t>Pluto</a:t>
            </a:r>
            <a:r>
              <a:rPr lang="zh-CN" altLang="en-US"/>
              <a:t>） </a:t>
            </a:r>
          </a:p>
        </p:txBody>
      </p:sp>
      <p:pic>
        <p:nvPicPr>
          <p:cNvPr id="11268" name="Picture 4" descr="2eaa6fd1dcf62391a1ec9cc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422116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ba8e9c8e8d19bae4503d92c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4221163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dddf95234ffbbeedd6cae2c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4221163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3f8301f2e83fc9d50b46e0c6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492500" y="4221163"/>
            <a:ext cx="10064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a675174d1afa6be7d62afcc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572000" y="4221163"/>
            <a:ext cx="1079500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9" descr="6078edff0ed20e2f5d6008c0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724525" y="4221163"/>
            <a:ext cx="1079500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10" descr="d4a8b130c59786b65fdf0ec0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877050" y="4221163"/>
            <a:ext cx="100806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1" descr="1bc39f5972fe01c09d8204c0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956550" y="4221163"/>
            <a:ext cx="100806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7e778f8a09e91acdfc1f10c0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7308850" y="2133600"/>
            <a:ext cx="122396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0" y="5373688"/>
            <a:ext cx="16557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水星（</a:t>
            </a:r>
            <a:r>
              <a:rPr lang="zh-CN" altLang="zh-CN"/>
              <a:t>Mercury</a:t>
            </a:r>
            <a:r>
              <a:rPr lang="zh-CN" altLang="en-US"/>
              <a:t>）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187450" y="5373688"/>
            <a:ext cx="12969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金星（</a:t>
            </a:r>
            <a:r>
              <a:rPr lang="zh-CN" altLang="zh-CN"/>
              <a:t>Venus</a:t>
            </a:r>
            <a:r>
              <a:rPr lang="zh-CN" altLang="en-US"/>
              <a:t>）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268538" y="5373688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地球（</a:t>
            </a:r>
            <a:r>
              <a:rPr lang="zh-CN" altLang="zh-CN"/>
              <a:t>Earth</a:t>
            </a:r>
            <a:r>
              <a:rPr lang="zh-CN" altLang="en-US"/>
              <a:t>）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492500" y="5373688"/>
            <a:ext cx="1152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火星（</a:t>
            </a:r>
            <a:r>
              <a:rPr lang="zh-CN" altLang="zh-CN"/>
              <a:t>Mars</a:t>
            </a:r>
            <a:r>
              <a:rPr lang="zh-CN" altLang="en-US"/>
              <a:t>）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284663" y="5373688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木星（</a:t>
            </a:r>
            <a:r>
              <a:rPr lang="zh-CN" altLang="zh-CN"/>
              <a:t>Jupiter</a:t>
            </a:r>
            <a:r>
              <a:rPr lang="zh-CN" altLang="en-US"/>
              <a:t>）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508625" y="5373688"/>
            <a:ext cx="13684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土星（</a:t>
            </a:r>
            <a:r>
              <a:rPr lang="zh-CN" altLang="zh-CN"/>
              <a:t>Saturn</a:t>
            </a:r>
            <a:r>
              <a:rPr lang="zh-CN" altLang="en-US"/>
              <a:t>）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6588125" y="5373688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天王星（</a:t>
            </a:r>
            <a:r>
              <a:rPr lang="zh-CN" altLang="zh-CN"/>
              <a:t>Uranus</a:t>
            </a:r>
            <a:r>
              <a:rPr lang="zh-CN" altLang="en-US"/>
              <a:t>）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667625" y="5373688"/>
            <a:ext cx="1657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/>
              <a:t>海王星（</a:t>
            </a:r>
            <a:r>
              <a:rPr lang="zh-CN" altLang="zh-CN"/>
              <a:t>Neptune</a:t>
            </a:r>
            <a:r>
              <a:rPr lang="zh-CN" altLang="en-US"/>
              <a:t>）</a:t>
            </a:r>
          </a:p>
        </p:txBody>
      </p:sp>
      <p:pic>
        <p:nvPicPr>
          <p:cNvPr id="11285" name="Picture 21" descr="060227comet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5651500" y="2133600"/>
            <a:ext cx="1223963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540375" y="3141663"/>
            <a:ext cx="1512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000"/>
              <a:t>慧星（</a:t>
            </a:r>
            <a:r>
              <a:rPr lang="zh-CN" altLang="zh-CN" sz="2000"/>
              <a:t>Comet</a:t>
            </a:r>
            <a:r>
              <a:rPr lang="zh-CN" altLang="en-US" sz="2000"/>
              <a:t>）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580063" y="692150"/>
            <a:ext cx="33131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800" b="1">
                <a:solidFill>
                  <a:srgbClr val="0000FF"/>
                </a:solidFill>
                <a:latin typeface="Tahoma" panose="020B0604030504040204" pitchFamily="34" charset="0"/>
              </a:rPr>
              <a:t>Do you know their names?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84" grpId="0" autoUpdateAnimBg="0"/>
      <p:bldP spid="1128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蓝色简约商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蓝色简约商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简约商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简约商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简约商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1123</Words>
  <Application>Microsoft Office PowerPoint</Application>
  <PresentationFormat>全屏显示(4:3)</PresentationFormat>
  <Paragraphs>168</Paragraphs>
  <Slides>20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Tahoma</vt:lpstr>
      <vt:lpstr>Times New Roman</vt:lpstr>
      <vt:lpstr>WWW.2PPT.COM
</vt:lpstr>
      <vt:lpstr>I’m excited about the things that will be discovered in the future. </vt:lpstr>
      <vt:lpstr>     一般将来时态的被动语态</vt:lpstr>
      <vt:lpstr>PowerPoint 演示文稿</vt:lpstr>
      <vt:lpstr>Functions </vt:lpstr>
      <vt:lpstr>PowerPoint 演示文稿</vt:lpstr>
      <vt:lpstr>PowerPoint 演示文稿</vt:lpstr>
      <vt:lpstr>用所给汉语的正确形式填空。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   A spaceship will be sent out to find aliens in outer space. A letter will be put on the spaceship to introduce our earth. Discuss in groups and write a short introduction of the earth. Then present it to the class. </vt:lpstr>
      <vt:lpstr>PowerPoint 演示文稿</vt:lpstr>
      <vt:lpstr>3  If aliens are found in the near future , what changes will happen to people on the earth? Discuss in groups and make a list of all the possibilities. </vt:lpstr>
      <vt:lpstr>PowerPoint 演示文稿</vt:lpstr>
      <vt:lpstr>PowerPoint 演示文稿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2014-02-18T11:11:00Z</dcterms:created>
  <dcterms:modified xsi:type="dcterms:W3CDTF">2023-01-16T17:56:18Z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3EE000F316EB453BB22BA6D4656034F0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