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2" r:id="rId2"/>
    <p:sldId id="301" r:id="rId3"/>
    <p:sldId id="307" r:id="rId4"/>
    <p:sldId id="303" r:id="rId5"/>
    <p:sldId id="308" r:id="rId6"/>
    <p:sldId id="305" r:id="rId7"/>
    <p:sldId id="309" r:id="rId8"/>
    <p:sldId id="294" r:id="rId9"/>
    <p:sldId id="336" r:id="rId10"/>
    <p:sldId id="337" r:id="rId11"/>
    <p:sldId id="332" r:id="rId12"/>
    <p:sldId id="314" r:id="rId13"/>
    <p:sldId id="320" r:id="rId14"/>
    <p:sldId id="316" r:id="rId15"/>
    <p:sldId id="318" r:id="rId16"/>
    <p:sldId id="323" r:id="rId17"/>
    <p:sldId id="297" r:id="rId18"/>
    <p:sldId id="298" r:id="rId19"/>
    <p:sldId id="313" r:id="rId20"/>
    <p:sldId id="299" r:id="rId21"/>
    <p:sldId id="289" r:id="rId22"/>
    <p:sldId id="326" r:id="rId23"/>
    <p:sldId id="327" r:id="rId24"/>
    <p:sldId id="292" r:id="rId25"/>
    <p:sldId id="335" r:id="rId26"/>
    <p:sldId id="264" r:id="rId27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0965" indent="457200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38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67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3996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2565" algn="l" defTabSz="6858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2" autoAdjust="0"/>
    <p:restoredTop sz="88628" autoAdjust="0"/>
  </p:normalViewPr>
  <p:slideViewPr>
    <p:cSldViewPr snapToGrid="0">
      <p:cViewPr varScale="1">
        <p:scale>
          <a:sx n="137" d="100"/>
          <a:sy n="137" d="100"/>
        </p:scale>
        <p:origin x="-84" y="-36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400" eaLnBrk="1" hangingPunct="1">
              <a:buFontTx/>
              <a:buNone/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400" eaLnBrk="1" hangingPunct="1">
              <a:buFontTx/>
              <a:buNone/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400" eaLnBrk="1" hangingPunct="1">
              <a:buFontTx/>
              <a:buNone/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33DFE82-F3B1-4F6F-9286-CA72A5F1615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3709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82816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62D6BE-5423-46DE-8A1F-3AB8AFEDBDA3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50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177F85-2C5D-4581-A587-FF9F4C121BAC}" type="slidenum">
              <a:rPr lang="zh-CN" altLang="en-US" sz="1200"/>
              <a:t>19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5939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93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E5484B-7A46-400B-9534-F1B0287E84D8}" type="slidenum">
              <a:rPr lang="zh-CN" altLang="en-US" sz="1200"/>
              <a:t>20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5539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55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34F4E6-F5D1-472D-B58D-4C61A72D599B}" type="slidenum">
              <a:rPr lang="zh-CN" altLang="en-US" sz="1200"/>
              <a:t>21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14C64F-833B-4BD8-8241-B58D969A57E2}" type="slidenum">
              <a:rPr lang="zh-CN" altLang="en-US" sz="1200"/>
              <a:t>24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C62F90-A847-419E-9B39-E2FB351FF586}" type="slidenum">
              <a:rPr lang="zh-CN" altLang="en-US" sz="1200"/>
              <a:t>3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04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1E58F-13D3-4EEE-B34F-0E3A8DC7EDBA}" type="slidenum">
              <a:rPr lang="zh-CN" altLang="en-US" sz="1200"/>
              <a:t>5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25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CB9203-B8DD-444D-AB88-3D9C8B3F08D6}" type="slidenum">
              <a:rPr lang="zh-CN" altLang="en-US" sz="1200"/>
              <a:t>6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8B5A01-EFD8-40DC-80E1-D9DD9B84D363}" type="slidenum">
              <a:rPr lang="zh-CN" altLang="en-US" sz="1200"/>
              <a:t>8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27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AE1DE3-5C6A-434A-AEF8-08E4E41D04B1}" type="slidenum">
              <a:rPr lang="zh-CN" altLang="en-US" sz="1200"/>
              <a:t>9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1862FB-7AC2-4E06-A57E-17ABF4B44742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9155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91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0AED78-1DBA-43C2-AA34-99E466E6D860}" type="slidenum">
              <a:rPr lang="zh-CN" altLang="en-US" sz="1200"/>
              <a:t>12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 noChangeArrowheads="1"/>
          </p:cNvSpPr>
          <p:nvPr>
            <p:ph type="body" idx="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529B8A-29F7-4A98-95E3-279EB88BBFD2}" type="slidenum">
              <a:rPr lang="zh-CN" altLang="en-US" sz="1200"/>
              <a:t>17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 lIns="91434" tIns="45717" rIns="91434" bIns="45717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5800725" cy="4358879"/>
          </a:xfrm>
          <a:prstGeom prst="rect">
            <a:avLst/>
          </a:prstGeom>
        </p:spPr>
        <p:txBody>
          <a:bodyPr vert="eaVert" lIns="91434" tIns="45717" rIns="91434" bIns="45717"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486" y="4767350"/>
            <a:ext cx="2058055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9352" y="4767350"/>
            <a:ext cx="3085297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460" y="4767350"/>
            <a:ext cx="2058054" cy="274970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A60741BA-9003-4B1B-AC26-0BEB2A1065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486" y="4767350"/>
            <a:ext cx="2058055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9352" y="4767350"/>
            <a:ext cx="3085297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460" y="4767350"/>
            <a:ext cx="2058054" cy="274970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4E065E50-78B1-4242-92C8-83AB3DE76A0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1800" b="1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</p:spPr>
        <p:txBody>
          <a:bodyPr lIns="91434" tIns="45717" rIns="91434" bIns="45717" anchor="b"/>
          <a:lstStyle>
            <a:lvl1pPr marL="0" indent="0">
              <a:buNone/>
              <a:defRPr sz="1800" b="1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486" y="4767350"/>
            <a:ext cx="2058055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9352" y="4767350"/>
            <a:ext cx="3085297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460" y="4767350"/>
            <a:ext cx="2058054" cy="274970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75F41E4-8837-443D-AF1A-748CF6DE62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486" y="4767350"/>
            <a:ext cx="2058055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9352" y="4767350"/>
            <a:ext cx="3085297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460" y="4767350"/>
            <a:ext cx="2058054" cy="274970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5BE8301-D99B-4E11-93C0-7609E9E3D4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486" y="4767350"/>
            <a:ext cx="2058055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9352" y="4767350"/>
            <a:ext cx="3085297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460" y="4767350"/>
            <a:ext cx="2058054" cy="274970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74CB5D78-3DF5-4BA3-8520-FDFA01C954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 lIns="91434" tIns="45717" rIns="91434" bIns="45717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7982" y="6356466"/>
            <a:ext cx="2743677" cy="365438"/>
          </a:xfrm>
        </p:spPr>
        <p:txBody>
          <a:bodyPr lIns="91434" tIns="45717" rIns="91434" bIns="45717"/>
          <a:lstStyle>
            <a:lvl1pPr defTabSz="685800" eaLnBrk="1" hangingPunct="1">
              <a:buFontTx/>
              <a:buNone/>
              <a:defRPr noProof="1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739" y="6356466"/>
            <a:ext cx="4114919" cy="365438"/>
          </a:xfrm>
        </p:spPr>
        <p:txBody>
          <a:bodyPr lIns="91434" tIns="45717" rIns="91434" bIns="45717"/>
          <a:lstStyle>
            <a:lvl1pPr defTabSz="685800" eaLnBrk="1" hangingPunct="1">
              <a:buFontTx/>
              <a:buNone/>
              <a:defRPr noProof="1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739" y="6356466"/>
            <a:ext cx="2742486" cy="365438"/>
          </a:xfrm>
        </p:spPr>
        <p:txBody>
          <a:bodyPr vert="horz" wrap="square" lIns="91434" tIns="45717" rIns="91434" bIns="45717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9C4EDD6-74A3-44CF-B677-11CE6C17EDC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  <a:prstGeom prst="rect">
            <a:avLst/>
          </a:prstGeom>
        </p:spPr>
        <p:txBody>
          <a:bodyPr lIns="91434" tIns="45717" rIns="91434" bIns="45717"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 sz="24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210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180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150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150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342900" indent="0">
              <a:buNone/>
              <a:defRPr sz="1000"/>
            </a:lvl2pPr>
            <a:lvl3pPr marL="685800" indent="0">
              <a:buNone/>
              <a:defRPr sz="9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486" y="4767350"/>
            <a:ext cx="2058055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9352" y="4767350"/>
            <a:ext cx="3085297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460" y="4767350"/>
            <a:ext cx="2058054" cy="274970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BE7019C1-EBF8-4580-A7F2-68833F6CE2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  <a:prstGeom prst="rect">
            <a:avLst/>
          </a:prstGeom>
        </p:spPr>
        <p:txBody>
          <a:bodyPr lIns="91434" tIns="45717" rIns="91434" bIns="45717"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lIns="91434" tIns="45717" rIns="91434" bIns="45717" anchor="t"/>
          <a:lstStyle>
            <a:lvl1pPr marL="0" indent="0">
              <a:buNone/>
              <a:defRPr sz="24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>
              <a:buNone/>
              <a:defRPr sz="12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marL="342900" indent="0">
              <a:buNone/>
              <a:defRPr sz="1000"/>
            </a:lvl2pPr>
            <a:lvl3pPr marL="685800" indent="0">
              <a:buNone/>
              <a:defRPr sz="9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486" y="4767350"/>
            <a:ext cx="2058055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9352" y="4767350"/>
            <a:ext cx="3085297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460" y="4767350"/>
            <a:ext cx="2058054" cy="274970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D6D6E651-ABD2-4270-85EC-BD0C0DDB27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91434" tIns="45717" rIns="91434" bIns="45717"/>
          <a:lstStyle>
            <a:lvl1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486" y="4767350"/>
            <a:ext cx="2058055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9352" y="4767350"/>
            <a:ext cx="3085297" cy="274970"/>
          </a:xfrm>
          <a:prstGeom prst="rect">
            <a:avLst/>
          </a:prstGeom>
        </p:spPr>
        <p:txBody>
          <a:bodyPr lIns="91434" tIns="45717" rIns="91434" bIns="45717"/>
          <a:lstStyle>
            <a:lvl1pPr defTabSz="685800" eaLnBrk="1" fontAlgn="auto" hangingPunct="1"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460" y="4767350"/>
            <a:ext cx="2058054" cy="274970"/>
          </a:xfrm>
          <a:prstGeom prst="rect">
            <a:avLst/>
          </a:prstGeom>
        </p:spPr>
        <p:txBody>
          <a:bodyPr vert="horz" wrap="square" lIns="91434" tIns="45717" rIns="91434" bIns="45717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9F56C200-D0B0-474D-9C90-1E24F823897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743741"/>
            <a:ext cx="9144000" cy="801137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/>
          <a:lstStyle>
            <a:lvl1pPr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Module10  A holiday journey 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-1" y="1746903"/>
            <a:ext cx="9144000" cy="784667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4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 1 What did you do?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3961855"/>
            <a:ext cx="9143998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814040" y="1134403"/>
            <a:ext cx="5727796" cy="4203123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/>
          <a:lstStyle>
            <a:lvl1pPr marL="609600" indent="-609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How long did it take Betty to get to Los Angeles?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About nine hours.   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B. About five hours.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C. About ten hours.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Who was with Betty?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Her mum.       B. Her dad.    C. Her parents.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 Where is Betty going on holiday this year?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New York.       B.  Paris.       C. Sydney. </a:t>
            </a:r>
          </a:p>
        </p:txBody>
      </p:sp>
      <p:sp>
        <p:nvSpPr>
          <p:cNvPr id="5" name="矩形 10"/>
          <p:cNvSpPr>
            <a:spLocks noChangeArrowheads="1"/>
          </p:cNvSpPr>
          <p:nvPr/>
        </p:nvSpPr>
        <p:spPr bwMode="auto">
          <a:xfrm>
            <a:off x="60707" y="672548"/>
            <a:ext cx="7600161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Listen and choose the best answer.</a:t>
            </a:r>
          </a:p>
        </p:txBody>
      </p:sp>
      <p:pic>
        <p:nvPicPr>
          <p:cNvPr id="6" name="Picture 3" descr="200751911262061879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984256" y="1686725"/>
            <a:ext cx="447558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200751911262061879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357609" y="3640088"/>
            <a:ext cx="447558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200751911262061879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942324" y="4578083"/>
            <a:ext cx="447558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11" name="【听力素材】Module 10 Unit 1 Activity 2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7300" y="760634"/>
            <a:ext cx="304721" cy="30472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0901" y="1184398"/>
            <a:ext cx="4654132" cy="1421617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How did Betty get to Los Angeles?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How did Betty get to her friends’ home?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19377" y="2220446"/>
            <a:ext cx="3676883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 friends drove her.</a:t>
            </a:r>
          </a:p>
        </p:txBody>
      </p:sp>
      <p:sp>
        <p:nvSpPr>
          <p:cNvPr id="24580" name="矩形 4"/>
          <p:cNvSpPr>
            <a:spLocks noChangeArrowheads="1"/>
          </p:cNvSpPr>
          <p:nvPr/>
        </p:nvSpPr>
        <p:spPr bwMode="auto">
          <a:xfrm>
            <a:off x="684479" y="1527285"/>
            <a:ext cx="1576060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 flew there.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7599" y="663025"/>
            <a:ext cx="5455214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Listen and answer the questions.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10" name="【听力素材】Module 10 Unit 1 Activity 2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17300" y="760634"/>
            <a:ext cx="304721" cy="304729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8998" y="2587567"/>
            <a:ext cx="8135803" cy="1753938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Why was Betty excited at Disneyland?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(4) How long did she stay in Disneyland?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(5) Where did she go swimming?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20830" y="4285089"/>
            <a:ext cx="7559690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 went swimming in the Pacific Ocean at Santa Monica.</a:t>
            </a:r>
          </a:p>
        </p:txBody>
      </p: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712499" y="2955325"/>
            <a:ext cx="4822783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Because she met Snow White and Mickey Mouse.</a:t>
            </a:r>
          </a:p>
        </p:txBody>
      </p:sp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719377" y="3567768"/>
            <a:ext cx="2967467" cy="4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She stayed there for two days.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uiExpand="1" build="p" advAuto="0"/>
      <p:bldP spid="3" grpId="0" build="p"/>
      <p:bldP spid="24580" grpId="0" build="p"/>
      <p:bldP spid="11" grpId="0"/>
      <p:bldP spid="12" grpId="0" build="allAtOnce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0" y="598746"/>
            <a:ext cx="8245313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30723" name="内容占位符 2"/>
          <p:cNvSpPr>
            <a:spLocks noGrp="1" noChangeArrowheads="1"/>
          </p:cNvSpPr>
          <p:nvPr/>
        </p:nvSpPr>
        <p:spPr bwMode="auto">
          <a:xfrm>
            <a:off x="1239118" y="897524"/>
            <a:ext cx="6665764" cy="412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441325" indent="-441325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Where are you going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holiday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Tony?</a:t>
            </a:r>
          </a:p>
          <a:p>
            <a:pPr>
              <a:lnSpc>
                <a:spcPct val="13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holiday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意为“在度假；在休假”，其中介词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表示“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正在</a:t>
            </a:r>
            <a:r>
              <a:rPr lang="en-US" altLang="zh-CN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；在</a:t>
            </a:r>
            <a:r>
              <a:rPr lang="en-US" altLang="zh-CN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状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态中”。</a:t>
            </a:r>
          </a:p>
          <a:p>
            <a:pPr>
              <a:lnSpc>
                <a:spcPct val="130000"/>
              </a:lnSpc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类似的短语还有：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duty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（值日）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on show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（展览）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on fire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（着火）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等。</a:t>
            </a:r>
          </a:p>
          <a:p>
            <a:pPr>
              <a:lnSpc>
                <a:spcPct val="13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e.g. John is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holiday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Shanghai.</a:t>
            </a:r>
          </a:p>
          <a:p>
            <a:pPr>
              <a:lnSpc>
                <a:spcPct val="130000"/>
              </a:lnSpc>
            </a:pP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   约翰正在上海度假。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2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239118" y="3726984"/>
            <a:ext cx="4061355" cy="5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marL="441325" indent="-441325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long 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did it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to get there?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12891" y="4122180"/>
            <a:ext cx="6391992" cy="106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long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意为“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多长时间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”，常用于提问某一动作或状态持续了多长时间。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内容占位符 2"/>
          <p:cNvSpPr>
            <a:spLocks noGrp="1" noChangeArrowheads="1"/>
          </p:cNvSpPr>
          <p:nvPr/>
        </p:nvSpPr>
        <p:spPr bwMode="auto">
          <a:xfrm>
            <a:off x="922495" y="1062982"/>
            <a:ext cx="7297821" cy="385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e.g. How long did you watch TV last weekend?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你上周末看了多长时间的电视？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long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还可以对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物体的长度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进行提问，意为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多长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e.g. How long is the bridge? 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这座桥有多长？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作动词，意为“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花费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”，一般用于花费时间。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 takes sb. some time to do </a:t>
            </a:r>
            <a:r>
              <a:rPr lang="en-US" altLang="zh-CN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sth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句型表示“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做某事花费了某人多长时间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e.g. It took me an hour to finish my homework last night.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昨晚完成家庭作业花了我一个小时的时间。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21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598746"/>
            <a:ext cx="8245313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>
            <a:spLocks noChangeArrowheads="1"/>
          </p:cNvSpPr>
          <p:nvPr/>
        </p:nvSpPr>
        <p:spPr bwMode="auto">
          <a:xfrm>
            <a:off x="341621" y="948709"/>
            <a:ext cx="8459568" cy="75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441325" indent="-441325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what did you do?</a:t>
            </a:r>
          </a:p>
        </p:txBody>
      </p:sp>
      <p:sp>
        <p:nvSpPr>
          <p:cNvPr id="5" name="内容占位符 2"/>
          <p:cNvSpPr>
            <a:spLocks noChangeArrowheads="1"/>
          </p:cNvSpPr>
          <p:nvPr/>
        </p:nvSpPr>
        <p:spPr bwMode="auto">
          <a:xfrm>
            <a:off x="221399" y="1198254"/>
            <a:ext cx="8701203" cy="3740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5143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的常见用法：</a:t>
            </a:r>
            <a:endParaRPr lang="en-US" altLang="zh-CN" sz="2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副词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，意为“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那么（尤指用于引出新话题）； </a:t>
            </a:r>
            <a:endParaRPr lang="en-US" altLang="zh-CN" sz="2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这么，那么（用于强调质量、感觉或数量）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e.g. The picture is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beautiful! 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这幅画是那么漂亮！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连词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，意为“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所以，因此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e.g. I like trip,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I like holidays. 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我喜欢旅游，所以我就喜欢假期。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代词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，意为“</a:t>
            </a: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如此，这样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”。</a:t>
            </a:r>
          </a:p>
          <a:p>
            <a:pPr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e.g. I think so. </a:t>
            </a:r>
            <a:r>
              <a:rPr lang="zh-CN" altLang="en-US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我认为如此</a:t>
            </a:r>
            <a:r>
              <a:rPr lang="zh-CN" altLang="en-US" sz="2100" dirty="0" smtClean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en-US" altLang="zh-CN" sz="2100" dirty="0">
              <a:solidFill>
                <a:srgbClr val="595959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0" y="598746"/>
            <a:ext cx="8245313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/>
          <p:nvPr/>
        </p:nvSpPr>
        <p:spPr bwMode="auto">
          <a:xfrm>
            <a:off x="1510510" y="1914082"/>
            <a:ext cx="6122980" cy="2952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4" tIns="45717" rIns="91434" bIns="45717"/>
          <a:lstStyle/>
          <a:p>
            <a:pPr marL="441325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Guess what?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用于向对方讲述一件自己认为会让对方感到惊讶的事情之前，字面意思是让对方猜，但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通常是紧接着说出想说的事情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en-US" altLang="zh-CN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marL="441325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e.g.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Guess what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 I found my lost watch.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你猜怎么着，我找到我丢的手表了。 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</a:p>
        </p:txBody>
      </p:sp>
      <p:sp>
        <p:nvSpPr>
          <p:cNvPr id="52227" name="矩形 3"/>
          <p:cNvSpPr>
            <a:spLocks noChangeArrowheads="1"/>
          </p:cNvSpPr>
          <p:nvPr/>
        </p:nvSpPr>
        <p:spPr bwMode="auto">
          <a:xfrm>
            <a:off x="1361721" y="1406993"/>
            <a:ext cx="8356011" cy="5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marL="441325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… we went to Disneyland, and </a:t>
            </a: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guess what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0" y="598746"/>
            <a:ext cx="8245313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内容占位符 2"/>
          <p:cNvSpPr>
            <a:spLocks noChangeArrowheads="1"/>
          </p:cNvSpPr>
          <p:nvPr/>
        </p:nvSpPr>
        <p:spPr bwMode="auto">
          <a:xfrm>
            <a:off x="743948" y="647551"/>
            <a:ext cx="8019152" cy="336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 marL="441325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1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44" name="内容占位符 2"/>
          <p:cNvSpPr>
            <a:spLocks noChangeArrowheads="1"/>
          </p:cNvSpPr>
          <p:nvPr/>
        </p:nvSpPr>
        <p:spPr bwMode="auto">
          <a:xfrm>
            <a:off x="1104345" y="1109406"/>
            <a:ext cx="3319789" cy="605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/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5. I was so </a:t>
            </a:r>
            <a:r>
              <a:rPr lang="en-US" altLang="zh-CN" sz="210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excited</a:t>
            </a:r>
            <a:r>
              <a:rPr lang="en-US" altLang="zh-CN" sz="210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矩形 6"/>
          <p:cNvSpPr/>
          <p:nvPr/>
        </p:nvSpPr>
        <p:spPr>
          <a:xfrm>
            <a:off x="1372289" y="1496639"/>
            <a:ext cx="6762467" cy="3484153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1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辨析</a:t>
            </a:r>
            <a:r>
              <a:rPr lang="en-US" altLang="zh-CN" sz="21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excited</a:t>
            </a:r>
            <a:r>
              <a:rPr lang="zh-CN" altLang="en-US" sz="21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exciting</a:t>
            </a:r>
          </a:p>
          <a:p>
            <a:pPr marL="808355" indent="-808355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excited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形容词，意为“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激动的，兴奋的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”，修饰人。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8355" indent="-808355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e.g. The woman is so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excited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when she sees her lost boy. </a:t>
            </a:r>
          </a:p>
          <a:p>
            <a:pPr marL="808355" indent="-808355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当见到她丢失的孩子时，那个女人是如此激动。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exciting 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形容词，意为“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令人激动的，兴奋的</a:t>
            </a: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”，修饰物。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e.g. The news is </a:t>
            </a:r>
            <a:r>
              <a:rPr lang="en-US" altLang="zh-CN" sz="21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exciting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100" dirty="0">
                <a:solidFill>
                  <a:srgbClr val="595959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那个消息真令人激动。</a:t>
            </a:r>
            <a:endParaRPr lang="en-US" altLang="zh-CN" sz="2100" dirty="0">
              <a:solidFill>
                <a:srgbClr val="595959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0" y="598746"/>
            <a:ext cx="8245313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Language points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9986" y="672548"/>
            <a:ext cx="8870228" cy="8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marL="1341755" indent="-1341755"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Complete the sentences with the correct form of the words and  </a:t>
            </a:r>
          </a:p>
          <a:p>
            <a:pPr marL="0"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expressions from the box.</a:t>
            </a:r>
          </a:p>
        </p:txBody>
      </p:sp>
      <p:sp>
        <p:nvSpPr>
          <p:cNvPr id="28676" name="矩形 3"/>
          <p:cNvSpPr>
            <a:spLocks noChangeArrowheads="1"/>
          </p:cNvSpPr>
          <p:nvPr/>
        </p:nvSpPr>
        <p:spPr bwMode="auto">
          <a:xfrm>
            <a:off x="785608" y="1617685"/>
            <a:ext cx="7572784" cy="447809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"/>
            <a:miter lim="800000"/>
          </a:ln>
        </p:spPr>
        <p:txBody>
          <a:bodyPr lIns="91434" tIns="45717" rIns="91434" bIns="45717">
            <a:spAutoFit/>
          </a:bodyPr>
          <a:lstStyle>
            <a:lvl1pPr marL="7429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algn="ctr" eaLnBrk="1" hangingPunct="1">
              <a:lnSpc>
                <a:spcPct val="110000"/>
              </a:lnSpc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a good time    on holiday   see    take     two years ago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10496" y="2372367"/>
            <a:ext cx="5923008" cy="203131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91434" tIns="45717" rIns="91434" bIns="45717">
            <a:spAutoFit/>
          </a:bodyPr>
          <a:lstStyle/>
          <a:p>
            <a:pPr marL="267970" indent="-267970" eaLnBrk="1" hangingPunct="1">
              <a:lnSpc>
                <a:spcPct val="150000"/>
              </a:lnSpc>
              <a:defRPr/>
            </a:pPr>
            <a:r>
              <a:rPr kumimoji="1"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It _______________ us a long time to find his home last Saturday.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We had a wonderful party last night and everybody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kumimoji="1"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_________________.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837711" y="2483069"/>
            <a:ext cx="72966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took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94941" y="3929344"/>
            <a:ext cx="1909265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had a good time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41485" y="2439026"/>
            <a:ext cx="6461030" cy="203192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My family went to Hainan _____________ last summer.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_______________ I went back to our family home and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_____________ my grandparents.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74354" y="2537825"/>
            <a:ext cx="1327201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holiday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315163" y="3427911"/>
            <a:ext cx="670364" cy="51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 anchor="ctr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saw </a:t>
            </a:r>
          </a:p>
        </p:txBody>
      </p:sp>
      <p:sp>
        <p:nvSpPr>
          <p:cNvPr id="27656" name="矩形 10"/>
          <p:cNvSpPr>
            <a:spLocks noChangeArrowheads="1"/>
          </p:cNvSpPr>
          <p:nvPr/>
        </p:nvSpPr>
        <p:spPr bwMode="auto">
          <a:xfrm>
            <a:off x="1777141" y="2959209"/>
            <a:ext cx="1954818" cy="51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Two years ago   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785608" y="1617685"/>
            <a:ext cx="7572784" cy="447809"/>
          </a:xfrm>
          <a:prstGeom prst="rect">
            <a:avLst/>
          </a:prstGeom>
          <a:noFill/>
          <a:ln w="9525">
            <a:solidFill>
              <a:srgbClr val="FF6600"/>
            </a:solidFill>
            <a:prstDash val="dash"/>
            <a:miter lim="800000"/>
          </a:ln>
        </p:spPr>
        <p:txBody>
          <a:bodyPr lIns="91434" tIns="45717" rIns="91434" bIns="45717">
            <a:spAutoFit/>
          </a:bodyPr>
          <a:lstStyle>
            <a:lvl1pPr marL="7429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algn="ctr" eaLnBrk="1" hangingPunct="1">
              <a:lnSpc>
                <a:spcPct val="110000"/>
              </a:lnSpc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have a good time    on holiday   see    take     two years ago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9986" y="672548"/>
            <a:ext cx="8870228" cy="83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>
            <a:lvl1pPr marL="1341755" indent="-1341755"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 Complete the sentences with the correct form of the words and </a:t>
            </a:r>
          </a:p>
          <a:p>
            <a:pPr marL="0"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expressions from the box.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276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51171" y="683261"/>
            <a:ext cx="8246502" cy="46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Fill in the blanks with the correct form of the words given.</a:t>
            </a:r>
          </a:p>
        </p:txBody>
      </p:sp>
      <p:sp>
        <p:nvSpPr>
          <p:cNvPr id="5" name="标题 74753"/>
          <p:cNvSpPr txBox="1">
            <a:spLocks noChangeArrowheads="1"/>
          </p:cNvSpPr>
          <p:nvPr/>
        </p:nvSpPr>
        <p:spPr bwMode="auto">
          <a:xfrm>
            <a:off x="3215042" y="1321288"/>
            <a:ext cx="2825808" cy="576129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Betty’s journey</a:t>
            </a:r>
          </a:p>
        </p:txBody>
      </p:sp>
      <p:sp>
        <p:nvSpPr>
          <p:cNvPr id="6" name="文本占位符 74754"/>
          <p:cNvSpPr txBox="1">
            <a:spLocks noChangeArrowheads="1"/>
          </p:cNvSpPr>
          <p:nvPr/>
        </p:nvSpPr>
        <p:spPr bwMode="auto">
          <a:xfrm>
            <a:off x="497552" y="1706961"/>
            <a:ext cx="8148897" cy="3737697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ts val="4005"/>
              </a:lnSpc>
              <a:spcBef>
                <a:spcPts val="750"/>
              </a:spcBef>
              <a:defRPr/>
            </a:pP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Two years ago, Betty ______ (go) to California. It ______ (take) her nine hours. Her friends ______ (meet) her at the airport. Next, they ______ (leave) Los Angeles and ______ (spend) two days in Disneyland. Then she went to Hollywood. At last she ______ (get) to Santa Monica, and ______ (swim) in the Pacific Ocean. The journey ______ (is) great.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15758" y="1808012"/>
            <a:ext cx="100819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took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509877" y="2341417"/>
            <a:ext cx="93677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met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15690" y="2836604"/>
            <a:ext cx="122364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left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86908" y="2830652"/>
            <a:ext cx="169262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spent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18949" y="3340796"/>
            <a:ext cx="100700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got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54619" y="3833113"/>
            <a:ext cx="1584310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swam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05072" y="3833113"/>
            <a:ext cx="935588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was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426917" y="1803380"/>
            <a:ext cx="1367672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went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13" descr="https://timgsa.baidu.com/timg?image&amp;quality=80&amp;size=b9999_10000&amp;sec=1573403690348&amp;di=1595d7b5f8383d798ab651e2dac5afae&amp;imgtype=0&amp;src=http%3A%2F%2Fa3-q.mafengwo.net%2Fs7%2FM00%2FE8%2FE9%2FwKgB6lSX2VyAGCvrAAZlpiIMUGo287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164787" y="1516170"/>
            <a:ext cx="2964669" cy="1668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 descr="https://ss3.bdstatic.com/70cFv8Sh_Q1YnxGkpoWK1HF6hhy/it/u=3901985496,3380334031&amp;fm=26&amp;gp=0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137124" y="1516169"/>
            <a:ext cx="2979073" cy="1674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5" descr="https://timgsa.baidu.com/timg?image&amp;quality=80&amp;size=b9999_10000&amp;sec=1573403751339&amp;di=ad4b94700f9ba561b4a97f7beacedfc2&amp;imgtype=jpg&amp;src=http%3A%2F%2Fimg3.imgtn.bdimg.com%2Fit%2Fu%3D2439412583%2C3790489002%26fm%3D214%26gp%3D0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6178045" y="1515268"/>
            <a:ext cx="2872623" cy="1671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3761729" y="3632946"/>
            <a:ext cx="1318869" cy="328536"/>
          </a:xfrm>
          <a:prstGeom prst="rect">
            <a:avLst/>
          </a:prstGeom>
        </p:spPr>
        <p:txBody>
          <a:bodyPr wrap="none" lIns="68562" tIns="34281" rIns="68562" bIns="3428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1200" i="1" kern="10">
                <a:ln w="9525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California</a:t>
            </a:r>
            <a:endParaRPr lang="zh-CN" altLang="en-US" sz="1200" i="1" kern="10">
              <a:ln w="9525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212884" y="1619590"/>
            <a:ext cx="18449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3" rIns="91425" bIns="45713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743077" y="1050031"/>
            <a:ext cx="1808088" cy="41424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</p:spPr>
        <p:txBody>
          <a:bodyPr wrap="none" lIns="91425" tIns="45713" rIns="91425" bIns="4571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加利福尼亚州</a:t>
            </a:r>
            <a:endParaRPr lang="zh-CN" altLang="en-US" sz="21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830259"/>
            <a:ext cx="9144000" cy="1200323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California is a state of the US. 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 is on the Pacific coast.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  <a:endParaRPr lang="zh-CN" altLang="zh-CN" sz="3000" b="1" dirty="0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90464" y="713019"/>
            <a:ext cx="5115974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Look and learn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1271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195076" y="936805"/>
            <a:ext cx="5270715" cy="348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endParaRPr lang="en-US" altLang="zh-CN" sz="2100" dirty="0">
              <a:solidFill>
                <a:srgbClr val="008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(1)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When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did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Betty go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to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Los Angeles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(2)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How long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did it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take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her to get there?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(3)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Where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did she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go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(4)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Who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met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her at the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airport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(5)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What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did she </a:t>
            </a:r>
            <a:r>
              <a:rPr lang="en-US" altLang="zh-CN" sz="2100" u="sng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see</a:t>
            </a:r>
            <a:r>
              <a:rPr lang="en-US" altLang="zh-CN" sz="2100" dirty="0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there?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100" dirty="0">
                <a:solidFill>
                  <a:srgbClr val="008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Now say the sentences aloud.</a:t>
            </a:r>
          </a:p>
        </p:txBody>
      </p:sp>
      <p:sp>
        <p:nvSpPr>
          <p:cNvPr id="58371" name="WordArt 4"/>
          <p:cNvSpPr>
            <a:spLocks noChangeArrowheads="1" noChangeShapeType="1" noTextEdit="1"/>
          </p:cNvSpPr>
          <p:nvPr/>
        </p:nvSpPr>
        <p:spPr bwMode="auto">
          <a:xfrm>
            <a:off x="467794" y="333298"/>
            <a:ext cx="6840740" cy="10082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68562" tIns="34281" rIns="68562" bIns="34281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zh-CN" altLang="en-US" sz="2100" kern="10">
              <a:solidFill>
                <a:srgbClr val="0068B7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683" y="683283"/>
            <a:ext cx="6697878" cy="43848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 Listen and notice the underlined stressed words.</a:t>
            </a:r>
            <a:endParaRPr lang="zh-CN" altLang="en-US" sz="2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【听力素材】Module 10 Unit 1 Activity 4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2851" y="784441"/>
            <a:ext cx="304721" cy="30472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7"/>
          <p:cNvSpPr txBox="1">
            <a:spLocks noChangeArrowheads="1"/>
          </p:cNvSpPr>
          <p:nvPr/>
        </p:nvSpPr>
        <p:spPr bwMode="auto">
          <a:xfrm>
            <a:off x="86893" y="603507"/>
            <a:ext cx="5880156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the exercises</a:t>
            </a:r>
          </a:p>
        </p:txBody>
      </p:sp>
      <p:sp>
        <p:nvSpPr>
          <p:cNvPr id="43011" name="Rectangle 2"/>
          <p:cNvSpPr txBox="1">
            <a:spLocks noChangeArrowheads="1"/>
          </p:cNvSpPr>
          <p:nvPr/>
        </p:nvSpPr>
        <p:spPr bwMode="auto">
          <a:xfrm>
            <a:off x="1967591" y="1173685"/>
            <a:ext cx="5208819" cy="4159081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/>
          <a:lstStyle>
            <a:lvl1pPr marL="171450" indent="-1714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750"/>
              </a:spcBef>
              <a:defRPr/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一、单项选择题。</a:t>
            </a:r>
            <a:endParaRPr lang="en-US" altLang="zh-CN" sz="18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ts val="750"/>
              </a:spcBef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—_____ did you get to Shanghai?</a:t>
            </a:r>
          </a:p>
          <a:p>
            <a:pPr>
              <a:lnSpc>
                <a:spcPct val="130000"/>
              </a:lnSpc>
              <a:spcBef>
                <a:spcPts val="750"/>
              </a:spcBef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—By plane.</a:t>
            </a:r>
          </a:p>
          <a:p>
            <a:pPr>
              <a:lnSpc>
                <a:spcPct val="130000"/>
              </a:lnSpc>
              <a:spcBef>
                <a:spcPts val="750"/>
              </a:spcBef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A. When    B. How    C. Why    D. Who</a:t>
            </a:r>
          </a:p>
          <a:p>
            <a:pPr>
              <a:lnSpc>
                <a:spcPct val="130000"/>
              </a:lnSpc>
              <a:spcBef>
                <a:spcPts val="750"/>
              </a:spcBef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—______ did it _____ him to get there?</a:t>
            </a:r>
          </a:p>
          <a:p>
            <a:pPr>
              <a:lnSpc>
                <a:spcPct val="130000"/>
              </a:lnSpc>
              <a:spcBef>
                <a:spcPts val="750"/>
              </a:spcBef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—Five hours.</a:t>
            </a:r>
          </a:p>
          <a:p>
            <a:pPr>
              <a:lnSpc>
                <a:spcPct val="130000"/>
              </a:lnSpc>
              <a:spcBef>
                <a:spcPts val="750"/>
              </a:spcBef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What time; take       B. How; took</a:t>
            </a:r>
          </a:p>
          <a:p>
            <a:pPr>
              <a:lnSpc>
                <a:spcPct val="130000"/>
              </a:lnSpc>
              <a:spcBef>
                <a:spcPts val="750"/>
              </a:spcBef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C. How long; take        D. How much; took</a:t>
            </a:r>
          </a:p>
        </p:txBody>
      </p:sp>
      <p:pic>
        <p:nvPicPr>
          <p:cNvPr id="4" name="Picture 3" descr="20075191126206187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172190" y="2483069"/>
            <a:ext cx="466603" cy="43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00751911262061879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77100" y="4337633"/>
            <a:ext cx="466603" cy="43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矩形 1"/>
          <p:cNvSpPr>
            <a:spLocks noChangeArrowheads="1"/>
          </p:cNvSpPr>
          <p:nvPr/>
        </p:nvSpPr>
        <p:spPr bwMode="auto">
          <a:xfrm>
            <a:off x="1467659" y="1070125"/>
            <a:ext cx="6207492" cy="3333214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 I _____ to Shanghai last year. My grandma _____ me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at the airport.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A. go; meet                B. went; meet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C. go; met                  D. went; met 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 She</a:t>
            </a: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was</a:t>
            </a: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_____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yesterday</a:t>
            </a: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excited        B. exciting      C. excite      </a:t>
            </a: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D. boring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 </a:t>
            </a: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—_____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did you go with?</a:t>
            </a:r>
            <a:endParaRPr lang="en-US" altLang="zh-CN" sz="18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—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My friend.</a:t>
            </a:r>
          </a:p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</a:t>
            </a: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            B. </a:t>
            </a: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hat         C. </a:t>
            </a: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here     D. </a:t>
            </a:r>
            <a:r>
              <a:rPr lang="en-US"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hen</a:t>
            </a:r>
          </a:p>
        </p:txBody>
      </p:sp>
      <p:pic>
        <p:nvPicPr>
          <p:cNvPr id="4" name="Picture 3" descr="200751911262061879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3562613" y="2165246"/>
            <a:ext cx="466603" cy="4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200751911262061879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524794" y="2862791"/>
            <a:ext cx="466603" cy="43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200751911262061879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524794" y="3936962"/>
            <a:ext cx="466603" cy="43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7"/>
          <p:cNvSpPr txBox="1">
            <a:spLocks noChangeArrowheads="1"/>
          </p:cNvSpPr>
          <p:nvPr/>
        </p:nvSpPr>
        <p:spPr bwMode="auto">
          <a:xfrm>
            <a:off x="86893" y="603507"/>
            <a:ext cx="5880156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the exercises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409333" y="1359379"/>
            <a:ext cx="6326525" cy="3000144"/>
          </a:xfrm>
          <a:prstGeom prst="rect">
            <a:avLst/>
          </a:prstGeom>
          <a:noFill/>
          <a:ln>
            <a:noFill/>
          </a:ln>
        </p:spPr>
        <p:txBody>
          <a:bodyPr lIns="91430" tIns="45716" rIns="91430" bIns="45716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二、补全短文。</a:t>
            </a:r>
            <a:endParaRPr lang="en-US" altLang="zh-CN" sz="2100">
              <a:solidFill>
                <a:schemeClr val="tx1">
                  <a:lumMod val="65000"/>
                  <a:lumOff val="3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Last summer holiday I _____ (go) to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Taierzhuang 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Ancient Town 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台儿庄古城</a:t>
            </a:r>
            <a:r>
              <a:rPr lang="en-US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 </a:t>
            </a:r>
            <a:r>
              <a:rPr lang="en-GB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with my friends by train. </a:t>
            </a:r>
          </a:p>
          <a:p>
            <a:pPr algn="just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_____ (see) some beautiful buildings and ____ (do) some shopping. I _____ (spend) two days there. I _____ (take) many photos. I ______</a:t>
            </a:r>
            <a:r>
              <a:rPr lang="en-GB" altLang="zh-CN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 </a:t>
            </a:r>
            <a:r>
              <a:rPr lang="en-GB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(enjoy) myself there.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95848" y="1943841"/>
            <a:ext cx="70704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went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74760" y="2887788"/>
            <a:ext cx="61896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saw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41971" y="2887788"/>
            <a:ext cx="890356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did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401920" y="3374641"/>
            <a:ext cx="752279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spent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005005" y="3374641"/>
            <a:ext cx="663005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took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778060" y="3860304"/>
            <a:ext cx="103557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GB" altLang="en-US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enjoyed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7593" name="TextBox 7"/>
          <p:cNvSpPr txBox="1">
            <a:spLocks noChangeArrowheads="1"/>
          </p:cNvSpPr>
          <p:nvPr/>
        </p:nvSpPr>
        <p:spPr bwMode="auto">
          <a:xfrm>
            <a:off x="86893" y="603507"/>
            <a:ext cx="5880156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2192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indent="609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595959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Do the exercises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Post-listening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020003056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86744" y="860504"/>
            <a:ext cx="6770512" cy="380911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1" name="Group 3"/>
          <p:cNvGrpSpPr/>
          <p:nvPr/>
        </p:nvGrpSpPr>
        <p:grpSpPr>
          <a:xfrm>
            <a:off x="883214" y="2770610"/>
            <a:ext cx="2404436" cy="1401041"/>
            <a:chOff x="317" y="0"/>
            <a:chExt cx="1451" cy="1270"/>
          </a:xfrm>
        </p:grpSpPr>
        <p:pic>
          <p:nvPicPr>
            <p:cNvPr id="68625" name="Picture 4" descr="010$00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  <a:lum bright="-34000"/>
            </a:blip>
            <a:stretch>
              <a:fillRect/>
            </a:stretch>
          </p:blipFill>
          <p:spPr bwMode="auto">
            <a:xfrm>
              <a:off x="317" y="0"/>
              <a:ext cx="1451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6" name="Rectangle 5"/>
            <p:cNvSpPr>
              <a:spLocks noChangeArrowheads="1"/>
            </p:cNvSpPr>
            <p:nvPr/>
          </p:nvSpPr>
          <p:spPr bwMode="auto">
            <a:xfrm>
              <a:off x="350" y="469"/>
              <a:ext cx="1064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10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单词、短语</a:t>
              </a:r>
            </a:p>
          </p:txBody>
        </p:sp>
      </p:grpSp>
      <p:grpSp>
        <p:nvGrpSpPr>
          <p:cNvPr id="68612" name="Group 6"/>
          <p:cNvGrpSpPr/>
          <p:nvPr/>
        </p:nvGrpSpPr>
        <p:grpSpPr>
          <a:xfrm>
            <a:off x="2948411" y="2546825"/>
            <a:ext cx="3016258" cy="1401041"/>
            <a:chOff x="0" y="0"/>
            <a:chExt cx="1768" cy="1270"/>
          </a:xfrm>
        </p:grpSpPr>
        <p:pic>
          <p:nvPicPr>
            <p:cNvPr id="68623" name="Picture 7" descr="010$0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  <a:lum bright="-34000"/>
            </a:blip>
            <a:stretch>
              <a:fillRect/>
            </a:stretch>
          </p:blipFill>
          <p:spPr bwMode="auto">
            <a:xfrm>
              <a:off x="317" y="0"/>
              <a:ext cx="1451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4" name="Rectangle 8"/>
            <p:cNvSpPr>
              <a:spLocks noChangeArrowheads="1"/>
            </p:cNvSpPr>
            <p:nvPr/>
          </p:nvSpPr>
          <p:spPr bwMode="auto">
            <a:xfrm>
              <a:off x="0" y="469"/>
              <a:ext cx="1737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10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句子</a:t>
              </a:r>
            </a:p>
          </p:txBody>
        </p:sp>
      </p:grpSp>
      <p:grpSp>
        <p:nvGrpSpPr>
          <p:cNvPr id="68613" name="Group 10"/>
          <p:cNvGrpSpPr/>
          <p:nvPr/>
        </p:nvGrpSpPr>
        <p:grpSpPr>
          <a:xfrm>
            <a:off x="5389151" y="2644602"/>
            <a:ext cx="3024591" cy="1431990"/>
            <a:chOff x="0" y="0"/>
            <a:chExt cx="1768" cy="1270"/>
          </a:xfrm>
        </p:grpSpPr>
        <p:pic>
          <p:nvPicPr>
            <p:cNvPr id="68621" name="Picture 11" descr="010$00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4B2405"/>
                </a:clrFrom>
                <a:clrTo>
                  <a:srgbClr val="4B2405">
                    <a:alpha val="0"/>
                  </a:srgbClr>
                </a:clrTo>
              </a:clrChange>
              <a:lum bright="-34000"/>
            </a:blip>
            <a:stretch>
              <a:fillRect/>
            </a:stretch>
          </p:blipFill>
          <p:spPr bwMode="auto">
            <a:xfrm>
              <a:off x="317" y="0"/>
              <a:ext cx="1451" cy="1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2" name="Rectangle 12"/>
            <p:cNvSpPr>
              <a:spLocks noChangeArrowheads="1"/>
            </p:cNvSpPr>
            <p:nvPr/>
          </p:nvSpPr>
          <p:spPr bwMode="auto">
            <a:xfrm>
              <a:off x="0" y="469"/>
              <a:ext cx="173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10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学会运用</a:t>
              </a:r>
            </a:p>
          </p:txBody>
        </p:sp>
      </p:grp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182765" y="835102"/>
            <a:ext cx="2003301" cy="227993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miter lim="800000"/>
          </a:ln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so, guess,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excited,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on holiday, 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get there</a:t>
            </a:r>
            <a:endParaRPr lang="zh-CN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22"/>
          <p:cNvGrpSpPr/>
          <p:nvPr/>
        </p:nvGrpSpPr>
        <p:grpSpPr>
          <a:xfrm>
            <a:off x="2669247" y="1393781"/>
            <a:ext cx="3628080" cy="1248102"/>
            <a:chOff x="3746613" y="605762"/>
            <a:chExt cx="4754071" cy="1627640"/>
          </a:xfrm>
        </p:grpSpPr>
        <p:sp>
          <p:nvSpPr>
            <p:cNvPr id="46091" name="圆角矩形 21"/>
            <p:cNvSpPr>
              <a:spLocks noChangeArrowheads="1"/>
            </p:cNvSpPr>
            <p:nvPr/>
          </p:nvSpPr>
          <p:spPr bwMode="auto">
            <a:xfrm>
              <a:off x="3746613" y="615287"/>
              <a:ext cx="4604093" cy="161811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FF0000"/>
              </a:solidFill>
              <a:prstDash val="dash"/>
              <a:miter lim="800000"/>
            </a:ln>
          </p:spPr>
          <p:txBody>
            <a:bodyPr wrap="none" anchor="ctr"/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46092" name="矩形 20"/>
            <p:cNvSpPr>
              <a:spLocks noChangeArrowheads="1"/>
            </p:cNvSpPr>
            <p:nvPr/>
          </p:nvSpPr>
          <p:spPr bwMode="auto">
            <a:xfrm>
              <a:off x="3928730" y="605762"/>
              <a:ext cx="4571954" cy="15653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How long did it take to get there?  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How long did you stay there?    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What did you do?</a:t>
              </a:r>
            </a:p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Did you</a:t>
              </a:r>
              <a:r>
                <a:rPr lang="zh-CN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…</a:t>
              </a:r>
              <a:r>
                <a:rPr lang="zh-CN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?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6421750" y="1141021"/>
            <a:ext cx="2448478" cy="1923605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12700">
            <a:solidFill>
              <a:srgbClr val="FF0000"/>
            </a:solidFill>
            <a:prstDash val="dash"/>
            <a:miter lim="800000"/>
          </a:ln>
        </p:spPr>
        <p:txBody>
          <a:bodyPr wrap="none"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运用一般过去时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介绍过去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发生的事情。</a:t>
            </a:r>
          </a:p>
        </p:txBody>
      </p:sp>
      <p:sp>
        <p:nvSpPr>
          <p:cNvPr id="46090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Summary</a:t>
            </a:r>
            <a:endParaRPr lang="zh-CN" altLang="zh-CN" sz="3000" b="1" dirty="0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Homework</a:t>
            </a:r>
            <a:endParaRPr lang="zh-CN" altLang="zh-CN" sz="3000" b="1" dirty="0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1069688" y="1314851"/>
            <a:ext cx="6722114" cy="24924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62" tIns="34281" rIns="68562" bIns="34281">
            <a:spAutoFit/>
          </a:bodyPr>
          <a:lstStyle/>
          <a:p>
            <a:pPr marL="333375" indent="-333375">
              <a:lnSpc>
                <a:spcPct val="150000"/>
              </a:lnSpc>
            </a:pPr>
            <a:r>
              <a:rPr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Review the new words and expressions in this period.</a:t>
            </a:r>
          </a:p>
          <a:p>
            <a:pPr marL="333375" indent="-333375">
              <a:lnSpc>
                <a:spcPct val="150000"/>
              </a:lnSpc>
            </a:pPr>
            <a:r>
              <a:rPr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altLang="zh-CN" sz="21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about your special holiday with your partner, then write them down.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1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Surf the Internet to look for other information about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1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Los Angeles</a:t>
            </a:r>
            <a:r>
              <a:rPr lang="en-US" altLang="zh-CN" sz="2100" i="1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24726" y="2020023"/>
            <a:ext cx="2547274" cy="1104644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45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Goodbye!</a:t>
            </a:r>
          </a:p>
        </p:txBody>
      </p:sp>
      <p:pic>
        <p:nvPicPr>
          <p:cNvPr id="7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9389205" y="8894290"/>
            <a:ext cx="257108" cy="190456"/>
          </a:xfrm>
          <a:prstGeom prst="cube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8" descr="https://timgsa.baidu.com/timg?image&amp;quality=80&amp;size=b9999_10000&amp;sec=1573403815226&amp;di=7c81aebb545be6dce253f9bbcd05036f&amp;imgtype=0&amp;src=http%3A%2F%2Fupload.art.ifeng.com%2F2016%2F0711%2F1468208483444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07061" y="1325573"/>
            <a:ext cx="4462491" cy="2073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2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073258" y="770157"/>
            <a:ext cx="996294" cy="41543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</p:spPr>
        <p:txBody>
          <a:bodyPr wrap="none" lIns="91425" tIns="45713" rIns="91425" bIns="4571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洛杉矶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36900" y="3649611"/>
            <a:ext cx="9217800" cy="1200323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Los Angeles is in the southwest of California. </a:t>
            </a:r>
          </a:p>
          <a:p>
            <a:pPr algn="ctr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It is the second biggest city of the US.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6389" name="Picture 10" descr="https://timgsa.baidu.com/timg?image&amp;quality=80&amp;size=b9999_10000&amp;sec=1573403838477&amp;di=db37c1b4d755407ca9821769bf88a38c&amp;imgtype=0&amp;src=http%3A%2F%2Fb-ssl.duitang.com%2Fuploads%2Fitem%2F20181%2F25%2F201812521434_zRvNQ.jpe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207493" y="1399851"/>
            <a:ext cx="1766427" cy="2161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3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73258" y="703497"/>
            <a:ext cx="996294" cy="41543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</p:spPr>
        <p:txBody>
          <a:bodyPr wrap="none" lIns="91425" tIns="45713" rIns="91425" bIns="4571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好莱坞</a:t>
            </a:r>
          </a:p>
        </p:txBody>
      </p:sp>
      <p:pic>
        <p:nvPicPr>
          <p:cNvPr id="18435" name="Picture 8" descr="https://timgsa.baidu.com/timg?image&amp;quality=80&amp;size=b9999_10000&amp;sec=1573403890319&amp;di=1451e5084182eb99601060981211fc40&amp;imgtype=0&amp;src=http%3A%2F%2Fupload.dianyingjie.com%2F2014%2F1013%2F1413169931218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26847" y="1480986"/>
            <a:ext cx="3378352" cy="178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https://timgsa.baidu.com/timg?image&amp;quality=80&amp;size=b9999_10000&amp;sec=1573403917386&amp;di=22b500fba0ceaf4374cbcb11c26b9762&amp;imgtype=0&amp;src=http%3A%2F%2Fimg.pconline.com.cn%2Fimages%2Fupload%2Fupc%2Ftx%2Fphotoblog%2F1304%2F17%2Fc4%2F19944080_19944080_1366172109641_mthumb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069552" y="1480985"/>
            <a:ext cx="2923127" cy="1787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86000" y="3742378"/>
            <a:ext cx="4570810" cy="807726"/>
          </a:xfrm>
          <a:prstGeom prst="rect">
            <a:avLst/>
          </a:prstGeom>
        </p:spPr>
        <p:txBody>
          <a:bodyPr lIns="68562" tIns="34281" rIns="68562" bIns="34281">
            <a:spAutoFit/>
          </a:bodyPr>
          <a:lstStyle/>
          <a:p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Hollywood, in northwestern LA, was the heart of the movie industry. </a:t>
            </a:r>
            <a:endParaRPr lang="zh-CN" altLang="en-US" sz="21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3807222" y="1356594"/>
            <a:ext cx="1529555" cy="351153"/>
          </a:xfrm>
          <a:prstGeom prst="rect">
            <a:avLst/>
          </a:prstGeom>
        </p:spPr>
        <p:txBody>
          <a:bodyPr wrap="none" lIns="68562" tIns="34281" rIns="68562" bIns="3428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100" b="1" i="1" kern="10">
                <a:ln w="9525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Disneyland</a:t>
            </a:r>
            <a:endParaRPr lang="zh-CN" altLang="en-US" sz="2100" b="1" i="1" kern="10">
              <a:ln w="9525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90017" y="805867"/>
            <a:ext cx="2330637" cy="41543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</p:spPr>
        <p:txBody>
          <a:bodyPr lIns="91425" tIns="45713" rIns="91425" bIns="4571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迪斯尼乐园 </a:t>
            </a:r>
          </a:p>
        </p:txBody>
      </p:sp>
      <p:pic>
        <p:nvPicPr>
          <p:cNvPr id="19460" name="Picture 10" descr="https://timgsa.baidu.com/timg?image&amp;quality=80&amp;size=b9999_10000&amp;sec=1573403959458&amp;di=b85398d81693f343635ddecac7fb7bf4&amp;imgtype=0&amp;src=http%3A%2F%2Fm.xinhuanet.com%2Fah%2F2018-06%2F13%2F1122977194_15288617213921n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9114" y="840482"/>
            <a:ext cx="2926984" cy="19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 descr="https://timgsa.baidu.com/timg?image&amp;quality=80&amp;size=b9999_10000&amp;sec=1573403959458&amp;di=961701039ccaf168af615b771ed09f22&amp;imgtype=0&amp;src=http%3A%2F%2Fupload.17u.net%2Fuploadpicbase%2F2017%2F8%2F11%2Faa%2F201708110221362459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140264" y="877382"/>
            <a:ext cx="2869849" cy="18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4" descr="https://timgsa.baidu.com/timg?image&amp;quality=80&amp;size=b9999_10000&amp;sec=1573403959457&amp;di=acd0fc6551b70b46a16a49859a6f047b&amp;imgtype=0&amp;src=http%3A%2F%2Fww1.sinaimg.cn%2Flarge%2F77070ffbgw1fajpf8vmkjj21kw11yx5n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09114" y="2925783"/>
            <a:ext cx="2944678" cy="192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6" descr="https://timgsa.baidu.com/timg?image&amp;quality=80&amp;size=b9999_10000&amp;sec=1573403959451&amp;di=253cca8b6fd0979a8b627c1becebfbf0&amp;imgtype=0&amp;src=http%3A%2F%2Fp1.ifengimg.com%2Fa%2F2016_25%2F05e313c1f27c625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6140265" y="2969539"/>
            <a:ext cx="2858599" cy="18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29151" y="2024807"/>
            <a:ext cx="2670037" cy="1915465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Disneyland is in Los Angeles, California. It is one of the most famous theme parks in the world.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6"/>
          <p:cNvSpPr>
            <a:spLocks noChangeArrowheads="1" noChangeShapeType="1" noTextEdit="1"/>
          </p:cNvSpPr>
          <p:nvPr/>
        </p:nvSpPr>
        <p:spPr bwMode="auto">
          <a:xfrm>
            <a:off x="3412038" y="2116353"/>
            <a:ext cx="1734289" cy="239260"/>
          </a:xfrm>
          <a:prstGeom prst="rect">
            <a:avLst/>
          </a:prstGeom>
        </p:spPr>
        <p:txBody>
          <a:bodyPr wrap="none" lIns="68562" tIns="34281" rIns="68562" bIns="3428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100" b="1" i="1" kern="10">
                <a:ln w="9525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Santa Monica</a:t>
            </a:r>
            <a:endParaRPr lang="zh-CN" altLang="en-US" sz="2100" b="1" i="1" kern="10">
              <a:ln w="9525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87610" y="815212"/>
            <a:ext cx="1266495" cy="41424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</p:spPr>
        <p:txBody>
          <a:bodyPr wrap="none" lIns="91425" tIns="45713" rIns="91425" bIns="4571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圣莫尼卡</a:t>
            </a:r>
            <a:endParaRPr lang="zh-CN" altLang="en-US" sz="2100" b="1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1508" name="Picture 11" descr="https://timgsa.baidu.com/timg?image&amp;quality=80&amp;size=b9999_10000&amp;sec=1573404061031&amp;di=74421f2b51040c662b9e6c2f5424ee5c&amp;imgtype=0&amp;src=http%3A%2F%2Fm.tuniucdn.com%2Ffilebroker%2Fcdn%2Fsnc%2F05%2Fbc%2F05bcf54a1f6f213627844757080bcedd_w1536_h520_c1_t0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83234" y="724453"/>
            <a:ext cx="2715775" cy="213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3" descr="https://timgsa.baidu.com/timg?image&amp;quality=80&amp;size=b9999_10000&amp;sec=1573404061031&amp;di=8c74120e6e4f034069c05dee0eadd1c7&amp;imgtype=0&amp;src=http%3A%2F%2Fscenery.image.nihaowang.com%2Fscenery%2F175%2F5116%2F201203091632103434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438550" y="3073019"/>
            <a:ext cx="3342405" cy="1718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5" descr="https://timgsa.baidu.com/timg?image&amp;quality=80&amp;size=b9999_10000&amp;sec=1573404061030&amp;di=0b876f4eeab9d5437e47e385d567a373&amp;imgtype=0&amp;src=http%3A%2F%2Fdimg06.c-ctrip.com%2Fimages%2F10070n000000err0905D2_R_800_10000_Q90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5438550" y="723081"/>
            <a:ext cx="3342405" cy="210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3234" y="3293659"/>
            <a:ext cx="3895949" cy="1176972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/>
          <a:p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Santa Monica beach is one of the most famous beaches in the Los Angeles area.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3826863" y="1247487"/>
            <a:ext cx="1489084" cy="279732"/>
          </a:xfrm>
          <a:prstGeom prst="rect">
            <a:avLst/>
          </a:prstGeom>
        </p:spPr>
        <p:txBody>
          <a:bodyPr wrap="none" lIns="68562" tIns="34281" rIns="68562" bIns="3428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2100" i="1" kern="10">
                <a:ln w="9525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Pacific Ocean</a:t>
            </a:r>
            <a:endParaRPr lang="zh-CN" altLang="en-US" sz="2100" i="1" kern="10">
              <a:ln w="9525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73258" y="655883"/>
            <a:ext cx="996294" cy="414242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  <a:miter lim="800000"/>
          </a:ln>
        </p:spPr>
        <p:txBody>
          <a:bodyPr wrap="none" lIns="91425" tIns="45713" rIns="91425" bIns="45713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1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太平洋</a:t>
            </a:r>
          </a:p>
        </p:txBody>
      </p:sp>
      <p:pic>
        <p:nvPicPr>
          <p:cNvPr id="23556" name="Picture 8" descr="https://timgsa.baidu.com/timg?image&amp;quality=80&amp;size=b9999_10000&amp;sec=1573404164238&amp;di=5450d63ed2bd8cbf652006e4432fb1b3&amp;imgtype=0&amp;src=http%3A%2F%2Fimgsrc.baidu.com%2Fbaike%2Fpic%2Fitem%2F8d158aeeb4dd063a2cf53472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03558" y="1635540"/>
            <a:ext cx="4263708" cy="32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https://timgsa.baidu.com/timg?image&amp;quality=80&amp;size=b9999_10000&amp;sec=1573404180099&amp;di=e416a55619e56719ae5f1fed0e27c734&amp;imgtype=jpg&amp;src=http%3A%2F%2Fimg1.imgtn.bdimg.com%2Fit%2Fu%3D2669962961%2C1283538266%26fm%3D214%26gp%3D0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692222" y="1635540"/>
            <a:ext cx="4263708" cy="32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Warming-up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3701880" y="1237963"/>
            <a:ext cx="358285" cy="3594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701880" y="1805761"/>
            <a:ext cx="358285" cy="360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701880" y="2374747"/>
            <a:ext cx="358285" cy="3594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701880" y="2942544"/>
            <a:ext cx="358285" cy="36067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701880" y="3512722"/>
            <a:ext cx="358285" cy="358295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701880" y="4080518"/>
            <a:ext cx="358285" cy="359486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  <a:miter lim="800000"/>
          </a:ln>
        </p:spPr>
        <p:txBody>
          <a:bodyPr wrap="none" lIns="91434" tIns="45717" rIns="91434" bIns="45717" anchor="ctr"/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10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8" name="Text Box 3"/>
          <p:cNvSpPr txBox="1">
            <a:spLocks noChangeArrowheads="1"/>
          </p:cNvSpPr>
          <p:nvPr/>
        </p:nvSpPr>
        <p:spPr bwMode="auto">
          <a:xfrm>
            <a:off x="634439" y="1179637"/>
            <a:ext cx="6338427" cy="3322955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spcAft>
                <a:spcPts val="225"/>
              </a:spcAft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a) California</a:t>
            </a:r>
          </a:p>
          <a:p>
            <a:pPr eaLnBrk="1" hangingPunct="1">
              <a:lnSpc>
                <a:spcPct val="160000"/>
              </a:lnSpc>
              <a:spcAft>
                <a:spcPts val="225"/>
              </a:spcAft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b) Hollywood</a:t>
            </a:r>
          </a:p>
          <a:p>
            <a:pPr eaLnBrk="1" hangingPunct="1">
              <a:lnSpc>
                <a:spcPct val="160000"/>
              </a:lnSpc>
              <a:spcAft>
                <a:spcPts val="225"/>
              </a:spcAft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c) Los Angeles</a:t>
            </a:r>
          </a:p>
          <a:p>
            <a:pPr eaLnBrk="1" hangingPunct="1">
              <a:lnSpc>
                <a:spcPct val="160000"/>
              </a:lnSpc>
              <a:spcAft>
                <a:spcPts val="225"/>
              </a:spcAft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d) Pacific Ocean</a:t>
            </a:r>
          </a:p>
          <a:p>
            <a:pPr eaLnBrk="1" hangingPunct="1">
              <a:lnSpc>
                <a:spcPct val="160000"/>
              </a:lnSpc>
              <a:spcAft>
                <a:spcPts val="225"/>
              </a:spcAft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e) Santa Monica</a:t>
            </a:r>
          </a:p>
          <a:p>
            <a:pPr eaLnBrk="1" hangingPunct="1">
              <a:lnSpc>
                <a:spcPct val="160000"/>
              </a:lnSpc>
              <a:spcAft>
                <a:spcPts val="225"/>
              </a:spcAft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f) Disneyland 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90464" y="4541183"/>
            <a:ext cx="7559691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Now listen and number the places as you hear them.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5075004" y="1163869"/>
            <a:ext cx="3289935" cy="334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682835" y="1174875"/>
            <a:ext cx="50350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3709022" y="2324753"/>
            <a:ext cx="50350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704261" y="2896121"/>
            <a:ext cx="50350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717354" y="3460346"/>
            <a:ext cx="503503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3701880" y="4047188"/>
            <a:ext cx="50350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</a:p>
        </p:txBody>
      </p:sp>
      <p:sp>
        <p:nvSpPr>
          <p:cNvPr id="19472" name="矩形 10"/>
          <p:cNvSpPr>
            <a:spLocks noChangeArrowheads="1"/>
          </p:cNvSpPr>
          <p:nvPr/>
        </p:nvSpPr>
        <p:spPr bwMode="auto">
          <a:xfrm>
            <a:off x="90464" y="713019"/>
            <a:ext cx="5115974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>
            <a:lvl1pPr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92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Find the places on the map.     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685215" y="1753385"/>
            <a:ext cx="503504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Pre-listening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2" name="【听力素材】Module 10 Unit 1 Activity 1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59282" y="4658696"/>
            <a:ext cx="304721" cy="30472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5368" grpId="0"/>
      <p:bldP spid="4" grpId="0"/>
      <p:bldP spid="6" grpId="0"/>
      <p:bldP spid="7" grpId="0"/>
      <p:bldP spid="8" grpId="0"/>
      <p:bldP spid="9" grpId="0"/>
      <p:bldP spid="1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0"/>
          <p:cNvSpPr>
            <a:spLocks noChangeArrowheads="1"/>
          </p:cNvSpPr>
          <p:nvPr/>
        </p:nvSpPr>
        <p:spPr bwMode="auto">
          <a:xfrm>
            <a:off x="60707" y="672548"/>
            <a:ext cx="7600161" cy="461856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>
            <a:spAutoFit/>
          </a:bodyPr>
          <a:lstStyle/>
          <a:p>
            <a:pPr defTabSz="914400" eaLnBrk="1" hangingPunct="1">
              <a:defRPr/>
            </a:pPr>
            <a:r>
              <a:rPr lang="en-US" altLang="zh-CN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Listen and choose the best answer.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2327066" y="1134404"/>
            <a:ext cx="4489868" cy="4187649"/>
          </a:xfrm>
          <a:prstGeom prst="rect">
            <a:avLst/>
          </a:prstGeom>
          <a:noFill/>
          <a:ln>
            <a:noFill/>
          </a:ln>
        </p:spPr>
        <p:txBody>
          <a:bodyPr lIns="91434" tIns="45717" rIns="91434" bIns="45717"/>
          <a:lstStyle>
            <a:lvl1pPr marL="609600" indent="-609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Where is Tony going on holiday?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To London. 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B. To Los Angeles.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C. To Paris.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 Betty went to Los Angeles _______.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A. two years ago    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B. four years ago       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C. three years ago</a:t>
            </a:r>
          </a:p>
        </p:txBody>
      </p:sp>
      <p:pic>
        <p:nvPicPr>
          <p:cNvPr id="5" name="Picture 3" descr="200751911262061879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503233" y="2215240"/>
            <a:ext cx="447558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200751911262061879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503233" y="3653182"/>
            <a:ext cx="447558" cy="4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195077" y="0"/>
            <a:ext cx="6753847" cy="603508"/>
          </a:xfrm>
          <a:prstGeom prst="rect">
            <a:avLst/>
          </a:prstGeom>
          <a:noFill/>
          <a:ln>
            <a:noFill/>
          </a:ln>
        </p:spPr>
        <p:txBody>
          <a:bodyPr lIns="68562" tIns="34281" rIns="68562" bIns="34281" anchor="ctr"/>
          <a:lstStyle>
            <a:lvl1pPr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3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While-listening</a:t>
            </a:r>
            <a:endParaRPr lang="zh-CN" altLang="zh-CN" sz="3000" b="1">
              <a:solidFill>
                <a:schemeClr val="tx1">
                  <a:lumMod val="75000"/>
                  <a:lumOff val="25000"/>
                </a:schemeClr>
              </a:solidFill>
              <a:ea typeface="黑体" panose="02010609060101010101" pitchFamily="49" charset="-122"/>
            </a:endParaRPr>
          </a:p>
        </p:txBody>
      </p:sp>
      <p:pic>
        <p:nvPicPr>
          <p:cNvPr id="2" name="【听力素材】Module 10 Unit 1 Activity 2音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17300" y="760634"/>
            <a:ext cx="304721" cy="30472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WWW.2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Microsoft Office PowerPoint</Application>
  <PresentationFormat>全屏显示(16:9)</PresentationFormat>
  <Paragraphs>230</Paragraphs>
  <Slides>26</Slides>
  <Notes>13</Notes>
  <HiddenSlides>0</HiddenSlides>
  <MMClips>5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黑体</vt:lpstr>
      <vt:lpstr>宋体</vt:lpstr>
      <vt:lpstr>微软雅黑</vt:lpstr>
      <vt:lpstr>Arial</vt:lpstr>
      <vt:lpstr>Calibri Light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第一PPT模板网-WWW.1PPT.COM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2021-02-12T01:33:00Z</cp:lastPrinted>
  <dcterms:created xsi:type="dcterms:W3CDTF">2021-02-12T01:33:00Z</dcterms:created>
  <dcterms:modified xsi:type="dcterms:W3CDTF">2023-01-16T17:56:46Z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2D9352ECA82E49D39214AEB65EED7CB5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