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4ACC9-1B58-4045-9F1A-FD30312AFA2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77FFD-62C9-4562-B32D-B877BEC47AA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F652B-1861-4480-A053-592818132328}" type="slidenum">
              <a:rPr lang="en-US" altLang="zh-CN" smtClean="0">
                <a:solidFill>
                  <a:prstClr val="black"/>
                </a:solidFill>
              </a:rPr>
              <a:t>5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6854965-3D0C-4C69-886E-4443C74C3B3E}" type="slidenum">
              <a:rPr lang="en-US" altLang="zh-CN">
                <a:solidFill>
                  <a:prstClr val="black"/>
                </a:solidFill>
              </a:rPr>
              <a:t>15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9EF3606-23BF-448C-9F96-DDB9189B07F8}" type="slidenum">
              <a:rPr lang="en-US" altLang="zh-CN">
                <a:solidFill>
                  <a:prstClr val="black"/>
                </a:solidFill>
              </a:rPr>
              <a:t>22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z="1200" b="1" dirty="0">
              <a:solidFill>
                <a:srgbClr val="FF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3D42B-A94B-47AA-A61F-3A0D5044A6D6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4CF64D-6C8E-4E40-83F7-CA4FEBF5663D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5B68C-3E46-4F8A-9480-3A6516F0A19A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6D564-4A2D-46C5-B38C-A99BC44F5957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F10B7-6415-4DB5-9B3D-6203A5185565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D9D8F-BB77-485C-88D1-E5503944962F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32BE7-DECE-4274-A6C1-0FB5A3FFB601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4AF33-3664-4461-9123-EA4738F4D419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7D811F-61A5-4815-9175-F86601057F95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9CDFC-E9DF-41F7-806D-7F41D9BAFE66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3AC73A9-DDF7-4DC1-9D7D-46D530FBC77B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990600" y="914400"/>
            <a:ext cx="7962900" cy="137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altLang="zh-CN" sz="4000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altLang="zh-CN" sz="44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宋体" panose="02010600030101010101" pitchFamily="2" charset="-122"/>
              <a:ea typeface="黑体" panose="02010609060101010101" pitchFamily="49" charset="-122"/>
            </a:endParaRPr>
          </a:p>
        </p:txBody>
      </p:sp>
      <p:sp>
        <p:nvSpPr>
          <p:cNvPr id="162819" name="Text Box 3"/>
          <p:cNvSpPr txBox="1">
            <a:spLocks noChangeArrowheads="1"/>
          </p:cNvSpPr>
          <p:nvPr/>
        </p:nvSpPr>
        <p:spPr bwMode="auto">
          <a:xfrm>
            <a:off x="2020820" y="3489815"/>
            <a:ext cx="532765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黑体" panose="02010609060101010101" pitchFamily="49" charset="-122"/>
              </a:rPr>
              <a:t>青岛版 </a:t>
            </a:r>
            <a:r>
              <a:rPr lang="en-US" altLang="zh-CN" sz="28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黑体" panose="02010609060101010101" pitchFamily="49" charset="-122"/>
              </a:rPr>
              <a:t>《</a:t>
            </a:r>
            <a:r>
              <a:rPr lang="zh-CN" altLang="en-US" sz="28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黑体" panose="02010609060101010101" pitchFamily="49" charset="-122"/>
              </a:rPr>
              <a:t>数学</a:t>
            </a:r>
            <a:r>
              <a:rPr lang="en-US" altLang="zh-CN" sz="28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黑体" panose="02010609060101010101" pitchFamily="49" charset="-122"/>
              </a:rPr>
              <a:t>》</a:t>
            </a:r>
            <a:r>
              <a:rPr lang="zh-CN" altLang="en-US" sz="28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黑体" panose="02010609060101010101" pitchFamily="49" charset="-122"/>
              </a:rPr>
              <a:t>八年级（上）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619672" y="1412776"/>
            <a:ext cx="5827236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倩简体" pitchFamily="65" charset="-122"/>
                <a:ea typeface="方正粗倩简体" pitchFamily="65" charset="-122"/>
              </a:rPr>
              <a:t>定</a:t>
            </a:r>
            <a:r>
              <a:rPr lang="zh-CN" alt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倩简体" pitchFamily="65" charset="-122"/>
                <a:ea typeface="方正粗倩简体" pitchFamily="65" charset="-122"/>
              </a:rPr>
              <a:t>义与命</a:t>
            </a:r>
            <a:r>
              <a:rPr lang="zh-CN" altLang="en-US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倩简体" pitchFamily="65" charset="-122"/>
                <a:ea typeface="方正粗倩简体" pitchFamily="65" charset="-122"/>
              </a:rPr>
              <a:t>题</a:t>
            </a:r>
            <a:endParaRPr lang="zh-CN" altLang="en-US" sz="8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粗倩简体" pitchFamily="65" charset="-122"/>
              <a:ea typeface="方正粗倩简体" pitchFamily="65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07555" y="5479860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>
            <a:off x="1908175" y="333375"/>
            <a:ext cx="2895600" cy="685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 normalizeH="1">
                <a:ln w="9525">
                  <a:solidFill>
                    <a:srgbClr val="000000"/>
                  </a:solidFill>
                  <a:round/>
                </a:ln>
                <a:solidFill>
                  <a:srgbClr val="0000FF"/>
                </a:solidFill>
                <a:latin typeface="方正姚体" panose="02010601030101010101" charset="-122"/>
                <a:ea typeface="方正姚体" panose="02010601030101010101" charset="-122"/>
              </a:rPr>
              <a:t>县官判案</a:t>
            </a: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5148263" y="5103813"/>
            <a:ext cx="259238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10244" name="Group 4"/>
          <p:cNvGrpSpPr/>
          <p:nvPr/>
        </p:nvGrpSpPr>
        <p:grpSpPr bwMode="auto">
          <a:xfrm>
            <a:off x="6445250" y="2295525"/>
            <a:ext cx="431800" cy="2809875"/>
            <a:chOff x="4060" y="1446"/>
            <a:chExt cx="272" cy="1770"/>
          </a:xfrm>
        </p:grpSpPr>
        <p:sp>
          <p:nvSpPr>
            <p:cNvPr id="10245" name="Line 5"/>
            <p:cNvSpPr>
              <a:spLocks noChangeShapeType="1"/>
            </p:cNvSpPr>
            <p:nvPr/>
          </p:nvSpPr>
          <p:spPr bwMode="auto">
            <a:xfrm rot="5400000" flipH="1">
              <a:off x="3243" y="2400"/>
              <a:ext cx="1633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46" name="Text Box 6"/>
            <p:cNvSpPr txBox="1">
              <a:spLocks noChangeArrowheads="1"/>
            </p:cNvSpPr>
            <p:nvPr/>
          </p:nvSpPr>
          <p:spPr bwMode="auto">
            <a:xfrm>
              <a:off x="4065" y="1446"/>
              <a:ext cx="26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600">
                  <a:solidFill>
                    <a:srgbClr val="000000"/>
                  </a:solidFill>
                  <a:latin typeface="Tahoma" panose="020B0604030504040204" pitchFamily="34" charset="0"/>
                </a:rPr>
                <a:t>a</a:t>
              </a:r>
            </a:p>
          </p:txBody>
        </p:sp>
      </p:grp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941888" y="4383088"/>
            <a:ext cx="4365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000000"/>
                </a:solidFill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23850" y="1196975"/>
            <a:ext cx="80645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dirty="0">
                <a:solidFill>
                  <a:srgbClr val="000000"/>
                </a:solidFill>
                <a:latin typeface="Tahoma" panose="020B0604030504040204" pitchFamily="34" charset="0"/>
              </a:rPr>
              <a:t>  </a:t>
            </a:r>
            <a:r>
              <a:rPr lang="zh-CN" altLang="en-US" sz="32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你认为线段</a:t>
            </a:r>
            <a:r>
              <a:rPr lang="en-US" altLang="zh-CN" sz="32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a</a:t>
            </a:r>
            <a:r>
              <a:rPr lang="zh-CN" altLang="en-US" sz="32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与线段</a:t>
            </a:r>
            <a:r>
              <a:rPr lang="en-US" altLang="zh-CN" sz="32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b</a:t>
            </a:r>
            <a:r>
              <a:rPr lang="zh-CN" altLang="en-US" sz="32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哪个比较长？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539750" y="2276475"/>
            <a:ext cx="3743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线段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a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比线段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b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长。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539750" y="2997200"/>
            <a:ext cx="39592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线段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b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比线段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a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长。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468313" y="3716338"/>
            <a:ext cx="46085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线段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a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与线段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b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一样长。</a:t>
            </a:r>
          </a:p>
        </p:txBody>
      </p:sp>
      <p:sp>
        <p:nvSpPr>
          <p:cNvPr id="10252" name="WordArt 12"/>
          <p:cNvSpPr>
            <a:spLocks noChangeArrowheads="1" noChangeShapeType="1" noTextEdit="1"/>
          </p:cNvSpPr>
          <p:nvPr/>
        </p:nvSpPr>
        <p:spPr bwMode="auto">
          <a:xfrm rot="5400000">
            <a:off x="7344569" y="2240756"/>
            <a:ext cx="2016125" cy="7921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判断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250825" y="5373688"/>
            <a:ext cx="85693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　　</a:t>
            </a:r>
            <a:r>
              <a:rPr lang="zh-CN" altLang="en-US" sz="3200" b="1">
                <a:solidFill>
                  <a:srgbClr val="000099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一般地，对某一件事情作出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判断</a:t>
            </a:r>
            <a:r>
              <a:rPr lang="zh-CN" altLang="en-US" sz="3200" b="1">
                <a:solidFill>
                  <a:srgbClr val="000099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的语句叫做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命题</a:t>
            </a:r>
            <a:r>
              <a:rPr lang="zh-CN" altLang="en-US" sz="3200" b="1">
                <a:solidFill>
                  <a:srgbClr val="000099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809 L 0.14184 0.167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01" y="87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6200000">
                                      <p:cBhvr>
                                        <p:cTn id="46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184 0.16763 L -0.03159 0.17017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81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/>
      <p:bldP spid="10250" grpId="0"/>
      <p:bldP spid="10251" grpId="0"/>
      <p:bldP spid="10252" grpId="0" animBg="1"/>
      <p:bldP spid="1025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-180975" y="620713"/>
            <a:ext cx="3181350" cy="814387"/>
          </a:xfrm>
        </p:spPr>
        <p:txBody>
          <a:bodyPr/>
          <a:lstStyle/>
          <a:p>
            <a:r>
              <a:rPr lang="zh-CN" altLang="en-US" sz="3200" b="1" dirty="0">
                <a:solidFill>
                  <a:srgbClr val="1C1C1C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（</a:t>
            </a:r>
            <a:r>
              <a:rPr lang="en-US" altLang="zh-CN" sz="3200" b="1" dirty="0">
                <a:solidFill>
                  <a:srgbClr val="1C1C1C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</a:t>
            </a:r>
            <a:r>
              <a:rPr lang="zh-CN" altLang="en-US" sz="3200" b="1" dirty="0">
                <a:solidFill>
                  <a:srgbClr val="1C1C1C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）鸟是动物</a:t>
            </a:r>
            <a:r>
              <a:rPr lang="en-US" altLang="zh-CN" sz="3200" b="1" dirty="0">
                <a:solidFill>
                  <a:srgbClr val="1C1C1C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.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-76200" y="1066800"/>
            <a:ext cx="510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1C1C1C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（</a:t>
            </a:r>
            <a:r>
              <a:rPr kumimoji="1" lang="en-US" altLang="zh-CN" sz="3200" b="1" dirty="0">
                <a:solidFill>
                  <a:srgbClr val="1C1C1C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2</a:t>
            </a:r>
            <a:r>
              <a:rPr kumimoji="1" lang="zh-CN" altLang="en-US" sz="3200" b="1" dirty="0">
                <a:solidFill>
                  <a:srgbClr val="1C1C1C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）动物是鸟</a:t>
            </a:r>
            <a:r>
              <a:rPr kumimoji="1" lang="en-US" altLang="zh-CN" sz="3200" b="1" dirty="0">
                <a:solidFill>
                  <a:srgbClr val="1C1C1C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.</a:t>
            </a:r>
          </a:p>
        </p:txBody>
      </p:sp>
      <p:sp>
        <p:nvSpPr>
          <p:cNvPr id="41988" name="Rectangl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-76200" y="2133600"/>
            <a:ext cx="7772400" cy="62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1C1C1C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（</a:t>
            </a:r>
            <a:r>
              <a:rPr kumimoji="1" lang="en-US" altLang="zh-CN" sz="3200" b="1" dirty="0">
                <a:solidFill>
                  <a:srgbClr val="1C1C1C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3</a:t>
            </a:r>
            <a:r>
              <a:rPr kumimoji="1" lang="zh-CN" altLang="en-US" sz="3200" b="1" dirty="0">
                <a:solidFill>
                  <a:srgbClr val="1C1C1C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）画一个角等于已知角</a:t>
            </a:r>
            <a:r>
              <a:rPr kumimoji="1" lang="en-US" altLang="zh-CN" sz="3200" b="1" dirty="0">
                <a:solidFill>
                  <a:srgbClr val="1C1C1C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.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-76200" y="2852738"/>
            <a:ext cx="7772400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1C1C1C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（</a:t>
            </a:r>
            <a:r>
              <a:rPr kumimoji="1" lang="en-US" altLang="zh-CN" sz="3200" b="1" dirty="0">
                <a:solidFill>
                  <a:srgbClr val="1C1C1C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4</a:t>
            </a:r>
            <a:r>
              <a:rPr kumimoji="1" lang="zh-CN" altLang="en-US" sz="3200" b="1" dirty="0">
                <a:solidFill>
                  <a:srgbClr val="1C1C1C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）两直线平行，同位角相等</a:t>
            </a:r>
            <a:r>
              <a:rPr kumimoji="1" lang="en-US" altLang="zh-CN" sz="3200" b="1" dirty="0">
                <a:solidFill>
                  <a:srgbClr val="1C1C1C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.</a:t>
            </a: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-76200" y="4652963"/>
            <a:ext cx="7086600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1C1C1C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（</a:t>
            </a:r>
            <a:r>
              <a:rPr kumimoji="1" lang="en-US" altLang="zh-CN" sz="3200" b="1" dirty="0">
                <a:solidFill>
                  <a:srgbClr val="1C1C1C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6</a:t>
            </a:r>
            <a:r>
              <a:rPr kumimoji="1" lang="zh-CN" altLang="en-US" sz="3200" b="1" dirty="0">
                <a:solidFill>
                  <a:srgbClr val="1C1C1C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）若某数的平方是</a:t>
            </a:r>
            <a:r>
              <a:rPr kumimoji="1" lang="en-US" altLang="zh-CN" sz="3200" b="1" dirty="0">
                <a:solidFill>
                  <a:srgbClr val="1C1C1C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4</a:t>
            </a:r>
            <a:r>
              <a:rPr kumimoji="1" lang="zh-CN" altLang="en-US" sz="3200" b="1" dirty="0">
                <a:solidFill>
                  <a:srgbClr val="1C1C1C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，求该数</a:t>
            </a:r>
            <a:r>
              <a:rPr kumimoji="1" lang="en-US" altLang="zh-CN" sz="3200" b="1" dirty="0">
                <a:solidFill>
                  <a:srgbClr val="1C1C1C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.</a:t>
            </a: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-76200" y="5516563"/>
            <a:ext cx="9525000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1C1C1C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（</a:t>
            </a:r>
            <a:r>
              <a:rPr kumimoji="1" lang="en-US" altLang="zh-CN" sz="3200" b="1" dirty="0">
                <a:solidFill>
                  <a:srgbClr val="1C1C1C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7</a:t>
            </a:r>
            <a:r>
              <a:rPr kumimoji="1" lang="zh-CN" altLang="en-US" sz="3200" b="1" dirty="0">
                <a:solidFill>
                  <a:srgbClr val="1C1C1C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）对顶角相等</a:t>
            </a:r>
            <a:r>
              <a:rPr kumimoji="1" lang="en-US" altLang="zh-CN" sz="3200" b="1" dirty="0">
                <a:solidFill>
                  <a:srgbClr val="1C1C1C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.</a:t>
            </a: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6732588" y="650875"/>
            <a:ext cx="228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8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是</a:t>
            </a:r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6732588" y="3013075"/>
            <a:ext cx="2292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8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是</a:t>
            </a:r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6732588" y="2209800"/>
            <a:ext cx="2232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FF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不是</a:t>
            </a: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6738938" y="5527675"/>
            <a:ext cx="228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8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是</a:t>
            </a:r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6732588" y="1401763"/>
            <a:ext cx="2286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8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是</a:t>
            </a:r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6732588" y="3840163"/>
            <a:ext cx="24114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FF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不是</a:t>
            </a:r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6732588" y="4724400"/>
            <a:ext cx="2232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FF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不是</a:t>
            </a:r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>
            <a:off x="6300788" y="765175"/>
            <a:ext cx="0" cy="5472113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-180975" y="3933825"/>
            <a:ext cx="65166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</a:rPr>
              <a:t>5</a:t>
            </a:r>
            <a:r>
              <a:rPr lang="zh-CN" altLang="en-US" sz="3200" b="1" dirty="0">
                <a:solidFill>
                  <a:srgbClr val="000000"/>
                </a:solidFill>
              </a:rPr>
              <a:t>）△</a:t>
            </a:r>
            <a:r>
              <a:rPr lang="en-US" altLang="zh-CN" sz="3200" b="1" dirty="0">
                <a:solidFill>
                  <a:srgbClr val="000000"/>
                </a:solidFill>
              </a:rPr>
              <a:t>ABC</a:t>
            </a:r>
            <a:r>
              <a:rPr lang="zh-CN" altLang="en-US" sz="3200" b="1" dirty="0">
                <a:solidFill>
                  <a:srgbClr val="000000"/>
                </a:solidFill>
              </a:rPr>
              <a:t>是等边三角形吗？</a:t>
            </a:r>
          </a:p>
        </p:txBody>
      </p:sp>
      <p:sp>
        <p:nvSpPr>
          <p:cNvPr id="42005" name="Text Box 21"/>
          <p:cNvSpPr txBox="1">
            <a:spLocks noChangeArrowheads="1"/>
          </p:cNvSpPr>
          <p:nvPr/>
        </p:nvSpPr>
        <p:spPr bwMode="auto">
          <a:xfrm>
            <a:off x="250825" y="115888"/>
            <a:ext cx="568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FF0000"/>
                </a:solidFill>
              </a:rPr>
              <a:t>判断下列语句是不是命题：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5" grpId="0"/>
      <p:bldP spid="41996" grpId="0"/>
      <p:bldP spid="41997" grpId="0"/>
      <p:bldP spid="41998" grpId="0"/>
      <p:bldP spid="41999" grpId="0"/>
      <p:bldP spid="42000" grpId="0"/>
      <p:bldP spid="4200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42888" y="2035175"/>
            <a:ext cx="7651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kumimoji="1" lang="zh-CN" altLang="en-US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）两条直线相交，有且只有一个交点（     ）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80988" y="3260725"/>
            <a:ext cx="6229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r>
              <a:rPr kumimoji="1" lang="zh-CN" altLang="en-US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）一个平角的度数是</a:t>
            </a:r>
            <a:r>
              <a:rPr kumimoji="1" lang="en-US" altLang="zh-CN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180</a:t>
            </a:r>
            <a:r>
              <a:rPr kumimoji="1" lang="zh-CN" altLang="en-US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度（      ）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01625" y="4273550"/>
            <a:ext cx="5695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</a:t>
            </a:r>
            <a:r>
              <a:rPr kumimoji="1" lang="zh-CN" altLang="en-US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）取线段</a:t>
            </a:r>
            <a:r>
              <a:rPr kumimoji="1" lang="en-US" altLang="zh-CN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AB</a:t>
            </a:r>
            <a:r>
              <a:rPr kumimoji="1" lang="zh-CN" altLang="en-US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的中点</a:t>
            </a:r>
            <a:r>
              <a:rPr kumimoji="1" lang="en-US" altLang="zh-CN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C</a:t>
            </a:r>
            <a:r>
              <a:rPr kumimoji="1" lang="zh-CN" altLang="en-US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；（       ）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22250" y="1393825"/>
            <a:ext cx="8007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kumimoji="1" lang="zh-CN" altLang="en-US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）长度相等的两条线段是相等的线段吗</a:t>
            </a:r>
            <a:r>
              <a:rPr kumimoji="1" lang="en-US" altLang="zh-CN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?</a:t>
            </a:r>
            <a:r>
              <a:rPr kumimoji="1" lang="zh-CN" altLang="en-US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    ）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01625" y="4832350"/>
            <a:ext cx="5518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7</a:t>
            </a:r>
            <a:r>
              <a:rPr kumimoji="1" lang="zh-CN" altLang="en-US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）画两条相等的线段（       ）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79388" y="404813"/>
            <a:ext cx="85693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判断下列语句是不是命题？是用“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√”，</a:t>
            </a:r>
            <a:r>
              <a:rPr kumimoji="1" lang="zh-CN" altLang="en-US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不是用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49" charset="-122"/>
              </a:rPr>
              <a:t>“</a:t>
            </a:r>
            <a:r>
              <a:rPr kumimoji="1" lang="en-US" altLang="zh-CN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× </a:t>
            </a:r>
            <a:r>
              <a:rPr kumimoji="1" lang="zh-CN" altLang="en-US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表示。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260350" y="2614613"/>
            <a:ext cx="6762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kumimoji="1" lang="zh-CN" altLang="en-US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）不相等的两个角不是对顶角（      ）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304800" y="3756025"/>
            <a:ext cx="6229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kumimoji="1" lang="zh-CN" altLang="en-US" sz="2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）相等的两个角是对顶角（       ）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7019925" y="1341438"/>
            <a:ext cx="6429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×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5795963" y="2565400"/>
            <a:ext cx="6429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4427538" y="4749800"/>
            <a:ext cx="6429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×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756150" y="4151313"/>
            <a:ext cx="6429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×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6659563" y="1989138"/>
            <a:ext cx="6429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5265738" y="3111500"/>
            <a:ext cx="6429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5129213" y="3697288"/>
            <a:ext cx="6429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1331913" y="5373688"/>
            <a:ext cx="6613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3300"/>
                </a:solidFill>
              </a:rPr>
              <a:t>判断一个句子是不是命题的关键是什么？</a:t>
            </a:r>
          </a:p>
        </p:txBody>
      </p:sp>
      <p:sp>
        <p:nvSpPr>
          <p:cNvPr id="20498" name="WordArt 18"/>
          <p:cNvSpPr>
            <a:spLocks noChangeArrowheads="1" noChangeShapeType="1" noTextEdit="1"/>
          </p:cNvSpPr>
          <p:nvPr/>
        </p:nvSpPr>
        <p:spPr bwMode="auto">
          <a:xfrm>
            <a:off x="1403350" y="6021388"/>
            <a:ext cx="6985000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dirty="0">
                <a:ln w="19050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</a:rPr>
              <a:t>是否作出判断，与判断的正确与否没有关系</a:t>
            </a:r>
          </a:p>
        </p:txBody>
      </p:sp>
      <p:grpSp>
        <p:nvGrpSpPr>
          <p:cNvPr id="20500" name="Group 20"/>
          <p:cNvGrpSpPr/>
          <p:nvPr/>
        </p:nvGrpSpPr>
        <p:grpSpPr bwMode="auto">
          <a:xfrm>
            <a:off x="0" y="0"/>
            <a:ext cx="2916238" cy="792163"/>
            <a:chOff x="0" y="0"/>
            <a:chExt cx="1506" cy="596"/>
          </a:xfrm>
        </p:grpSpPr>
        <p:sp>
          <p:nvSpPr>
            <p:cNvPr id="20501" name="AutoShape 21"/>
            <p:cNvSpPr>
              <a:spLocks noChangeAspect="1" noChangeArrowheads="1"/>
            </p:cNvSpPr>
            <p:nvPr/>
          </p:nvSpPr>
          <p:spPr bwMode="auto">
            <a:xfrm rot="-4047281">
              <a:off x="-14" y="52"/>
              <a:ext cx="223" cy="120"/>
            </a:xfrm>
            <a:prstGeom prst="curvedDownArrow">
              <a:avLst>
                <a:gd name="adj1" fmla="val 37167"/>
                <a:gd name="adj2" fmla="val 74333"/>
                <a:gd name="adj3" fmla="val 333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5400000" scaled="1"/>
            </a:gradFill>
            <a:ln w="38100">
              <a:solidFill>
                <a:schemeClr val="accent2"/>
              </a:solidFill>
              <a:miter lim="800000"/>
            </a:ln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20502" name="Group 22"/>
            <p:cNvGrpSpPr/>
            <p:nvPr/>
          </p:nvGrpSpPr>
          <p:grpSpPr bwMode="auto">
            <a:xfrm>
              <a:off x="0" y="48"/>
              <a:ext cx="1506" cy="548"/>
              <a:chOff x="0" y="0"/>
              <a:chExt cx="1506" cy="548"/>
            </a:xfrm>
          </p:grpSpPr>
          <p:sp>
            <p:nvSpPr>
              <p:cNvPr id="20503" name="Rectangle 23"/>
              <p:cNvSpPr>
                <a:spLocks noChangeAspect="1" noChangeArrowheads="1"/>
              </p:cNvSpPr>
              <p:nvPr/>
            </p:nvSpPr>
            <p:spPr bwMode="auto">
              <a:xfrm>
                <a:off x="0" y="303"/>
                <a:ext cx="1404" cy="245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4B7CA"/>
                  </a:gs>
                </a:gsLst>
                <a:lin ang="0" scaled="1"/>
              </a:gradFill>
              <a:ln w="38100">
                <a:solidFill>
                  <a:schemeClr val="tx1"/>
                </a:solidFill>
                <a:miter lim="800000"/>
              </a:ln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504" name="Oval 24"/>
              <p:cNvSpPr>
                <a:spLocks noChangeAspect="1" noChangeArrowheads="1"/>
              </p:cNvSpPr>
              <p:nvPr/>
            </p:nvSpPr>
            <p:spPr bwMode="auto">
              <a:xfrm>
                <a:off x="113" y="22"/>
                <a:ext cx="350" cy="294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CC99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FF6565"/>
                </a:solidFill>
                <a:round/>
              </a:ln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505" name="Oval 25"/>
              <p:cNvSpPr>
                <a:spLocks noChangeAspect="1" noChangeArrowheads="1"/>
              </p:cNvSpPr>
              <p:nvPr/>
            </p:nvSpPr>
            <p:spPr bwMode="auto">
              <a:xfrm>
                <a:off x="183" y="106"/>
                <a:ext cx="70" cy="35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rgbClr val="000099"/>
                </a:solidFill>
                <a:round/>
              </a:ln>
            </p:spPr>
            <p:txBody>
              <a:bodyPr wrap="none"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506" name="Oval 26"/>
              <p:cNvSpPr>
                <a:spLocks noChangeAspect="1" noChangeArrowheads="1"/>
              </p:cNvSpPr>
              <p:nvPr/>
            </p:nvSpPr>
            <p:spPr bwMode="auto">
              <a:xfrm>
                <a:off x="358" y="106"/>
                <a:ext cx="70" cy="35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rgbClr val="000099"/>
                </a:solidFill>
                <a:round/>
              </a:ln>
            </p:spPr>
            <p:txBody>
              <a:bodyPr wrap="none"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507" name="AutoShape 27"/>
              <p:cNvSpPr>
                <a:spLocks noChangeAspect="1" noChangeArrowheads="1"/>
              </p:cNvSpPr>
              <p:nvPr/>
            </p:nvSpPr>
            <p:spPr bwMode="auto">
              <a:xfrm rot="-5299341">
                <a:off x="279" y="189"/>
                <a:ext cx="49" cy="106"/>
              </a:xfrm>
              <a:prstGeom prst="moon">
                <a:avLst>
                  <a:gd name="adj" fmla="val 50000"/>
                </a:avLst>
              </a:prstGeom>
              <a:solidFill>
                <a:schemeClr val="accent2">
                  <a:alpha val="50000"/>
                </a:schemeClr>
              </a:solidFill>
              <a:ln w="38100">
                <a:solidFill>
                  <a:srgbClr val="FF0000"/>
                </a:solidFill>
                <a:miter lim="800000"/>
              </a:ln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508" name="AutoShape 28"/>
              <p:cNvSpPr>
                <a:spLocks noChangeAspect="1" noChangeArrowheads="1"/>
              </p:cNvSpPr>
              <p:nvPr/>
            </p:nvSpPr>
            <p:spPr bwMode="auto">
              <a:xfrm>
                <a:off x="490" y="144"/>
                <a:ext cx="174" cy="87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gradFill rotWithShape="0">
                <a:gsLst>
                  <a:gs pos="0">
                    <a:schemeClr val="hlink"/>
                  </a:gs>
                  <a:gs pos="50000">
                    <a:schemeClr val="accent2"/>
                  </a:gs>
                  <a:gs pos="100000">
                    <a:schemeClr val="hlink"/>
                  </a:gs>
                </a:gsLst>
                <a:lin ang="5400000" scaled="1"/>
              </a:gradFill>
              <a:ln w="38100">
                <a:solidFill>
                  <a:srgbClr val="FF1B77"/>
                </a:solidFill>
                <a:miter lim="800000"/>
              </a:ln>
            </p:spPr>
            <p:txBody>
              <a:bodyPr wrap="none"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509" name="AutoShape 29"/>
              <p:cNvSpPr>
                <a:spLocks noChangeAspect="1" noChangeArrowheads="1"/>
              </p:cNvSpPr>
              <p:nvPr/>
            </p:nvSpPr>
            <p:spPr bwMode="auto">
              <a:xfrm>
                <a:off x="42" y="352"/>
                <a:ext cx="316" cy="126"/>
              </a:xfrm>
              <a:prstGeom prst="verticalScroll">
                <a:avLst>
                  <a:gd name="adj" fmla="val 12500"/>
                </a:avLst>
              </a:prstGeom>
              <a:gradFill rotWithShape="0">
                <a:gsLst>
                  <a:gs pos="0">
                    <a:schemeClr val="accent1"/>
                  </a:gs>
                  <a:gs pos="50000">
                    <a:schemeClr val="accent2"/>
                  </a:gs>
                  <a:gs pos="100000">
                    <a:schemeClr val="accent1"/>
                  </a:gs>
                </a:gsLst>
                <a:lin ang="5400000" scaled="1"/>
              </a:gradFill>
              <a:ln w="38100">
                <a:solidFill>
                  <a:schemeClr val="accent2"/>
                </a:solidFill>
                <a:round/>
              </a:ln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0510" name="Text Box 30"/>
              <p:cNvSpPr txBox="1">
                <a:spLocks noChangeAspect="1" noChangeArrowheads="1"/>
              </p:cNvSpPr>
              <p:nvPr/>
            </p:nvSpPr>
            <p:spPr bwMode="auto">
              <a:xfrm>
                <a:off x="634" y="0"/>
                <a:ext cx="872" cy="3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2">
                        <a:alpha val="5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28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ea typeface="黑体" panose="02010609060101010101" pitchFamily="49" charset="-122"/>
                  </a:rPr>
                  <a:t>当堂达标</a:t>
                </a:r>
              </a:p>
            </p:txBody>
          </p:sp>
          <p:sp>
            <p:nvSpPr>
              <p:cNvPr id="20511" name="Freeform 31"/>
              <p:cNvSpPr/>
              <p:nvPr/>
            </p:nvSpPr>
            <p:spPr bwMode="auto">
              <a:xfrm>
                <a:off x="442" y="288"/>
                <a:ext cx="192" cy="144"/>
              </a:xfrm>
              <a:custGeom>
                <a:avLst/>
                <a:gdLst>
                  <a:gd name="T0" fmla="*/ 0 w 192"/>
                  <a:gd name="T1" fmla="*/ 0 h 144"/>
                  <a:gd name="T2" fmla="*/ 0 w 192"/>
                  <a:gd name="T3" fmla="*/ 144 h 144"/>
                  <a:gd name="T4" fmla="*/ 192 w 192"/>
                  <a:gd name="T5" fmla="*/ 14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2" h="144">
                    <a:moveTo>
                      <a:pt x="0" y="0"/>
                    </a:moveTo>
                    <a:lnTo>
                      <a:pt x="0" y="144"/>
                    </a:lnTo>
                    <a:lnTo>
                      <a:pt x="192" y="144"/>
                    </a:lnTo>
                  </a:path>
                </a:pathLst>
              </a:custGeom>
              <a:noFill/>
              <a:ln w="76200" cmpd="sng">
                <a:solidFill>
                  <a:srgbClr val="FF6565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0" grpId="0" autoUpdateAnimBg="0"/>
      <p:bldP spid="20491" grpId="0" autoUpdateAnimBg="0"/>
      <p:bldP spid="20492" grpId="0" autoUpdateAnimBg="0"/>
      <p:bldP spid="20493" grpId="0" autoUpdateAnimBg="0"/>
      <p:bldP spid="20494" grpId="0" autoUpdateAnimBg="0"/>
      <p:bldP spid="20495" grpId="0" autoUpdateAnimBg="0"/>
      <p:bldP spid="20496" grpId="0" autoUpdateAnimBg="0"/>
      <p:bldP spid="20497" grpId="0"/>
      <p:bldP spid="2049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55675" y="333375"/>
            <a:ext cx="7793038" cy="1143000"/>
          </a:xfrm>
        </p:spPr>
        <p:txBody>
          <a:bodyPr/>
          <a:lstStyle/>
          <a:p>
            <a:r>
              <a:rPr lang="en-US" altLang="zh-CN" sz="2800" b="1"/>
              <a:t>◇</a:t>
            </a:r>
            <a:r>
              <a:rPr lang="en-US" altLang="zh-CN" b="1"/>
              <a:t>                         </a:t>
            </a:r>
            <a:r>
              <a:rPr lang="zh-CN" altLang="en-US" sz="4000" b="1">
                <a:solidFill>
                  <a:srgbClr val="008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命题的结构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286000" y="2057400"/>
            <a:ext cx="5410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两直线平行，同位角相等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914400" y="5029200"/>
            <a:ext cx="7315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009999"/>
                </a:solidFill>
                <a:latin typeface="Times New Roman" panose="02020603050405020304" pitchFamily="18" charset="0"/>
              </a:rPr>
              <a:t>  </a:t>
            </a:r>
            <a:r>
              <a:rPr kumimoji="1"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如果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两直线平行，</a:t>
            </a:r>
            <a:r>
              <a:rPr kumimoji="1"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那么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同位角相等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2289175" y="2362200"/>
            <a:ext cx="2138363" cy="490538"/>
          </a:xfrm>
          <a:prstGeom prst="flowChartProcess">
            <a:avLst/>
          </a:prstGeom>
          <a:noFill/>
          <a:ln w="25400">
            <a:solidFill>
              <a:schemeClr val="hlink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4800600" y="2362200"/>
            <a:ext cx="2076450" cy="490538"/>
          </a:xfrm>
          <a:prstGeom prst="flowChartProcess">
            <a:avLst/>
          </a:prstGeom>
          <a:noFill/>
          <a:ln w="25400">
            <a:solidFill>
              <a:schemeClr val="hlink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2667000" y="2971800"/>
            <a:ext cx="228600" cy="533400"/>
          </a:xfrm>
          <a:prstGeom prst="downArrow">
            <a:avLst>
              <a:gd name="adj1" fmla="val 50000"/>
              <a:gd name="adj2" fmla="val 58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2536" name="AutoShape 8"/>
          <p:cNvSpPr>
            <a:spLocks noChangeArrowheads="1"/>
          </p:cNvSpPr>
          <p:nvPr/>
        </p:nvSpPr>
        <p:spPr bwMode="auto">
          <a:xfrm>
            <a:off x="6400800" y="2971800"/>
            <a:ext cx="228600" cy="533400"/>
          </a:xfrm>
          <a:prstGeom prst="downArrow">
            <a:avLst>
              <a:gd name="adj1" fmla="val 50000"/>
              <a:gd name="adj2" fmla="val 58333"/>
            </a:avLst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2537" name="AutoShape 9"/>
          <p:cNvSpPr>
            <a:spLocks noChangeArrowheads="1"/>
          </p:cNvSpPr>
          <p:nvPr/>
        </p:nvSpPr>
        <p:spPr bwMode="auto">
          <a:xfrm>
            <a:off x="2667000" y="4343400"/>
            <a:ext cx="228600" cy="533400"/>
          </a:xfrm>
          <a:prstGeom prst="downArrow">
            <a:avLst>
              <a:gd name="adj1" fmla="val 50000"/>
              <a:gd name="adj2" fmla="val 58333"/>
            </a:avLst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2538" name="AutoShape 10"/>
          <p:cNvSpPr>
            <a:spLocks noChangeArrowheads="1"/>
          </p:cNvSpPr>
          <p:nvPr/>
        </p:nvSpPr>
        <p:spPr bwMode="auto">
          <a:xfrm>
            <a:off x="6400800" y="4343400"/>
            <a:ext cx="228600" cy="533400"/>
          </a:xfrm>
          <a:prstGeom prst="downArrow">
            <a:avLst>
              <a:gd name="adj1" fmla="val 50000"/>
              <a:gd name="adj2" fmla="val 58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2539" name="AutoShape 11"/>
          <p:cNvSpPr>
            <a:spLocks noChangeArrowheads="1"/>
          </p:cNvSpPr>
          <p:nvPr/>
        </p:nvSpPr>
        <p:spPr bwMode="auto">
          <a:xfrm>
            <a:off x="827088" y="3581400"/>
            <a:ext cx="3529012" cy="6096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条件（题设）</a:t>
            </a:r>
          </a:p>
        </p:txBody>
      </p:sp>
      <p:sp>
        <p:nvSpPr>
          <p:cNvPr id="22540" name="AutoShape 12"/>
          <p:cNvSpPr>
            <a:spLocks noChangeArrowheads="1"/>
          </p:cNvSpPr>
          <p:nvPr/>
        </p:nvSpPr>
        <p:spPr bwMode="auto">
          <a:xfrm>
            <a:off x="5435600" y="3581400"/>
            <a:ext cx="3168650" cy="639763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latin typeface="Tahoma" panose="020B0604030504040204" pitchFamily="34" charset="0"/>
                <a:ea typeface="幼圆" panose="02010509060101010101" pitchFamily="49" charset="-122"/>
              </a:rPr>
              <a:t>结论（题断）</a:t>
            </a:r>
          </a:p>
        </p:txBody>
      </p:sp>
      <p:sp>
        <p:nvSpPr>
          <p:cNvPr id="22541" name="AutoShape 13"/>
          <p:cNvSpPr>
            <a:spLocks noChangeArrowheads="1"/>
          </p:cNvSpPr>
          <p:nvPr/>
        </p:nvSpPr>
        <p:spPr bwMode="auto">
          <a:xfrm>
            <a:off x="4419600" y="3810000"/>
            <a:ext cx="1066800" cy="22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8000">
              <a:alpha val="31000"/>
            </a:srgbClr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900113" y="1557338"/>
            <a:ext cx="7273925" cy="0"/>
          </a:xfrm>
          <a:prstGeom prst="line">
            <a:avLst/>
          </a:prstGeom>
          <a:noFill/>
          <a:ln w="28575">
            <a:solidFill>
              <a:srgbClr val="96969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22543" name="Group 15"/>
          <p:cNvGrpSpPr/>
          <p:nvPr/>
        </p:nvGrpSpPr>
        <p:grpSpPr bwMode="auto">
          <a:xfrm>
            <a:off x="0" y="0"/>
            <a:ext cx="2700338" cy="836613"/>
            <a:chOff x="0" y="0"/>
            <a:chExt cx="1506" cy="596"/>
          </a:xfrm>
        </p:grpSpPr>
        <p:sp>
          <p:nvSpPr>
            <p:cNvPr id="22544" name="AutoShape 16"/>
            <p:cNvSpPr>
              <a:spLocks noChangeAspect="1" noChangeArrowheads="1"/>
            </p:cNvSpPr>
            <p:nvPr/>
          </p:nvSpPr>
          <p:spPr bwMode="auto">
            <a:xfrm rot="-4047281">
              <a:off x="-14" y="52"/>
              <a:ext cx="223" cy="120"/>
            </a:xfrm>
            <a:prstGeom prst="curvedDownArrow">
              <a:avLst>
                <a:gd name="adj1" fmla="val 37167"/>
                <a:gd name="adj2" fmla="val 74333"/>
                <a:gd name="adj3" fmla="val 333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5400000" scaled="1"/>
            </a:gradFill>
            <a:ln w="38100">
              <a:solidFill>
                <a:schemeClr val="accent2"/>
              </a:solidFill>
              <a:miter lim="800000"/>
            </a:ln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22545" name="Group 17"/>
            <p:cNvGrpSpPr/>
            <p:nvPr/>
          </p:nvGrpSpPr>
          <p:grpSpPr bwMode="auto">
            <a:xfrm>
              <a:off x="0" y="48"/>
              <a:ext cx="1506" cy="548"/>
              <a:chOff x="0" y="0"/>
              <a:chExt cx="1506" cy="548"/>
            </a:xfrm>
          </p:grpSpPr>
          <p:sp>
            <p:nvSpPr>
              <p:cNvPr id="22546" name="Rectangle 18"/>
              <p:cNvSpPr>
                <a:spLocks noChangeAspect="1" noChangeArrowheads="1"/>
              </p:cNvSpPr>
              <p:nvPr/>
            </p:nvSpPr>
            <p:spPr bwMode="auto">
              <a:xfrm>
                <a:off x="0" y="303"/>
                <a:ext cx="1404" cy="245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4B7CA"/>
                  </a:gs>
                </a:gsLst>
                <a:lin ang="0" scaled="1"/>
              </a:gradFill>
              <a:ln w="38100">
                <a:solidFill>
                  <a:schemeClr val="tx1"/>
                </a:solidFill>
                <a:miter lim="800000"/>
              </a:ln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2547" name="Oval 19"/>
              <p:cNvSpPr>
                <a:spLocks noChangeAspect="1" noChangeArrowheads="1"/>
              </p:cNvSpPr>
              <p:nvPr/>
            </p:nvSpPr>
            <p:spPr bwMode="auto">
              <a:xfrm>
                <a:off x="113" y="22"/>
                <a:ext cx="350" cy="294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CC99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FF6565"/>
                </a:solidFill>
                <a:round/>
              </a:ln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2548" name="Oval 20"/>
              <p:cNvSpPr>
                <a:spLocks noChangeAspect="1" noChangeArrowheads="1"/>
              </p:cNvSpPr>
              <p:nvPr/>
            </p:nvSpPr>
            <p:spPr bwMode="auto">
              <a:xfrm>
                <a:off x="183" y="106"/>
                <a:ext cx="70" cy="35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rgbClr val="000099"/>
                </a:solidFill>
                <a:round/>
              </a:ln>
            </p:spPr>
            <p:txBody>
              <a:bodyPr wrap="none"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2549" name="Oval 21"/>
              <p:cNvSpPr>
                <a:spLocks noChangeAspect="1" noChangeArrowheads="1"/>
              </p:cNvSpPr>
              <p:nvPr/>
            </p:nvSpPr>
            <p:spPr bwMode="auto">
              <a:xfrm>
                <a:off x="358" y="106"/>
                <a:ext cx="70" cy="35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rgbClr val="000099"/>
                </a:solidFill>
                <a:round/>
              </a:ln>
            </p:spPr>
            <p:txBody>
              <a:bodyPr wrap="none"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2550" name="AutoShape 22"/>
              <p:cNvSpPr>
                <a:spLocks noChangeAspect="1" noChangeArrowheads="1"/>
              </p:cNvSpPr>
              <p:nvPr/>
            </p:nvSpPr>
            <p:spPr bwMode="auto">
              <a:xfrm rot="-5299341">
                <a:off x="279" y="189"/>
                <a:ext cx="49" cy="106"/>
              </a:xfrm>
              <a:prstGeom prst="moon">
                <a:avLst>
                  <a:gd name="adj" fmla="val 50000"/>
                </a:avLst>
              </a:prstGeom>
              <a:solidFill>
                <a:schemeClr val="accent2">
                  <a:alpha val="50000"/>
                </a:schemeClr>
              </a:solidFill>
              <a:ln w="38100">
                <a:solidFill>
                  <a:srgbClr val="FF0000"/>
                </a:solidFill>
                <a:miter lim="800000"/>
              </a:ln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2551" name="AutoShape 23"/>
              <p:cNvSpPr>
                <a:spLocks noChangeAspect="1" noChangeArrowheads="1"/>
              </p:cNvSpPr>
              <p:nvPr/>
            </p:nvSpPr>
            <p:spPr bwMode="auto">
              <a:xfrm>
                <a:off x="490" y="144"/>
                <a:ext cx="174" cy="87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gradFill rotWithShape="0">
                <a:gsLst>
                  <a:gs pos="0">
                    <a:schemeClr val="hlink"/>
                  </a:gs>
                  <a:gs pos="50000">
                    <a:schemeClr val="accent2"/>
                  </a:gs>
                  <a:gs pos="100000">
                    <a:schemeClr val="hlink"/>
                  </a:gs>
                </a:gsLst>
                <a:lin ang="5400000" scaled="1"/>
              </a:gradFill>
              <a:ln w="38100">
                <a:solidFill>
                  <a:srgbClr val="FF1B77"/>
                </a:solidFill>
                <a:miter lim="800000"/>
              </a:ln>
            </p:spPr>
            <p:txBody>
              <a:bodyPr wrap="none"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2552" name="AutoShape 24"/>
              <p:cNvSpPr>
                <a:spLocks noChangeAspect="1" noChangeArrowheads="1"/>
              </p:cNvSpPr>
              <p:nvPr/>
            </p:nvSpPr>
            <p:spPr bwMode="auto">
              <a:xfrm>
                <a:off x="42" y="352"/>
                <a:ext cx="316" cy="126"/>
              </a:xfrm>
              <a:prstGeom prst="verticalScroll">
                <a:avLst>
                  <a:gd name="adj" fmla="val 12500"/>
                </a:avLst>
              </a:prstGeom>
              <a:gradFill rotWithShape="0">
                <a:gsLst>
                  <a:gs pos="0">
                    <a:schemeClr val="accent1"/>
                  </a:gs>
                  <a:gs pos="50000">
                    <a:schemeClr val="accent2"/>
                  </a:gs>
                  <a:gs pos="100000">
                    <a:schemeClr val="accent1"/>
                  </a:gs>
                </a:gsLst>
                <a:lin ang="5400000" scaled="1"/>
              </a:gradFill>
              <a:ln w="38100">
                <a:solidFill>
                  <a:schemeClr val="accent2"/>
                </a:solidFill>
                <a:round/>
              </a:ln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2553" name="Text Box 25"/>
              <p:cNvSpPr txBox="1">
                <a:spLocks noChangeAspect="1" noChangeArrowheads="1"/>
              </p:cNvSpPr>
              <p:nvPr/>
            </p:nvSpPr>
            <p:spPr bwMode="auto">
              <a:xfrm>
                <a:off x="634" y="0"/>
                <a:ext cx="872" cy="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2">
                        <a:alpha val="5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24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ea typeface="黑体" panose="02010609060101010101" pitchFamily="49" charset="-122"/>
                  </a:rPr>
                  <a:t>触类旁通</a:t>
                </a:r>
              </a:p>
            </p:txBody>
          </p:sp>
          <p:sp>
            <p:nvSpPr>
              <p:cNvPr id="22554" name="Freeform 26"/>
              <p:cNvSpPr/>
              <p:nvPr/>
            </p:nvSpPr>
            <p:spPr bwMode="auto">
              <a:xfrm>
                <a:off x="442" y="288"/>
                <a:ext cx="192" cy="144"/>
              </a:xfrm>
              <a:custGeom>
                <a:avLst/>
                <a:gdLst>
                  <a:gd name="T0" fmla="*/ 0 w 192"/>
                  <a:gd name="T1" fmla="*/ 0 h 144"/>
                  <a:gd name="T2" fmla="*/ 0 w 192"/>
                  <a:gd name="T3" fmla="*/ 144 h 144"/>
                  <a:gd name="T4" fmla="*/ 192 w 192"/>
                  <a:gd name="T5" fmla="*/ 14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2" h="144">
                    <a:moveTo>
                      <a:pt x="0" y="0"/>
                    </a:moveTo>
                    <a:lnTo>
                      <a:pt x="0" y="144"/>
                    </a:lnTo>
                    <a:lnTo>
                      <a:pt x="192" y="144"/>
                    </a:lnTo>
                  </a:path>
                </a:pathLst>
              </a:custGeom>
              <a:noFill/>
              <a:ln w="76200" cmpd="sng">
                <a:solidFill>
                  <a:srgbClr val="FF6565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9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4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8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utoUpdateAnimBg="0"/>
      <p:bldP spid="22532" grpId="0" autoUpdateAnimBg="0"/>
      <p:bldP spid="22533" grpId="0" animBg="1"/>
      <p:bldP spid="22534" grpId="0" animBg="1"/>
      <p:bldP spid="22535" grpId="0" animBg="1"/>
      <p:bldP spid="22536" grpId="0" animBg="1"/>
      <p:bldP spid="22537" grpId="0" animBg="1"/>
      <p:bldP spid="22538" grpId="0" animBg="1"/>
      <p:bldP spid="22539" grpId="0" animBg="1" autoUpdateAnimBg="0"/>
      <p:bldP spid="22540" grpId="0" animBg="1" autoUpdateAnimBg="0"/>
      <p:bldP spid="2254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/>
          <p:nvPr/>
        </p:nvGrpSpPr>
        <p:grpSpPr bwMode="auto">
          <a:xfrm>
            <a:off x="323850" y="765175"/>
            <a:ext cx="8382000" cy="2759075"/>
            <a:chOff x="240" y="144"/>
            <a:chExt cx="5280" cy="1738"/>
          </a:xfrm>
        </p:grpSpPr>
        <p:sp>
          <p:nvSpPr>
            <p:cNvPr id="23555" name="Text Box 3"/>
            <p:cNvSpPr txBox="1">
              <a:spLocks noChangeArrowheads="1"/>
            </p:cNvSpPr>
            <p:nvPr/>
          </p:nvSpPr>
          <p:spPr bwMode="auto">
            <a:xfrm>
              <a:off x="240" y="144"/>
              <a:ext cx="5280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40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1</a:t>
              </a:r>
              <a:r>
                <a:rPr kumimoji="1" lang="zh-CN" altLang="en-US" sz="40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、如果两条直线相交，那么它们只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40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      有一个交点；</a:t>
              </a:r>
            </a:p>
          </p:txBody>
        </p:sp>
        <p:sp>
          <p:nvSpPr>
            <p:cNvPr id="23556" name="Text Box 4"/>
            <p:cNvSpPr txBox="1">
              <a:spLocks noChangeArrowheads="1"/>
            </p:cNvSpPr>
            <p:nvPr/>
          </p:nvSpPr>
          <p:spPr bwMode="auto">
            <a:xfrm>
              <a:off x="720" y="960"/>
              <a:ext cx="432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40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题设：</a:t>
              </a:r>
            </a:p>
          </p:txBody>
        </p:sp>
        <p:sp>
          <p:nvSpPr>
            <p:cNvPr id="23557" name="Text Box 5"/>
            <p:cNvSpPr txBox="1">
              <a:spLocks noChangeArrowheads="1"/>
            </p:cNvSpPr>
            <p:nvPr/>
          </p:nvSpPr>
          <p:spPr bwMode="auto">
            <a:xfrm>
              <a:off x="720" y="1440"/>
              <a:ext cx="432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40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结论：</a:t>
              </a:r>
              <a:r>
                <a:rPr kumimoji="1" lang="zh-CN" altLang="en-US" sz="4000" b="1" dirty="0">
                  <a:solidFill>
                    <a:srgbClr val="FFFFFF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 </a:t>
              </a:r>
            </a:p>
          </p:txBody>
        </p:sp>
      </p:grp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2438400" y="2041525"/>
            <a:ext cx="6858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 dirty="0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49" charset="-122"/>
              </a:rPr>
              <a:t>两条直线相交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2438400" y="2803525"/>
            <a:ext cx="6858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 dirty="0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49" charset="-122"/>
              </a:rPr>
              <a:t>它们只有一个交点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323850" y="115888"/>
            <a:ext cx="838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   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指出下列命题的题设和结论</a:t>
            </a:r>
          </a:p>
        </p:txBody>
      </p:sp>
      <p:grpSp>
        <p:nvGrpSpPr>
          <p:cNvPr id="23561" name="Group 9"/>
          <p:cNvGrpSpPr/>
          <p:nvPr/>
        </p:nvGrpSpPr>
        <p:grpSpPr bwMode="auto">
          <a:xfrm>
            <a:off x="395288" y="3694113"/>
            <a:ext cx="8382000" cy="2759075"/>
            <a:chOff x="240" y="2112"/>
            <a:chExt cx="5280" cy="1738"/>
          </a:xfrm>
        </p:grpSpPr>
        <p:sp>
          <p:nvSpPr>
            <p:cNvPr id="23562" name="Text Box 10"/>
            <p:cNvSpPr txBox="1">
              <a:spLocks noChangeArrowheads="1"/>
            </p:cNvSpPr>
            <p:nvPr/>
          </p:nvSpPr>
          <p:spPr bwMode="auto">
            <a:xfrm>
              <a:off x="240" y="2112"/>
              <a:ext cx="5280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40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2</a:t>
              </a:r>
              <a:r>
                <a:rPr kumimoji="1" lang="zh-CN" altLang="en-US" sz="40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、如果∠</a:t>
              </a:r>
              <a:r>
                <a:rPr kumimoji="1" lang="en-US" altLang="zh-CN" sz="40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1=∠2</a:t>
              </a:r>
              <a:r>
                <a:rPr kumimoji="1" lang="zh-CN" altLang="en-US" sz="40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，∠</a:t>
              </a:r>
              <a:r>
                <a:rPr kumimoji="1" lang="en-US" altLang="zh-CN" sz="40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2=∠3</a:t>
              </a:r>
              <a:r>
                <a:rPr kumimoji="1" lang="zh-CN" altLang="en-US" sz="40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，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40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      那么∠</a:t>
              </a:r>
              <a:r>
                <a:rPr kumimoji="1" lang="en-US" altLang="zh-CN" sz="40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1=∠3</a:t>
              </a:r>
              <a:r>
                <a:rPr kumimoji="1" lang="zh-CN" altLang="en-US" sz="40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；</a:t>
              </a:r>
            </a:p>
          </p:txBody>
        </p:sp>
        <p:sp>
          <p:nvSpPr>
            <p:cNvPr id="23563" name="Text Box 11"/>
            <p:cNvSpPr txBox="1">
              <a:spLocks noChangeArrowheads="1"/>
            </p:cNvSpPr>
            <p:nvPr/>
          </p:nvSpPr>
          <p:spPr bwMode="auto">
            <a:xfrm>
              <a:off x="720" y="2928"/>
              <a:ext cx="432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40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题设：</a:t>
              </a:r>
            </a:p>
          </p:txBody>
        </p:sp>
        <p:sp>
          <p:nvSpPr>
            <p:cNvPr id="23564" name="Text Box 12"/>
            <p:cNvSpPr txBox="1">
              <a:spLocks noChangeArrowheads="1"/>
            </p:cNvSpPr>
            <p:nvPr/>
          </p:nvSpPr>
          <p:spPr bwMode="auto">
            <a:xfrm>
              <a:off x="720" y="3408"/>
              <a:ext cx="432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40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结论： </a:t>
              </a:r>
            </a:p>
          </p:txBody>
        </p:sp>
      </p:grp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2605088" y="4989513"/>
            <a:ext cx="6858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000" b="1" dirty="0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49" charset="-122"/>
              </a:rPr>
              <a:t>∠1=∠2</a:t>
            </a:r>
            <a:r>
              <a:rPr kumimoji="1" lang="zh-CN" altLang="en-US" sz="4000" b="1" dirty="0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49" charset="-122"/>
              </a:rPr>
              <a:t>，∠</a:t>
            </a:r>
            <a:r>
              <a:rPr kumimoji="1" lang="en-US" altLang="zh-CN" sz="4000" b="1" dirty="0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49" charset="-122"/>
              </a:rPr>
              <a:t>2=∠3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2605088" y="5751513"/>
            <a:ext cx="6858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000" b="1" dirty="0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49" charset="-122"/>
              </a:rPr>
              <a:t>∠1=∠3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autoUpdateAnimBg="0"/>
      <p:bldP spid="23559" grpId="0" autoUpdateAnimBg="0"/>
      <p:bldP spid="23565" grpId="0" autoUpdateAnimBg="0"/>
      <p:bldP spid="2356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/>
          <p:nvPr/>
        </p:nvGrpSpPr>
        <p:grpSpPr bwMode="auto">
          <a:xfrm>
            <a:off x="103188" y="3429000"/>
            <a:ext cx="9144000" cy="2759075"/>
            <a:chOff x="0" y="2115"/>
            <a:chExt cx="5760" cy="1738"/>
          </a:xfrm>
        </p:grpSpPr>
        <p:sp>
          <p:nvSpPr>
            <p:cNvPr id="24579" name="Text Box 3"/>
            <p:cNvSpPr txBox="1">
              <a:spLocks noChangeArrowheads="1"/>
            </p:cNvSpPr>
            <p:nvPr/>
          </p:nvSpPr>
          <p:spPr bwMode="auto">
            <a:xfrm>
              <a:off x="0" y="2115"/>
              <a:ext cx="5760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40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4</a:t>
              </a:r>
              <a:r>
                <a:rPr kumimoji="1" lang="zh-CN" altLang="en-US" sz="40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、</a:t>
              </a:r>
              <a:r>
                <a:rPr kumimoji="1" lang="zh-CN" altLang="en-US" sz="4000" b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楷体_GB2312" pitchFamily="49" charset="-122"/>
                </a:rPr>
                <a:t>如果</a:t>
              </a:r>
              <a:r>
                <a:rPr kumimoji="1" lang="zh-CN" altLang="en-US" sz="40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两条平行线被第三条直线所截，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4000" b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楷体_GB2312" pitchFamily="49" charset="-122"/>
                </a:rPr>
                <a:t>      那么</a:t>
              </a:r>
              <a:r>
                <a:rPr kumimoji="1" lang="zh-CN" altLang="en-US" sz="40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内错角相等；</a:t>
              </a:r>
            </a:p>
          </p:txBody>
        </p:sp>
        <p:sp>
          <p:nvSpPr>
            <p:cNvPr id="24580" name="Text Box 4"/>
            <p:cNvSpPr txBox="1">
              <a:spLocks noChangeArrowheads="1"/>
            </p:cNvSpPr>
            <p:nvPr/>
          </p:nvSpPr>
          <p:spPr bwMode="auto">
            <a:xfrm>
              <a:off x="476" y="2931"/>
              <a:ext cx="432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40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题设：</a:t>
              </a:r>
            </a:p>
          </p:txBody>
        </p:sp>
        <p:sp>
          <p:nvSpPr>
            <p:cNvPr id="24581" name="Text Box 5"/>
            <p:cNvSpPr txBox="1">
              <a:spLocks noChangeArrowheads="1"/>
            </p:cNvSpPr>
            <p:nvPr/>
          </p:nvSpPr>
          <p:spPr bwMode="auto">
            <a:xfrm>
              <a:off x="476" y="3411"/>
              <a:ext cx="432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40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结论：</a:t>
              </a:r>
              <a:r>
                <a:rPr kumimoji="1" lang="zh-CN" altLang="en-US" sz="4000" b="1" dirty="0">
                  <a:solidFill>
                    <a:srgbClr val="FFFFFF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 </a:t>
              </a:r>
            </a:p>
          </p:txBody>
        </p:sp>
      </p:grp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2136775" y="4724400"/>
            <a:ext cx="6858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 dirty="0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49" charset="-122"/>
              </a:rPr>
              <a:t>两条平行线被第三条直线所截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173288" y="5445125"/>
            <a:ext cx="6858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 dirty="0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49" charset="-122"/>
              </a:rPr>
              <a:t>内错角相等</a:t>
            </a:r>
          </a:p>
        </p:txBody>
      </p:sp>
      <p:grpSp>
        <p:nvGrpSpPr>
          <p:cNvPr id="24584" name="Group 8"/>
          <p:cNvGrpSpPr/>
          <p:nvPr/>
        </p:nvGrpSpPr>
        <p:grpSpPr bwMode="auto">
          <a:xfrm>
            <a:off x="96838" y="295274"/>
            <a:ext cx="8686800" cy="3063876"/>
            <a:chOff x="192" y="2246"/>
            <a:chExt cx="5472" cy="1930"/>
          </a:xfrm>
        </p:grpSpPr>
        <p:sp>
          <p:nvSpPr>
            <p:cNvPr id="24585" name="Text Box 9"/>
            <p:cNvSpPr txBox="1">
              <a:spLocks noChangeArrowheads="1"/>
            </p:cNvSpPr>
            <p:nvPr/>
          </p:nvSpPr>
          <p:spPr bwMode="auto">
            <a:xfrm>
              <a:off x="192" y="2246"/>
              <a:ext cx="5472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40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3</a:t>
              </a:r>
              <a:r>
                <a:rPr kumimoji="1" lang="zh-CN" altLang="en-US" sz="40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、两条直线被第三条直线所截，如果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40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同旁内角互补，那么这两条直线平行</a:t>
              </a:r>
              <a:r>
                <a:rPr kumimoji="1" lang="en-US" altLang="zh-CN" sz="40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;</a:t>
              </a:r>
            </a:p>
          </p:txBody>
        </p:sp>
        <p:sp>
          <p:nvSpPr>
            <p:cNvPr id="24586" name="Text Box 10"/>
            <p:cNvSpPr txBox="1">
              <a:spLocks noChangeArrowheads="1"/>
            </p:cNvSpPr>
            <p:nvPr/>
          </p:nvSpPr>
          <p:spPr bwMode="auto">
            <a:xfrm>
              <a:off x="716" y="3024"/>
              <a:ext cx="432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40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题设：</a:t>
              </a:r>
            </a:p>
          </p:txBody>
        </p:sp>
        <p:sp>
          <p:nvSpPr>
            <p:cNvPr id="24587" name="Text Box 11"/>
            <p:cNvSpPr txBox="1">
              <a:spLocks noChangeArrowheads="1"/>
            </p:cNvSpPr>
            <p:nvPr/>
          </p:nvSpPr>
          <p:spPr bwMode="auto">
            <a:xfrm>
              <a:off x="716" y="3734"/>
              <a:ext cx="432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40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结论：</a:t>
              </a:r>
            </a:p>
          </p:txBody>
        </p:sp>
      </p:grp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2306638" y="1570037"/>
            <a:ext cx="68580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500" b="1" dirty="0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49" charset="-122"/>
              </a:rPr>
              <a:t>两条直线被第三条直线所截，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500" b="1" dirty="0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49" charset="-122"/>
              </a:rPr>
              <a:t>同旁内角互补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2284413" y="2733675"/>
            <a:ext cx="5045075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500" b="1" dirty="0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49" charset="-122"/>
              </a:rPr>
              <a:t>这两条直线平行</a:t>
            </a:r>
          </a:p>
        </p:txBody>
      </p:sp>
      <p:pic>
        <p:nvPicPr>
          <p:cNvPr id="24590" name="Picture 14" descr="386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5418138"/>
            <a:ext cx="2057400" cy="143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/>
      <p:bldP spid="24583" grpId="0" autoUpdateAnimBg="0"/>
      <p:bldP spid="24588" grpId="0"/>
      <p:bldP spid="2458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3" name="Text Box 55"/>
          <p:cNvSpPr txBox="1">
            <a:spLocks noChangeArrowheads="1"/>
          </p:cNvSpPr>
          <p:nvPr/>
        </p:nvSpPr>
        <p:spPr bwMode="auto">
          <a:xfrm>
            <a:off x="-252413" y="1519238"/>
            <a:ext cx="10009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3399"/>
                </a:solidFill>
                <a:latin typeface="Times New Roman" panose="02020603050405020304" pitchFamily="18" charset="0"/>
              </a:rPr>
              <a:t>　如果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两个三角形是全等三角形，</a:t>
            </a:r>
            <a:r>
              <a:rPr lang="zh-CN" altLang="en-US" sz="2400" b="1">
                <a:solidFill>
                  <a:srgbClr val="FF3399"/>
                </a:solidFill>
                <a:latin typeface="Times New Roman" panose="02020603050405020304" pitchFamily="18" charset="0"/>
              </a:rPr>
              <a:t>那么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这两个三角形的对应角相等；</a:t>
            </a:r>
          </a:p>
        </p:txBody>
      </p:sp>
      <p:sp>
        <p:nvSpPr>
          <p:cNvPr id="7227" name="Text Box 59"/>
          <p:cNvSpPr txBox="1">
            <a:spLocks noChangeArrowheads="1"/>
          </p:cNvSpPr>
          <p:nvPr/>
        </p:nvSpPr>
        <p:spPr bwMode="auto">
          <a:xfrm>
            <a:off x="1403350" y="1844675"/>
            <a:ext cx="31686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题设（条件）</a:t>
            </a:r>
          </a:p>
        </p:txBody>
      </p:sp>
      <p:sp>
        <p:nvSpPr>
          <p:cNvPr id="7228" name="Text Box 60"/>
          <p:cNvSpPr txBox="1">
            <a:spLocks noChangeArrowheads="1"/>
          </p:cNvSpPr>
          <p:nvPr/>
        </p:nvSpPr>
        <p:spPr bwMode="auto">
          <a:xfrm>
            <a:off x="6740525" y="1844675"/>
            <a:ext cx="14319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结论</a:t>
            </a:r>
          </a:p>
        </p:txBody>
      </p:sp>
      <p:sp>
        <p:nvSpPr>
          <p:cNvPr id="7229" name="Text Box 61"/>
          <p:cNvSpPr txBox="1">
            <a:spLocks noChangeArrowheads="1"/>
          </p:cNvSpPr>
          <p:nvPr/>
        </p:nvSpPr>
        <p:spPr bwMode="auto">
          <a:xfrm>
            <a:off x="250825" y="4556125"/>
            <a:ext cx="8640763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　　命题可看做由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题设（条件）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和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结论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两部分组成。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        题设是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已知事项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，结论是由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已知事项推出的事项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。</a:t>
            </a:r>
          </a:p>
        </p:txBody>
      </p:sp>
      <p:sp>
        <p:nvSpPr>
          <p:cNvPr id="7231" name="Line 63"/>
          <p:cNvSpPr>
            <a:spLocks noChangeShapeType="1"/>
          </p:cNvSpPr>
          <p:nvPr/>
        </p:nvSpPr>
        <p:spPr bwMode="auto">
          <a:xfrm>
            <a:off x="5076825" y="1916113"/>
            <a:ext cx="3598863" cy="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232" name="Line 64"/>
          <p:cNvSpPr>
            <a:spLocks noChangeShapeType="1"/>
          </p:cNvSpPr>
          <p:nvPr/>
        </p:nvSpPr>
        <p:spPr bwMode="auto">
          <a:xfrm>
            <a:off x="755650" y="1916113"/>
            <a:ext cx="3384550" cy="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233" name="Text Box 65"/>
          <p:cNvSpPr txBox="1">
            <a:spLocks noChangeArrowheads="1"/>
          </p:cNvSpPr>
          <p:nvPr/>
        </p:nvSpPr>
        <p:spPr bwMode="auto">
          <a:xfrm>
            <a:off x="468313" y="2960688"/>
            <a:ext cx="41370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            </a:t>
            </a:r>
            <a:r>
              <a:rPr lang="zh-CN" altLang="en-US" sz="3600" b="1">
                <a:solidFill>
                  <a:srgbClr val="000404"/>
                </a:solidFill>
                <a:latin typeface="Times New Roman" panose="02020603050405020304" pitchFamily="18" charset="0"/>
              </a:rPr>
              <a:t>全等三角形</a:t>
            </a:r>
          </a:p>
        </p:txBody>
      </p:sp>
      <p:sp>
        <p:nvSpPr>
          <p:cNvPr id="7236" name="Line 68"/>
          <p:cNvSpPr>
            <a:spLocks noChangeShapeType="1"/>
          </p:cNvSpPr>
          <p:nvPr/>
        </p:nvSpPr>
        <p:spPr bwMode="auto">
          <a:xfrm>
            <a:off x="4356100" y="2103438"/>
            <a:ext cx="0" cy="792162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242" name="Line 74"/>
          <p:cNvSpPr>
            <a:spLocks noChangeShapeType="1"/>
          </p:cNvSpPr>
          <p:nvPr/>
        </p:nvSpPr>
        <p:spPr bwMode="auto">
          <a:xfrm flipV="1">
            <a:off x="6732588" y="2205038"/>
            <a:ext cx="0" cy="863600"/>
          </a:xfrm>
          <a:prstGeom prst="line">
            <a:avLst/>
          </a:prstGeom>
          <a:noFill/>
          <a:ln w="60325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243" name="Line 75"/>
          <p:cNvSpPr>
            <a:spLocks noChangeShapeType="1"/>
          </p:cNvSpPr>
          <p:nvPr/>
        </p:nvSpPr>
        <p:spPr bwMode="auto">
          <a:xfrm flipV="1">
            <a:off x="1979613" y="2205038"/>
            <a:ext cx="0" cy="863600"/>
          </a:xfrm>
          <a:prstGeom prst="line">
            <a:avLst/>
          </a:prstGeom>
          <a:noFill/>
          <a:ln w="60325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244" name="Line 76"/>
          <p:cNvSpPr>
            <a:spLocks noChangeShapeType="1"/>
          </p:cNvSpPr>
          <p:nvPr/>
        </p:nvSpPr>
        <p:spPr bwMode="auto">
          <a:xfrm>
            <a:off x="5797550" y="3644900"/>
            <a:ext cx="2087563" cy="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246" name="Line 78"/>
          <p:cNvSpPr>
            <a:spLocks noChangeShapeType="1"/>
          </p:cNvSpPr>
          <p:nvPr/>
        </p:nvSpPr>
        <p:spPr bwMode="auto">
          <a:xfrm>
            <a:off x="900113" y="3644900"/>
            <a:ext cx="2087562" cy="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248" name="Text Box 80"/>
          <p:cNvSpPr txBox="1">
            <a:spLocks noChangeArrowheads="1"/>
          </p:cNvSpPr>
          <p:nvPr/>
        </p:nvSpPr>
        <p:spPr bwMode="auto">
          <a:xfrm>
            <a:off x="4587875" y="2924175"/>
            <a:ext cx="31527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000404"/>
                </a:solidFill>
                <a:latin typeface="Times New Roman" panose="02020603050405020304" pitchFamily="18" charset="0"/>
              </a:rPr>
              <a:t>对应角相等。</a:t>
            </a:r>
          </a:p>
        </p:txBody>
      </p:sp>
      <p:sp>
        <p:nvSpPr>
          <p:cNvPr id="7249" name="Text Box 81"/>
          <p:cNvSpPr txBox="1">
            <a:spLocks noChangeArrowheads="1"/>
          </p:cNvSpPr>
          <p:nvPr/>
        </p:nvSpPr>
        <p:spPr bwMode="auto">
          <a:xfrm>
            <a:off x="-307975" y="1543050"/>
            <a:ext cx="10009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　                                                                 这两个三角形的</a:t>
            </a:r>
          </a:p>
        </p:txBody>
      </p:sp>
      <p:sp>
        <p:nvSpPr>
          <p:cNvPr id="7250" name="Text Box 82"/>
          <p:cNvSpPr txBox="1">
            <a:spLocks noChangeArrowheads="1"/>
          </p:cNvSpPr>
          <p:nvPr/>
        </p:nvSpPr>
        <p:spPr bwMode="auto">
          <a:xfrm>
            <a:off x="4144963" y="2932113"/>
            <a:ext cx="6429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的</a:t>
            </a:r>
          </a:p>
        </p:txBody>
      </p:sp>
      <p:sp>
        <p:nvSpPr>
          <p:cNvPr id="7251" name="Text Box 83"/>
          <p:cNvSpPr txBox="1">
            <a:spLocks noChangeArrowheads="1"/>
          </p:cNvSpPr>
          <p:nvPr/>
        </p:nvSpPr>
        <p:spPr bwMode="auto">
          <a:xfrm>
            <a:off x="658813" y="1514475"/>
            <a:ext cx="2022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两个三角形是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7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7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7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" dur="500"/>
                                        <p:tgtEl>
                                          <p:spTgt spid="7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7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7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7" dur="500"/>
                                        <p:tgtEl>
                                          <p:spTgt spid="7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0" dur="500"/>
                                        <p:tgtEl>
                                          <p:spTgt spid="7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3" dur="50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7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9" dur="500"/>
                                        <p:tgtEl>
                                          <p:spTgt spid="7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" dur="500"/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77457E-6 L 0.11493 0.00462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7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47" y="231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9" dur="500"/>
                                        <p:tgtEl>
                                          <p:spTgt spid="7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246 0.00046 L -0.11754 0.00046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7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7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7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 tmFilter="0, 0; .2, .5; .8, .5; 1, 0"/>
                                        <p:tgtEl>
                                          <p:spTgt spid="72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1000" autoRev="1" fill="hold"/>
                                        <p:tgtEl>
                                          <p:spTgt spid="72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5" dur="500"/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8" dur="500"/>
                                        <p:tgtEl>
                                          <p:spTgt spid="7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1" dur="50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4" dur="500"/>
                                        <p:tgtEl>
                                          <p:spTgt spid="7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7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7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6" dur="500"/>
                                        <p:tgtEl>
                                          <p:spTgt spid="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1" dur="500"/>
                                        <p:tgtEl>
                                          <p:spTgt spid="7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7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9" dur="500"/>
                                        <p:tgtEl>
                                          <p:spTgt spid="7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7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3" grpId="0"/>
      <p:bldP spid="7223" grpId="1"/>
      <p:bldP spid="7223" grpId="2"/>
      <p:bldP spid="7227" grpId="0"/>
      <p:bldP spid="7227" grpId="1"/>
      <p:bldP spid="7227" grpId="2"/>
      <p:bldP spid="7228" grpId="0"/>
      <p:bldP spid="7228" grpId="1"/>
      <p:bldP spid="7228" grpId="2"/>
      <p:bldP spid="7229" grpId="0"/>
      <p:bldP spid="7229" grpId="1"/>
      <p:bldP spid="7229" grpId="2"/>
      <p:bldP spid="7231" grpId="0" animBg="1"/>
      <p:bldP spid="7231" grpId="1" animBg="1"/>
      <p:bldP spid="7231" grpId="2" animBg="1"/>
      <p:bldP spid="7232" grpId="0" animBg="1"/>
      <p:bldP spid="7232" grpId="1" animBg="1"/>
      <p:bldP spid="7232" grpId="2" animBg="1"/>
      <p:bldP spid="7233" grpId="0"/>
      <p:bldP spid="7233" grpId="1"/>
      <p:bldP spid="7236" grpId="0" animBg="1"/>
      <p:bldP spid="7236" grpId="1" animBg="1"/>
      <p:bldP spid="7236" grpId="2" animBg="1"/>
      <p:bldP spid="7242" grpId="0" animBg="1"/>
      <p:bldP spid="7243" grpId="0" animBg="1"/>
      <p:bldP spid="7244" grpId="0" animBg="1"/>
      <p:bldP spid="7246" grpId="0" animBg="1"/>
      <p:bldP spid="7248" grpId="0"/>
      <p:bldP spid="7248" grpId="1"/>
      <p:bldP spid="7249" grpId="0"/>
      <p:bldP spid="7249" grpId="1"/>
      <p:bldP spid="7250" grpId="0"/>
      <p:bldP spid="7250" grpId="1"/>
      <p:bldP spid="7251" grpId="0"/>
      <p:bldP spid="7251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0" y="509588"/>
            <a:ext cx="889317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　    指出下列命题的条件和结论，并改写成“如果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……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那么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……”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的形式：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⑴同位角相等，两直线平行；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⑵三条边对应相等的两个三角形全等；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827088" y="2714626"/>
            <a:ext cx="83169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　　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如果同位角相等，那么两直线平行。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95288" y="1851026"/>
            <a:ext cx="16129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66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条件是：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66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结论是：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66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改写成：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23850" y="3938588"/>
            <a:ext cx="16129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66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条件是：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66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结论是：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66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改写成：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908175" y="1851026"/>
            <a:ext cx="171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同位角相等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908175" y="2354263"/>
            <a:ext cx="171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两直线平行</a:t>
            </a:r>
          </a:p>
        </p:txBody>
      </p:sp>
      <p:sp>
        <p:nvSpPr>
          <p:cNvPr id="27656" name="WordArt 8"/>
          <p:cNvSpPr>
            <a:spLocks noChangeArrowheads="1" noChangeShapeType="1" noTextEdit="1"/>
          </p:cNvSpPr>
          <p:nvPr/>
        </p:nvSpPr>
        <p:spPr bwMode="auto">
          <a:xfrm>
            <a:off x="179388" y="554038"/>
            <a:ext cx="660400" cy="441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例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827088" y="4802188"/>
            <a:ext cx="8316912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　　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如果两个三角形有三条边对应相等，那么这两个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　　三角形全等。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1763713" y="4443413"/>
            <a:ext cx="2635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这两个三角形全等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1835150" y="4010026"/>
            <a:ext cx="4167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两个三角形的三条边对应相等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  <p:bldP spid="27654" grpId="0"/>
      <p:bldP spid="27655" grpId="0"/>
      <p:bldP spid="27657" grpId="0"/>
      <p:bldP spid="27658" grpId="0"/>
      <p:bldP spid="2765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0" y="-387350"/>
            <a:ext cx="8893175" cy="478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　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   （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）在同一个三角形中，等角对等边；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    （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）对顶角相等。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187450" y="2708275"/>
            <a:ext cx="76327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　　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如果在同一个三角形中，有两个角相等，那么这两个角所对的边也相等。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124075" y="5414963"/>
            <a:ext cx="6005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如果两个角是对顶角，那么这两个角相等。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611188" y="1844675"/>
            <a:ext cx="16129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66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条件是：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66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结论是：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66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改写成：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682625" y="4508500"/>
            <a:ext cx="16129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66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条件是：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66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结论是：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66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改写成：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2051050" y="1916113"/>
            <a:ext cx="4167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同一个三角形中的两个角相等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2051050" y="23495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这两个角所对的两条边相等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2195513" y="4540250"/>
            <a:ext cx="2328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两个角是对顶角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2195513" y="4941888"/>
            <a:ext cx="202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这两个角相等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/>
      <p:bldP spid="28676" grpId="0"/>
      <p:bldP spid="28679" grpId="0"/>
      <p:bldP spid="28680" grpId="0"/>
      <p:bldP spid="28681" grpId="0"/>
      <p:bldP spid="2868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/>
          <p:nvPr/>
        </p:nvGrpSpPr>
        <p:grpSpPr bwMode="auto">
          <a:xfrm>
            <a:off x="0" y="0"/>
            <a:ext cx="2700338" cy="836613"/>
            <a:chOff x="0" y="0"/>
            <a:chExt cx="1506" cy="596"/>
          </a:xfrm>
        </p:grpSpPr>
        <p:sp>
          <p:nvSpPr>
            <p:cNvPr id="16387" name="AutoShape 3"/>
            <p:cNvSpPr>
              <a:spLocks noChangeAspect="1" noChangeArrowheads="1"/>
            </p:cNvSpPr>
            <p:nvPr/>
          </p:nvSpPr>
          <p:spPr bwMode="auto">
            <a:xfrm rot="-4047281">
              <a:off x="-14" y="52"/>
              <a:ext cx="223" cy="120"/>
            </a:xfrm>
            <a:prstGeom prst="curvedDownArrow">
              <a:avLst>
                <a:gd name="adj1" fmla="val 37167"/>
                <a:gd name="adj2" fmla="val 74333"/>
                <a:gd name="adj3" fmla="val 333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5400000" scaled="1"/>
            </a:gradFill>
            <a:ln w="38100">
              <a:solidFill>
                <a:schemeClr val="accent2"/>
              </a:solidFill>
              <a:miter lim="800000"/>
            </a:ln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16388" name="Group 4"/>
            <p:cNvGrpSpPr/>
            <p:nvPr/>
          </p:nvGrpSpPr>
          <p:grpSpPr bwMode="auto">
            <a:xfrm>
              <a:off x="0" y="48"/>
              <a:ext cx="1506" cy="548"/>
              <a:chOff x="0" y="0"/>
              <a:chExt cx="1506" cy="548"/>
            </a:xfrm>
          </p:grpSpPr>
          <p:sp>
            <p:nvSpPr>
              <p:cNvPr id="16389" name="Rectangle 5"/>
              <p:cNvSpPr>
                <a:spLocks noChangeAspect="1" noChangeArrowheads="1"/>
              </p:cNvSpPr>
              <p:nvPr/>
            </p:nvSpPr>
            <p:spPr bwMode="auto">
              <a:xfrm>
                <a:off x="0" y="303"/>
                <a:ext cx="1404" cy="245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4B7CA"/>
                  </a:gs>
                </a:gsLst>
                <a:lin ang="0" scaled="1"/>
              </a:gradFill>
              <a:ln w="38100">
                <a:solidFill>
                  <a:schemeClr val="tx1"/>
                </a:solidFill>
                <a:miter lim="800000"/>
              </a:ln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390" name="Oval 6"/>
              <p:cNvSpPr>
                <a:spLocks noChangeAspect="1" noChangeArrowheads="1"/>
              </p:cNvSpPr>
              <p:nvPr/>
            </p:nvSpPr>
            <p:spPr bwMode="auto">
              <a:xfrm>
                <a:off x="113" y="22"/>
                <a:ext cx="350" cy="294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CC99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FF6565"/>
                </a:solidFill>
                <a:round/>
              </a:ln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391" name="Oval 7"/>
              <p:cNvSpPr>
                <a:spLocks noChangeAspect="1" noChangeArrowheads="1"/>
              </p:cNvSpPr>
              <p:nvPr/>
            </p:nvSpPr>
            <p:spPr bwMode="auto">
              <a:xfrm>
                <a:off x="183" y="106"/>
                <a:ext cx="70" cy="35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rgbClr val="000099"/>
                </a:solidFill>
                <a:round/>
              </a:ln>
            </p:spPr>
            <p:txBody>
              <a:bodyPr wrap="none"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392" name="Oval 8"/>
              <p:cNvSpPr>
                <a:spLocks noChangeAspect="1" noChangeArrowheads="1"/>
              </p:cNvSpPr>
              <p:nvPr/>
            </p:nvSpPr>
            <p:spPr bwMode="auto">
              <a:xfrm>
                <a:off x="358" y="106"/>
                <a:ext cx="70" cy="35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rgbClr val="000099"/>
                </a:solidFill>
                <a:round/>
              </a:ln>
            </p:spPr>
            <p:txBody>
              <a:bodyPr wrap="none"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393" name="AutoShape 9"/>
              <p:cNvSpPr>
                <a:spLocks noChangeAspect="1" noChangeArrowheads="1"/>
              </p:cNvSpPr>
              <p:nvPr/>
            </p:nvSpPr>
            <p:spPr bwMode="auto">
              <a:xfrm rot="-5299341">
                <a:off x="279" y="189"/>
                <a:ext cx="49" cy="106"/>
              </a:xfrm>
              <a:prstGeom prst="moon">
                <a:avLst>
                  <a:gd name="adj" fmla="val 50000"/>
                </a:avLst>
              </a:prstGeom>
              <a:solidFill>
                <a:schemeClr val="accent2">
                  <a:alpha val="50000"/>
                </a:schemeClr>
              </a:solidFill>
              <a:ln w="38100">
                <a:solidFill>
                  <a:srgbClr val="FF0000"/>
                </a:solidFill>
                <a:miter lim="800000"/>
              </a:ln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394" name="AutoShape 10"/>
              <p:cNvSpPr>
                <a:spLocks noChangeAspect="1" noChangeArrowheads="1"/>
              </p:cNvSpPr>
              <p:nvPr/>
            </p:nvSpPr>
            <p:spPr bwMode="auto">
              <a:xfrm>
                <a:off x="490" y="144"/>
                <a:ext cx="174" cy="87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gradFill rotWithShape="0">
                <a:gsLst>
                  <a:gs pos="0">
                    <a:schemeClr val="hlink"/>
                  </a:gs>
                  <a:gs pos="50000">
                    <a:schemeClr val="accent2"/>
                  </a:gs>
                  <a:gs pos="100000">
                    <a:schemeClr val="hlink"/>
                  </a:gs>
                </a:gsLst>
                <a:lin ang="5400000" scaled="1"/>
              </a:gradFill>
              <a:ln w="38100">
                <a:solidFill>
                  <a:srgbClr val="FF1B77"/>
                </a:solidFill>
                <a:miter lim="800000"/>
              </a:ln>
            </p:spPr>
            <p:txBody>
              <a:bodyPr wrap="none"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395" name="AutoShape 11"/>
              <p:cNvSpPr>
                <a:spLocks noChangeAspect="1" noChangeArrowheads="1"/>
              </p:cNvSpPr>
              <p:nvPr/>
            </p:nvSpPr>
            <p:spPr bwMode="auto">
              <a:xfrm>
                <a:off x="42" y="352"/>
                <a:ext cx="316" cy="126"/>
              </a:xfrm>
              <a:prstGeom prst="verticalScroll">
                <a:avLst>
                  <a:gd name="adj" fmla="val 12500"/>
                </a:avLst>
              </a:prstGeom>
              <a:gradFill rotWithShape="0">
                <a:gsLst>
                  <a:gs pos="0">
                    <a:schemeClr val="accent1"/>
                  </a:gs>
                  <a:gs pos="50000">
                    <a:schemeClr val="accent2"/>
                  </a:gs>
                  <a:gs pos="100000">
                    <a:schemeClr val="accent1"/>
                  </a:gs>
                </a:gsLst>
                <a:lin ang="5400000" scaled="1"/>
              </a:gradFill>
              <a:ln w="38100">
                <a:solidFill>
                  <a:schemeClr val="accent2"/>
                </a:solidFill>
                <a:round/>
              </a:ln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396" name="Text Box 12"/>
              <p:cNvSpPr txBox="1">
                <a:spLocks noChangeAspect="1" noChangeArrowheads="1"/>
              </p:cNvSpPr>
              <p:nvPr/>
            </p:nvSpPr>
            <p:spPr bwMode="auto">
              <a:xfrm>
                <a:off x="634" y="0"/>
                <a:ext cx="872" cy="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2">
                        <a:alpha val="5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24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ea typeface="黑体" panose="02010609060101010101" pitchFamily="49" charset="-122"/>
                  </a:rPr>
                  <a:t>做一做</a:t>
                </a:r>
              </a:p>
            </p:txBody>
          </p:sp>
          <p:sp>
            <p:nvSpPr>
              <p:cNvPr id="16397" name="Freeform 13"/>
              <p:cNvSpPr/>
              <p:nvPr/>
            </p:nvSpPr>
            <p:spPr bwMode="auto">
              <a:xfrm>
                <a:off x="442" y="288"/>
                <a:ext cx="192" cy="144"/>
              </a:xfrm>
              <a:custGeom>
                <a:avLst/>
                <a:gdLst>
                  <a:gd name="T0" fmla="*/ 0 w 192"/>
                  <a:gd name="T1" fmla="*/ 0 h 144"/>
                  <a:gd name="T2" fmla="*/ 0 w 192"/>
                  <a:gd name="T3" fmla="*/ 144 h 144"/>
                  <a:gd name="T4" fmla="*/ 192 w 192"/>
                  <a:gd name="T5" fmla="*/ 14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2" h="144">
                    <a:moveTo>
                      <a:pt x="0" y="0"/>
                    </a:moveTo>
                    <a:lnTo>
                      <a:pt x="0" y="144"/>
                    </a:lnTo>
                    <a:lnTo>
                      <a:pt x="192" y="144"/>
                    </a:lnTo>
                  </a:path>
                </a:pathLst>
              </a:custGeom>
              <a:noFill/>
              <a:ln w="76200" cmpd="sng">
                <a:solidFill>
                  <a:srgbClr val="FF6565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217488" y="1124123"/>
            <a:ext cx="7797800" cy="350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　　指出下列命题的条件和结论，并改写“如果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……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那么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……”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的形式：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　　⑴两条边和它们的夹角对应相等的两个三角形全等；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3200" b="1" dirty="0">
              <a:solidFill>
                <a:srgbClr val="000000"/>
              </a:solidFill>
              <a:latin typeface="Times New Roman" panose="02020603050405020304" pitchFamily="18" charset="0"/>
              <a:ea typeface="幼圆" panose="02010509060101010101" pitchFamily="49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3200" b="1" dirty="0">
              <a:solidFill>
                <a:srgbClr val="000000"/>
              </a:solidFill>
              <a:latin typeface="Times New Roman" panose="02020603050405020304" pitchFamily="18" charset="0"/>
              <a:ea typeface="幼圆" panose="02010509060101010101" pitchFamily="49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　　⑵直角三角形两个锐角互余。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217488" y="3068811"/>
            <a:ext cx="842486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　　如果两个三角形有两条边和它们的夹角对应相等，那么这两个三角形全等。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288925" y="4653136"/>
            <a:ext cx="86042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　　如果两个角是一个直角三角形的两个锐角，那么这两个角互余。</a:t>
            </a:r>
          </a:p>
        </p:txBody>
      </p:sp>
      <p:sp>
        <p:nvSpPr>
          <p:cNvPr id="16401" name="AutoShape 17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8316913" y="6308725"/>
            <a:ext cx="827087" cy="549275"/>
          </a:xfrm>
          <a:prstGeom prst="actionButtonEnd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9" grpId="0"/>
      <p:bldP spid="1640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ChangeArrowheads="1"/>
          </p:cNvSpPr>
          <p:nvPr/>
        </p:nvSpPr>
        <p:spPr bwMode="auto">
          <a:xfrm>
            <a:off x="837283" y="731426"/>
            <a:ext cx="47879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C00000"/>
                </a:solidFill>
                <a:latin typeface="宋体" panose="02010600030101010101" pitchFamily="2" charset="-122"/>
              </a:rPr>
              <a:t>自学指导</a:t>
            </a:r>
            <a:endParaRPr kumimoji="1" lang="zh-CN" altLang="en-US" sz="8000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872061" y="1916832"/>
            <a:ext cx="7704856" cy="3600986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要求：预习课本</a:t>
            </a:r>
            <a:r>
              <a:rPr kumimoji="1"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P154-156</a:t>
            </a:r>
            <a:r>
              <a:rPr kumimoji="1"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，解决以下几个问题：（时间：</a:t>
            </a:r>
            <a:r>
              <a:rPr kumimoji="1"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2</a:t>
            </a:r>
            <a:r>
              <a:rPr kumimoji="1"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分钟）</a:t>
            </a:r>
            <a:endParaRPr kumimoji="1" lang="zh-CN" altLang="en-US" sz="2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 dirty="0">
                <a:solidFill>
                  <a:srgbClr val="1F2E5C"/>
                </a:solidFill>
                <a:latin typeface="宋体" panose="02010600030101010101" pitchFamily="2" charset="-122"/>
              </a:rPr>
              <a:t>      </a:t>
            </a:r>
            <a:r>
              <a:rPr kumimoji="1" lang="en-US" altLang="zh-CN" sz="2400" b="1" dirty="0">
                <a:solidFill>
                  <a:srgbClr val="1F2E5C"/>
                </a:solidFill>
                <a:latin typeface="宋体" panose="02010600030101010101" pitchFamily="2" charset="-122"/>
              </a:rPr>
              <a:t>1</a:t>
            </a:r>
            <a:r>
              <a:rPr kumimoji="1" lang="zh-CN" altLang="en-US" sz="2400" b="1" dirty="0">
                <a:solidFill>
                  <a:srgbClr val="1F2E5C"/>
                </a:solidFill>
                <a:latin typeface="宋体" panose="02010600030101010101" pitchFamily="2" charset="-122"/>
              </a:rPr>
              <a:t>、什么是定义？</a:t>
            </a:r>
            <a:endParaRPr kumimoji="1" lang="zh-CN" altLang="en-US" b="1" dirty="0">
              <a:solidFill>
                <a:srgbClr val="1F2E5C"/>
              </a:solidFill>
              <a:latin typeface="Times New Roman" panose="02020603050405020304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 dirty="0">
                <a:solidFill>
                  <a:srgbClr val="1F2E5C"/>
                </a:solidFill>
                <a:latin typeface="宋体" panose="02010600030101010101" pitchFamily="2" charset="-122"/>
              </a:rPr>
              <a:t>      </a:t>
            </a:r>
            <a:r>
              <a:rPr kumimoji="1" lang="en-US" altLang="zh-CN" sz="2400" b="1" dirty="0">
                <a:solidFill>
                  <a:srgbClr val="1F2E5C"/>
                </a:solidFill>
                <a:latin typeface="宋体" panose="02010600030101010101" pitchFamily="2" charset="-122"/>
              </a:rPr>
              <a:t>2</a:t>
            </a:r>
            <a:r>
              <a:rPr kumimoji="1" lang="zh-CN" altLang="en-US" sz="2400" b="1" dirty="0">
                <a:solidFill>
                  <a:srgbClr val="1F2E5C"/>
                </a:solidFill>
                <a:latin typeface="宋体" panose="02010600030101010101" pitchFamily="2" charset="-122"/>
              </a:rPr>
              <a:t>、什么是命题？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 dirty="0">
                <a:solidFill>
                  <a:srgbClr val="1F2E5C"/>
                </a:solidFill>
                <a:latin typeface="宋体" panose="02010600030101010101" pitchFamily="2" charset="-122"/>
              </a:rPr>
              <a:t>      </a:t>
            </a:r>
            <a:r>
              <a:rPr kumimoji="1" lang="en-US" altLang="zh-CN" sz="2400" b="1" dirty="0">
                <a:solidFill>
                  <a:srgbClr val="1F2E5C"/>
                </a:solidFill>
                <a:latin typeface="宋体" panose="02010600030101010101" pitchFamily="2" charset="-122"/>
              </a:rPr>
              <a:t>3</a:t>
            </a:r>
            <a:r>
              <a:rPr kumimoji="1" lang="zh-CN" altLang="en-US" sz="2400" b="1" dirty="0">
                <a:solidFill>
                  <a:srgbClr val="1F2E5C"/>
                </a:solidFill>
                <a:latin typeface="宋体" panose="02010600030101010101" pitchFamily="2" charset="-122"/>
              </a:rPr>
              <a:t>、什么是命题的条件和结论？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 dirty="0">
                <a:solidFill>
                  <a:srgbClr val="1F2E5C"/>
                </a:solidFill>
                <a:latin typeface="宋体" panose="02010600030101010101" pitchFamily="2" charset="-122"/>
              </a:rPr>
              <a:t>      </a:t>
            </a:r>
            <a:r>
              <a:rPr kumimoji="1" lang="en-US" altLang="zh-CN" sz="2400" b="1" dirty="0">
                <a:solidFill>
                  <a:srgbClr val="1F2E5C"/>
                </a:solidFill>
                <a:latin typeface="宋体" panose="02010600030101010101" pitchFamily="2" charset="-122"/>
              </a:rPr>
              <a:t>4</a:t>
            </a:r>
            <a:r>
              <a:rPr kumimoji="1" lang="zh-CN" altLang="en-US" sz="2400" b="1" dirty="0">
                <a:solidFill>
                  <a:srgbClr val="1F2E5C"/>
                </a:solidFill>
                <a:latin typeface="宋体" panose="02010600030101010101" pitchFamily="2" charset="-122"/>
              </a:rPr>
              <a:t>、什么是真命题？什么是假命题？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8" descr="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4995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9699" name="Group 4"/>
          <p:cNvGrpSpPr/>
          <p:nvPr/>
        </p:nvGrpSpPr>
        <p:grpSpPr bwMode="auto">
          <a:xfrm>
            <a:off x="0" y="0"/>
            <a:ext cx="2700338" cy="836613"/>
            <a:chOff x="0" y="0"/>
            <a:chExt cx="1506" cy="596"/>
          </a:xfrm>
        </p:grpSpPr>
        <p:sp>
          <p:nvSpPr>
            <p:cNvPr id="29700" name="AutoShape 5"/>
            <p:cNvSpPr>
              <a:spLocks noChangeAspect="1" noChangeArrowheads="1"/>
            </p:cNvSpPr>
            <p:nvPr/>
          </p:nvSpPr>
          <p:spPr bwMode="auto">
            <a:xfrm rot="-4047281">
              <a:off x="-14" y="52"/>
              <a:ext cx="223" cy="120"/>
            </a:xfrm>
            <a:prstGeom prst="curvedDownArrow">
              <a:avLst>
                <a:gd name="adj1" fmla="val 37167"/>
                <a:gd name="adj2" fmla="val 74333"/>
                <a:gd name="adj3" fmla="val 333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5400000" scaled="1"/>
            </a:gradFill>
            <a:ln w="38100">
              <a:solidFill>
                <a:schemeClr val="accent2"/>
              </a:solidFill>
              <a:miter lim="800000"/>
            </a:ln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sz="24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29701" name="Group 6"/>
            <p:cNvGrpSpPr/>
            <p:nvPr/>
          </p:nvGrpSpPr>
          <p:grpSpPr bwMode="auto">
            <a:xfrm>
              <a:off x="0" y="48"/>
              <a:ext cx="1506" cy="548"/>
              <a:chOff x="0" y="0"/>
              <a:chExt cx="1506" cy="548"/>
            </a:xfrm>
          </p:grpSpPr>
          <p:sp>
            <p:nvSpPr>
              <p:cNvPr id="29702" name="Rectangle 7"/>
              <p:cNvSpPr>
                <a:spLocks noChangeAspect="1" noChangeArrowheads="1"/>
              </p:cNvSpPr>
              <p:nvPr/>
            </p:nvSpPr>
            <p:spPr bwMode="auto">
              <a:xfrm>
                <a:off x="0" y="303"/>
                <a:ext cx="1404" cy="245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4B7CA"/>
                  </a:gs>
                </a:gsLst>
                <a:lin ang="0" scaled="1"/>
              </a:gradFill>
              <a:ln w="38100">
                <a:solidFill>
                  <a:schemeClr val="tx1"/>
                </a:solidFill>
                <a:miter lim="800000"/>
              </a:ln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9703" name="Oval 8"/>
              <p:cNvSpPr>
                <a:spLocks noChangeAspect="1" noChangeArrowheads="1"/>
              </p:cNvSpPr>
              <p:nvPr/>
            </p:nvSpPr>
            <p:spPr bwMode="auto">
              <a:xfrm>
                <a:off x="113" y="22"/>
                <a:ext cx="350" cy="294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CC99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FF6565"/>
                </a:solidFill>
                <a:round/>
              </a:ln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9704" name="Oval 9"/>
              <p:cNvSpPr>
                <a:spLocks noChangeAspect="1" noChangeArrowheads="1"/>
              </p:cNvSpPr>
              <p:nvPr/>
            </p:nvSpPr>
            <p:spPr bwMode="auto">
              <a:xfrm>
                <a:off x="183" y="106"/>
                <a:ext cx="70" cy="35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rgbClr val="000099"/>
                </a:solidFill>
                <a:round/>
              </a:ln>
            </p:spPr>
            <p:txBody>
              <a:bodyPr wrap="none"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9705" name="Oval 10"/>
              <p:cNvSpPr>
                <a:spLocks noChangeAspect="1" noChangeArrowheads="1"/>
              </p:cNvSpPr>
              <p:nvPr/>
            </p:nvSpPr>
            <p:spPr bwMode="auto">
              <a:xfrm>
                <a:off x="358" y="106"/>
                <a:ext cx="70" cy="35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rgbClr val="000099"/>
                </a:solidFill>
                <a:round/>
              </a:ln>
            </p:spPr>
            <p:txBody>
              <a:bodyPr wrap="none"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9706" name="AutoShape 11"/>
              <p:cNvSpPr>
                <a:spLocks noChangeAspect="1" noChangeArrowheads="1"/>
              </p:cNvSpPr>
              <p:nvPr/>
            </p:nvSpPr>
            <p:spPr bwMode="auto">
              <a:xfrm rot="-5299341">
                <a:off x="279" y="189"/>
                <a:ext cx="49" cy="106"/>
              </a:xfrm>
              <a:prstGeom prst="moon">
                <a:avLst>
                  <a:gd name="adj" fmla="val 50000"/>
                </a:avLst>
              </a:prstGeom>
              <a:solidFill>
                <a:schemeClr val="accent2">
                  <a:alpha val="50195"/>
                </a:schemeClr>
              </a:solidFill>
              <a:ln w="38100">
                <a:solidFill>
                  <a:srgbClr val="FF0000"/>
                </a:solidFill>
                <a:miter lim="800000"/>
              </a:ln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7116" name="AutoShape 12"/>
              <p:cNvSpPr>
                <a:spLocks noChangeAspect="1" noChangeArrowheads="1"/>
              </p:cNvSpPr>
              <p:nvPr/>
            </p:nvSpPr>
            <p:spPr bwMode="auto">
              <a:xfrm>
                <a:off x="490" y="143"/>
                <a:ext cx="174" cy="87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gradFill rotWithShape="0">
                <a:gsLst>
                  <a:gs pos="0">
                    <a:schemeClr val="hlink"/>
                  </a:gs>
                  <a:gs pos="50000">
                    <a:schemeClr val="accent2"/>
                  </a:gs>
                  <a:gs pos="100000">
                    <a:schemeClr val="hlink"/>
                  </a:gs>
                </a:gsLst>
                <a:lin ang="5400000" scaled="1"/>
              </a:gradFill>
              <a:ln w="38100">
                <a:solidFill>
                  <a:srgbClr val="FF1B77"/>
                </a:solidFill>
                <a:miter lim="800000"/>
              </a:ln>
            </p:spPr>
            <p:txBody>
              <a:bodyPr wrap="none"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7117" name="AutoShape 13"/>
              <p:cNvSpPr>
                <a:spLocks noChangeAspect="1" noChangeArrowheads="1"/>
              </p:cNvSpPr>
              <p:nvPr/>
            </p:nvSpPr>
            <p:spPr bwMode="auto">
              <a:xfrm>
                <a:off x="42" y="352"/>
                <a:ext cx="316" cy="126"/>
              </a:xfrm>
              <a:prstGeom prst="verticalScroll">
                <a:avLst>
                  <a:gd name="adj" fmla="val 12500"/>
                </a:avLst>
              </a:prstGeom>
              <a:gradFill rotWithShape="0">
                <a:gsLst>
                  <a:gs pos="0">
                    <a:schemeClr val="accent1"/>
                  </a:gs>
                  <a:gs pos="50000">
                    <a:schemeClr val="accent2"/>
                  </a:gs>
                  <a:gs pos="100000">
                    <a:schemeClr val="accent1"/>
                  </a:gs>
                </a:gsLst>
                <a:lin ang="5400000" scaled="1"/>
              </a:gradFill>
              <a:ln w="38100">
                <a:solidFill>
                  <a:schemeClr val="accent2"/>
                </a:solidFill>
                <a:round/>
              </a:ln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7118" name="Text Box 14"/>
              <p:cNvSpPr txBox="1">
                <a:spLocks noChangeAspect="1" noChangeArrowheads="1"/>
              </p:cNvSpPr>
              <p:nvPr/>
            </p:nvSpPr>
            <p:spPr bwMode="auto">
              <a:xfrm>
                <a:off x="634" y="-1"/>
                <a:ext cx="872" cy="32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zh-CN" altLang="en-US" sz="24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  <a:ea typeface="黑体" panose="02010609060101010101" pitchFamily="49" charset="-122"/>
                  </a:rPr>
                  <a:t>比一比</a:t>
                </a:r>
              </a:p>
            </p:txBody>
          </p:sp>
          <p:sp>
            <p:nvSpPr>
              <p:cNvPr id="29710" name="Freeform 15"/>
              <p:cNvSpPr/>
              <p:nvPr/>
            </p:nvSpPr>
            <p:spPr bwMode="auto">
              <a:xfrm>
                <a:off x="442" y="288"/>
                <a:ext cx="192" cy="144"/>
              </a:xfrm>
              <a:custGeom>
                <a:avLst/>
                <a:gdLst>
                  <a:gd name="T0" fmla="*/ 0 w 192"/>
                  <a:gd name="T1" fmla="*/ 0 h 144"/>
                  <a:gd name="T2" fmla="*/ 0 w 192"/>
                  <a:gd name="T3" fmla="*/ 144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0"/>
                    </a:moveTo>
                    <a:lnTo>
                      <a:pt x="0" y="144"/>
                    </a:lnTo>
                    <a:lnTo>
                      <a:pt x="192" y="144"/>
                    </a:lnTo>
                  </a:path>
                </a:pathLst>
              </a:custGeom>
              <a:noFill/>
              <a:ln w="76200">
                <a:solidFill>
                  <a:srgbClr val="FF6565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9711" name="Text Box 16"/>
          <p:cNvSpPr txBox="1">
            <a:spLocks noChangeArrowheads="1"/>
          </p:cNvSpPr>
          <p:nvPr/>
        </p:nvSpPr>
        <p:spPr bwMode="auto">
          <a:xfrm>
            <a:off x="215900" y="1989138"/>
            <a:ext cx="8604250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　　全班分为男女两组，每个小组说出三个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命题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，另一组把它改写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如果</a:t>
            </a:r>
            <a:r>
              <a:rPr lang="en-US" altLang="zh-CN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那么</a:t>
            </a:r>
            <a:r>
              <a:rPr lang="en-US" altLang="zh-CN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……”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的形式。看哪一组表现较好。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5" name="Group 3"/>
          <p:cNvGrpSpPr/>
          <p:nvPr/>
        </p:nvGrpSpPr>
        <p:grpSpPr bwMode="auto">
          <a:xfrm>
            <a:off x="0" y="0"/>
            <a:ext cx="2700338" cy="836613"/>
            <a:chOff x="0" y="0"/>
            <a:chExt cx="1506" cy="596"/>
          </a:xfrm>
        </p:grpSpPr>
        <p:sp>
          <p:nvSpPr>
            <p:cNvPr id="33796" name="AutoShape 4"/>
            <p:cNvSpPr>
              <a:spLocks noChangeAspect="1" noChangeArrowheads="1"/>
            </p:cNvSpPr>
            <p:nvPr/>
          </p:nvSpPr>
          <p:spPr bwMode="auto">
            <a:xfrm rot="-4047281">
              <a:off x="-14" y="52"/>
              <a:ext cx="223" cy="120"/>
            </a:xfrm>
            <a:prstGeom prst="curvedDownArrow">
              <a:avLst>
                <a:gd name="adj1" fmla="val 37167"/>
                <a:gd name="adj2" fmla="val 74333"/>
                <a:gd name="adj3" fmla="val 333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5400000" scaled="1"/>
            </a:gradFill>
            <a:ln w="38100">
              <a:solidFill>
                <a:schemeClr val="accent2"/>
              </a:solidFill>
              <a:miter lim="800000"/>
            </a:ln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33797" name="Group 5"/>
            <p:cNvGrpSpPr/>
            <p:nvPr/>
          </p:nvGrpSpPr>
          <p:grpSpPr bwMode="auto">
            <a:xfrm>
              <a:off x="0" y="48"/>
              <a:ext cx="1506" cy="548"/>
              <a:chOff x="0" y="0"/>
              <a:chExt cx="1506" cy="548"/>
            </a:xfrm>
          </p:grpSpPr>
          <p:sp>
            <p:nvSpPr>
              <p:cNvPr id="33798" name="Rectangle 6"/>
              <p:cNvSpPr>
                <a:spLocks noChangeAspect="1" noChangeArrowheads="1"/>
              </p:cNvSpPr>
              <p:nvPr/>
            </p:nvSpPr>
            <p:spPr bwMode="auto">
              <a:xfrm>
                <a:off x="0" y="303"/>
                <a:ext cx="1404" cy="245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4B7CA"/>
                  </a:gs>
                </a:gsLst>
                <a:lin ang="0" scaled="1"/>
              </a:gradFill>
              <a:ln w="38100">
                <a:solidFill>
                  <a:schemeClr val="tx1"/>
                </a:solidFill>
                <a:miter lim="800000"/>
              </a:ln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3799" name="Oval 7"/>
              <p:cNvSpPr>
                <a:spLocks noChangeAspect="1" noChangeArrowheads="1"/>
              </p:cNvSpPr>
              <p:nvPr/>
            </p:nvSpPr>
            <p:spPr bwMode="auto">
              <a:xfrm>
                <a:off x="113" y="22"/>
                <a:ext cx="350" cy="294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CC99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FF6565"/>
                </a:solidFill>
                <a:round/>
              </a:ln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3800" name="Oval 8"/>
              <p:cNvSpPr>
                <a:spLocks noChangeAspect="1" noChangeArrowheads="1"/>
              </p:cNvSpPr>
              <p:nvPr/>
            </p:nvSpPr>
            <p:spPr bwMode="auto">
              <a:xfrm>
                <a:off x="183" y="106"/>
                <a:ext cx="70" cy="35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rgbClr val="000099"/>
                </a:solidFill>
                <a:round/>
              </a:ln>
            </p:spPr>
            <p:txBody>
              <a:bodyPr wrap="none"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3801" name="Oval 9"/>
              <p:cNvSpPr>
                <a:spLocks noChangeAspect="1" noChangeArrowheads="1"/>
              </p:cNvSpPr>
              <p:nvPr/>
            </p:nvSpPr>
            <p:spPr bwMode="auto">
              <a:xfrm>
                <a:off x="358" y="106"/>
                <a:ext cx="70" cy="35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rgbClr val="000099"/>
                </a:solidFill>
                <a:round/>
              </a:ln>
            </p:spPr>
            <p:txBody>
              <a:bodyPr wrap="none"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3802" name="AutoShape 10"/>
              <p:cNvSpPr>
                <a:spLocks noChangeAspect="1" noChangeArrowheads="1"/>
              </p:cNvSpPr>
              <p:nvPr/>
            </p:nvSpPr>
            <p:spPr bwMode="auto">
              <a:xfrm rot="-5299341">
                <a:off x="279" y="189"/>
                <a:ext cx="49" cy="106"/>
              </a:xfrm>
              <a:prstGeom prst="moon">
                <a:avLst>
                  <a:gd name="adj" fmla="val 50000"/>
                </a:avLst>
              </a:prstGeom>
              <a:solidFill>
                <a:schemeClr val="accent2">
                  <a:alpha val="50000"/>
                </a:schemeClr>
              </a:solidFill>
              <a:ln w="38100">
                <a:solidFill>
                  <a:srgbClr val="FF0000"/>
                </a:solidFill>
                <a:miter lim="800000"/>
              </a:ln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3803" name="AutoShape 11"/>
              <p:cNvSpPr>
                <a:spLocks noChangeAspect="1" noChangeArrowheads="1"/>
              </p:cNvSpPr>
              <p:nvPr/>
            </p:nvSpPr>
            <p:spPr bwMode="auto">
              <a:xfrm>
                <a:off x="490" y="144"/>
                <a:ext cx="174" cy="87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gradFill rotWithShape="0">
                <a:gsLst>
                  <a:gs pos="0">
                    <a:schemeClr val="hlink"/>
                  </a:gs>
                  <a:gs pos="50000">
                    <a:schemeClr val="accent2"/>
                  </a:gs>
                  <a:gs pos="100000">
                    <a:schemeClr val="hlink"/>
                  </a:gs>
                </a:gsLst>
                <a:lin ang="5400000" scaled="1"/>
              </a:gradFill>
              <a:ln w="38100">
                <a:solidFill>
                  <a:srgbClr val="FF1B77"/>
                </a:solidFill>
                <a:miter lim="800000"/>
              </a:ln>
            </p:spPr>
            <p:txBody>
              <a:bodyPr wrap="none"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3804" name="AutoShape 12"/>
              <p:cNvSpPr>
                <a:spLocks noChangeAspect="1" noChangeArrowheads="1"/>
              </p:cNvSpPr>
              <p:nvPr/>
            </p:nvSpPr>
            <p:spPr bwMode="auto">
              <a:xfrm>
                <a:off x="42" y="352"/>
                <a:ext cx="316" cy="126"/>
              </a:xfrm>
              <a:prstGeom prst="verticalScroll">
                <a:avLst>
                  <a:gd name="adj" fmla="val 12500"/>
                </a:avLst>
              </a:prstGeom>
              <a:gradFill rotWithShape="0">
                <a:gsLst>
                  <a:gs pos="0">
                    <a:schemeClr val="accent1"/>
                  </a:gs>
                  <a:gs pos="50000">
                    <a:schemeClr val="accent2"/>
                  </a:gs>
                  <a:gs pos="100000">
                    <a:schemeClr val="accent1"/>
                  </a:gs>
                </a:gsLst>
                <a:lin ang="5400000" scaled="1"/>
              </a:gradFill>
              <a:ln w="38100">
                <a:solidFill>
                  <a:schemeClr val="accent2"/>
                </a:solidFill>
                <a:round/>
              </a:ln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3805" name="Text Box 13"/>
              <p:cNvSpPr txBox="1">
                <a:spLocks noChangeAspect="1" noChangeArrowheads="1"/>
              </p:cNvSpPr>
              <p:nvPr/>
            </p:nvSpPr>
            <p:spPr bwMode="auto">
              <a:xfrm>
                <a:off x="634" y="0"/>
                <a:ext cx="872" cy="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2">
                        <a:alpha val="5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24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ea typeface="黑体" panose="02010609060101010101" pitchFamily="49" charset="-122"/>
                  </a:rPr>
                  <a:t>学有所成</a:t>
                </a:r>
              </a:p>
            </p:txBody>
          </p:sp>
          <p:sp>
            <p:nvSpPr>
              <p:cNvPr id="33806" name="Freeform 14"/>
              <p:cNvSpPr/>
              <p:nvPr/>
            </p:nvSpPr>
            <p:spPr bwMode="auto">
              <a:xfrm>
                <a:off x="442" y="288"/>
                <a:ext cx="192" cy="144"/>
              </a:xfrm>
              <a:custGeom>
                <a:avLst/>
                <a:gdLst>
                  <a:gd name="T0" fmla="*/ 0 w 192"/>
                  <a:gd name="T1" fmla="*/ 0 h 144"/>
                  <a:gd name="T2" fmla="*/ 0 w 192"/>
                  <a:gd name="T3" fmla="*/ 144 h 144"/>
                  <a:gd name="T4" fmla="*/ 192 w 192"/>
                  <a:gd name="T5" fmla="*/ 14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2" h="144">
                    <a:moveTo>
                      <a:pt x="0" y="0"/>
                    </a:moveTo>
                    <a:lnTo>
                      <a:pt x="0" y="144"/>
                    </a:lnTo>
                    <a:lnTo>
                      <a:pt x="192" y="144"/>
                    </a:lnTo>
                  </a:path>
                </a:pathLst>
              </a:custGeom>
              <a:noFill/>
              <a:ln w="76200" cmpd="sng">
                <a:solidFill>
                  <a:srgbClr val="FF6565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1034591" y="2398713"/>
            <a:ext cx="74517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5400" b="1" dirty="0">
                <a:solidFill>
                  <a:srgbClr val="006600"/>
                </a:solidFill>
                <a:ea typeface="隶书" panose="02010509060101010101" pitchFamily="49" charset="-122"/>
              </a:rPr>
              <a:t>本节课你学到什么</a:t>
            </a:r>
            <a:r>
              <a:rPr lang="en-US" sz="5400" b="1" dirty="0">
                <a:solidFill>
                  <a:srgbClr val="006600"/>
                </a:solidFill>
                <a:ea typeface="隶书" panose="02010509060101010101" pitchFamily="49" charset="-122"/>
              </a:rPr>
              <a:t>？</a:t>
            </a:r>
            <a:endParaRPr lang="zh-CN" altLang="en-US" sz="5400" b="1" dirty="0">
              <a:solidFill>
                <a:srgbClr val="006600"/>
              </a:solidFill>
              <a:ea typeface="隶书" panose="020105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240774" y="720374"/>
            <a:ext cx="8893175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  <a:r>
              <a:rPr lang="zh-CN" altLang="en-US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、定义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 一般地，用来说明一个概念含义的语句叫做这个概念的</a:t>
            </a:r>
            <a:r>
              <a:rPr lang="zh-CN" altLang="en-US" sz="36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定义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253406" y="2924944"/>
            <a:ext cx="8893175" cy="277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zh-CN" altLang="en-US"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、命题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表示判断的语句叫做</a:t>
            </a:r>
            <a:r>
              <a:rPr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命题</a:t>
            </a:r>
            <a:r>
              <a:rPr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。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判断一个句子是不是命题的关键是：</a:t>
            </a:r>
            <a:r>
              <a:rPr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是否作出了判断，与判断的正确与否无关。</a:t>
            </a:r>
            <a:r>
              <a:rPr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命题的结构是</a:t>
            </a:r>
            <a:r>
              <a:rPr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条件</a:t>
            </a:r>
            <a:r>
              <a:rPr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（也称为</a:t>
            </a:r>
            <a:r>
              <a:rPr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题设</a:t>
            </a:r>
            <a:r>
              <a:rPr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）与</a:t>
            </a:r>
            <a:r>
              <a:rPr lang="zh-CN" altLang="en-US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结论</a:t>
            </a:r>
            <a:r>
              <a:rPr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（也称为题断）。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 autoUpdateAnimBg="0"/>
      <p:bldP spid="3482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ChangeAspect="1" noChangeArrowheads="1"/>
          </p:cNvSpPr>
          <p:nvPr/>
        </p:nvSpPr>
        <p:spPr bwMode="auto">
          <a:xfrm rot="-4047281">
            <a:off x="297656" y="302419"/>
            <a:ext cx="512763" cy="212725"/>
          </a:xfrm>
          <a:prstGeom prst="curvedDownArrow">
            <a:avLst>
              <a:gd name="adj1" fmla="val 48209"/>
              <a:gd name="adj2" fmla="val 96418"/>
              <a:gd name="adj3" fmla="val 33333"/>
            </a:avLst>
          </a:prstGeom>
          <a:gradFill rotWithShape="0">
            <a:gsLst>
              <a:gs pos="0">
                <a:schemeClr val="accent2"/>
              </a:gs>
              <a:gs pos="100000">
                <a:srgbClr val="FFFFFF"/>
              </a:gs>
            </a:gsLst>
            <a:lin ang="5400000" scaled="1"/>
          </a:gradFill>
          <a:ln w="38100">
            <a:solidFill>
              <a:schemeClr val="accent2"/>
            </a:solidFill>
            <a:miter lim="800000"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48131" name="Group 3"/>
          <p:cNvGrpSpPr/>
          <p:nvPr/>
        </p:nvGrpSpPr>
        <p:grpSpPr bwMode="auto">
          <a:xfrm>
            <a:off x="0" y="0"/>
            <a:ext cx="3313113" cy="1152525"/>
            <a:chOff x="177" y="242"/>
            <a:chExt cx="2204" cy="762"/>
          </a:xfrm>
        </p:grpSpPr>
        <p:sp>
          <p:nvSpPr>
            <p:cNvPr id="48132" name="Rectangle 4"/>
            <p:cNvSpPr>
              <a:spLocks noChangeAspect="1" noChangeArrowheads="1"/>
            </p:cNvSpPr>
            <p:nvPr/>
          </p:nvSpPr>
          <p:spPr bwMode="auto">
            <a:xfrm>
              <a:off x="177" y="649"/>
              <a:ext cx="1566" cy="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04B7CA"/>
                </a:gs>
              </a:gsLst>
              <a:lin ang="0" scaled="1"/>
            </a:gradFill>
            <a:ln w="38100">
              <a:solidFill>
                <a:schemeClr val="tx1"/>
              </a:solidFill>
              <a:miter lim="800000"/>
            </a:ln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8133" name="Oval 5"/>
            <p:cNvSpPr>
              <a:spLocks noChangeAspect="1" noChangeArrowheads="1"/>
            </p:cNvSpPr>
            <p:nvPr/>
          </p:nvSpPr>
          <p:spPr bwMode="auto">
            <a:xfrm>
              <a:off x="303" y="242"/>
              <a:ext cx="390" cy="42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FF6565"/>
              </a:solidFill>
              <a:round/>
            </a:ln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8134" name="Oval 6"/>
            <p:cNvSpPr>
              <a:spLocks noChangeAspect="1" noChangeArrowheads="1"/>
            </p:cNvSpPr>
            <p:nvPr/>
          </p:nvSpPr>
          <p:spPr bwMode="auto">
            <a:xfrm>
              <a:off x="381" y="364"/>
              <a:ext cx="78" cy="50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0099"/>
              </a:solidFill>
              <a:round/>
            </a:ln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8135" name="Oval 7"/>
            <p:cNvSpPr>
              <a:spLocks noChangeAspect="1" noChangeArrowheads="1"/>
            </p:cNvSpPr>
            <p:nvPr/>
          </p:nvSpPr>
          <p:spPr bwMode="auto">
            <a:xfrm>
              <a:off x="576" y="364"/>
              <a:ext cx="78" cy="50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0099"/>
              </a:solidFill>
              <a:round/>
            </a:ln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8136" name="AutoShape 8"/>
            <p:cNvSpPr>
              <a:spLocks noChangeAspect="1" noChangeArrowheads="1"/>
            </p:cNvSpPr>
            <p:nvPr/>
          </p:nvSpPr>
          <p:spPr bwMode="auto">
            <a:xfrm rot="-5299341">
              <a:off x="480" y="501"/>
              <a:ext cx="71" cy="118"/>
            </a:xfrm>
            <a:prstGeom prst="moon">
              <a:avLst>
                <a:gd name="adj" fmla="val 50000"/>
              </a:avLst>
            </a:prstGeom>
            <a:solidFill>
              <a:schemeClr val="accent2">
                <a:alpha val="50000"/>
              </a:schemeClr>
            </a:solidFill>
            <a:ln w="38100">
              <a:solidFill>
                <a:srgbClr val="FF0000"/>
              </a:solidFill>
              <a:miter lim="800000"/>
            </a:ln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8137" name="AutoShape 9"/>
            <p:cNvSpPr>
              <a:spLocks noChangeAspect="1" noChangeArrowheads="1"/>
            </p:cNvSpPr>
            <p:nvPr/>
          </p:nvSpPr>
          <p:spPr bwMode="auto">
            <a:xfrm>
              <a:off x="724" y="419"/>
              <a:ext cx="194" cy="126"/>
            </a:xfrm>
            <a:prstGeom prst="rightArrow">
              <a:avLst>
                <a:gd name="adj1" fmla="val 50000"/>
                <a:gd name="adj2" fmla="val 38492"/>
              </a:avLst>
            </a:prstGeom>
            <a:gradFill rotWithShape="0">
              <a:gsLst>
                <a:gs pos="0">
                  <a:schemeClr val="hlink"/>
                </a:gs>
                <a:gs pos="50000">
                  <a:schemeClr val="accent2"/>
                </a:gs>
                <a:gs pos="100000">
                  <a:schemeClr val="hlink"/>
                </a:gs>
              </a:gsLst>
              <a:lin ang="5400000" scaled="1"/>
            </a:gradFill>
            <a:ln w="38100">
              <a:solidFill>
                <a:srgbClr val="FF1B77"/>
              </a:solidFill>
              <a:miter lim="800000"/>
            </a:ln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8138" name="AutoShape 10"/>
            <p:cNvSpPr>
              <a:spLocks noChangeAspect="1" noChangeArrowheads="1"/>
            </p:cNvSpPr>
            <p:nvPr/>
          </p:nvSpPr>
          <p:spPr bwMode="auto">
            <a:xfrm>
              <a:off x="224" y="720"/>
              <a:ext cx="352" cy="183"/>
            </a:xfrm>
            <a:prstGeom prst="verticalScroll">
              <a:avLst>
                <a:gd name="adj" fmla="val 12500"/>
              </a:avLst>
            </a:prstGeom>
            <a:gradFill rotWithShape="0">
              <a:gsLst>
                <a:gs pos="0">
                  <a:schemeClr val="accent1"/>
                </a:gs>
                <a:gs pos="50000">
                  <a:schemeClr val="accent2"/>
                </a:gs>
                <a:gs pos="100000">
                  <a:schemeClr val="accent1"/>
                </a:gs>
              </a:gsLst>
              <a:lin ang="5400000" scaled="1"/>
            </a:gradFill>
            <a:ln w="38100">
              <a:solidFill>
                <a:schemeClr val="accent2"/>
              </a:solidFill>
              <a:round/>
            </a:ln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8139" name="Text Box 11"/>
            <p:cNvSpPr txBox="1">
              <a:spLocks noChangeAspect="1" noChangeArrowheads="1"/>
            </p:cNvSpPr>
            <p:nvPr/>
          </p:nvSpPr>
          <p:spPr bwMode="auto">
            <a:xfrm>
              <a:off x="884" y="255"/>
              <a:ext cx="1497" cy="3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2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幼圆" panose="02010509060101010101" pitchFamily="49" charset="-122"/>
                </a:rPr>
                <a:t>笑不笑由你</a:t>
              </a:r>
            </a:p>
          </p:txBody>
        </p:sp>
        <p:sp>
          <p:nvSpPr>
            <p:cNvPr id="48140" name="Freeform 12"/>
            <p:cNvSpPr/>
            <p:nvPr/>
          </p:nvSpPr>
          <p:spPr bwMode="auto">
            <a:xfrm>
              <a:off x="670" y="627"/>
              <a:ext cx="214" cy="209"/>
            </a:xfrm>
            <a:custGeom>
              <a:avLst/>
              <a:gdLst>
                <a:gd name="T0" fmla="*/ 0 w 192"/>
                <a:gd name="T1" fmla="*/ 0 h 144"/>
                <a:gd name="T2" fmla="*/ 0 w 192"/>
                <a:gd name="T3" fmla="*/ 144 h 144"/>
                <a:gd name="T4" fmla="*/ 192 w 192"/>
                <a:gd name="T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2" h="144">
                  <a:moveTo>
                    <a:pt x="0" y="0"/>
                  </a:moveTo>
                  <a:lnTo>
                    <a:pt x="0" y="144"/>
                  </a:lnTo>
                  <a:lnTo>
                    <a:pt x="192" y="144"/>
                  </a:lnTo>
                </a:path>
              </a:pathLst>
            </a:custGeom>
            <a:noFill/>
            <a:ln w="76200" cmpd="sng">
              <a:solidFill>
                <a:srgbClr val="FF6565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468313" y="1628775"/>
            <a:ext cx="64436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000" b="1" dirty="0">
                <a:solidFill>
                  <a:srgbClr val="000000"/>
                </a:solidFill>
              </a:rPr>
              <a:t>      </a:t>
            </a:r>
            <a:r>
              <a:rPr lang="zh-CN" altLang="en-US" sz="3200" b="1" dirty="0">
                <a:solidFill>
                  <a:srgbClr val="000000"/>
                </a:solidFill>
                <a:ea typeface="幼圆" panose="02010509060101010101" pitchFamily="49" charset="-122"/>
              </a:rPr>
              <a:t>儿：爸爸，什么是法盲？</a:t>
            </a: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1331913" y="2708275"/>
            <a:ext cx="70564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FF"/>
                </a:solidFill>
                <a:ea typeface="幼圆" panose="02010509060101010101" pitchFamily="49" charset="-122"/>
              </a:rPr>
              <a:t>父：法盲就是法国的盲人。</a:t>
            </a: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755650" y="3644900"/>
            <a:ext cx="76327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000" b="1">
                <a:solidFill>
                  <a:srgbClr val="000000"/>
                </a:solidFill>
              </a:rPr>
              <a:t>    </a:t>
            </a:r>
            <a:r>
              <a:rPr lang="zh-CN" altLang="en-US" sz="3200" b="1">
                <a:solidFill>
                  <a:srgbClr val="000000"/>
                </a:solidFill>
                <a:ea typeface="幼圆" panose="02010509060101010101" pitchFamily="49" charset="-122"/>
              </a:rPr>
              <a:t>儿：啊！隔壁王阿姨说你是法盲。</a:t>
            </a:r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1547813" y="4797425"/>
            <a:ext cx="39957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000" b="1">
                <a:solidFill>
                  <a:srgbClr val="000000"/>
                </a:solidFill>
              </a:rPr>
              <a:t>    </a:t>
            </a:r>
            <a:r>
              <a:rPr lang="en-US" altLang="zh-CN" sz="3200" b="1">
                <a:solidFill>
                  <a:srgbClr val="000000"/>
                </a:solidFill>
                <a:ea typeface="幼圆" panose="02010509060101010101" pitchFamily="49" charset="-122"/>
              </a:rPr>
              <a:t>`````````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1" grpId="0"/>
      <p:bldP spid="48142" grpId="0"/>
      <p:bldP spid="48143" grpId="0"/>
      <p:bldP spid="481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spect="1" noChangeArrowheads="1"/>
          </p:cNvSpPr>
          <p:nvPr/>
        </p:nvSpPr>
        <p:spPr bwMode="auto">
          <a:xfrm rot="-4047281">
            <a:off x="297656" y="302419"/>
            <a:ext cx="512763" cy="212725"/>
          </a:xfrm>
          <a:prstGeom prst="curvedDownArrow">
            <a:avLst>
              <a:gd name="adj1" fmla="val 48209"/>
              <a:gd name="adj2" fmla="val 96418"/>
              <a:gd name="adj3" fmla="val 33333"/>
            </a:avLst>
          </a:prstGeom>
          <a:gradFill rotWithShape="0">
            <a:gsLst>
              <a:gs pos="0">
                <a:schemeClr val="accent2"/>
              </a:gs>
              <a:gs pos="100000">
                <a:srgbClr val="FFFFFF"/>
              </a:gs>
            </a:gsLst>
            <a:lin ang="5400000" scaled="1"/>
          </a:gradFill>
          <a:ln w="38100">
            <a:solidFill>
              <a:schemeClr val="accent2"/>
            </a:solidFill>
            <a:miter lim="800000"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5123" name="Group 3"/>
          <p:cNvGrpSpPr/>
          <p:nvPr/>
        </p:nvGrpSpPr>
        <p:grpSpPr bwMode="auto">
          <a:xfrm>
            <a:off x="0" y="0"/>
            <a:ext cx="3313113" cy="1152525"/>
            <a:chOff x="177" y="242"/>
            <a:chExt cx="2204" cy="762"/>
          </a:xfrm>
        </p:grpSpPr>
        <p:sp>
          <p:nvSpPr>
            <p:cNvPr id="5124" name="Rectangle 4"/>
            <p:cNvSpPr>
              <a:spLocks noChangeAspect="1" noChangeArrowheads="1"/>
            </p:cNvSpPr>
            <p:nvPr/>
          </p:nvSpPr>
          <p:spPr bwMode="auto">
            <a:xfrm>
              <a:off x="177" y="649"/>
              <a:ext cx="1566" cy="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04B7CA"/>
                </a:gs>
              </a:gsLst>
              <a:lin ang="0" scaled="1"/>
            </a:gradFill>
            <a:ln w="38100">
              <a:solidFill>
                <a:schemeClr val="tx1"/>
              </a:solidFill>
              <a:miter lim="800000"/>
            </a:ln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125" name="Oval 5"/>
            <p:cNvSpPr>
              <a:spLocks noChangeAspect="1" noChangeArrowheads="1"/>
            </p:cNvSpPr>
            <p:nvPr/>
          </p:nvSpPr>
          <p:spPr bwMode="auto">
            <a:xfrm>
              <a:off x="303" y="242"/>
              <a:ext cx="390" cy="42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FF6565"/>
              </a:solidFill>
              <a:round/>
            </a:ln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126" name="Oval 6"/>
            <p:cNvSpPr>
              <a:spLocks noChangeAspect="1" noChangeArrowheads="1"/>
            </p:cNvSpPr>
            <p:nvPr/>
          </p:nvSpPr>
          <p:spPr bwMode="auto">
            <a:xfrm>
              <a:off x="381" y="364"/>
              <a:ext cx="78" cy="50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0099"/>
              </a:solidFill>
              <a:round/>
            </a:ln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127" name="Oval 7"/>
            <p:cNvSpPr>
              <a:spLocks noChangeAspect="1" noChangeArrowheads="1"/>
            </p:cNvSpPr>
            <p:nvPr/>
          </p:nvSpPr>
          <p:spPr bwMode="auto">
            <a:xfrm>
              <a:off x="576" y="364"/>
              <a:ext cx="78" cy="50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0099"/>
              </a:solidFill>
              <a:round/>
            </a:ln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128" name="AutoShape 8"/>
            <p:cNvSpPr>
              <a:spLocks noChangeAspect="1" noChangeArrowheads="1"/>
            </p:cNvSpPr>
            <p:nvPr/>
          </p:nvSpPr>
          <p:spPr bwMode="auto">
            <a:xfrm rot="-5299341">
              <a:off x="480" y="501"/>
              <a:ext cx="71" cy="118"/>
            </a:xfrm>
            <a:prstGeom prst="moon">
              <a:avLst>
                <a:gd name="adj" fmla="val 50000"/>
              </a:avLst>
            </a:prstGeom>
            <a:solidFill>
              <a:schemeClr val="accent2">
                <a:alpha val="50000"/>
              </a:schemeClr>
            </a:solidFill>
            <a:ln w="38100">
              <a:solidFill>
                <a:srgbClr val="FF0000"/>
              </a:solidFill>
              <a:miter lim="800000"/>
            </a:ln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129" name="AutoShape 9"/>
            <p:cNvSpPr>
              <a:spLocks noChangeAspect="1" noChangeArrowheads="1"/>
            </p:cNvSpPr>
            <p:nvPr/>
          </p:nvSpPr>
          <p:spPr bwMode="auto">
            <a:xfrm>
              <a:off x="724" y="419"/>
              <a:ext cx="194" cy="126"/>
            </a:xfrm>
            <a:prstGeom prst="rightArrow">
              <a:avLst>
                <a:gd name="adj1" fmla="val 50000"/>
                <a:gd name="adj2" fmla="val 38492"/>
              </a:avLst>
            </a:prstGeom>
            <a:gradFill rotWithShape="0">
              <a:gsLst>
                <a:gs pos="0">
                  <a:schemeClr val="hlink"/>
                </a:gs>
                <a:gs pos="50000">
                  <a:schemeClr val="accent2"/>
                </a:gs>
                <a:gs pos="100000">
                  <a:schemeClr val="hlink"/>
                </a:gs>
              </a:gsLst>
              <a:lin ang="5400000" scaled="1"/>
            </a:gradFill>
            <a:ln w="38100">
              <a:solidFill>
                <a:srgbClr val="FF1B77"/>
              </a:solidFill>
              <a:miter lim="800000"/>
            </a:ln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130" name="AutoShape 10"/>
            <p:cNvSpPr>
              <a:spLocks noChangeAspect="1" noChangeArrowheads="1"/>
            </p:cNvSpPr>
            <p:nvPr/>
          </p:nvSpPr>
          <p:spPr bwMode="auto">
            <a:xfrm>
              <a:off x="224" y="720"/>
              <a:ext cx="352" cy="183"/>
            </a:xfrm>
            <a:prstGeom prst="verticalScroll">
              <a:avLst>
                <a:gd name="adj" fmla="val 12500"/>
              </a:avLst>
            </a:prstGeom>
            <a:gradFill rotWithShape="0">
              <a:gsLst>
                <a:gs pos="0">
                  <a:schemeClr val="accent1"/>
                </a:gs>
                <a:gs pos="50000">
                  <a:schemeClr val="accent2"/>
                </a:gs>
                <a:gs pos="100000">
                  <a:schemeClr val="accent1"/>
                </a:gs>
              </a:gsLst>
              <a:lin ang="5400000" scaled="1"/>
            </a:gradFill>
            <a:ln w="38100">
              <a:solidFill>
                <a:schemeClr val="accent2"/>
              </a:solidFill>
              <a:round/>
            </a:ln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131" name="Text Box 11"/>
            <p:cNvSpPr txBox="1">
              <a:spLocks noChangeAspect="1" noChangeArrowheads="1"/>
            </p:cNvSpPr>
            <p:nvPr/>
          </p:nvSpPr>
          <p:spPr bwMode="auto">
            <a:xfrm>
              <a:off x="884" y="255"/>
              <a:ext cx="1497" cy="3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2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ea typeface="幼圆" panose="02010509060101010101" pitchFamily="49" charset="-122"/>
                </a:rPr>
                <a:t>笑不笑由你</a:t>
              </a:r>
            </a:p>
          </p:txBody>
        </p:sp>
        <p:sp>
          <p:nvSpPr>
            <p:cNvPr id="5132" name="Freeform 12"/>
            <p:cNvSpPr/>
            <p:nvPr/>
          </p:nvSpPr>
          <p:spPr bwMode="auto">
            <a:xfrm>
              <a:off x="670" y="627"/>
              <a:ext cx="214" cy="209"/>
            </a:xfrm>
            <a:custGeom>
              <a:avLst/>
              <a:gdLst>
                <a:gd name="T0" fmla="*/ 0 w 192"/>
                <a:gd name="T1" fmla="*/ 0 h 144"/>
                <a:gd name="T2" fmla="*/ 0 w 192"/>
                <a:gd name="T3" fmla="*/ 144 h 144"/>
                <a:gd name="T4" fmla="*/ 192 w 192"/>
                <a:gd name="T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2" h="144">
                  <a:moveTo>
                    <a:pt x="0" y="0"/>
                  </a:moveTo>
                  <a:lnTo>
                    <a:pt x="0" y="144"/>
                  </a:lnTo>
                  <a:lnTo>
                    <a:pt x="192" y="144"/>
                  </a:lnTo>
                </a:path>
              </a:pathLst>
            </a:custGeom>
            <a:noFill/>
            <a:ln w="76200" cmpd="sng">
              <a:solidFill>
                <a:srgbClr val="FF6565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250825" y="1268413"/>
            <a:ext cx="889317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000" b="1" dirty="0">
                <a:solidFill>
                  <a:srgbClr val="000000"/>
                </a:solidFill>
              </a:rPr>
              <a:t>      </a:t>
            </a:r>
            <a:r>
              <a:rPr lang="zh-CN" altLang="en-US" sz="3200" b="1" dirty="0">
                <a:solidFill>
                  <a:srgbClr val="000000"/>
                </a:solidFill>
                <a:ea typeface="幼圆" panose="02010509060101010101" pitchFamily="49" charset="-122"/>
              </a:rPr>
              <a:t>电视里正在播放精彩的乒乓球比赛，奶奶边看比赛边说：打得好！打得好！可惜播音员不识数</a:t>
            </a:r>
            <a:r>
              <a:rPr lang="en-US" altLang="zh-CN" sz="3200" b="1" dirty="0">
                <a:solidFill>
                  <a:srgbClr val="000000"/>
                </a:solidFill>
                <a:ea typeface="幼圆" panose="02010509060101010101" pitchFamily="49" charset="-122"/>
              </a:rPr>
              <a:t>……</a:t>
            </a:r>
          </a:p>
        </p:txBody>
      </p:sp>
      <p:sp>
        <p:nvSpPr>
          <p:cNvPr id="5134" name="Text Box 14">
            <a:hlinkClick r:id="" action="ppaction://noaction">
              <a:snd r:embed="rId2" name="wind.wav"/>
            </a:hlinkClick>
          </p:cNvPr>
          <p:cNvSpPr txBox="1">
            <a:spLocks noChangeArrowheads="1"/>
          </p:cNvSpPr>
          <p:nvPr/>
        </p:nvSpPr>
        <p:spPr bwMode="auto">
          <a:xfrm>
            <a:off x="1042988" y="2997200"/>
            <a:ext cx="8496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FF"/>
                </a:solidFill>
                <a:ea typeface="幼圆" panose="02010509060101010101" pitchFamily="49" charset="-122"/>
              </a:rPr>
              <a:t>孙子听了不解地问：人家咋不识数？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179388" y="3644900"/>
            <a:ext cx="8964612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000" b="1">
                <a:solidFill>
                  <a:srgbClr val="000000"/>
                </a:solidFill>
              </a:rPr>
              <a:t>    </a:t>
            </a:r>
            <a:r>
              <a:rPr lang="zh-CN" altLang="en-US" sz="3200" b="1">
                <a:solidFill>
                  <a:srgbClr val="000000"/>
                </a:solidFill>
                <a:ea typeface="幼圆" panose="02010509060101010101" pitchFamily="49" charset="-122"/>
              </a:rPr>
              <a:t>奶奶说：明明是两个人在打球，他却说</a:t>
            </a:r>
            <a:r>
              <a:rPr lang="zh-CN" altLang="en-US" sz="3200" b="1">
                <a:solidFill>
                  <a:srgbClr val="FF0000"/>
                </a:solidFill>
                <a:ea typeface="幼圆" panose="02010509060101010101" pitchFamily="49" charset="-122"/>
              </a:rPr>
              <a:t>单打</a:t>
            </a:r>
            <a:r>
              <a:rPr lang="zh-CN" altLang="en-US" sz="3200" b="1">
                <a:solidFill>
                  <a:srgbClr val="000000"/>
                </a:solidFill>
                <a:ea typeface="幼圆" panose="02010509060101010101" pitchFamily="49" charset="-122"/>
              </a:rPr>
              <a:t>；明明是四个人在打球，他却说</a:t>
            </a:r>
            <a:r>
              <a:rPr lang="zh-CN" altLang="en-US" sz="3200" b="1">
                <a:solidFill>
                  <a:srgbClr val="FF0000"/>
                </a:solidFill>
                <a:ea typeface="幼圆" panose="02010509060101010101" pitchFamily="49" charset="-122"/>
              </a:rPr>
              <a:t>双打</a:t>
            </a:r>
            <a:r>
              <a:rPr lang="zh-CN" altLang="en-US" sz="3200" b="1">
                <a:solidFill>
                  <a:srgbClr val="000000"/>
                </a:solidFill>
                <a:ea typeface="幼圆" panose="02010509060101010101" pitchFamily="49" charset="-122"/>
              </a:rPr>
              <a:t>，你说他识数不识数？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3" grpId="0"/>
      <p:bldP spid="5134" grpId="0"/>
      <p:bldP spid="51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0" y="1125538"/>
            <a:ext cx="8763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幼圆" panose="02010509060101010101" pitchFamily="49" charset="-122"/>
                <a:ea typeface="幼圆" panose="02010509060101010101" pitchFamily="49" charset="-122"/>
              </a:rPr>
              <a:t>    </a:t>
            </a:r>
            <a:r>
              <a:rPr lang="zh-CN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幼圆" panose="02010509060101010101" pitchFamily="49" charset="-122"/>
                <a:ea typeface="幼圆" panose="02010509060101010101" pitchFamily="49" charset="-122"/>
              </a:rPr>
              <a:t>一般地，用来说明一个概念含义的语句叫做这个概念的</a:t>
            </a: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幼圆" panose="02010509060101010101" pitchFamily="49" charset="-122"/>
                <a:ea typeface="幼圆" panose="02010509060101010101" pitchFamily="49" charset="-122"/>
              </a:rPr>
              <a:t>定义</a:t>
            </a:r>
            <a:r>
              <a:rPr lang="zh-CN" alt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幼圆" panose="02010509060101010101" pitchFamily="49" charset="-122"/>
                <a:ea typeface="幼圆" panose="02010509060101010101" pitchFamily="49" charset="-122"/>
              </a:rPr>
              <a:t>。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/>
        </p:nvSpPr>
        <p:spPr bwMode="auto">
          <a:xfrm>
            <a:off x="250825" y="2781300"/>
            <a:ext cx="86042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kumimoji="1" lang="zh-CN" altLang="en-US" sz="2600" b="1" dirty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例如</a:t>
            </a:r>
            <a:r>
              <a:rPr kumimoji="1" lang="en-US" altLang="zh-CN" sz="26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:</a:t>
            </a:r>
            <a:r>
              <a:rPr kumimoji="1" lang="zh-CN" altLang="en-US" sz="26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　</a:t>
            </a:r>
            <a:r>
              <a:rPr kumimoji="1" lang="en-US" altLang="zh-CN" sz="26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</a:t>
            </a:r>
            <a:r>
              <a:rPr kumimoji="1" lang="zh-CN" altLang="en-US" sz="26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、</a:t>
            </a:r>
            <a:r>
              <a:rPr kumimoji="1" lang="zh-CN" altLang="en-US" sz="2600" b="1" dirty="0">
                <a:solidFill>
                  <a:srgbClr val="000000"/>
                </a:solidFill>
                <a:latin typeface="宋体" panose="02010600030101010101" pitchFamily="2" charset="-122"/>
                <a:ea typeface="幼圆" panose="02010509060101010101" pitchFamily="49" charset="-122"/>
              </a:rPr>
              <a:t>“</a:t>
            </a:r>
            <a:r>
              <a:rPr kumimoji="1" lang="zh-CN" altLang="en-US" sz="26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具有中华人民共和国国籍的人</a:t>
            </a:r>
            <a:r>
              <a:rPr kumimoji="1" lang="en-US" altLang="zh-CN" sz="26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,</a:t>
            </a:r>
            <a:r>
              <a:rPr kumimoji="1" lang="zh-CN" altLang="en-US" sz="26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叫做</a:t>
            </a:r>
            <a:r>
              <a:rPr kumimoji="1" lang="zh-CN" altLang="en-US" sz="2600" b="1" dirty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中华人民共和国公民</a:t>
            </a:r>
            <a:r>
              <a:rPr kumimoji="1" lang="zh-CN" altLang="en-US" sz="2600" b="1" dirty="0">
                <a:solidFill>
                  <a:srgbClr val="000000"/>
                </a:solidFill>
                <a:latin typeface="宋体" panose="02010600030101010101" pitchFamily="2" charset="-122"/>
                <a:ea typeface="幼圆" panose="02010509060101010101" pitchFamily="49" charset="-122"/>
              </a:rPr>
              <a:t>”</a:t>
            </a:r>
            <a:r>
              <a:rPr kumimoji="1" lang="zh-CN" altLang="en-US" sz="26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 是</a:t>
            </a:r>
            <a:r>
              <a:rPr kumimoji="1" lang="zh-CN" altLang="en-US" sz="2600" b="1" u="sng" dirty="0">
                <a:solidFill>
                  <a:srgbClr val="000000"/>
                </a:solidFill>
                <a:latin typeface="宋体" panose="02010600030101010101" pitchFamily="2" charset="-122"/>
                <a:ea typeface="幼圆" panose="02010509060101010101" pitchFamily="49" charset="-122"/>
              </a:rPr>
              <a:t>“</a:t>
            </a:r>
            <a:r>
              <a:rPr kumimoji="1" lang="zh-CN" altLang="en-US" sz="2600" b="1" u="sng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                    </a:t>
            </a:r>
            <a:r>
              <a:rPr kumimoji="1" lang="zh-CN" altLang="en-US" sz="2600" b="1" u="sng" dirty="0">
                <a:solidFill>
                  <a:srgbClr val="000000"/>
                </a:solidFill>
                <a:latin typeface="宋体" panose="02010600030101010101" pitchFamily="2" charset="-122"/>
                <a:ea typeface="幼圆" panose="02010509060101010101" pitchFamily="49" charset="-122"/>
              </a:rPr>
              <a:t>”</a:t>
            </a:r>
            <a:r>
              <a:rPr kumimoji="1" lang="zh-CN" altLang="en-US" sz="26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的定义</a:t>
            </a:r>
            <a:r>
              <a:rPr kumimoji="1" lang="en-US" altLang="zh-CN" sz="26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;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/>
        </p:nvSpPr>
        <p:spPr bwMode="auto">
          <a:xfrm>
            <a:off x="250825" y="4149725"/>
            <a:ext cx="86042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kumimoji="1" lang="en-US" altLang="zh-CN" sz="26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2</a:t>
            </a:r>
            <a:r>
              <a:rPr kumimoji="1" lang="zh-CN" altLang="en-US" sz="26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、 </a:t>
            </a:r>
            <a:r>
              <a:rPr kumimoji="1" lang="zh-CN" altLang="en-US" sz="2600" b="1" dirty="0">
                <a:solidFill>
                  <a:srgbClr val="000000"/>
                </a:solidFill>
                <a:latin typeface="Times New Roman" panose="02020603050405020304"/>
                <a:ea typeface="幼圆" panose="02010509060101010101" pitchFamily="49" charset="-122"/>
              </a:rPr>
              <a:t>“</a:t>
            </a:r>
            <a:r>
              <a:rPr kumimoji="1" lang="zh-CN" altLang="en-US" sz="26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两点之间 线段的长度</a:t>
            </a:r>
            <a:r>
              <a:rPr kumimoji="1" lang="en-US" altLang="zh-CN" sz="26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,</a:t>
            </a:r>
            <a:r>
              <a:rPr kumimoji="1" lang="zh-CN" altLang="en-US" sz="26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叫做这</a:t>
            </a:r>
            <a:r>
              <a:rPr kumimoji="1" lang="zh-CN" altLang="en-US" sz="2600" b="1" dirty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两点之间的距离</a:t>
            </a:r>
            <a:r>
              <a:rPr kumimoji="1" lang="zh-CN" altLang="en-US" sz="2600" b="1" dirty="0">
                <a:solidFill>
                  <a:srgbClr val="000000"/>
                </a:solidFill>
                <a:latin typeface="Times New Roman" panose="02020603050405020304"/>
                <a:ea typeface="幼圆" panose="02010509060101010101" pitchFamily="49" charset="-122"/>
              </a:rPr>
              <a:t>”</a:t>
            </a:r>
            <a:r>
              <a:rPr kumimoji="1" lang="zh-CN" altLang="en-US" sz="26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 是</a:t>
            </a:r>
            <a:r>
              <a:rPr kumimoji="1" lang="zh-CN" altLang="en-US" sz="2600" b="1" u="sng" dirty="0">
                <a:solidFill>
                  <a:srgbClr val="000000"/>
                </a:solidFill>
                <a:latin typeface="Times New Roman" panose="02020603050405020304"/>
                <a:ea typeface="幼圆" panose="02010509060101010101" pitchFamily="49" charset="-122"/>
              </a:rPr>
              <a:t>“</a:t>
            </a:r>
            <a:r>
              <a:rPr kumimoji="1" lang="zh-CN" altLang="en-US" sz="2600" b="1" u="sng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                </a:t>
            </a:r>
            <a:r>
              <a:rPr kumimoji="1" lang="zh-CN" altLang="en-US" sz="2600" b="1" u="sng" dirty="0">
                <a:solidFill>
                  <a:srgbClr val="000000"/>
                </a:solidFill>
                <a:latin typeface="Times New Roman" panose="02020603050405020304"/>
                <a:ea typeface="幼圆" panose="02010509060101010101" pitchFamily="49" charset="-122"/>
              </a:rPr>
              <a:t>”</a:t>
            </a:r>
            <a:r>
              <a:rPr kumimoji="1" lang="zh-CN" altLang="en-US" sz="26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的定义</a:t>
            </a:r>
            <a:r>
              <a:rPr kumimoji="1" lang="en-US" altLang="zh-CN" sz="26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;</a:t>
            </a: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1115616" y="4528663"/>
            <a:ext cx="28082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600" b="1" dirty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两点之间的距离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3492500" y="3213100"/>
            <a:ext cx="295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FF0000"/>
                </a:solidFill>
              </a:rPr>
              <a:t>中华人民共和国公民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2771775" y="188913"/>
            <a:ext cx="26352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800" b="1" dirty="0">
                <a:solidFill>
                  <a:srgbClr val="FF0000"/>
                </a:solidFill>
              </a:rPr>
              <a:t>合作解疑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/>
      <p:bldP spid="47108" grpId="0" autoUpdateAnimBg="0"/>
      <p:bldP spid="47109" grpId="0" autoUpdateAnimBg="0"/>
      <p:bldP spid="47110" grpId="0"/>
      <p:bldP spid="471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7239000" y="4648200"/>
            <a:ext cx="1143000" cy="457200"/>
          </a:xfrm>
          <a:prstGeom prst="flowChartProcess">
            <a:avLst/>
          </a:prstGeom>
          <a:noFill/>
          <a:ln w="25400">
            <a:solidFill>
              <a:schemeClr val="hlink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2895600" y="4648200"/>
            <a:ext cx="2181225" cy="457200"/>
          </a:xfrm>
          <a:prstGeom prst="flowChartProcess">
            <a:avLst/>
          </a:prstGeom>
          <a:noFill/>
          <a:ln w="25400">
            <a:solidFill>
              <a:schemeClr val="hlink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>
          <a:xfrm>
            <a:off x="-468313" y="260350"/>
            <a:ext cx="7273926" cy="1143000"/>
          </a:xfrm>
        </p:spPr>
        <p:txBody>
          <a:bodyPr/>
          <a:lstStyle/>
          <a:p>
            <a:r>
              <a:rPr lang="en-US" altLang="zh-CN" sz="2800" b="1" dirty="0"/>
              <a:t>                           </a:t>
            </a:r>
            <a:r>
              <a:rPr lang="zh-CN" altLang="en-US" sz="4000" b="1" dirty="0">
                <a:solidFill>
                  <a:srgbClr val="008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如何给名词下定义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11188" y="1557338"/>
            <a:ext cx="8077200" cy="6477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2800" b="1" dirty="0">
                <a:latin typeface="幼圆" panose="02010509060101010101" pitchFamily="49" charset="-122"/>
                <a:ea typeface="幼圆" panose="02010509060101010101" pitchFamily="49" charset="-122"/>
              </a:rPr>
              <a:t> </a:t>
            </a:r>
            <a:r>
              <a:rPr lang="zh-CN" altLang="en-US" sz="2800" b="1" dirty="0">
                <a:latin typeface="幼圆" panose="02010509060101010101" pitchFamily="49" charset="-122"/>
                <a:ea typeface="幼圆" panose="02010509060101010101" pitchFamily="49" charset="-122"/>
              </a:rPr>
              <a:t>去除与众不同的一个选项</a:t>
            </a:r>
          </a:p>
        </p:txBody>
      </p:sp>
      <p:grpSp>
        <p:nvGrpSpPr>
          <p:cNvPr id="37894" name="Group 6"/>
          <p:cNvGrpSpPr/>
          <p:nvPr/>
        </p:nvGrpSpPr>
        <p:grpSpPr bwMode="auto">
          <a:xfrm>
            <a:off x="611188" y="2276475"/>
            <a:ext cx="7270750" cy="1911350"/>
            <a:chOff x="672" y="1584"/>
            <a:chExt cx="4416" cy="1119"/>
          </a:xfrm>
        </p:grpSpPr>
        <p:pic>
          <p:nvPicPr>
            <p:cNvPr id="37895" name="Picture 7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672" y="1675"/>
              <a:ext cx="1033" cy="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896" name="Picture 8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680" y="1632"/>
              <a:ext cx="1056" cy="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897" name="Picture 9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3024" y="1584"/>
              <a:ext cx="864" cy="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898" name="Picture 10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224" y="1584"/>
              <a:ext cx="864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899" name="Text Box 11"/>
            <p:cNvSpPr txBox="1">
              <a:spLocks noChangeArrowheads="1"/>
            </p:cNvSpPr>
            <p:nvPr/>
          </p:nvSpPr>
          <p:spPr bwMode="auto">
            <a:xfrm>
              <a:off x="753" y="2435"/>
              <a:ext cx="586" cy="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2400" b="1">
                  <a:solidFill>
                    <a:srgbClr val="000000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（</a:t>
              </a:r>
              <a:r>
                <a:rPr kumimoji="1" lang="en-US" altLang="zh-CN" sz="2400" b="1">
                  <a:solidFill>
                    <a:srgbClr val="000000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A</a:t>
              </a:r>
              <a:r>
                <a:rPr kumimoji="1" lang="zh-CN" altLang="en-US" sz="2400" b="1">
                  <a:solidFill>
                    <a:srgbClr val="000000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）</a:t>
              </a:r>
            </a:p>
          </p:txBody>
        </p:sp>
        <p:sp>
          <p:nvSpPr>
            <p:cNvPr id="37900" name="Text Box 12"/>
            <p:cNvSpPr txBox="1">
              <a:spLocks noChangeArrowheads="1"/>
            </p:cNvSpPr>
            <p:nvPr/>
          </p:nvSpPr>
          <p:spPr bwMode="auto">
            <a:xfrm>
              <a:off x="1916" y="2435"/>
              <a:ext cx="574" cy="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2400" b="1">
                  <a:solidFill>
                    <a:srgbClr val="000000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（</a:t>
              </a:r>
              <a:r>
                <a:rPr kumimoji="1" lang="en-US" altLang="zh-CN" sz="2400" b="1">
                  <a:solidFill>
                    <a:srgbClr val="000000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B</a:t>
              </a:r>
              <a:r>
                <a:rPr kumimoji="1" lang="zh-CN" altLang="en-US" sz="2400" b="1">
                  <a:solidFill>
                    <a:srgbClr val="000000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）</a:t>
              </a:r>
            </a:p>
          </p:txBody>
        </p:sp>
        <p:sp>
          <p:nvSpPr>
            <p:cNvPr id="37901" name="Text Box 13"/>
            <p:cNvSpPr txBox="1">
              <a:spLocks noChangeArrowheads="1"/>
            </p:cNvSpPr>
            <p:nvPr/>
          </p:nvSpPr>
          <p:spPr bwMode="auto">
            <a:xfrm>
              <a:off x="3168" y="2435"/>
              <a:ext cx="575" cy="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2400" b="1">
                  <a:solidFill>
                    <a:srgbClr val="000000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（</a:t>
              </a:r>
              <a:r>
                <a:rPr kumimoji="1" lang="en-US" altLang="zh-CN" sz="2400" b="1">
                  <a:solidFill>
                    <a:srgbClr val="000000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C</a:t>
              </a:r>
              <a:r>
                <a:rPr kumimoji="1" lang="zh-CN" altLang="en-US" sz="2400" b="1">
                  <a:solidFill>
                    <a:srgbClr val="000000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）</a:t>
              </a:r>
            </a:p>
          </p:txBody>
        </p:sp>
        <p:sp>
          <p:nvSpPr>
            <p:cNvPr id="37902" name="Text Box 14"/>
            <p:cNvSpPr txBox="1">
              <a:spLocks noChangeArrowheads="1"/>
            </p:cNvSpPr>
            <p:nvPr/>
          </p:nvSpPr>
          <p:spPr bwMode="auto">
            <a:xfrm>
              <a:off x="4320" y="2435"/>
              <a:ext cx="599" cy="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2400" b="1">
                  <a:solidFill>
                    <a:srgbClr val="000000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（</a:t>
              </a:r>
              <a:r>
                <a:rPr kumimoji="1" lang="en-US" altLang="zh-CN" sz="2400" b="1">
                  <a:solidFill>
                    <a:srgbClr val="000000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D</a:t>
              </a:r>
              <a:r>
                <a:rPr kumimoji="1" lang="zh-CN" altLang="en-US" sz="2400" b="1">
                  <a:solidFill>
                    <a:srgbClr val="000000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）</a:t>
              </a:r>
            </a:p>
          </p:txBody>
        </p:sp>
      </p:grp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6019800" y="4652963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共同点：</a:t>
            </a:r>
            <a:r>
              <a:rPr kumimoji="1" lang="zh-CN" altLang="en-US" sz="2400" b="1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三角形</a:t>
            </a:r>
          </a:p>
        </p:txBody>
      </p:sp>
      <p:sp>
        <p:nvSpPr>
          <p:cNvPr id="37904" name="AutoShape 16"/>
          <p:cNvSpPr>
            <a:spLocks noChangeArrowheads="1"/>
          </p:cNvSpPr>
          <p:nvPr/>
        </p:nvSpPr>
        <p:spPr bwMode="auto">
          <a:xfrm>
            <a:off x="827088" y="5661025"/>
            <a:ext cx="7620000" cy="838200"/>
          </a:xfrm>
          <a:prstGeom prst="horizontalScroll">
            <a:avLst>
              <a:gd name="adj" fmla="val 12500"/>
            </a:avLst>
          </a:prstGeom>
          <a:solidFill>
            <a:schemeClr val="bg1">
              <a:alpha val="28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 dirty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有一个角是直角</a:t>
            </a:r>
            <a:r>
              <a:rPr kumimoji="1" lang="zh-CN" altLang="en-US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  的  </a:t>
            </a:r>
            <a:r>
              <a:rPr kumimoji="1" lang="zh-CN" altLang="en-US" sz="2400" b="1" dirty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三角形</a:t>
            </a:r>
            <a:r>
              <a:rPr kumimoji="1" lang="zh-CN" altLang="en-US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，叫做</a:t>
            </a:r>
            <a:r>
              <a:rPr kumimoji="1" lang="zh-CN" altLang="en-US" sz="2400" b="1" dirty="0">
                <a:solidFill>
                  <a:srgbClr val="A5002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直角三角形</a:t>
            </a:r>
            <a:r>
              <a:rPr kumimoji="1" lang="en-US" altLang="zh-CN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.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827088" y="4652963"/>
            <a:ext cx="4813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特点</a:t>
            </a:r>
            <a:r>
              <a:rPr kumimoji="1" lang="zh-CN" altLang="en-US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  <a:sym typeface="Wingdings" panose="05000000000000000000" pitchFamily="2" charset="2"/>
              </a:rPr>
              <a:t>：</a:t>
            </a:r>
            <a:r>
              <a:rPr kumimoji="1" lang="en-US" altLang="zh-CN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  <a:sym typeface="Wingdings" panose="05000000000000000000" pitchFamily="2" charset="2"/>
              </a:rPr>
              <a:t>A</a:t>
            </a:r>
            <a:r>
              <a:rPr kumimoji="1" lang="zh-CN" altLang="en-US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  <a:sym typeface="Wingdings" panose="05000000000000000000" pitchFamily="2" charset="2"/>
              </a:rPr>
              <a:t>、</a:t>
            </a:r>
            <a:r>
              <a:rPr kumimoji="1" lang="en-US" altLang="zh-CN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  <a:sym typeface="Wingdings" panose="05000000000000000000" pitchFamily="2" charset="2"/>
              </a:rPr>
              <a:t>B</a:t>
            </a:r>
            <a:r>
              <a:rPr kumimoji="1" lang="zh-CN" altLang="en-US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  <a:sym typeface="Wingdings" panose="05000000000000000000" pitchFamily="2" charset="2"/>
              </a:rPr>
              <a:t>、</a:t>
            </a:r>
            <a:r>
              <a:rPr kumimoji="1" lang="en-US" altLang="zh-CN" sz="24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  <a:sym typeface="Wingdings" panose="05000000000000000000" pitchFamily="2" charset="2"/>
              </a:rPr>
              <a:t>D</a:t>
            </a:r>
            <a:r>
              <a:rPr kumimoji="1" lang="zh-CN" altLang="en-US" sz="2400" b="1" dirty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有一个角是直角</a:t>
            </a:r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 flipH="1">
            <a:off x="2286000" y="5105400"/>
            <a:ext cx="21336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907" name="Line 19"/>
          <p:cNvSpPr>
            <a:spLocks noChangeShapeType="1"/>
          </p:cNvSpPr>
          <p:nvPr/>
        </p:nvSpPr>
        <p:spPr bwMode="auto">
          <a:xfrm flipH="1">
            <a:off x="4876800" y="5105400"/>
            <a:ext cx="28956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908" name="Line 20"/>
          <p:cNvSpPr>
            <a:spLocks noChangeShapeType="1"/>
          </p:cNvSpPr>
          <p:nvPr/>
        </p:nvSpPr>
        <p:spPr bwMode="auto">
          <a:xfrm>
            <a:off x="900113" y="1557338"/>
            <a:ext cx="7273925" cy="0"/>
          </a:xfrm>
          <a:prstGeom prst="line">
            <a:avLst/>
          </a:prstGeom>
          <a:noFill/>
          <a:ln w="28575">
            <a:solidFill>
              <a:srgbClr val="96969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909" name="Line 21"/>
          <p:cNvSpPr>
            <a:spLocks noChangeShapeType="1"/>
          </p:cNvSpPr>
          <p:nvPr/>
        </p:nvSpPr>
        <p:spPr bwMode="auto">
          <a:xfrm>
            <a:off x="5364163" y="4365625"/>
            <a:ext cx="2808287" cy="0"/>
          </a:xfrm>
          <a:prstGeom prst="line">
            <a:avLst/>
          </a:prstGeom>
          <a:noFill/>
          <a:ln w="12700">
            <a:solidFill>
              <a:srgbClr val="808080"/>
            </a:solidFill>
            <a:prstDash val="lg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nimBg="1"/>
      <p:bldP spid="37891" grpId="0" animBg="1"/>
      <p:bldP spid="37903" grpId="0"/>
      <p:bldP spid="37904" grpId="0" animBg="1"/>
      <p:bldP spid="37905" grpId="0"/>
      <p:bldP spid="37906" grpId="0" animBg="1"/>
      <p:bldP spid="3790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xfrm>
            <a:off x="1042988" y="333375"/>
            <a:ext cx="7793037" cy="1143000"/>
          </a:xfrm>
        </p:spPr>
        <p:txBody>
          <a:bodyPr/>
          <a:lstStyle/>
          <a:p>
            <a:r>
              <a:rPr lang="en-US" altLang="zh-CN" sz="2800" b="1" dirty="0"/>
              <a:t>◇</a:t>
            </a:r>
            <a:r>
              <a:rPr lang="en-US" altLang="zh-CN" sz="3600" b="1" dirty="0"/>
              <a:t>                  </a:t>
            </a:r>
            <a:r>
              <a:rPr lang="zh-CN" altLang="en-US" b="1" dirty="0">
                <a:solidFill>
                  <a:srgbClr val="008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如何给名词下定义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8077200" cy="1066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2400" b="1" dirty="0">
                <a:latin typeface="幼圆" panose="02010509060101010101" pitchFamily="49" charset="-122"/>
                <a:ea typeface="幼圆" panose="02010509060101010101" pitchFamily="49" charset="-122"/>
              </a:rPr>
              <a:t>    </a:t>
            </a:r>
            <a:r>
              <a:rPr lang="zh-CN" altLang="en-US" sz="2400" b="1" dirty="0">
                <a:latin typeface="幼圆" panose="02010509060101010101" pitchFamily="49" charset="-122"/>
                <a:ea typeface="幼圆" panose="02010509060101010101" pitchFamily="49" charset="-122"/>
              </a:rPr>
              <a:t>观察下列这类整式的次数和项数，找出它们的共同特征，给以名称，并作出定义。</a:t>
            </a:r>
          </a:p>
        </p:txBody>
      </p:sp>
      <p:sp>
        <p:nvSpPr>
          <p:cNvPr id="38919" name="AutoShape 7"/>
          <p:cNvSpPr>
            <a:spLocks noChangeArrowheads="1"/>
          </p:cNvSpPr>
          <p:nvPr/>
        </p:nvSpPr>
        <p:spPr bwMode="auto">
          <a:xfrm>
            <a:off x="250825" y="5013325"/>
            <a:ext cx="8496300" cy="838200"/>
          </a:xfrm>
          <a:prstGeom prst="horizontalScroll">
            <a:avLst>
              <a:gd name="adj" fmla="val 12500"/>
            </a:avLst>
          </a:prstGeom>
          <a:solidFill>
            <a:schemeClr val="bg1">
              <a:alpha val="38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FF0000"/>
                </a:solidFill>
              </a:rPr>
              <a:t>有三项，且项的最高次数是二次</a:t>
            </a:r>
            <a:r>
              <a:rPr kumimoji="1" lang="zh-CN" altLang="en-US" sz="2800" b="1" dirty="0">
                <a:solidFill>
                  <a:srgbClr val="333399"/>
                </a:solidFill>
              </a:rPr>
              <a:t>的</a:t>
            </a:r>
            <a:r>
              <a:rPr kumimoji="1" lang="zh-CN" altLang="en-US" sz="2800" b="1" dirty="0">
                <a:solidFill>
                  <a:srgbClr val="FF0000"/>
                </a:solidFill>
              </a:rPr>
              <a:t>多项式</a:t>
            </a:r>
            <a:r>
              <a:rPr kumimoji="1" lang="zh-CN" altLang="en-US" sz="2800" b="1" dirty="0">
                <a:solidFill>
                  <a:srgbClr val="333399"/>
                </a:solidFill>
              </a:rPr>
              <a:t>叫</a:t>
            </a:r>
            <a:r>
              <a:rPr kumimoji="1" lang="zh-CN" altLang="en-US" sz="2800" b="1" dirty="0">
                <a:solidFill>
                  <a:srgbClr val="FF0000"/>
                </a:solidFill>
              </a:rPr>
              <a:t>二次三项式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684213" y="4292600"/>
            <a:ext cx="755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 dirty="0">
                <a:solidFill>
                  <a:srgbClr val="000000"/>
                </a:solidFill>
                <a:latin typeface="Tahoma" panose="020B0604030504040204" pitchFamily="34" charset="0"/>
              </a:rPr>
              <a:t>特点</a:t>
            </a:r>
            <a:r>
              <a:rPr kumimoji="1" lang="zh-CN" altLang="en-US" sz="2400" b="1" dirty="0">
                <a:solidFill>
                  <a:srgbClr val="000000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：</a:t>
            </a:r>
            <a:r>
              <a:rPr kumimoji="1" lang="en-US" altLang="zh-CN" sz="2400" b="1" dirty="0">
                <a:solidFill>
                  <a:srgbClr val="000000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A</a:t>
            </a:r>
            <a:r>
              <a:rPr kumimoji="1" lang="zh-CN" altLang="en-US" sz="2400" b="1" dirty="0">
                <a:solidFill>
                  <a:srgbClr val="000000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、</a:t>
            </a:r>
            <a:r>
              <a:rPr kumimoji="1" lang="en-US" altLang="zh-CN" sz="2400" b="1" dirty="0">
                <a:solidFill>
                  <a:srgbClr val="000000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B</a:t>
            </a:r>
            <a:r>
              <a:rPr kumimoji="1" lang="zh-CN" altLang="en-US" sz="2400" b="1" dirty="0">
                <a:solidFill>
                  <a:srgbClr val="000000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、</a:t>
            </a:r>
            <a:r>
              <a:rPr kumimoji="1" lang="en-US" altLang="zh-CN" sz="2400" b="1" dirty="0">
                <a:solidFill>
                  <a:srgbClr val="000000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C</a:t>
            </a:r>
            <a:r>
              <a:rPr kumimoji="1" lang="zh-CN" altLang="en-US" sz="2400" b="1" dirty="0">
                <a:solidFill>
                  <a:srgbClr val="000000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、</a:t>
            </a:r>
            <a:r>
              <a:rPr kumimoji="1" lang="en-US" altLang="zh-CN" sz="2400" b="1" dirty="0">
                <a:solidFill>
                  <a:srgbClr val="000000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D</a:t>
            </a:r>
            <a:r>
              <a:rPr kumimoji="1" lang="zh-CN" altLang="en-US" sz="2400" b="1" dirty="0">
                <a:solidFill>
                  <a:srgbClr val="000000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都</a:t>
            </a:r>
            <a:r>
              <a:rPr kumimoji="1" lang="zh-CN" altLang="en-US" sz="2400" b="1" dirty="0">
                <a:solidFill>
                  <a:srgbClr val="FF0000"/>
                </a:solidFill>
                <a:latin typeface="Tahoma" panose="020B0604030504040204" pitchFamily="34" charset="0"/>
              </a:rPr>
              <a:t>有三项，且项的最高次数是二次</a:t>
            </a:r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1042988" y="2565400"/>
            <a:ext cx="67818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000" b="1" dirty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kumimoji="1" lang="en-US" altLang="zh-CN" sz="3000" b="1" dirty="0">
                <a:solidFill>
                  <a:srgbClr val="000000"/>
                </a:solidFill>
                <a:latin typeface="宋体" panose="02010600030101010101" pitchFamily="2" charset="-122"/>
              </a:rPr>
              <a:t>A</a:t>
            </a:r>
            <a:r>
              <a:rPr kumimoji="1" lang="zh-CN" altLang="en-US" sz="3000" b="1" dirty="0">
                <a:solidFill>
                  <a:srgbClr val="000000"/>
                </a:solidFill>
                <a:latin typeface="宋体" panose="02010600030101010101" pitchFamily="2" charset="-122"/>
              </a:rPr>
              <a:t>）</a:t>
            </a:r>
            <a:r>
              <a:rPr kumimoji="1" lang="en-US" altLang="zh-CN" sz="3000" b="1" dirty="0">
                <a:solidFill>
                  <a:srgbClr val="000000"/>
                </a:solidFill>
                <a:latin typeface="宋体" panose="02010600030101010101" pitchFamily="2" charset="-122"/>
              </a:rPr>
              <a:t>x</a:t>
            </a:r>
            <a:r>
              <a:rPr kumimoji="1" lang="en-US" altLang="zh-CN" sz="3000" b="1" dirty="0">
                <a:solidFill>
                  <a:srgbClr val="000000"/>
                </a:solidFill>
                <a:latin typeface="Times New Roman" panose="02020603050405020304"/>
              </a:rPr>
              <a:t>²</a:t>
            </a:r>
            <a:r>
              <a:rPr kumimoji="1" lang="en-US" altLang="zh-CN" sz="3000" b="1" dirty="0">
                <a:solidFill>
                  <a:srgbClr val="000000"/>
                </a:solidFill>
                <a:latin typeface="宋体" panose="02010600030101010101" pitchFamily="2" charset="-122"/>
              </a:rPr>
              <a:t>-2x-1   </a:t>
            </a:r>
            <a:r>
              <a:rPr kumimoji="1" lang="zh-CN" altLang="en-US" sz="3000" b="1" dirty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kumimoji="1" lang="en-US" altLang="zh-CN" sz="3000" b="1" dirty="0">
                <a:solidFill>
                  <a:srgbClr val="000000"/>
                </a:solidFill>
                <a:latin typeface="宋体" panose="02010600030101010101" pitchFamily="2" charset="-122"/>
              </a:rPr>
              <a:t>B</a:t>
            </a:r>
            <a:r>
              <a:rPr kumimoji="1" lang="zh-CN" altLang="en-US" sz="3000" b="1" dirty="0">
                <a:solidFill>
                  <a:srgbClr val="000000"/>
                </a:solidFill>
                <a:latin typeface="宋体" panose="02010600030101010101" pitchFamily="2" charset="-122"/>
              </a:rPr>
              <a:t>）</a:t>
            </a:r>
            <a:r>
              <a:rPr kumimoji="1" lang="en-US" altLang="zh-CN" sz="3000" b="1" dirty="0">
                <a:solidFill>
                  <a:srgbClr val="000000"/>
                </a:solidFill>
                <a:latin typeface="宋体" panose="02010600030101010101" pitchFamily="2" charset="-122"/>
              </a:rPr>
              <a:t>2x</a:t>
            </a:r>
            <a:r>
              <a:rPr kumimoji="1" lang="en-US" altLang="zh-CN" sz="3000" b="1" dirty="0">
                <a:solidFill>
                  <a:srgbClr val="000000"/>
                </a:solidFill>
                <a:latin typeface="Times New Roman" panose="02020603050405020304"/>
              </a:rPr>
              <a:t>²</a:t>
            </a:r>
            <a:r>
              <a:rPr kumimoji="1" lang="en-US" altLang="zh-CN" sz="3000" b="1" dirty="0">
                <a:solidFill>
                  <a:srgbClr val="000000"/>
                </a:solidFill>
                <a:latin typeface="宋体" panose="02010600030101010101" pitchFamily="2" charset="-122"/>
              </a:rPr>
              <a:t>+3x+1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altLang="zh-CN" sz="30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000" b="1" dirty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kumimoji="1" lang="en-US" altLang="zh-CN" sz="3000" b="1" dirty="0">
                <a:solidFill>
                  <a:srgbClr val="000000"/>
                </a:solidFill>
                <a:latin typeface="宋体" panose="02010600030101010101" pitchFamily="2" charset="-122"/>
              </a:rPr>
              <a:t>C</a:t>
            </a:r>
            <a:r>
              <a:rPr kumimoji="1" lang="zh-CN" altLang="en-US" sz="3000" b="1" dirty="0">
                <a:solidFill>
                  <a:srgbClr val="000000"/>
                </a:solidFill>
                <a:latin typeface="宋体" panose="02010600030101010101" pitchFamily="2" charset="-122"/>
              </a:rPr>
              <a:t>）</a:t>
            </a:r>
            <a:r>
              <a:rPr kumimoji="1" lang="en-US" altLang="zh-CN" sz="3000" b="1" dirty="0">
                <a:solidFill>
                  <a:srgbClr val="000000"/>
                </a:solidFill>
                <a:latin typeface="宋体" panose="02010600030101010101" pitchFamily="2" charset="-122"/>
              </a:rPr>
              <a:t>x</a:t>
            </a:r>
            <a:r>
              <a:rPr kumimoji="1" lang="en-US" altLang="zh-CN" sz="3000" b="1" dirty="0">
                <a:solidFill>
                  <a:srgbClr val="000000"/>
                </a:solidFill>
                <a:latin typeface="Times New Roman" panose="02020603050405020304"/>
              </a:rPr>
              <a:t>²</a:t>
            </a:r>
            <a:r>
              <a:rPr kumimoji="1" lang="en-US" altLang="zh-CN" sz="3000" b="1" dirty="0">
                <a:solidFill>
                  <a:srgbClr val="000000"/>
                </a:solidFill>
                <a:latin typeface="宋体" panose="02010600030101010101" pitchFamily="2" charset="-122"/>
              </a:rPr>
              <a:t>-2xy+2y</a:t>
            </a:r>
            <a:r>
              <a:rPr kumimoji="1" lang="en-US" altLang="zh-CN" sz="3000" b="1" dirty="0">
                <a:solidFill>
                  <a:srgbClr val="000000"/>
                </a:solidFill>
                <a:latin typeface="Times New Roman" panose="02020603050405020304"/>
              </a:rPr>
              <a:t>²</a:t>
            </a:r>
            <a:r>
              <a:rPr kumimoji="1" lang="en-US" altLang="zh-CN" sz="3000" b="1" dirty="0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r>
              <a:rPr kumimoji="1" lang="zh-CN" altLang="en-US" sz="3000" b="1" dirty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kumimoji="1" lang="en-US" altLang="zh-CN" sz="3000" b="1" dirty="0">
                <a:solidFill>
                  <a:srgbClr val="000000"/>
                </a:solidFill>
                <a:latin typeface="宋体" panose="02010600030101010101" pitchFamily="2" charset="-122"/>
              </a:rPr>
              <a:t>D</a:t>
            </a:r>
            <a:r>
              <a:rPr kumimoji="1" lang="zh-CN" altLang="en-US" sz="3000" b="1" dirty="0">
                <a:solidFill>
                  <a:srgbClr val="000000"/>
                </a:solidFill>
                <a:latin typeface="宋体" panose="02010600030101010101" pitchFamily="2" charset="-122"/>
              </a:rPr>
              <a:t>）</a:t>
            </a:r>
            <a:r>
              <a:rPr kumimoji="1" lang="en-US" altLang="zh-CN" sz="3000" b="1" dirty="0">
                <a:solidFill>
                  <a:srgbClr val="000000"/>
                </a:solidFill>
                <a:latin typeface="宋体" panose="02010600030101010101" pitchFamily="2" charset="-122"/>
              </a:rPr>
              <a:t>4a</a:t>
            </a:r>
            <a:r>
              <a:rPr kumimoji="1" lang="en-US" altLang="zh-CN" sz="3000" b="1" dirty="0">
                <a:solidFill>
                  <a:srgbClr val="000000"/>
                </a:solidFill>
                <a:latin typeface="Times New Roman" panose="02020603050405020304"/>
              </a:rPr>
              <a:t>²</a:t>
            </a:r>
            <a:r>
              <a:rPr kumimoji="1" lang="en-US" altLang="zh-CN" sz="3000" b="1" dirty="0">
                <a:solidFill>
                  <a:srgbClr val="000000"/>
                </a:solidFill>
                <a:latin typeface="宋体" panose="02010600030101010101" pitchFamily="2" charset="-122"/>
              </a:rPr>
              <a:t>-4ab+b</a:t>
            </a:r>
            <a:r>
              <a:rPr kumimoji="1" lang="en-US" altLang="zh-CN" sz="3000" b="1" dirty="0">
                <a:solidFill>
                  <a:srgbClr val="000000"/>
                </a:solidFill>
                <a:latin typeface="Times New Roman" panose="02020603050405020304"/>
              </a:rPr>
              <a:t>²</a:t>
            </a:r>
            <a:endParaRPr kumimoji="1" lang="en-US" altLang="zh-CN" sz="3000" b="1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38929" name="Line 17"/>
          <p:cNvSpPr>
            <a:spLocks noChangeShapeType="1"/>
          </p:cNvSpPr>
          <p:nvPr/>
        </p:nvSpPr>
        <p:spPr bwMode="auto">
          <a:xfrm>
            <a:off x="900113" y="1557338"/>
            <a:ext cx="7273925" cy="0"/>
          </a:xfrm>
          <a:prstGeom prst="line">
            <a:avLst/>
          </a:prstGeom>
          <a:noFill/>
          <a:ln w="28575">
            <a:solidFill>
              <a:srgbClr val="96969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930" name="Line 18"/>
          <p:cNvSpPr>
            <a:spLocks noChangeShapeType="1"/>
          </p:cNvSpPr>
          <p:nvPr/>
        </p:nvSpPr>
        <p:spPr bwMode="auto">
          <a:xfrm>
            <a:off x="5292725" y="4149725"/>
            <a:ext cx="2808288" cy="0"/>
          </a:xfrm>
          <a:prstGeom prst="line">
            <a:avLst/>
          </a:prstGeom>
          <a:noFill/>
          <a:ln w="12700">
            <a:solidFill>
              <a:srgbClr val="808080"/>
            </a:solidFill>
            <a:prstDash val="lg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build="p" autoUpdateAnimBg="0"/>
      <p:bldP spid="38919" grpId="0" animBg="1" autoUpdateAnimBg="0"/>
      <p:bldP spid="38920" grpId="0" autoUpdateAnimBg="0"/>
      <p:bldP spid="3892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/>
          <p:nvPr/>
        </p:nvGrpSpPr>
        <p:grpSpPr bwMode="auto">
          <a:xfrm>
            <a:off x="0" y="0"/>
            <a:ext cx="3132138" cy="1125538"/>
            <a:chOff x="0" y="0"/>
            <a:chExt cx="1506" cy="596"/>
          </a:xfrm>
        </p:grpSpPr>
        <p:sp>
          <p:nvSpPr>
            <p:cNvPr id="8195" name="AutoShape 3"/>
            <p:cNvSpPr>
              <a:spLocks noChangeAspect="1" noChangeArrowheads="1"/>
            </p:cNvSpPr>
            <p:nvPr/>
          </p:nvSpPr>
          <p:spPr bwMode="auto">
            <a:xfrm rot="-4047281">
              <a:off x="-14" y="52"/>
              <a:ext cx="223" cy="120"/>
            </a:xfrm>
            <a:prstGeom prst="curvedDownArrow">
              <a:avLst>
                <a:gd name="adj1" fmla="val 37167"/>
                <a:gd name="adj2" fmla="val 74333"/>
                <a:gd name="adj3" fmla="val 333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5400000" scaled="1"/>
            </a:gradFill>
            <a:ln w="38100">
              <a:solidFill>
                <a:schemeClr val="accent2"/>
              </a:solidFill>
              <a:miter lim="800000"/>
            </a:ln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8196" name="Group 4"/>
            <p:cNvGrpSpPr/>
            <p:nvPr/>
          </p:nvGrpSpPr>
          <p:grpSpPr bwMode="auto">
            <a:xfrm>
              <a:off x="0" y="49"/>
              <a:ext cx="1506" cy="547"/>
              <a:chOff x="0" y="1"/>
              <a:chExt cx="1506" cy="547"/>
            </a:xfrm>
          </p:grpSpPr>
          <p:sp>
            <p:nvSpPr>
              <p:cNvPr id="8197" name="Rectangle 5"/>
              <p:cNvSpPr>
                <a:spLocks noChangeAspect="1" noChangeArrowheads="1"/>
              </p:cNvSpPr>
              <p:nvPr/>
            </p:nvSpPr>
            <p:spPr bwMode="auto">
              <a:xfrm>
                <a:off x="0" y="303"/>
                <a:ext cx="1404" cy="245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4B7CA"/>
                  </a:gs>
                </a:gsLst>
                <a:lin ang="0" scaled="1"/>
              </a:gradFill>
              <a:ln w="38100">
                <a:solidFill>
                  <a:schemeClr val="tx1"/>
                </a:solidFill>
                <a:miter lim="800000"/>
              </a:ln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198" name="Oval 6"/>
              <p:cNvSpPr>
                <a:spLocks noChangeAspect="1" noChangeArrowheads="1"/>
              </p:cNvSpPr>
              <p:nvPr/>
            </p:nvSpPr>
            <p:spPr bwMode="auto">
              <a:xfrm>
                <a:off x="113" y="22"/>
                <a:ext cx="350" cy="294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CC99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FF6565"/>
                </a:solidFill>
                <a:round/>
              </a:ln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199" name="Oval 7"/>
              <p:cNvSpPr>
                <a:spLocks noChangeAspect="1" noChangeArrowheads="1"/>
              </p:cNvSpPr>
              <p:nvPr/>
            </p:nvSpPr>
            <p:spPr bwMode="auto">
              <a:xfrm>
                <a:off x="183" y="106"/>
                <a:ext cx="70" cy="35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rgbClr val="000099"/>
                </a:solidFill>
                <a:round/>
              </a:ln>
            </p:spPr>
            <p:txBody>
              <a:bodyPr wrap="none"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00" name="Oval 8"/>
              <p:cNvSpPr>
                <a:spLocks noChangeAspect="1" noChangeArrowheads="1"/>
              </p:cNvSpPr>
              <p:nvPr/>
            </p:nvSpPr>
            <p:spPr bwMode="auto">
              <a:xfrm>
                <a:off x="358" y="106"/>
                <a:ext cx="70" cy="35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rgbClr val="000099"/>
                </a:solidFill>
                <a:round/>
              </a:ln>
            </p:spPr>
            <p:txBody>
              <a:bodyPr wrap="none"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01" name="AutoShape 9"/>
              <p:cNvSpPr>
                <a:spLocks noChangeAspect="1" noChangeArrowheads="1"/>
              </p:cNvSpPr>
              <p:nvPr/>
            </p:nvSpPr>
            <p:spPr bwMode="auto">
              <a:xfrm rot="-5299341">
                <a:off x="279" y="189"/>
                <a:ext cx="49" cy="106"/>
              </a:xfrm>
              <a:prstGeom prst="moon">
                <a:avLst>
                  <a:gd name="adj" fmla="val 50000"/>
                </a:avLst>
              </a:prstGeom>
              <a:solidFill>
                <a:schemeClr val="accent2">
                  <a:alpha val="50000"/>
                </a:schemeClr>
              </a:solidFill>
              <a:ln w="38100">
                <a:solidFill>
                  <a:srgbClr val="FF0000"/>
                </a:solidFill>
                <a:miter lim="800000"/>
              </a:ln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02" name="AutoShape 10"/>
              <p:cNvSpPr>
                <a:spLocks noChangeAspect="1" noChangeArrowheads="1"/>
              </p:cNvSpPr>
              <p:nvPr/>
            </p:nvSpPr>
            <p:spPr bwMode="auto">
              <a:xfrm>
                <a:off x="490" y="144"/>
                <a:ext cx="174" cy="87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gradFill rotWithShape="0">
                <a:gsLst>
                  <a:gs pos="0">
                    <a:schemeClr val="hlink"/>
                  </a:gs>
                  <a:gs pos="50000">
                    <a:schemeClr val="accent2"/>
                  </a:gs>
                  <a:gs pos="100000">
                    <a:schemeClr val="hlink"/>
                  </a:gs>
                </a:gsLst>
                <a:lin ang="5400000" scaled="1"/>
              </a:gradFill>
              <a:ln w="38100">
                <a:solidFill>
                  <a:srgbClr val="FF1B77"/>
                </a:solidFill>
                <a:miter lim="800000"/>
              </a:ln>
            </p:spPr>
            <p:txBody>
              <a:bodyPr wrap="none"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03" name="AutoShape 11"/>
              <p:cNvSpPr>
                <a:spLocks noChangeAspect="1" noChangeArrowheads="1"/>
              </p:cNvSpPr>
              <p:nvPr/>
            </p:nvSpPr>
            <p:spPr bwMode="auto">
              <a:xfrm>
                <a:off x="42" y="352"/>
                <a:ext cx="316" cy="126"/>
              </a:xfrm>
              <a:prstGeom prst="verticalScroll">
                <a:avLst>
                  <a:gd name="adj" fmla="val 12500"/>
                </a:avLst>
              </a:prstGeom>
              <a:gradFill rotWithShape="0">
                <a:gsLst>
                  <a:gs pos="0">
                    <a:schemeClr val="accent1"/>
                  </a:gs>
                  <a:gs pos="50000">
                    <a:schemeClr val="accent2"/>
                  </a:gs>
                  <a:gs pos="100000">
                    <a:schemeClr val="accent1"/>
                  </a:gs>
                </a:gsLst>
                <a:lin ang="5400000" scaled="1"/>
              </a:gradFill>
              <a:ln w="38100">
                <a:solidFill>
                  <a:schemeClr val="accent2"/>
                </a:solidFill>
                <a:round/>
              </a:ln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04" name="Text Box 12"/>
              <p:cNvSpPr txBox="1">
                <a:spLocks noChangeAspect="1" noChangeArrowheads="1"/>
              </p:cNvSpPr>
              <p:nvPr/>
            </p:nvSpPr>
            <p:spPr bwMode="auto">
              <a:xfrm>
                <a:off x="634" y="1"/>
                <a:ext cx="872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2">
                        <a:alpha val="5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2800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ea typeface="黑体" panose="02010609060101010101" pitchFamily="49" charset="-122"/>
                  </a:rPr>
                  <a:t>小试牛刀</a:t>
                </a:r>
              </a:p>
            </p:txBody>
          </p:sp>
          <p:sp>
            <p:nvSpPr>
              <p:cNvPr id="8205" name="Freeform 13"/>
              <p:cNvSpPr/>
              <p:nvPr/>
            </p:nvSpPr>
            <p:spPr bwMode="auto">
              <a:xfrm>
                <a:off x="442" y="288"/>
                <a:ext cx="192" cy="144"/>
              </a:xfrm>
              <a:custGeom>
                <a:avLst/>
                <a:gdLst>
                  <a:gd name="T0" fmla="*/ 0 w 192"/>
                  <a:gd name="T1" fmla="*/ 0 h 144"/>
                  <a:gd name="T2" fmla="*/ 0 w 192"/>
                  <a:gd name="T3" fmla="*/ 144 h 144"/>
                  <a:gd name="T4" fmla="*/ 192 w 192"/>
                  <a:gd name="T5" fmla="*/ 14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2" h="144">
                    <a:moveTo>
                      <a:pt x="0" y="0"/>
                    </a:moveTo>
                    <a:lnTo>
                      <a:pt x="0" y="144"/>
                    </a:lnTo>
                    <a:lnTo>
                      <a:pt x="192" y="144"/>
                    </a:lnTo>
                  </a:path>
                </a:pathLst>
              </a:custGeom>
              <a:noFill/>
              <a:ln w="76200" cmpd="sng">
                <a:solidFill>
                  <a:srgbClr val="FF6565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205215" y="1929371"/>
            <a:ext cx="8839200" cy="2980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请说出下列名词的定义：</a:t>
            </a: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⑴偶数：</a:t>
            </a:r>
          </a:p>
          <a:p>
            <a:pPr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⑵钝角三角形：</a:t>
            </a:r>
          </a:p>
          <a:p>
            <a:pPr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⑶一次函数：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240390" y="2565449"/>
            <a:ext cx="61198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能被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整除的数。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2816653" y="3357612"/>
            <a:ext cx="51847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有一个角是钝角的三角形叫做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钝角三角形。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2527728" y="4437112"/>
            <a:ext cx="63341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一般地，形如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y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＝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kx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＋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b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k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、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b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都是常数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且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k≠0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）叫做一次函数。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7" grpId="0"/>
      <p:bldP spid="8208" grpId="0"/>
      <p:bldP spid="820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/>
          <p:nvPr/>
        </p:nvGrpSpPr>
        <p:grpSpPr bwMode="auto">
          <a:xfrm>
            <a:off x="0" y="0"/>
            <a:ext cx="3492500" cy="836613"/>
            <a:chOff x="0" y="0"/>
            <a:chExt cx="1506" cy="596"/>
          </a:xfrm>
        </p:grpSpPr>
        <p:sp>
          <p:nvSpPr>
            <p:cNvPr id="44035" name="AutoShape 3"/>
            <p:cNvSpPr>
              <a:spLocks noChangeAspect="1" noChangeArrowheads="1"/>
            </p:cNvSpPr>
            <p:nvPr/>
          </p:nvSpPr>
          <p:spPr bwMode="auto">
            <a:xfrm rot="-4047281">
              <a:off x="-14" y="52"/>
              <a:ext cx="223" cy="120"/>
            </a:xfrm>
            <a:prstGeom prst="curvedDownArrow">
              <a:avLst>
                <a:gd name="adj1" fmla="val 37167"/>
                <a:gd name="adj2" fmla="val 74333"/>
                <a:gd name="adj3" fmla="val 333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5400000" scaled="1"/>
            </a:gradFill>
            <a:ln w="38100">
              <a:solidFill>
                <a:schemeClr val="accent2"/>
              </a:solidFill>
              <a:miter lim="800000"/>
            </a:ln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44036" name="Group 4"/>
            <p:cNvGrpSpPr/>
            <p:nvPr/>
          </p:nvGrpSpPr>
          <p:grpSpPr bwMode="auto">
            <a:xfrm>
              <a:off x="0" y="49"/>
              <a:ext cx="1506" cy="547"/>
              <a:chOff x="0" y="1"/>
              <a:chExt cx="1506" cy="547"/>
            </a:xfrm>
          </p:grpSpPr>
          <p:sp>
            <p:nvSpPr>
              <p:cNvPr id="44037" name="Rectangle 5"/>
              <p:cNvSpPr>
                <a:spLocks noChangeAspect="1" noChangeArrowheads="1"/>
              </p:cNvSpPr>
              <p:nvPr/>
            </p:nvSpPr>
            <p:spPr bwMode="auto">
              <a:xfrm>
                <a:off x="0" y="303"/>
                <a:ext cx="1404" cy="245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4B7CA"/>
                  </a:gs>
                </a:gsLst>
                <a:lin ang="0" scaled="1"/>
              </a:gradFill>
              <a:ln w="38100">
                <a:solidFill>
                  <a:schemeClr val="tx1"/>
                </a:solidFill>
                <a:miter lim="800000"/>
              </a:ln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4038" name="Oval 6"/>
              <p:cNvSpPr>
                <a:spLocks noChangeAspect="1" noChangeArrowheads="1"/>
              </p:cNvSpPr>
              <p:nvPr/>
            </p:nvSpPr>
            <p:spPr bwMode="auto">
              <a:xfrm>
                <a:off x="113" y="22"/>
                <a:ext cx="350" cy="294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CC99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FF6565"/>
                </a:solidFill>
                <a:round/>
              </a:ln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4039" name="Oval 7"/>
              <p:cNvSpPr>
                <a:spLocks noChangeAspect="1" noChangeArrowheads="1"/>
              </p:cNvSpPr>
              <p:nvPr/>
            </p:nvSpPr>
            <p:spPr bwMode="auto">
              <a:xfrm>
                <a:off x="183" y="106"/>
                <a:ext cx="70" cy="35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rgbClr val="000099"/>
                </a:solidFill>
                <a:round/>
              </a:ln>
            </p:spPr>
            <p:txBody>
              <a:bodyPr wrap="none"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4040" name="Oval 8"/>
              <p:cNvSpPr>
                <a:spLocks noChangeAspect="1" noChangeArrowheads="1"/>
              </p:cNvSpPr>
              <p:nvPr/>
            </p:nvSpPr>
            <p:spPr bwMode="auto">
              <a:xfrm>
                <a:off x="358" y="106"/>
                <a:ext cx="70" cy="35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rgbClr val="000099"/>
                </a:solidFill>
                <a:round/>
              </a:ln>
            </p:spPr>
            <p:txBody>
              <a:bodyPr wrap="none"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4041" name="AutoShape 9"/>
              <p:cNvSpPr>
                <a:spLocks noChangeAspect="1" noChangeArrowheads="1"/>
              </p:cNvSpPr>
              <p:nvPr/>
            </p:nvSpPr>
            <p:spPr bwMode="auto">
              <a:xfrm rot="-5299341">
                <a:off x="279" y="189"/>
                <a:ext cx="49" cy="106"/>
              </a:xfrm>
              <a:prstGeom prst="moon">
                <a:avLst>
                  <a:gd name="adj" fmla="val 50000"/>
                </a:avLst>
              </a:prstGeom>
              <a:solidFill>
                <a:schemeClr val="accent2">
                  <a:alpha val="50000"/>
                </a:schemeClr>
              </a:solidFill>
              <a:ln w="38100">
                <a:solidFill>
                  <a:srgbClr val="FF0000"/>
                </a:solidFill>
                <a:miter lim="800000"/>
              </a:ln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4042" name="AutoShape 10"/>
              <p:cNvSpPr>
                <a:spLocks noChangeAspect="1" noChangeArrowheads="1"/>
              </p:cNvSpPr>
              <p:nvPr/>
            </p:nvSpPr>
            <p:spPr bwMode="auto">
              <a:xfrm>
                <a:off x="490" y="144"/>
                <a:ext cx="174" cy="87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gradFill rotWithShape="0">
                <a:gsLst>
                  <a:gs pos="0">
                    <a:schemeClr val="hlink"/>
                  </a:gs>
                  <a:gs pos="50000">
                    <a:schemeClr val="accent2"/>
                  </a:gs>
                  <a:gs pos="100000">
                    <a:schemeClr val="hlink"/>
                  </a:gs>
                </a:gsLst>
                <a:lin ang="5400000" scaled="1"/>
              </a:gradFill>
              <a:ln w="38100">
                <a:solidFill>
                  <a:srgbClr val="FF1B77"/>
                </a:solidFill>
                <a:miter lim="800000"/>
              </a:ln>
            </p:spPr>
            <p:txBody>
              <a:bodyPr wrap="none"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4043" name="AutoShape 11"/>
              <p:cNvSpPr>
                <a:spLocks noChangeAspect="1" noChangeArrowheads="1"/>
              </p:cNvSpPr>
              <p:nvPr/>
            </p:nvSpPr>
            <p:spPr bwMode="auto">
              <a:xfrm>
                <a:off x="42" y="352"/>
                <a:ext cx="316" cy="126"/>
              </a:xfrm>
              <a:prstGeom prst="verticalScroll">
                <a:avLst>
                  <a:gd name="adj" fmla="val 12500"/>
                </a:avLst>
              </a:prstGeom>
              <a:gradFill rotWithShape="0">
                <a:gsLst>
                  <a:gs pos="0">
                    <a:schemeClr val="accent1"/>
                  </a:gs>
                  <a:gs pos="50000">
                    <a:schemeClr val="accent2"/>
                  </a:gs>
                  <a:gs pos="100000">
                    <a:schemeClr val="accent1"/>
                  </a:gs>
                </a:gsLst>
                <a:lin ang="5400000" scaled="1"/>
              </a:gradFill>
              <a:ln w="38100">
                <a:solidFill>
                  <a:schemeClr val="accent2"/>
                </a:solidFill>
                <a:round/>
              </a:ln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4044" name="Text Box 12"/>
              <p:cNvSpPr txBox="1">
                <a:spLocks noChangeAspect="1" noChangeArrowheads="1"/>
              </p:cNvSpPr>
              <p:nvPr/>
            </p:nvSpPr>
            <p:spPr bwMode="auto">
              <a:xfrm>
                <a:off x="634" y="1"/>
                <a:ext cx="872" cy="3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2">
                        <a:alpha val="5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28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ea typeface="黑体" panose="02010609060101010101" pitchFamily="49" charset="-122"/>
                  </a:rPr>
                  <a:t>小试牛刀</a:t>
                </a:r>
              </a:p>
            </p:txBody>
          </p:sp>
          <p:sp>
            <p:nvSpPr>
              <p:cNvPr id="44045" name="Freeform 13"/>
              <p:cNvSpPr/>
              <p:nvPr/>
            </p:nvSpPr>
            <p:spPr bwMode="auto">
              <a:xfrm>
                <a:off x="442" y="288"/>
                <a:ext cx="192" cy="144"/>
              </a:xfrm>
              <a:custGeom>
                <a:avLst/>
                <a:gdLst>
                  <a:gd name="T0" fmla="*/ 0 w 192"/>
                  <a:gd name="T1" fmla="*/ 0 h 144"/>
                  <a:gd name="T2" fmla="*/ 0 w 192"/>
                  <a:gd name="T3" fmla="*/ 144 h 144"/>
                  <a:gd name="T4" fmla="*/ 192 w 192"/>
                  <a:gd name="T5" fmla="*/ 14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2" h="144">
                    <a:moveTo>
                      <a:pt x="0" y="0"/>
                    </a:moveTo>
                    <a:lnTo>
                      <a:pt x="0" y="144"/>
                    </a:lnTo>
                    <a:lnTo>
                      <a:pt x="192" y="144"/>
                    </a:lnTo>
                  </a:path>
                </a:pathLst>
              </a:custGeom>
              <a:noFill/>
              <a:ln w="76200" cmpd="sng">
                <a:solidFill>
                  <a:srgbClr val="FF6565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0" y="908050"/>
            <a:ext cx="88931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　　观察下面四组图形，找出每一组图形的共同特征，并对类似于这样的图形下一个定义。</a:t>
            </a:r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663575" y="2060575"/>
            <a:ext cx="49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⑴</a:t>
            </a:r>
          </a:p>
        </p:txBody>
      </p:sp>
      <p:sp>
        <p:nvSpPr>
          <p:cNvPr id="44048" name="AutoShape 16"/>
          <p:cNvSpPr>
            <a:spLocks noChangeArrowheads="1"/>
          </p:cNvSpPr>
          <p:nvPr/>
        </p:nvSpPr>
        <p:spPr bwMode="auto">
          <a:xfrm>
            <a:off x="1187450" y="1844675"/>
            <a:ext cx="1223963" cy="13684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4049" name="AutoShape 17"/>
          <p:cNvSpPr>
            <a:spLocks noChangeArrowheads="1"/>
          </p:cNvSpPr>
          <p:nvPr/>
        </p:nvSpPr>
        <p:spPr bwMode="auto">
          <a:xfrm>
            <a:off x="2916238" y="2060575"/>
            <a:ext cx="574675" cy="863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4050" name="Oval 18"/>
          <p:cNvSpPr>
            <a:spLocks noChangeArrowheads="1"/>
          </p:cNvSpPr>
          <p:nvPr/>
        </p:nvSpPr>
        <p:spPr bwMode="auto">
          <a:xfrm>
            <a:off x="4932363" y="1844675"/>
            <a:ext cx="936625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4051" name="Oval 19"/>
          <p:cNvSpPr>
            <a:spLocks noChangeArrowheads="1"/>
          </p:cNvSpPr>
          <p:nvPr/>
        </p:nvSpPr>
        <p:spPr bwMode="auto">
          <a:xfrm>
            <a:off x="6227763" y="1412875"/>
            <a:ext cx="1655762" cy="16557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4052" name="AutoShape 20"/>
          <p:cNvSpPr>
            <a:spLocks noChangeArrowheads="1"/>
          </p:cNvSpPr>
          <p:nvPr/>
        </p:nvSpPr>
        <p:spPr bwMode="auto">
          <a:xfrm>
            <a:off x="1258888" y="3429000"/>
            <a:ext cx="1441450" cy="1439863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4053" name="AutoShape 21"/>
          <p:cNvSpPr>
            <a:spLocks noChangeArrowheads="1"/>
          </p:cNvSpPr>
          <p:nvPr/>
        </p:nvSpPr>
        <p:spPr bwMode="auto">
          <a:xfrm>
            <a:off x="2987675" y="3573463"/>
            <a:ext cx="936625" cy="9366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4054" name="Rectangle 22"/>
          <p:cNvSpPr>
            <a:spLocks noChangeArrowheads="1"/>
          </p:cNvSpPr>
          <p:nvPr/>
        </p:nvSpPr>
        <p:spPr bwMode="auto">
          <a:xfrm>
            <a:off x="5219700" y="3213100"/>
            <a:ext cx="1223963" cy="1223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4055" name="Rectangle 23"/>
          <p:cNvSpPr>
            <a:spLocks noChangeArrowheads="1"/>
          </p:cNvSpPr>
          <p:nvPr/>
        </p:nvSpPr>
        <p:spPr bwMode="auto">
          <a:xfrm>
            <a:off x="7019925" y="3644900"/>
            <a:ext cx="6477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4056" name="Text Box 24"/>
          <p:cNvSpPr txBox="1">
            <a:spLocks noChangeArrowheads="1"/>
          </p:cNvSpPr>
          <p:nvPr/>
        </p:nvSpPr>
        <p:spPr bwMode="auto">
          <a:xfrm>
            <a:off x="4192588" y="1989138"/>
            <a:ext cx="490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⑵</a:t>
            </a:r>
          </a:p>
        </p:txBody>
      </p:sp>
      <p:sp>
        <p:nvSpPr>
          <p:cNvPr id="44057" name="Text Box 25"/>
          <p:cNvSpPr txBox="1">
            <a:spLocks noChangeArrowheads="1"/>
          </p:cNvSpPr>
          <p:nvPr/>
        </p:nvSpPr>
        <p:spPr bwMode="auto">
          <a:xfrm>
            <a:off x="539750" y="3789363"/>
            <a:ext cx="49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⑶</a:t>
            </a:r>
          </a:p>
        </p:txBody>
      </p:sp>
      <p:sp>
        <p:nvSpPr>
          <p:cNvPr id="44058" name="Text Box 26"/>
          <p:cNvSpPr txBox="1">
            <a:spLocks noChangeArrowheads="1"/>
          </p:cNvSpPr>
          <p:nvPr/>
        </p:nvSpPr>
        <p:spPr bwMode="auto">
          <a:xfrm>
            <a:off x="4356100" y="3429000"/>
            <a:ext cx="49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⑷</a:t>
            </a:r>
          </a:p>
        </p:txBody>
      </p:sp>
      <p:sp>
        <p:nvSpPr>
          <p:cNvPr id="44059" name="Text Box 27"/>
          <p:cNvSpPr txBox="1">
            <a:spLocks noChangeArrowheads="1"/>
          </p:cNvSpPr>
          <p:nvPr/>
        </p:nvSpPr>
        <p:spPr bwMode="auto">
          <a:xfrm>
            <a:off x="468313" y="5084763"/>
            <a:ext cx="8064127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一个图形由另一个图形改变而来，在改变的过程中保持形状不变（大小可以改变）这个图形和原图形叫做相似图形．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9" grpId="0"/>
    </p:bld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1142</Words>
  <Application>Microsoft Office PowerPoint</Application>
  <PresentationFormat>全屏显示(4:3)</PresentationFormat>
  <Paragraphs>207</Paragraphs>
  <Slides>22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9" baseType="lpstr">
      <vt:lpstr>方正粗倩简体</vt:lpstr>
      <vt:lpstr>方正姚体</vt:lpstr>
      <vt:lpstr>仿宋</vt:lpstr>
      <vt:lpstr>黑体</vt:lpstr>
      <vt:lpstr>华文楷体</vt:lpstr>
      <vt:lpstr>华文新魏</vt:lpstr>
      <vt:lpstr>楷体_GB2312</vt:lpstr>
      <vt:lpstr>隶书</vt:lpstr>
      <vt:lpstr>宋体</vt:lpstr>
      <vt:lpstr>微软雅黑</vt:lpstr>
      <vt:lpstr>幼圆</vt:lpstr>
      <vt:lpstr>Arial</vt:lpstr>
      <vt:lpstr>Calibri</vt:lpstr>
      <vt:lpstr>Tahoma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                         如何给名词下定义</vt:lpstr>
      <vt:lpstr>◇                  如何给名词下定义</vt:lpstr>
      <vt:lpstr>PowerPoint 演示文稿</vt:lpstr>
      <vt:lpstr>PowerPoint 演示文稿</vt:lpstr>
      <vt:lpstr>PowerPoint 演示文稿</vt:lpstr>
      <vt:lpstr>（1）鸟是动物.</vt:lpstr>
      <vt:lpstr>PowerPoint 演示文稿</vt:lpstr>
      <vt:lpstr>◇                         命题的结构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2017-08-23T01:11:00Z</dcterms:created>
  <dcterms:modified xsi:type="dcterms:W3CDTF">2023-01-16T17:56:52Z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3DE2B771459A4BEDA72379DA8B90FF7D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