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411" r:id="rId2"/>
    <p:sldId id="320" r:id="rId3"/>
    <p:sldId id="376" r:id="rId4"/>
    <p:sldId id="410" r:id="rId5"/>
    <p:sldId id="348" r:id="rId6"/>
    <p:sldId id="400" r:id="rId7"/>
    <p:sldId id="404" r:id="rId8"/>
    <p:sldId id="405" r:id="rId9"/>
    <p:sldId id="390" r:id="rId10"/>
    <p:sldId id="396" r:id="rId11"/>
    <p:sldId id="385" r:id="rId12"/>
    <p:sldId id="397" r:id="rId13"/>
    <p:sldId id="406" r:id="rId14"/>
    <p:sldId id="321" r:id="rId15"/>
    <p:sldId id="331" r:id="rId16"/>
    <p:sldId id="337" r:id="rId17"/>
    <p:sldId id="407" r:id="rId18"/>
    <p:sldId id="409" r:id="rId19"/>
    <p:sldId id="383" r:id="rId20"/>
    <p:sldId id="384" r:id="rId21"/>
    <p:sldId id="392" r:id="rId22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C6E"/>
    <a:srgbClr val="D77474"/>
    <a:srgbClr val="A1C450"/>
    <a:srgbClr val="EB976B"/>
    <a:srgbClr val="ED986C"/>
    <a:srgbClr val="F39D70"/>
    <a:srgbClr val="0681FA"/>
    <a:srgbClr val="0A7CE5"/>
    <a:srgbClr val="007CF7"/>
    <a:srgbClr val="D5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630" y="-96"/>
      </p:cViewPr>
      <p:guideLst>
        <p:guide orient="horz" pos="2156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611903"/>
            <a:ext cx="12192000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四则混合运算（二）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3540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</a:rPr>
              <a:t>带中括号的三步混合运算</a:t>
            </a:r>
          </a:p>
        </p:txBody>
      </p:sp>
      <p:sp>
        <p:nvSpPr>
          <p:cNvPr id="6" name="矩形 5"/>
          <p:cNvSpPr/>
          <p:nvPr/>
        </p:nvSpPr>
        <p:spPr>
          <a:xfrm>
            <a:off x="4795003" y="4474704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768762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标注 16"/>
          <p:cNvSpPr/>
          <p:nvPr/>
        </p:nvSpPr>
        <p:spPr>
          <a:xfrm>
            <a:off x="2313110" y="1493315"/>
            <a:ext cx="2309128" cy="626754"/>
          </a:xfrm>
          <a:prstGeom prst="wedgeRoundRectCallout">
            <a:avLst>
              <a:gd name="adj1" fmla="val 652"/>
              <a:gd name="adj2" fmla="val 91437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→除→乘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8332790" y="1581977"/>
            <a:ext cx="2265622" cy="691305"/>
          </a:xfrm>
          <a:prstGeom prst="wedgeRoundRectCallout">
            <a:avLst>
              <a:gd name="adj1" fmla="val 7568"/>
              <a:gd name="adj2" fmla="val 8020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加→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→除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1317536" y="2278721"/>
            <a:ext cx="47896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2.5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×[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÷0.02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］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6734634" y="2273282"/>
            <a:ext cx="44244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［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8.3- (3.6+2.9)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］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÷0.72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998623" y="2999751"/>
            <a:ext cx="493810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=2.5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［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5÷0.02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］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=2.5×250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=625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6486921" y="2929397"/>
            <a:ext cx="442440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［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8.3-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6.5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］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÷0.72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=1.8÷0.72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=2.5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765210" y="697725"/>
            <a:ext cx="7966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先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说出下面各题的运算顺序，再计算。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723438" y="715150"/>
            <a:ext cx="7966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根据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要求添加合适的括号。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723438" y="1686244"/>
            <a:ext cx="4032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24÷5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611870" y="1683955"/>
            <a:ext cx="3672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先加、再除、最后减</a:t>
            </a: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723438" y="3712118"/>
            <a:ext cx="4032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400÷5×45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37</a:t>
            </a: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4611870" y="3712118"/>
            <a:ext cx="3672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先减、再乘、最后除</a:t>
            </a: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2595646" y="2513172"/>
            <a:ext cx="4032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2595646" y="4666806"/>
            <a:ext cx="4032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400÷[5×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]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796294" y="733378"/>
            <a:ext cx="10821297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一个塑料厂要生产塑料薄膜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2.45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吨。已经生产了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小时，每小时生产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0.28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吨。其余的任务要求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小时完成，平均每小时要生产多少吨？</a:t>
            </a:r>
          </a:p>
        </p:txBody>
      </p:sp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4140219" y="2462295"/>
            <a:ext cx="38006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(2.45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0.28×5)÷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=(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2.45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1.4)÷3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=1.05÷3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0.35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3093472" y="5559984"/>
            <a:ext cx="71605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答：平均每小时要生产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0.35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794600" y="708746"/>
            <a:ext cx="10821297" cy="19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王立和李祥合打一部书稿。开始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分钟，王立打了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255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个字，李祥打了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个字。照这样的速度，两个人合打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分钟打完了书稿。这部书稿一共有多少个字？</a:t>
            </a:r>
          </a:p>
        </p:txBody>
      </p:sp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4597420" y="2567709"/>
            <a:ext cx="39931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(255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300)÷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3×45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=555÷3×45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185×45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=8325(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3177694" y="5507960"/>
            <a:ext cx="59422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答：这部书稿一共有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8325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个字。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2911593" y="2195499"/>
            <a:ext cx="6047350" cy="2247422"/>
          </a:xfrm>
          <a:prstGeom prst="roundRect">
            <a:avLst>
              <a:gd name="adj" fmla="val 16667"/>
            </a:avLst>
          </a:prstGeom>
          <a:solidFill>
            <a:srgbClr val="A1C45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一个算式里，如果既有小括号又有中括号，要先算小括号里的，再算中括号里的，最后算中括号外面的。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747826" y="690837"/>
            <a:ext cx="162095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填空题。</a:t>
            </a:r>
          </a:p>
        </p:txBody>
      </p:sp>
      <p:pic>
        <p:nvPicPr>
          <p:cNvPr id="1025" name="Picture 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747826" y="1363117"/>
            <a:ext cx="103001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）计算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15.4÷[8×(6.34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4.59)]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时，应先算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法，再算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法，最后算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法，结果是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747826" y="2689623"/>
            <a:ext cx="106113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）把三个算式：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4.25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3.75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8×6.5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52÷13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写成综合算式是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）在一个有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括号的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混合运算式子里，应先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算（                  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里面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的，再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算（                ）里面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的，最后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算（                   ）的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 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323806" y="2167709"/>
            <a:ext cx="6703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67691" y="1531597"/>
            <a:ext cx="68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273112" y="3487417"/>
            <a:ext cx="4389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3.75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×6.5÷13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5619" y="2156677"/>
            <a:ext cx="660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551645" y="2166403"/>
            <a:ext cx="1083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899302" y="4093001"/>
            <a:ext cx="162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小括号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516349" y="4754204"/>
            <a:ext cx="162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中括号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215027" y="4771937"/>
            <a:ext cx="2306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中括号外面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12" grpId="0"/>
      <p:bldP spid="10" grpId="0"/>
      <p:bldP spid="13" grpId="0"/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9353" y="1887568"/>
            <a:ext cx="11345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减去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的和，所得的差与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25.8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相乘，正确的算式是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1.4)×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25.8         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(5.6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1.4)]×25.8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(5.6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1.4)×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25.8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下面各式中，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的计算结果最大。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240÷40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30×5                 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(240÷40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30)×5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C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[240÷(40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30) ]×5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625474" y="721789"/>
            <a:ext cx="16209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选择题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0861080" y="2038117"/>
            <a:ext cx="425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20" y="3967307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6168" y="2101199"/>
            <a:ext cx="68558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50-50×24÷80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=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0×24÷80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=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(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)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9776" y="864600"/>
            <a:ext cx="8066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门诊。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对的打“√”，错的打“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×”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并改正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39951" y="2101199"/>
            <a:ext cx="9893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改正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" name="矩形 4"/>
          <p:cNvSpPr/>
          <p:nvPr/>
        </p:nvSpPr>
        <p:spPr>
          <a:xfrm>
            <a:off x="6604084" y="2147366"/>
            <a:ext cx="30437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50-50×24÷80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=50-1200÷80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50-15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41938" y="3516972"/>
            <a:ext cx="96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ⅹ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93537" y="2008866"/>
            <a:ext cx="9893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改正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" name="矩形 4"/>
          <p:cNvSpPr/>
          <p:nvPr/>
        </p:nvSpPr>
        <p:spPr>
          <a:xfrm>
            <a:off x="7282910" y="2037259"/>
            <a:ext cx="4435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5000÷[(432-332)×2]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=5000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÷[100×2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=5000÷200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7360" y="4498755"/>
            <a:ext cx="96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ⅹ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9776" y="864600"/>
            <a:ext cx="8066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门诊。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对的打“√”，错的打“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×”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并改正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69776" y="1956820"/>
            <a:ext cx="4959779" cy="3196018"/>
            <a:chOff x="1116167" y="2101199"/>
            <a:chExt cx="4959779" cy="3196018"/>
          </a:xfrm>
        </p:grpSpPr>
        <p:sp>
          <p:nvSpPr>
            <p:cNvPr id="2" name="矩形 1"/>
            <p:cNvSpPr/>
            <p:nvPr/>
          </p:nvSpPr>
          <p:spPr>
            <a:xfrm>
              <a:off x="1116167" y="2101199"/>
              <a:ext cx="4959779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5000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÷[(432-332)×2</a:t>
              </a: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endPara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905000" y="2619561"/>
              <a:ext cx="384609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=5000÷(432-332)×2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=5000÷100×2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=50×2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=100 (  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753417" y="721789"/>
            <a:ext cx="28003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计算下面各题。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118768" y="2636044"/>
            <a:ext cx="424274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=10÷[1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0.95]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10÷0.05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673461" y="2636044"/>
            <a:ext cx="35972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=1.6×8.4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=13.44</a:t>
            </a:r>
          </a:p>
        </p:txBody>
      </p:sp>
      <p:sp>
        <p:nvSpPr>
          <p:cNvPr id="8" name="矩形 7"/>
          <p:cNvSpPr/>
          <p:nvPr/>
        </p:nvSpPr>
        <p:spPr>
          <a:xfrm>
            <a:off x="1387531" y="1712669"/>
            <a:ext cx="35215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10÷[1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(0.5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0.45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)]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90254" y="1712669"/>
            <a:ext cx="45797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(25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23.4)×(64.7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56.3)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16032" y="1087093"/>
            <a:ext cx="10134041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让学生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解决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实际问题的过程认识中括号，以及中括号在混合运算中的作用，理解并掌握含有中括号的三步混合运算的顺序，并能正确地进行运算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学生经历认识和理解混合运算的运算顺序的过程，进一步体会数学与生活的联系，产生自主探索的兴趣，获得发现数学结论的成功体验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学生独立解决问题的意识和认真、严谨的学习习惯。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5272" y="2564363"/>
            <a:ext cx="113347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274" y="4481476"/>
            <a:ext cx="114300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74113" y="721405"/>
            <a:ext cx="10865140" cy="133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50000"/>
              </a:lnSpc>
              <a:buNone/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建筑工地运进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吨水泥，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天用了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吨，照这样计算，余下的水泥还可以用多少天？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900431" y="2376802"/>
            <a:ext cx="5166296" cy="19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（</a:t>
            </a:r>
            <a:r>
              <a:rPr lang="en-US" altLang="zh-CN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  <a:r>
              <a:rPr lang="zh-CN" altLang="en-US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en-US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÷</a:t>
            </a:r>
            <a:r>
              <a:rPr lang="zh-CN" altLang="en-US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75÷5</a:t>
            </a:r>
            <a:r>
              <a:rPr lang="zh-CN" altLang="en-US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375÷15</a:t>
            </a:r>
          </a:p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=25(</a:t>
            </a:r>
            <a:r>
              <a:rPr lang="zh-CN" altLang="en-US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8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3106008" y="4880827"/>
            <a:ext cx="5720088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答：余下的水泥还可以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746259" y="733378"/>
            <a:ext cx="105754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学校食堂购进一批大米，如果每天吃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吨，可以吃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天，实际每天比原计划多吃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吨，实际可以吃多少天？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283190" y="2262542"/>
            <a:ext cx="56816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（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0.2×25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0.2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=5÷0.25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（天）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3190" y="5056637"/>
            <a:ext cx="38363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答：实际可以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吃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天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94" y="2406921"/>
            <a:ext cx="3095238" cy="3019048"/>
          </a:xfrm>
          <a:prstGeom prst="round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6111127" y="2620592"/>
            <a:ext cx="3867111" cy="1542422"/>
          </a:xfrm>
          <a:prstGeom prst="wedgeRoundRectCallout">
            <a:avLst>
              <a:gd name="adj1" fmla="val 60426"/>
              <a:gd name="adj2" fmla="val -12136"/>
              <a:gd name="adj3" fmla="val 16667"/>
            </a:avLst>
          </a:prstGeom>
          <a:solidFill>
            <a:srgbClr val="D7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你能列成综合算式吗？它的运算顺序是什么？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655" y="718657"/>
            <a:ext cx="10365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航模组有女生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人，男生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人，美术组的人数是航模组的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倍，合唱组有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人，合唱组的人数是美术组的几倍？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917825" y="2193682"/>
            <a:ext cx="3253344" cy="2586790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6=14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（人）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    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2×14=28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（人）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84÷28=3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4497" y="5279274"/>
            <a:ext cx="5780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答：合唱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组的人数是美术组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5768719" y="2852960"/>
            <a:ext cx="3964828" cy="2043327"/>
          </a:xfrm>
          <a:prstGeom prst="wedgeRoundRectCallout">
            <a:avLst>
              <a:gd name="adj1" fmla="val 61113"/>
              <a:gd name="adj2" fmla="val -11547"/>
              <a:gd name="adj3" fmla="val 16667"/>
            </a:avLst>
          </a:prstGeom>
          <a:solidFill>
            <a:srgbClr val="F29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我认为先算小括号里的加法，然后算中括号里的乘法，最后算除法。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917825" y="5020061"/>
            <a:ext cx="2801026" cy="78502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84÷[(8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6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)×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2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]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952655" y="718657"/>
            <a:ext cx="10365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航模组有女生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人，男生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人，美术组的人数是航模组的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倍，合唱组有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人，合唱组的人数是美术组的几倍？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17825" y="2193682"/>
            <a:ext cx="3253344" cy="2586790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6=14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（人）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    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2×14=28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（人）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84÷28=3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"/>
          <p:cNvSpPr txBox="1"/>
          <p:nvPr/>
        </p:nvSpPr>
        <p:spPr>
          <a:xfrm>
            <a:off x="936116" y="687818"/>
            <a:ext cx="10185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个纸箱中装满了大小相同的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个花皮球和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个绿皮球。现在要把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个这样的皮球装在同样的纸箱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493820" y="4719340"/>
            <a:ext cx="3143813" cy="869341"/>
          </a:xfrm>
          <a:prstGeom prst="wedgeRoundRectCallout">
            <a:avLst>
              <a:gd name="adj1" fmla="val 60805"/>
              <a:gd name="adj2" fmla="val -5746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多少个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纸箱？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57471" y="2338683"/>
            <a:ext cx="7881968" cy="1389408"/>
            <a:chOff x="1429410" y="2762334"/>
            <a:chExt cx="7881968" cy="13894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429410" y="2762334"/>
              <a:ext cx="1970492" cy="138940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399902" y="2762334"/>
              <a:ext cx="1970492" cy="138940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70394" y="2762334"/>
              <a:ext cx="1970492" cy="138940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340886" y="2762334"/>
              <a:ext cx="1970492" cy="13894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14"/>
          <p:cNvSpPr/>
          <p:nvPr/>
        </p:nvSpPr>
        <p:spPr>
          <a:xfrm rot="10800000" flipV="1">
            <a:off x="1738637" y="4054825"/>
            <a:ext cx="4327312" cy="1547449"/>
          </a:xfrm>
          <a:prstGeom prst="wedgeRoundRectCallout">
            <a:avLst>
              <a:gd name="adj1" fmla="val 56062"/>
              <a:gd name="adj2" fmla="val -12326"/>
              <a:gd name="adj3" fmla="val 16667"/>
            </a:avLst>
          </a:prstGeom>
          <a:solidFill>
            <a:srgbClr val="EB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先算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个纸箱装了多少个皮球，再算每个纸箱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6404456" y="4027491"/>
            <a:ext cx="2799702" cy="18982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（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72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32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=104÷4</a:t>
            </a:r>
            <a:endParaRPr lang="en-US" altLang="zh-CN" sz="2800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 eaLnBrk="0" hangingPunct="0">
              <a:lnSpc>
                <a:spcPct val="150000"/>
              </a:lnSpc>
              <a:defRPr/>
            </a:pPr>
            <a:r>
              <a:rPr lang="en-US" altLang="zh-CN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=26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（个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15576" y="6056271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个纸箱。</a:t>
            </a:r>
            <a:endParaRPr lang="zh-CN" altLang="en-US" dirty="0"/>
          </a:p>
        </p:txBody>
      </p:sp>
      <p:sp>
        <p:nvSpPr>
          <p:cNvPr id="11" name="TextBox 3"/>
          <p:cNvSpPr txBox="1"/>
          <p:nvPr/>
        </p:nvSpPr>
        <p:spPr>
          <a:xfrm>
            <a:off x="936116" y="687818"/>
            <a:ext cx="10185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个纸箱中装满了大小相同的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个花皮球和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个绿皮球。现在要把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个这样的皮球装在同样的纸箱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中，需要多少个纸箱？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957471" y="2338683"/>
            <a:ext cx="7881968" cy="1389408"/>
            <a:chOff x="1429410" y="2762334"/>
            <a:chExt cx="7881968" cy="138940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429410" y="2762334"/>
              <a:ext cx="1970492" cy="138940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399902" y="2762334"/>
              <a:ext cx="1970492" cy="138940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70394" y="2762334"/>
              <a:ext cx="1970492" cy="138940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340886" y="2762334"/>
              <a:ext cx="1970492" cy="1389408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8508232" y="5252349"/>
            <a:ext cx="33570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468÷26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18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（个）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14"/>
          <p:cNvSpPr/>
          <p:nvPr/>
        </p:nvSpPr>
        <p:spPr>
          <a:xfrm flipH="1">
            <a:off x="1637226" y="3943021"/>
            <a:ext cx="3657590" cy="1323435"/>
          </a:xfrm>
          <a:prstGeom prst="wedgeRoundRectCallout">
            <a:avLst>
              <a:gd name="adj1" fmla="val 58809"/>
              <a:gd name="adj2" fmla="val -5211"/>
              <a:gd name="adj3" fmla="val 16667"/>
            </a:avLst>
          </a:prstGeom>
          <a:solidFill>
            <a:srgbClr val="EB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把丫丫的算法列成一个算式要用中括号。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5386477" y="4040987"/>
            <a:ext cx="4899474" cy="22083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468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÷[(72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32)÷4]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468÷[104÷4]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468÷26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18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（个）</a:t>
            </a:r>
            <a:endParaRPr lang="zh-CN" altLang="en-US" sz="2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50730" y="5916749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个纸箱。</a:t>
            </a:r>
            <a:endParaRPr lang="zh-CN" altLang="en-US" dirty="0"/>
          </a:p>
        </p:txBody>
      </p:sp>
      <p:sp>
        <p:nvSpPr>
          <p:cNvPr id="11" name="TextBox 3"/>
          <p:cNvSpPr txBox="1"/>
          <p:nvPr/>
        </p:nvSpPr>
        <p:spPr>
          <a:xfrm>
            <a:off x="936116" y="687818"/>
            <a:ext cx="1018513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个纸箱中装满了大小相同的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个花皮球和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个绿皮球。现在要把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个这样的皮球装在同样的纸箱中，需要多少个纸箱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957471" y="2099354"/>
            <a:ext cx="7881968" cy="1389408"/>
            <a:chOff x="1429410" y="2762334"/>
            <a:chExt cx="7881968" cy="138940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429410" y="2762334"/>
              <a:ext cx="1970492" cy="138940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399902" y="2762334"/>
              <a:ext cx="1970492" cy="138940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70394" y="2762334"/>
              <a:ext cx="1970492" cy="138940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340886" y="2762334"/>
              <a:ext cx="1970492" cy="13894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14"/>
          <p:cNvSpPr/>
          <p:nvPr/>
        </p:nvSpPr>
        <p:spPr>
          <a:xfrm>
            <a:off x="5654228" y="814810"/>
            <a:ext cx="3657590" cy="1323435"/>
          </a:xfrm>
          <a:prstGeom prst="wedgeRoundRectCallout">
            <a:avLst>
              <a:gd name="adj1" fmla="val 60454"/>
              <a:gd name="adj2" fmla="val -5211"/>
              <a:gd name="adj3" fmla="val 16667"/>
            </a:avLst>
          </a:prstGeom>
          <a:solidFill>
            <a:srgbClr val="EB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观察丫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丫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的综合式，说一说计算顺序。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686966" y="1267331"/>
            <a:ext cx="4899474" cy="266791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468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÷[(72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32)÷4]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468÷[104÷4]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468÷26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18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（个）</a:t>
            </a:r>
            <a:endParaRPr lang="zh-CN" altLang="en-US" sz="2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AutoShape 3"/>
          <p:cNvSpPr/>
          <p:nvPr/>
        </p:nvSpPr>
        <p:spPr>
          <a:xfrm>
            <a:off x="2153430" y="4387768"/>
            <a:ext cx="7771114" cy="1545780"/>
          </a:xfrm>
          <a:prstGeom prst="wedgeRoundRectCallout">
            <a:avLst>
              <a:gd name="adj1" fmla="val -32168"/>
              <a:gd name="adj2" fmla="val 49083"/>
              <a:gd name="adj3" fmla="val 16667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0000" tIns="46800" rIns="90000" bIns="46800"/>
          <a:lstStyle/>
          <a:p>
            <a:pPr lvl="0" latinLnBrk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一个算式里，如果有小括号又有中括号，要先算小括号里面的，再算中括号里面</a:t>
            </a:r>
            <a:r>
              <a:rPr lang="zh-CN" altLang="en-US" sz="28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60160" y="79442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765210" y="697725"/>
            <a:ext cx="7966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先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说出下面各题的运算顺序，再计算。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2914056" y="1620649"/>
            <a:ext cx="2087049" cy="626754"/>
          </a:xfrm>
          <a:prstGeom prst="wedgeRoundRectCallout">
            <a:avLst>
              <a:gd name="adj1" fmla="val 652"/>
              <a:gd name="adj2" fmla="val 91437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除→加→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7875590" y="1620649"/>
            <a:ext cx="2265622" cy="691305"/>
          </a:xfrm>
          <a:prstGeom prst="wedgeRoundRectCallout">
            <a:avLst>
              <a:gd name="adj1" fmla="val 7568"/>
              <a:gd name="adj2" fmla="val 8020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减→除→乘</a:t>
            </a: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318662" y="2495007"/>
            <a:ext cx="42619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2.5×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1.8÷0.02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6817178" y="2495007"/>
            <a:ext cx="47854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30×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［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7.5÷ (2.7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1.2)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］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1032313" y="3188505"/>
            <a:ext cx="426192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=2.5×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=2.5×93.2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=233</a:t>
            </a: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6530829" y="3233671"/>
            <a:ext cx="426192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=30×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［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7.5÷1.5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］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=30×5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=150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宽屏</PresentationFormat>
  <Paragraphs>156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Calibri</vt:lpstr>
      <vt:lpstr>楷体</vt:lpstr>
      <vt:lpstr>微软雅黑</vt:lpstr>
      <vt:lpstr>Wingdings</vt:lpstr>
      <vt:lpstr>宋体</vt:lpstr>
      <vt:lpstr>Arial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2023-01-16T17:57:05Z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17A92653C1BE4867B2207B1B43AE154F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