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011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3BA94-5DD5-4988-BD99-207804DC1D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2C996-82BA-4051-8F69-6410A59ECB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2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11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12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13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14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15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16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3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4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5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6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7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8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9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2620DD-C967-46C6-B08B-DDA94A313BD0}" type="slidenum">
              <a:rPr lang="zh-CN" altLang="zh-CN" smtClean="0"/>
              <a:t>10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293231" y="720623"/>
            <a:ext cx="6063164" cy="994410"/>
          </a:xfrm>
        </p:spPr>
        <p:txBody>
          <a:bodyPr/>
          <a:lstStyle>
            <a:lvl1pPr>
              <a:defRPr sz="2800" b="1"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2094365" y="1823145"/>
            <a:ext cx="4785293" cy="617220"/>
          </a:xfrm>
        </p:spPr>
        <p:txBody>
          <a:bodyPr/>
          <a:lstStyle>
            <a:lvl1pPr algn="l">
              <a:defRPr sz="2400">
                <a:latin typeface="+mj-lt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-9525" y="0"/>
            <a:ext cx="91535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4" y="1365885"/>
            <a:ext cx="2428875" cy="994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2536032"/>
            <a:ext cx="2298700" cy="61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dirty="0" smtClean="0">
                <a:latin typeface="+mj-lt"/>
              </a:rPr>
              <a:t>a</a:t>
            </a:r>
            <a:endParaRPr lang="zh-CN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j-lt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3568" y="555526"/>
            <a:ext cx="7545579" cy="994410"/>
          </a:xfrm>
        </p:spPr>
        <p:txBody>
          <a:bodyPr/>
          <a:lstStyle/>
          <a:p>
            <a:r>
              <a:rPr lang="en-US" sz="2800" dirty="0" smtClean="0"/>
              <a:t>Unit 1  Countries 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0" y="156363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dirty="0"/>
              <a:t>I'm from Britain</a:t>
            </a:r>
            <a:endParaRPr lang="zh-CN" altLang="en-US" sz="5400" dirty="0"/>
          </a:p>
        </p:txBody>
      </p:sp>
      <p:sp>
        <p:nvSpPr>
          <p:cNvPr id="6" name="矩形 5"/>
          <p:cNvSpPr/>
          <p:nvPr/>
        </p:nvSpPr>
        <p:spPr>
          <a:xfrm>
            <a:off x="0" y="365187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28596" y="482189"/>
            <a:ext cx="427355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5400" b="1" dirty="0" smtClean="0">
                <a:latin typeface="+mj-lt"/>
              </a:rPr>
              <a:t>Let</a:t>
            </a:r>
            <a:r>
              <a:rPr lang="en-US" altLang="zh-CN" sz="5400" b="1" dirty="0" smtClean="0">
                <a:latin typeface="+mj-lt"/>
              </a:rPr>
              <a:t>’</a:t>
            </a:r>
            <a:r>
              <a:rPr lang="zh-CN" altLang="en-US" sz="5400" b="1" dirty="0" smtClean="0">
                <a:latin typeface="+mj-lt"/>
              </a:rPr>
              <a:t>s </a:t>
            </a:r>
            <a:r>
              <a:rPr lang="zh-CN" altLang="en-US" sz="5400" b="1" dirty="0">
                <a:latin typeface="+mj-lt"/>
              </a:rPr>
              <a:t>talk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1212805"/>
            <a:ext cx="2770774" cy="264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48" y="2357436"/>
            <a:ext cx="4000528" cy="182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AutoShape 5"/>
          <p:cNvSpPr>
            <a:spLocks noChangeArrowheads="1"/>
          </p:cNvSpPr>
          <p:nvPr/>
        </p:nvSpPr>
        <p:spPr bwMode="auto">
          <a:xfrm flipH="1">
            <a:off x="3214678" y="696503"/>
            <a:ext cx="2520950" cy="1674019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2800" dirty="0">
                <a:solidFill>
                  <a:srgbClr val="FF0000"/>
                </a:solidFill>
                <a:latin typeface="+mj-lt"/>
              </a:rPr>
              <a:t>Where are you </a:t>
            </a:r>
          </a:p>
          <a:p>
            <a:pPr algn="ctr" eaLnBrk="1" hangingPunct="1"/>
            <a:r>
              <a:rPr lang="zh-CN" altLang="en-US" sz="2800" dirty="0" smtClean="0">
                <a:solidFill>
                  <a:srgbClr val="FF0000"/>
                </a:solidFill>
                <a:latin typeface="+mj-lt"/>
              </a:rPr>
              <a:t>from</a:t>
            </a:r>
            <a:r>
              <a:rPr lang="en-US" altLang="zh-CN" sz="2800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6696076" y="321453"/>
            <a:ext cx="2447925" cy="1728788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en-US" altLang="zh-CN" sz="3200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m </a:t>
            </a:r>
            <a:r>
              <a:rPr lang="zh-CN" altLang="en-US" sz="3200" dirty="0">
                <a:solidFill>
                  <a:srgbClr val="FF0000"/>
                </a:solidFill>
                <a:latin typeface="+mj-lt"/>
              </a:rPr>
              <a:t>from</a:t>
            </a:r>
          </a:p>
          <a:p>
            <a:pPr algn="ctr" eaLnBrk="1" hangingPunct="1"/>
            <a:r>
              <a:rPr lang="zh-CN" altLang="en-US" sz="3200" dirty="0">
                <a:solidFill>
                  <a:srgbClr val="FF0000"/>
                </a:solidFill>
                <a:latin typeface="+mj-lt"/>
              </a:rPr>
              <a:t> Canada.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ldLvl="0" animBg="1" autoUpdateAnimBg="0"/>
      <p:bldP spid="8198" grpId="0" bldLvl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1393023"/>
            <a:ext cx="4000528" cy="221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86446" y="2678907"/>
            <a:ext cx="2143140" cy="1535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15008" y="696502"/>
            <a:ext cx="2243994" cy="1553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29" y="-19050"/>
            <a:ext cx="91694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5572133" y="482188"/>
            <a:ext cx="2016125" cy="75723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lang="zh-CN" altLang="en-US" dirty="0" smtClean="0">
                <a:latin typeface="+mn-lt"/>
              </a:rPr>
              <a:t>Hello</a:t>
            </a:r>
            <a:r>
              <a:rPr lang="en-US" altLang="zh-CN" dirty="0" smtClean="0">
                <a:latin typeface="+mn-lt"/>
              </a:rPr>
              <a:t>!</a:t>
            </a:r>
            <a:endParaRPr lang="zh-CN" altLang="en-US" dirty="0">
              <a:latin typeface="+mn-lt"/>
            </a:endParaRP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7164388" y="1383506"/>
            <a:ext cx="1331912" cy="1404938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dirty="0" smtClean="0">
                <a:latin typeface="+mj-lt"/>
              </a:rPr>
              <a:t>Hello</a:t>
            </a:r>
            <a:r>
              <a:rPr lang="en-US" altLang="zh-CN" dirty="0" smtClean="0">
                <a:latin typeface="+mj-lt"/>
              </a:rPr>
              <a:t>!</a:t>
            </a:r>
            <a:endParaRPr lang="zh-CN" altLang="en-US" dirty="0">
              <a:latin typeface="+mj-lt"/>
            </a:endParaRPr>
          </a:p>
          <a:p>
            <a:pPr algn="ctr" eaLnBrk="1" hangingPunct="1"/>
            <a:r>
              <a:rPr lang="zh-CN" altLang="en-US" dirty="0">
                <a:latin typeface="+mj-lt"/>
              </a:rPr>
              <a:t> </a:t>
            </a:r>
            <a:r>
              <a:rPr lang="zh-CN" altLang="en-US" dirty="0" smtClean="0">
                <a:latin typeface="+mj-lt"/>
              </a:rPr>
              <a:t>What</a:t>
            </a:r>
            <a:r>
              <a:rPr lang="en-US" altLang="zh-CN" dirty="0" smtClean="0">
                <a:latin typeface="+mj-lt"/>
              </a:rPr>
              <a:t>’</a:t>
            </a:r>
            <a:r>
              <a:rPr lang="zh-CN" altLang="en-US" dirty="0" smtClean="0">
                <a:latin typeface="+mj-lt"/>
              </a:rPr>
              <a:t>s </a:t>
            </a:r>
            <a:endParaRPr lang="zh-CN" altLang="en-US" dirty="0">
              <a:latin typeface="+mj-lt"/>
            </a:endParaRPr>
          </a:p>
          <a:p>
            <a:pPr algn="ctr" eaLnBrk="1" hangingPunct="1"/>
            <a:r>
              <a:rPr lang="zh-CN" altLang="en-US" dirty="0">
                <a:latin typeface="+mj-lt"/>
              </a:rPr>
              <a:t>your </a:t>
            </a:r>
          </a:p>
          <a:p>
            <a:pPr algn="ctr" eaLnBrk="1" hangingPunct="1"/>
            <a:r>
              <a:rPr lang="zh-CN" altLang="en-US" dirty="0" smtClean="0">
                <a:latin typeface="+mj-lt"/>
              </a:rPr>
              <a:t>name</a:t>
            </a:r>
            <a:r>
              <a:rPr lang="en-US" altLang="zh-CN" dirty="0" smtClean="0">
                <a:latin typeface="+mj-lt"/>
              </a:rPr>
              <a:t>?</a:t>
            </a:r>
            <a:endParaRPr lang="zh-CN" altLang="en-US" dirty="0">
              <a:latin typeface="+mj-lt"/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 flipH="1">
            <a:off x="2628901" y="1059656"/>
            <a:ext cx="1800225" cy="972741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lang="zh-CN" altLang="en-US" dirty="0" smtClean="0">
                <a:latin typeface="+mj-lt"/>
              </a:rPr>
              <a:t>I</a:t>
            </a:r>
            <a:r>
              <a:rPr lang="en-US" altLang="zh-CN" dirty="0" smtClean="0">
                <a:latin typeface="+mj-lt"/>
              </a:rPr>
              <a:t>’</a:t>
            </a:r>
            <a:r>
              <a:rPr lang="zh-CN" altLang="en-US" dirty="0" smtClean="0">
                <a:latin typeface="+mj-lt"/>
              </a:rPr>
              <a:t>m Mr</a:t>
            </a:r>
            <a:r>
              <a:rPr lang="en-US" altLang="zh-CN" dirty="0" smtClean="0">
                <a:latin typeface="+mj-lt"/>
              </a:rPr>
              <a:t>.</a:t>
            </a:r>
            <a:r>
              <a:rPr lang="zh-CN" altLang="en-US" dirty="0" smtClean="0">
                <a:latin typeface="+mj-lt"/>
              </a:rPr>
              <a:t> </a:t>
            </a:r>
            <a:r>
              <a:rPr lang="zh-CN" altLang="en-US" dirty="0">
                <a:latin typeface="+mj-lt"/>
              </a:rPr>
              <a:t>Bean.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nimBg="1" autoUpdateAnimBg="0"/>
      <p:bldP spid="10244" grpId="0" bldLvl="0" animBg="1" autoUpdateAnimBg="0"/>
      <p:bldP spid="10245" grpId="0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694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5508626" y="519112"/>
            <a:ext cx="2016125" cy="75723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 eaLnBrk="1" hangingPunct="1"/>
            <a:r>
              <a:rPr lang="zh-CN" altLang="en-US" dirty="0" smtClean="0">
                <a:latin typeface="+mj-lt"/>
              </a:rPr>
              <a:t>I</a:t>
            </a:r>
            <a:r>
              <a:rPr lang="en-US" altLang="zh-CN" dirty="0" smtClean="0">
                <a:latin typeface="+mj-lt"/>
              </a:rPr>
              <a:t>’</a:t>
            </a:r>
            <a:r>
              <a:rPr lang="zh-CN" altLang="en-US" dirty="0" smtClean="0">
                <a:latin typeface="+mj-lt"/>
              </a:rPr>
              <a:t>m </a:t>
            </a:r>
            <a:r>
              <a:rPr lang="zh-CN" altLang="en-US" dirty="0">
                <a:latin typeface="+mj-lt"/>
              </a:rPr>
              <a:t>from Britain.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771776" y="951310"/>
            <a:ext cx="1547813" cy="1403747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algn="ctr" eaLnBrk="1" hangingPunct="1"/>
            <a:r>
              <a:rPr lang="zh-CN" altLang="en-US" dirty="0">
                <a:latin typeface="+mj-lt"/>
              </a:rPr>
              <a:t>Where are </a:t>
            </a:r>
          </a:p>
          <a:p>
            <a:pPr algn="ctr" eaLnBrk="1" hangingPunct="1"/>
            <a:r>
              <a:rPr lang="zh-CN" altLang="en-US" dirty="0">
                <a:latin typeface="+mj-lt"/>
              </a:rPr>
              <a:t>you </a:t>
            </a:r>
            <a:r>
              <a:rPr lang="zh-CN" altLang="en-US" dirty="0" smtClean="0">
                <a:latin typeface="+mj-lt"/>
              </a:rPr>
              <a:t>from</a:t>
            </a:r>
            <a:r>
              <a:rPr lang="en-US" altLang="zh-CN" dirty="0" smtClean="0">
                <a:latin typeface="+mj-lt"/>
              </a:rPr>
              <a:t>?</a:t>
            </a:r>
            <a:endParaRPr lang="zh-CN" altLang="en-US" dirty="0"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ldLvl="0" animBg="1" autoUpdateAnimBg="0"/>
      <p:bldP spid="11268" grpId="0" bldLvl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8675" y="627534"/>
            <a:ext cx="295910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4400" b="1" dirty="0" smtClean="0">
                <a:latin typeface="+mj-lt"/>
              </a:rPr>
              <a:t>Let</a:t>
            </a:r>
            <a:r>
              <a:rPr lang="en-US" altLang="zh-CN" sz="4400" b="1" dirty="0" smtClean="0">
                <a:latin typeface="+mj-lt"/>
              </a:rPr>
              <a:t>’</a:t>
            </a:r>
            <a:r>
              <a:rPr lang="zh-CN" altLang="en-US" sz="4400" b="1" dirty="0" smtClean="0">
                <a:latin typeface="+mj-lt"/>
              </a:rPr>
              <a:t>s do</a:t>
            </a:r>
            <a:endParaRPr lang="zh-CN" altLang="en-US" sz="4400" b="1" dirty="0">
              <a:latin typeface="+mj-lt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28663" y="1635646"/>
            <a:ext cx="5742003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--- Hello</a:t>
            </a:r>
            <a:r>
              <a:rPr lang="en-US" altLang="zh-CN" sz="3200" dirty="0" smtClean="0">
                <a:solidFill>
                  <a:srgbClr val="FF0000"/>
                </a:solidFill>
                <a:latin typeface="+mj-lt"/>
              </a:rPr>
              <a:t>!</a:t>
            </a:r>
            <a:endParaRPr lang="zh-CN" altLang="en-US" sz="3200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--- Hello</a:t>
            </a:r>
            <a:r>
              <a:rPr lang="en-US" altLang="zh-CN" sz="3200" dirty="0" smtClean="0">
                <a:solidFill>
                  <a:srgbClr val="FF0000"/>
                </a:solidFill>
                <a:latin typeface="+mj-lt"/>
              </a:rPr>
              <a:t>! </a:t>
            </a:r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What</a:t>
            </a:r>
            <a:r>
              <a:rPr lang="en-US" altLang="zh-CN" sz="3200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s </a:t>
            </a:r>
            <a:r>
              <a:rPr lang="zh-CN" altLang="en-US" sz="3200" dirty="0">
                <a:solidFill>
                  <a:srgbClr val="FF0000"/>
                </a:solidFill>
                <a:latin typeface="+mj-lt"/>
              </a:rPr>
              <a:t>your </a:t>
            </a:r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name</a:t>
            </a:r>
            <a:r>
              <a:rPr lang="en-US" altLang="zh-CN" sz="3200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3200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--- I</a:t>
            </a:r>
            <a:r>
              <a:rPr lang="en-US" altLang="zh-CN" sz="3200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m</a:t>
            </a:r>
            <a:r>
              <a:rPr lang="zh-CN" altLang="en-US" sz="3200" dirty="0">
                <a:solidFill>
                  <a:srgbClr val="FF0000"/>
                </a:solidFill>
                <a:latin typeface="+mj-lt"/>
              </a:rPr>
              <a:t>..</a:t>
            </a:r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.</a:t>
            </a:r>
            <a:endParaRPr lang="zh-CN" altLang="en-US" sz="3200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--- Where </a:t>
            </a:r>
            <a:r>
              <a:rPr lang="zh-CN" altLang="en-US" sz="3200" dirty="0">
                <a:solidFill>
                  <a:srgbClr val="FF0000"/>
                </a:solidFill>
                <a:latin typeface="+mj-lt"/>
              </a:rPr>
              <a:t>are you </a:t>
            </a:r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from</a:t>
            </a:r>
            <a:r>
              <a:rPr lang="en-US" altLang="zh-CN" sz="3200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3200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--- I</a:t>
            </a:r>
            <a:r>
              <a:rPr lang="en-US" altLang="zh-CN" sz="3200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zh-CN" altLang="en-US" sz="3200" dirty="0" smtClean="0">
                <a:solidFill>
                  <a:srgbClr val="FF0000"/>
                </a:solidFill>
                <a:latin typeface="+mj-lt"/>
              </a:rPr>
              <a:t>m </a:t>
            </a:r>
            <a:r>
              <a:rPr lang="zh-CN" altLang="en-US" sz="3200" dirty="0">
                <a:solidFill>
                  <a:srgbClr val="FF0000"/>
                </a:solidFill>
                <a:latin typeface="+mj-lt"/>
              </a:rPr>
              <a:t>from Britain.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01676" y="988219"/>
            <a:ext cx="300672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4800" b="1" dirty="0">
                <a:latin typeface="+mj-lt"/>
              </a:rPr>
              <a:t>Summary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57225" y="3643320"/>
            <a:ext cx="355758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800" dirty="0">
                <a:solidFill>
                  <a:srgbClr val="FF0000"/>
                </a:solidFill>
                <a:latin typeface="+mj-lt"/>
              </a:rPr>
              <a:t>What have you </a:t>
            </a:r>
            <a:r>
              <a:rPr lang="zh-CN" altLang="en-US" sz="2800" dirty="0" smtClean="0">
                <a:solidFill>
                  <a:srgbClr val="FF0000"/>
                </a:solidFill>
                <a:latin typeface="+mj-lt"/>
              </a:rPr>
              <a:t>learned</a:t>
            </a:r>
            <a:r>
              <a:rPr lang="en-US" altLang="zh-CN" sz="2800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28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14348" y="2035965"/>
            <a:ext cx="757242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sz="2400" b="1" dirty="0" smtClean="0">
                <a:solidFill>
                  <a:srgbClr val="FF0000"/>
                </a:solidFill>
                <a:latin typeface="+mj-lt"/>
              </a:rPr>
              <a:t>--- Where 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</a:rPr>
              <a:t>are you </a:t>
            </a:r>
            <a:r>
              <a:rPr lang="zh-CN" altLang="en-US" sz="2400" b="1" dirty="0" smtClean="0">
                <a:solidFill>
                  <a:srgbClr val="FF0000"/>
                </a:solidFill>
                <a:latin typeface="+mj-lt"/>
              </a:rPr>
              <a:t>from</a:t>
            </a: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2400" b="1" dirty="0">
              <a:solidFill>
                <a:srgbClr val="FF0000"/>
              </a:solidFill>
              <a:latin typeface="+mj-lt"/>
            </a:endParaRPr>
          </a:p>
          <a:p>
            <a:pPr eaLnBrk="1" hangingPunct="1"/>
            <a:r>
              <a:rPr lang="zh-CN" altLang="en-US" sz="2400" b="1" dirty="0" smtClean="0">
                <a:solidFill>
                  <a:srgbClr val="FF0000"/>
                </a:solidFill>
                <a:latin typeface="+mj-lt"/>
              </a:rPr>
              <a:t>--- I</a:t>
            </a:r>
            <a:r>
              <a:rPr lang="en-US" altLang="zh-CN" sz="2400" b="1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zh-CN" altLang="en-US" sz="2400" b="1" dirty="0" smtClean="0">
                <a:solidFill>
                  <a:srgbClr val="FF0000"/>
                </a:solidFill>
                <a:latin typeface="+mj-lt"/>
              </a:rPr>
              <a:t>m 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</a:rPr>
              <a:t>from Britain/ </a:t>
            </a:r>
            <a:r>
              <a:rPr lang="zh-CN" altLang="en-US" sz="2400" b="1" dirty="0" smtClean="0">
                <a:solidFill>
                  <a:srgbClr val="FF0000"/>
                </a:solidFill>
                <a:latin typeface="+mj-lt"/>
              </a:rPr>
              <a:t>China/ 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</a:rPr>
              <a:t>America</a:t>
            </a:r>
            <a:r>
              <a:rPr lang="zh-CN" altLang="en-US" sz="2400" b="1" dirty="0" smtClean="0">
                <a:solidFill>
                  <a:srgbClr val="FF0000"/>
                </a:solidFill>
                <a:latin typeface="+mj-lt"/>
              </a:rPr>
              <a:t>/ Canada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/>
          </p:cNvSpPr>
          <p:nvPr/>
        </p:nvSpPr>
        <p:spPr bwMode="auto">
          <a:xfrm>
            <a:off x="2928926" y="375032"/>
            <a:ext cx="3357586" cy="964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 smtClean="0">
                <a:ln w="9525">
                  <a:solidFill>
                    <a:schemeClr val="tx1"/>
                  </a:solidFill>
                  <a:round/>
                </a:ln>
                <a:latin typeface="+mj-lt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solidFill>
                  <a:schemeClr val="tx1"/>
                </a:solidFill>
                <a:round/>
              </a:ln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843088" y="1779662"/>
            <a:ext cx="5529262" cy="2246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.模仿跟读。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/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.制作一张自己喜欢的国家的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图片，上面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写上该国家的英文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名称，并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与朋友进行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交流。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714348" y="267874"/>
            <a:ext cx="7772400" cy="2357438"/>
          </a:xfrm>
        </p:spPr>
        <p:txBody>
          <a:bodyPr/>
          <a:lstStyle/>
          <a:p>
            <a:pPr eaLnBrk="1" hangingPunct="1"/>
            <a:r>
              <a:rPr lang="en-US" altLang="zh-CN" sz="6000" b="1" i="1" dirty="0" smtClean="0">
                <a:solidFill>
                  <a:srgbClr val="FF0000"/>
                </a:solidFill>
              </a:rPr>
              <a:t>Welcome back to school!</a:t>
            </a:r>
            <a:endParaRPr lang="zh-CN" altLang="en-US" sz="6000" b="1" i="1" dirty="0" smtClean="0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4294967295"/>
          </p:nvPr>
        </p:nvSpPr>
        <p:spPr>
          <a:xfrm>
            <a:off x="2500298" y="2464593"/>
            <a:ext cx="4143404" cy="646514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zh-CN" altLang="en-US" sz="4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欢迎回到学校！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142976" y="0"/>
            <a:ext cx="537324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sz="3600" b="1" dirty="0"/>
              <a:t>I like </a:t>
            </a:r>
            <a:r>
              <a:rPr lang="en-US" altLang="zh-CN" sz="3600" b="1" dirty="0" smtClean="0"/>
              <a:t>Chinese. </a:t>
            </a:r>
            <a:r>
              <a:rPr lang="zh-CN" altLang="en-US" sz="3600" b="1" dirty="0" smtClean="0"/>
              <a:t>（</a:t>
            </a:r>
            <a:r>
              <a:rPr lang="zh-CN" altLang="en-US" sz="3600" b="1" dirty="0" smtClean="0">
                <a:latin typeface="宋体" panose="02010600030101010101" pitchFamily="2" charset="-122"/>
              </a:rPr>
              <a:t>语文</a:t>
            </a:r>
            <a:r>
              <a:rPr lang="zh-CN" altLang="en-US" sz="3600" b="1" dirty="0" smtClean="0"/>
              <a:t>） </a:t>
            </a:r>
            <a:r>
              <a:rPr lang="en-US" altLang="zh-CN" sz="3600" b="1" dirty="0" smtClean="0"/>
              <a:t>I’m Chinese.</a:t>
            </a:r>
            <a:r>
              <a:rPr lang="zh-CN" altLang="en-US" sz="3600" b="1" dirty="0" smtClean="0"/>
              <a:t>（</a:t>
            </a:r>
            <a:r>
              <a:rPr lang="zh-CN" altLang="en-US" sz="3600" b="1" dirty="0"/>
              <a:t>中国人）</a:t>
            </a:r>
            <a:endParaRPr lang="en-US" altLang="zh-CN" sz="3600" b="1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00167" y="4018370"/>
            <a:ext cx="6715125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000" b="1" dirty="0">
                <a:solidFill>
                  <a:srgbClr val="000000"/>
                </a:solidFill>
                <a:latin typeface="+mn-lt"/>
              </a:rPr>
              <a:t>I’m </a:t>
            </a:r>
            <a:r>
              <a:rPr lang="en-US" altLang="zh-CN" sz="4000" b="1" dirty="0">
                <a:latin typeface="+mn-lt"/>
              </a:rPr>
              <a:t>from</a:t>
            </a:r>
            <a:r>
              <a:rPr lang="en-US" altLang="zh-CN" sz="40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zh-CN" sz="4000" b="1" dirty="0" smtClean="0">
                <a:solidFill>
                  <a:srgbClr val="FF0000"/>
                </a:solidFill>
                <a:latin typeface="+mn-lt"/>
              </a:rPr>
              <a:t>China</a:t>
            </a:r>
            <a:r>
              <a:rPr lang="en-US" altLang="zh-CN" sz="4000" b="1" dirty="0">
                <a:solidFill>
                  <a:srgbClr val="000000"/>
                </a:solidFill>
                <a:latin typeface="+mn-lt"/>
              </a:rPr>
              <a:t>.</a:t>
            </a:r>
          </a:p>
        </p:txBody>
      </p:sp>
      <p:pic>
        <p:nvPicPr>
          <p:cNvPr id="28674" name="Picture 2" descr="E:\山教版四年级下册\素材库\Unit 1\image\bigpic\课文图片\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4849" y="1174532"/>
            <a:ext cx="7147662" cy="287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214438" y="696516"/>
            <a:ext cx="7072312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from China.</a:t>
            </a:r>
          </a:p>
          <a:p>
            <a:pPr eaLnBrk="1" hangingPunct="1"/>
            <a:endParaRPr lang="en-US" altLang="zh-C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are you </a:t>
            </a:r>
            <a:r>
              <a:rPr lang="en-US" altLang="zh-CN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from?</a:t>
            </a:r>
            <a:endParaRPr lang="en-US" altLang="zh-C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zh-CN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285852" y="3375427"/>
            <a:ext cx="607218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</a:t>
            </a:r>
            <a:r>
              <a:rPr lang="en-US" altLang="zh-CN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from…</a:t>
            </a:r>
            <a:endParaRPr lang="zh-CN" alt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90563" y="520304"/>
            <a:ext cx="589915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5400" b="1" dirty="0">
                <a:latin typeface="+mn-lt"/>
              </a:rPr>
              <a:t>Listen and </a:t>
            </a:r>
            <a:r>
              <a:rPr lang="en-US" altLang="zh-CN" sz="5400" b="1" dirty="0" smtClean="0">
                <a:latin typeface="+mn-lt"/>
              </a:rPr>
              <a:t>Circle</a:t>
            </a:r>
            <a:endParaRPr lang="zh-CN" altLang="en-US" sz="5400" b="1" dirty="0">
              <a:latin typeface="+mn-lt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19150" y="1821652"/>
            <a:ext cx="832485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6000" b="1" dirty="0">
                <a:solidFill>
                  <a:srgbClr val="FF0000"/>
                </a:solidFill>
                <a:latin typeface="+mj-lt"/>
              </a:rPr>
              <a:t>Who comes </a:t>
            </a:r>
            <a:r>
              <a:rPr lang="en-US" altLang="zh-CN" sz="6000" b="1" dirty="0" smtClean="0">
                <a:solidFill>
                  <a:srgbClr val="FF0000"/>
                </a:solidFill>
                <a:latin typeface="+mj-lt"/>
              </a:rPr>
              <a:t>from</a:t>
            </a:r>
            <a:r>
              <a:rPr lang="zh-CN" altLang="en-US" sz="6000" b="1" dirty="0" smtClean="0">
                <a:solidFill>
                  <a:srgbClr val="FF0000"/>
                </a:solidFill>
                <a:latin typeface="+mj-lt"/>
              </a:rPr>
              <a:t> China</a:t>
            </a:r>
            <a:r>
              <a:rPr lang="en-US" altLang="zh-CN" sz="6000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60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1" descr="jim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0"/>
            <a:ext cx="3000396" cy="192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图片 2" descr="Mike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67350" y="0"/>
            <a:ext cx="2676550" cy="1928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图片 3" descr="Mary.p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2518173"/>
            <a:ext cx="3643324" cy="17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85853" y="1982387"/>
            <a:ext cx="1357313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+mj-lt"/>
              </a:rPr>
              <a:t>Jim</a:t>
            </a:r>
            <a:endParaRPr lang="zh-CN" altLang="en-US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71868" y="4339841"/>
            <a:ext cx="278606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+mj-lt"/>
              </a:rPr>
              <a:t>Mary</a:t>
            </a:r>
            <a:endParaRPr lang="zh-CN" altLang="en-US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215074" y="1982387"/>
            <a:ext cx="1357312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  <a:latin typeface="+mn-lt"/>
              </a:rPr>
              <a:t>Mike</a:t>
            </a:r>
            <a:endParaRPr lang="zh-CN" altLang="en-US" sz="4000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90563" y="520304"/>
            <a:ext cx="5899150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5400" b="1" dirty="0" smtClean="0">
                <a:latin typeface="+mn-lt"/>
              </a:rPr>
              <a:t> </a:t>
            </a:r>
            <a:r>
              <a:rPr lang="en-US" altLang="zh-CN" sz="5400" b="1" dirty="0" smtClean="0">
                <a:latin typeface="+mn-lt"/>
              </a:rPr>
              <a:t>Find</a:t>
            </a:r>
            <a:endParaRPr lang="zh-CN" altLang="en-US" sz="5400" b="1" dirty="0">
              <a:latin typeface="+mn-lt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071670" y="1553758"/>
            <a:ext cx="511175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600" dirty="0">
                <a:latin typeface="+mj-lt"/>
              </a:rPr>
              <a:t>Where are they </a:t>
            </a:r>
            <a:r>
              <a:rPr lang="zh-CN" altLang="en-US" sz="3600" dirty="0" smtClean="0">
                <a:latin typeface="+mj-lt"/>
              </a:rPr>
              <a:t>from</a:t>
            </a:r>
            <a:r>
              <a:rPr lang="en-US" altLang="zh-CN" sz="3600" dirty="0" smtClean="0">
                <a:latin typeface="+mn-lt"/>
              </a:rPr>
              <a:t>?</a:t>
            </a:r>
            <a:endParaRPr lang="zh-CN" altLang="en-US" sz="3600" dirty="0">
              <a:latin typeface="+mn-lt"/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857621" y="2250279"/>
            <a:ext cx="485775" cy="540544"/>
          </a:xfrm>
          <a:prstGeom prst="downArrow">
            <a:avLst>
              <a:gd name="adj1" fmla="val 50000"/>
              <a:gd name="adj2" fmla="val 37092"/>
            </a:avLst>
          </a:prstGeom>
          <a:gradFill rotWithShape="0">
            <a:gsLst>
              <a:gs pos="0">
                <a:srgbClr val="00CC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 vert="eaVert" anchor="ctr"/>
          <a:lstStyle/>
          <a:p>
            <a:pPr eaLnBrk="1" hangingPunct="1"/>
            <a:endParaRPr lang="zh-CN" alt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143108" y="2893221"/>
            <a:ext cx="46291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Where are you 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from</a:t>
            </a:r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?</a:t>
            </a:r>
            <a:endParaRPr lang="zh-CN" alt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14546" y="3643320"/>
            <a:ext cx="334486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I</a:t>
            </a:r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zh-CN" altLang="en-US" sz="3200" b="1" dirty="0" smtClean="0">
                <a:solidFill>
                  <a:srgbClr val="FF0000"/>
                </a:solidFill>
                <a:latin typeface="+mj-lt"/>
              </a:rPr>
              <a:t>m from.</a:t>
            </a:r>
            <a:r>
              <a:rPr lang="zh-CN" altLang="en-US" sz="3200" b="1" dirty="0">
                <a:solidFill>
                  <a:srgbClr val="FF0000"/>
                </a:solidFill>
                <a:latin typeface="+mj-lt"/>
              </a:rPr>
              <a:t>..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ldLvl="0" autoUpdateAnimBg="0"/>
      <p:bldP spid="7173" grpId="0" animBg="1"/>
      <p:bldP spid="7174" grpId="0" bldLvl="0" autoUpdateAnimBg="0"/>
      <p:bldP spid="7175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山教版第一册\山教版图片\Limin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9" y="160717"/>
            <a:ext cx="928687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71689" y="160735"/>
            <a:ext cx="5214937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 b="1" dirty="0">
                <a:latin typeface="+mj-lt"/>
              </a:rPr>
              <a:t>Where are you </a:t>
            </a:r>
            <a:r>
              <a:rPr lang="en-US" altLang="zh-CN" sz="3600" b="1" dirty="0" smtClean="0">
                <a:latin typeface="+mj-lt"/>
              </a:rPr>
              <a:t>from?</a:t>
            </a:r>
            <a:endParaRPr lang="en-US" altLang="zh-CN" sz="3600" b="1" dirty="0">
              <a:latin typeface="+mj-lt"/>
            </a:endParaRPr>
          </a:p>
          <a:p>
            <a:pPr eaLnBrk="1" hangingPunct="1"/>
            <a:endParaRPr lang="zh-CN" altLang="en-US" dirty="0"/>
          </a:p>
        </p:txBody>
      </p:sp>
      <p:pic>
        <p:nvPicPr>
          <p:cNvPr id="11268" name="图片 3" descr="jim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1232288"/>
            <a:ext cx="9286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71671" y="1285866"/>
            <a:ext cx="5214937" cy="9233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 b="1" dirty="0" smtClean="0">
                <a:latin typeface="+mj-lt"/>
              </a:rPr>
              <a:t>I’m from</a:t>
            </a:r>
            <a:r>
              <a:rPr lang="en-US" altLang="zh-CN" sz="3600" b="1" dirty="0">
                <a:latin typeface="+mj-lt"/>
              </a:rPr>
              <a:t>_______</a:t>
            </a:r>
          </a:p>
          <a:p>
            <a:pPr eaLnBrk="1" hangingPunct="1"/>
            <a:endParaRPr lang="zh-CN" alt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71689" y="2357438"/>
            <a:ext cx="5214937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 b="1" dirty="0"/>
              <a:t> </a:t>
            </a:r>
            <a:r>
              <a:rPr lang="en-US" altLang="zh-CN" sz="3600" b="1" dirty="0">
                <a:latin typeface="+mj-lt"/>
              </a:rPr>
              <a:t>I’m </a:t>
            </a:r>
            <a:r>
              <a:rPr lang="en-US" altLang="zh-CN" sz="3600" b="1" dirty="0" smtClean="0">
                <a:latin typeface="+mj-lt"/>
              </a:rPr>
              <a:t>from</a:t>
            </a:r>
            <a:r>
              <a:rPr lang="en-US" altLang="zh-CN" sz="3600" b="1" dirty="0">
                <a:latin typeface="+mj-lt"/>
              </a:rPr>
              <a:t>_______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143125" y="3536157"/>
            <a:ext cx="5214938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 b="1" dirty="0">
                <a:latin typeface="+mj-lt"/>
              </a:rPr>
              <a:t>I’m </a:t>
            </a:r>
            <a:r>
              <a:rPr lang="en-US" altLang="zh-CN" sz="3600" b="1" dirty="0" smtClean="0">
                <a:latin typeface="+mj-lt"/>
              </a:rPr>
              <a:t>from</a:t>
            </a:r>
            <a:r>
              <a:rPr lang="en-US" altLang="zh-CN" sz="3600" b="1" dirty="0">
                <a:latin typeface="+mj-lt"/>
              </a:rPr>
              <a:t>_______</a:t>
            </a:r>
          </a:p>
        </p:txBody>
      </p:sp>
      <p:pic>
        <p:nvPicPr>
          <p:cNvPr id="11272" name="图片 8" descr="Mike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7188" y="2143125"/>
            <a:ext cx="928664" cy="91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图片 9" descr="Mary.p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8" y="3268271"/>
            <a:ext cx="928694" cy="91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000500" y="1330108"/>
            <a:ext cx="25717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Canada</a:t>
            </a: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.</a:t>
            </a:r>
            <a:endParaRPr lang="zh-CN" alt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016724" y="3559455"/>
            <a:ext cx="25717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</a:rPr>
              <a:t>Britain</a:t>
            </a:r>
            <a:r>
              <a:rPr lang="en-US" altLang="zh-CN" sz="3200" b="1" dirty="0">
                <a:solidFill>
                  <a:srgbClr val="FF0000"/>
                </a:solidFill>
                <a:latin typeface="+mj-lt"/>
              </a:rPr>
              <a:t>.</a:t>
            </a:r>
            <a:endParaRPr lang="zh-CN" altLang="en-US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07234" y="2379466"/>
            <a:ext cx="25717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 smtClean="0">
                <a:solidFill>
                  <a:srgbClr val="FF0000"/>
                </a:solidFill>
                <a:latin typeface="+mj-lt"/>
              </a:rPr>
              <a:t>the U.S.</a:t>
            </a:r>
            <a:endParaRPr lang="zh-CN" altLang="en-US" sz="3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72264" y="1178710"/>
            <a:ext cx="1357313" cy="707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572250" y="2250281"/>
            <a:ext cx="14287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572264" y="3482584"/>
            <a:ext cx="1422400" cy="701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785786" y="803659"/>
            <a:ext cx="7715250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zh-CN" sz="4800" b="1" dirty="0">
                <a:latin typeface="+mj-lt"/>
              </a:rPr>
              <a:t>Read and act in groups.</a:t>
            </a:r>
          </a:p>
          <a:p>
            <a:pPr algn="ctr" eaLnBrk="1" hangingPunct="1"/>
            <a:r>
              <a:rPr lang="en-US" altLang="zh-CN" sz="4800" b="1" dirty="0">
                <a:latin typeface="宋体" panose="02010600030101010101" pitchFamily="2" charset="-122"/>
              </a:rPr>
              <a:t>(</a:t>
            </a:r>
            <a:r>
              <a:rPr lang="zh-CN" altLang="en-US" sz="4800" b="1" dirty="0">
                <a:latin typeface="宋体" panose="02010600030101010101" pitchFamily="2" charset="-122"/>
              </a:rPr>
              <a:t>小组分角色表演课文</a:t>
            </a:r>
            <a:r>
              <a:rPr lang="en-US" altLang="zh-CN" sz="4800" b="1" dirty="0">
                <a:latin typeface="宋体" panose="02010600030101010101" pitchFamily="2" charset="-122"/>
              </a:rPr>
              <a:t>)</a:t>
            </a:r>
            <a:endParaRPr lang="zh-CN" altLang="en-US" sz="4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1 Countries Lesson 1_课件1</Template>
  <TotalTime>0</TotalTime>
  <Words>264</Words>
  <Application>Microsoft Office PowerPoint</Application>
  <PresentationFormat>全屏显示(16:9)</PresentationFormat>
  <Paragraphs>72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Unit 1  Countries </vt:lpstr>
      <vt:lpstr>Welcome back to school!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2020-06-20T03:14:00Z</dcterms:created>
  <dcterms:modified xsi:type="dcterms:W3CDTF">2023-01-16T17:57:10Z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56B0D8D82D6E4DD1BBAB3F67DF79BA54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