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306" r:id="rId2"/>
    <p:sldId id="283" r:id="rId3"/>
    <p:sldId id="263" r:id="rId4"/>
    <p:sldId id="291" r:id="rId5"/>
    <p:sldId id="260" r:id="rId6"/>
    <p:sldId id="261" r:id="rId7"/>
    <p:sldId id="262" r:id="rId8"/>
    <p:sldId id="292" r:id="rId9"/>
    <p:sldId id="293" r:id="rId10"/>
    <p:sldId id="294" r:id="rId11"/>
    <p:sldId id="295" r:id="rId12"/>
    <p:sldId id="284" r:id="rId13"/>
    <p:sldId id="297" r:id="rId14"/>
    <p:sldId id="305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285" r:id="rId23"/>
    <p:sldId id="286" r:id="rId24"/>
    <p:sldId id="287" r:id="rId25"/>
    <p:sldId id="288" r:id="rId26"/>
    <p:sldId id="289" r:id="rId27"/>
    <p:sldId id="290" r:id="rId28"/>
    <p:sldId id="267" r:id="rId29"/>
    <p:sldId id="268" r:id="rId30"/>
    <p:sldId id="269" r:id="rId31"/>
    <p:sldId id="272" r:id="rId32"/>
    <p:sldId id="273" r:id="rId33"/>
    <p:sldId id="274" r:id="rId34"/>
    <p:sldId id="275" r:id="rId35"/>
    <p:sldId id="276" r:id="rId36"/>
    <p:sldId id="277" r:id="rId37"/>
    <p:sldId id="278" r:id="rId3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9" d="100"/>
        <a:sy n="5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2FD4C-6E5E-49BB-A435-E5C46712050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67F79-DFAB-407B-BA5C-F17D2D64B9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7F79-DFAB-407B-BA5C-F17D2D64B938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1F4F57E-D8FE-45B6-B2A3-CAB8605B8F8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95901-387E-43AF-94E3-5B4087E9D7D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7188" y="609600"/>
            <a:ext cx="2135187" cy="54895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09600"/>
            <a:ext cx="6253163" cy="54895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CD82A-697D-430D-8EB3-F22BEBC7081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55539-087E-480A-B951-5B5D06B5072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1EF22-B32E-4E95-B35C-FE43F1D826F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5" y="1905000"/>
            <a:ext cx="4194175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194175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BD15E-12C2-46DB-A25C-8F31C9C8368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20D5F-2BBF-488C-9BA2-40AC3C69D86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87C949-1C30-4E99-899C-4DFDF32A4F6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2481D-3350-498C-A5DA-5D9B90EC045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96938-BDBB-41A5-B7AC-BE2B791BEA2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33490A-B655-477D-9177-6B8A6BD7656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609600"/>
            <a:ext cx="8540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905000"/>
            <a:ext cx="8540750" cy="4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A3FF0393-E211-42BF-9B2C-D3EDB19490DD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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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5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slide" Target="slide1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/C:\Program%20Files\NSE\NSE-JH8A\template\normal\pics\house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/C:\Program%20Files\NSE\NSE-JH8A\template\normal\pics\seaside%201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C:\Program%20Files\NSE\NSE-JH8A\template\normal\pics\snow%20in%20YN.jpg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539552" y="2952750"/>
            <a:ext cx="7992888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4400" b="1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2  </a:t>
            </a:r>
            <a:r>
              <a:rPr lang="en-US" altLang="zh-CN" sz="44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altLang="zh-CN" sz="4400" b="1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weather is fine </a:t>
            </a:r>
            <a:r>
              <a:rPr lang="en-US" altLang="zh-CN" sz="4400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</a:t>
            </a:r>
            <a:r>
              <a:rPr lang="en-US" altLang="zh-CN" sz="4400" b="1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round</a:t>
            </a:r>
            <a:endParaRPr lang="zh-CN" altLang="en-US" sz="4400" b="1" dirty="0">
              <a:solidFill>
                <a:schemeClr val="tx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1411286" y="1628800"/>
            <a:ext cx="6047953" cy="5639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800" b="1" kern="10" dirty="0" smtClean="0">
                <a:ln w="12700">
                  <a:noFill/>
                  <a:prstDash val="solid"/>
                </a:ln>
                <a:solidFill>
                  <a:schemeClr val="tx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/>
              </a:rPr>
              <a:t>Module 10  The </a:t>
            </a:r>
            <a:r>
              <a:rPr lang="en-US" altLang="zh-CN" sz="4800" b="1" kern="10" dirty="0">
                <a:ln w="12700">
                  <a:noFill/>
                  <a:prstDash val="solid"/>
                </a:ln>
                <a:solidFill>
                  <a:schemeClr val="tx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/>
              </a:rPr>
              <a:t>weather</a:t>
            </a:r>
            <a:endParaRPr lang="zh-CN" altLang="en-US" sz="4800" b="1" kern="10" dirty="0">
              <a:ln w="12700">
                <a:noFill/>
                <a:prstDash val="solid"/>
              </a:ln>
              <a:solidFill>
                <a:schemeClr val="tx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910455" y="573325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chemeClr val="tx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95250" y="728663"/>
            <a:ext cx="9144000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marL="444500" indent="-4445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01700" indent="-4445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57630" indent="-4445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16100" indent="-4445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73300" indent="-4445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30500" indent="-4445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187700" indent="-4445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44900" indent="-4445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02100" indent="-4445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kumimoji="1" lang="en-US" altLang="zh-CN" sz="6200" b="1">
                <a:latin typeface="Times New Roman" panose="02020603050405020304" pitchFamily="18" charset="0"/>
              </a:rPr>
              <a:t>1. Where is it ?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0" y="1966913"/>
            <a:ext cx="9144000" cy="155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</a:pPr>
            <a:r>
              <a:rPr kumimoji="1" lang="en-US" altLang="zh-CN" sz="6200" b="1">
                <a:latin typeface="Times New Roman" panose="02020603050405020304" pitchFamily="18" charset="0"/>
              </a:rPr>
              <a:t>2. When is the best time  to visit it? 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4668838" y="4149725"/>
            <a:ext cx="4475162" cy="100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6200" b="1">
                <a:latin typeface="Times New Roman" panose="02020603050405020304" pitchFamily="18" charset="0"/>
              </a:rPr>
              <a:t>Texas</a:t>
            </a:r>
          </a:p>
        </p:txBody>
      </p:sp>
      <p:pic>
        <p:nvPicPr>
          <p:cNvPr id="43013" name="Picture 5" descr="ANd9GcSdslkZ0Hsr0gZ3ls_oBdEt5NBa7C0cCORhAT8eEn1wjilROECPP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36950"/>
            <a:ext cx="4703763" cy="331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1955800" y="7938"/>
            <a:ext cx="12887325" cy="103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15" tIns="59258" rIns="118515" bIns="59258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59245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86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780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7045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27655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84855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42055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99255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6200" b="1">
                <a:solidFill>
                  <a:srgbClr val="003399"/>
                </a:solidFill>
              </a:rPr>
              <a:t>Guessing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95250" y="728663"/>
            <a:ext cx="9144000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marL="444500" indent="-4445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01700" indent="-4445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57630" indent="-4445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16100" indent="-4445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73300" indent="-4445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30500" indent="-4445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187700" indent="-4445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44900" indent="-4445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02100" indent="-4445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kumimoji="1" lang="en-US" altLang="zh-CN" sz="6200" b="1">
                <a:latin typeface="Times New Roman" panose="02020603050405020304" pitchFamily="18" charset="0"/>
              </a:rPr>
              <a:t>1. Where is it ?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0" y="1966913"/>
            <a:ext cx="9144000" cy="155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</a:pPr>
            <a:r>
              <a:rPr kumimoji="1" lang="en-US" altLang="zh-CN" sz="6200" b="1">
                <a:latin typeface="Times New Roman" panose="02020603050405020304" pitchFamily="18" charset="0"/>
              </a:rPr>
              <a:t>2. When is the best time  to visit it? 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4668838" y="4149725"/>
            <a:ext cx="4475162" cy="100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6200" b="1">
                <a:latin typeface="Times New Roman" panose="02020603050405020304" pitchFamily="18" charset="0"/>
              </a:rPr>
              <a:t>Alaska</a:t>
            </a:r>
          </a:p>
        </p:txBody>
      </p:sp>
      <p:pic>
        <p:nvPicPr>
          <p:cNvPr id="44037" name="Picture 5" descr="08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738" y="3698875"/>
            <a:ext cx="4129087" cy="268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2243138" y="7938"/>
            <a:ext cx="12887325" cy="103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15" tIns="59258" rIns="118515" bIns="59258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59245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86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780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7045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27655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84855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42055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99255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6200" b="1">
                <a:solidFill>
                  <a:srgbClr val="003399"/>
                </a:solidFill>
              </a:rPr>
              <a:t>Guessing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7"/>
          <p:cNvSpPr txBox="1">
            <a:spLocks noChangeArrowheads="1"/>
          </p:cNvSpPr>
          <p:nvPr/>
        </p:nvSpPr>
        <p:spPr bwMode="auto">
          <a:xfrm>
            <a:off x="285750" y="571500"/>
            <a:ext cx="554355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0" tIns="59255" rIns="118510" bIns="5925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3399"/>
                </a:solidFill>
                <a:latin typeface="Times New Roman" panose="02020603050405020304" pitchFamily="18" charset="0"/>
              </a:rPr>
              <a:t>3 Complete the table.</a:t>
            </a:r>
          </a:p>
        </p:txBody>
      </p:sp>
      <p:sp>
        <p:nvSpPr>
          <p:cNvPr id="32771" name="Text Box 10"/>
          <p:cNvSpPr txBox="1">
            <a:spLocks noChangeArrowheads="1"/>
          </p:cNvSpPr>
          <p:nvPr/>
        </p:nvSpPr>
        <p:spPr bwMode="auto">
          <a:xfrm>
            <a:off x="1042988" y="1884363"/>
            <a:ext cx="6913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/>
          </a:p>
        </p:txBody>
      </p:sp>
      <p:graphicFrame>
        <p:nvGraphicFramePr>
          <p:cNvPr id="32772" name="Group 4"/>
          <p:cNvGraphicFramePr>
            <a:graphicFrameLocks noGrp="1"/>
          </p:cNvGraphicFramePr>
          <p:nvPr>
            <p:ph idx="4294967295"/>
          </p:nvPr>
        </p:nvGraphicFramePr>
        <p:xfrm>
          <a:off x="395288" y="1379538"/>
          <a:ext cx="8229600" cy="4844606"/>
        </p:xfrm>
        <a:graphic>
          <a:graphicData uri="http://schemas.openxmlformats.org/drawingml/2006/table">
            <a:tbl>
              <a:tblPr/>
              <a:tblGrid>
                <a:gridCol w="180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6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Place 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Weather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Best time to visit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New York 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Winter: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8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New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England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California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5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Alaska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Summer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Winter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798" name="Text Box 49"/>
          <p:cNvSpPr txBox="1">
            <a:spLocks noChangeArrowheads="1"/>
          </p:cNvSpPr>
          <p:nvPr/>
        </p:nvSpPr>
        <p:spPr bwMode="auto">
          <a:xfrm>
            <a:off x="3429000" y="2043113"/>
            <a:ext cx="1665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A lot of snow</a:t>
            </a:r>
            <a:r>
              <a:rPr lang="en-US"/>
              <a:t> </a:t>
            </a:r>
            <a:endParaRPr lang="zh-CN" altLang="en-US"/>
          </a:p>
        </p:txBody>
      </p:sp>
      <p:sp>
        <p:nvSpPr>
          <p:cNvPr id="32799" name="Text Box 51"/>
          <p:cNvSpPr txBox="1">
            <a:spLocks noChangeArrowheads="1"/>
          </p:cNvSpPr>
          <p:nvPr/>
        </p:nvSpPr>
        <p:spPr bwMode="auto">
          <a:xfrm>
            <a:off x="5929313" y="2114550"/>
            <a:ext cx="2952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000" b="1">
                <a:solidFill>
                  <a:srgbClr val="FF0000"/>
                </a:solidFill>
              </a:rPr>
              <a:t>In May or October</a:t>
            </a:r>
            <a:r>
              <a:rPr lang="en-US" sz="2000">
                <a:solidFill>
                  <a:srgbClr val="FF0000"/>
                </a:solidFill>
              </a:rPr>
              <a:t> </a:t>
            </a:r>
            <a:endParaRPr lang="zh-CN" altLang="en-US" sz="2000">
              <a:solidFill>
                <a:srgbClr val="FF0000"/>
              </a:solidFill>
            </a:endParaRPr>
          </a:p>
        </p:txBody>
      </p:sp>
      <p:sp>
        <p:nvSpPr>
          <p:cNvPr id="32800" name="Text Box 52"/>
          <p:cNvSpPr txBox="1">
            <a:spLocks noChangeArrowheads="1"/>
          </p:cNvSpPr>
          <p:nvPr/>
        </p:nvSpPr>
        <p:spPr bwMode="auto">
          <a:xfrm>
            <a:off x="6429375" y="2900363"/>
            <a:ext cx="1711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b="1">
                <a:solidFill>
                  <a:srgbClr val="FF0000"/>
                </a:solidFill>
              </a:rPr>
              <a:t>In September</a:t>
            </a:r>
            <a:r>
              <a:rPr lang="en-US"/>
              <a:t> </a:t>
            </a:r>
            <a:endParaRPr lang="zh-CN" altLang="en-US"/>
          </a:p>
        </p:txBody>
      </p:sp>
      <p:sp>
        <p:nvSpPr>
          <p:cNvPr id="32801" name="Text Box 54"/>
          <p:cNvSpPr txBox="1">
            <a:spLocks noChangeArrowheads="1"/>
          </p:cNvSpPr>
          <p:nvPr/>
        </p:nvSpPr>
        <p:spPr bwMode="auto">
          <a:xfrm>
            <a:off x="2286000" y="2900363"/>
            <a:ext cx="34559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000" b="1">
                <a:solidFill>
                  <a:srgbClr val="FF0000"/>
                </a:solidFill>
              </a:rPr>
              <a:t>It gets cooler in September</a:t>
            </a:r>
            <a:endParaRPr lang="zh-CN" altLang="en-US" sz="2000"/>
          </a:p>
        </p:txBody>
      </p:sp>
      <p:sp>
        <p:nvSpPr>
          <p:cNvPr id="32802" name="Text Box 56"/>
          <p:cNvSpPr txBox="1">
            <a:spLocks noChangeArrowheads="1"/>
          </p:cNvSpPr>
          <p:nvPr/>
        </p:nvSpPr>
        <p:spPr bwMode="auto">
          <a:xfrm>
            <a:off x="6500813" y="3829050"/>
            <a:ext cx="1138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b="1">
                <a:solidFill>
                  <a:srgbClr val="FF0000"/>
                </a:solidFill>
              </a:rPr>
              <a:t> All year</a:t>
            </a:r>
            <a:r>
              <a:rPr lang="en-US"/>
              <a:t> </a:t>
            </a:r>
            <a:endParaRPr lang="zh-CN" altLang="en-US"/>
          </a:p>
        </p:txBody>
      </p:sp>
      <p:sp>
        <p:nvSpPr>
          <p:cNvPr id="32803" name="Text Box 57"/>
          <p:cNvSpPr txBox="1">
            <a:spLocks noChangeArrowheads="1"/>
          </p:cNvSpPr>
          <p:nvPr/>
        </p:nvSpPr>
        <p:spPr bwMode="auto">
          <a:xfrm>
            <a:off x="2643188" y="3829050"/>
            <a:ext cx="2533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000" b="1">
                <a:solidFill>
                  <a:srgbClr val="FF0000"/>
                </a:solidFill>
              </a:rPr>
              <a:t>Fine all year round</a:t>
            </a:r>
            <a:r>
              <a:rPr lang="en-US" sz="2000"/>
              <a:t> </a:t>
            </a:r>
            <a:endParaRPr lang="zh-CN" altLang="en-US" sz="2000"/>
          </a:p>
        </p:txBody>
      </p:sp>
      <p:sp>
        <p:nvSpPr>
          <p:cNvPr id="32804" name="Text Box 59"/>
          <p:cNvSpPr txBox="1">
            <a:spLocks noChangeArrowheads="1"/>
          </p:cNvSpPr>
          <p:nvPr/>
        </p:nvSpPr>
        <p:spPr bwMode="auto">
          <a:xfrm>
            <a:off x="2500313" y="4829175"/>
            <a:ext cx="3024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000" b="1">
                <a:solidFill>
                  <a:srgbClr val="FF0000"/>
                </a:solidFill>
              </a:rPr>
              <a:t> </a:t>
            </a:r>
            <a:r>
              <a:rPr lang="en-US" sz="2000"/>
              <a:t> </a:t>
            </a:r>
            <a:r>
              <a:rPr lang="en-US" sz="2000" b="1">
                <a:solidFill>
                  <a:srgbClr val="FF0000"/>
                </a:solidFill>
              </a:rPr>
              <a:t>Warm day,  cool night</a:t>
            </a:r>
            <a:endParaRPr lang="zh-CN" altLang="en-US" sz="2000"/>
          </a:p>
        </p:txBody>
      </p:sp>
      <p:sp>
        <p:nvSpPr>
          <p:cNvPr id="32805" name="Text Box 66"/>
          <p:cNvSpPr txBox="1">
            <a:spLocks noChangeArrowheads="1"/>
          </p:cNvSpPr>
          <p:nvPr/>
        </p:nvSpPr>
        <p:spPr bwMode="auto">
          <a:xfrm>
            <a:off x="3571875" y="5357813"/>
            <a:ext cx="14652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000" b="1">
                <a:solidFill>
                  <a:srgbClr val="FF0000"/>
                </a:solidFill>
              </a:rPr>
              <a:t>Very  cold</a:t>
            </a:r>
            <a:r>
              <a:rPr lang="en-US" sz="2000"/>
              <a:t> </a:t>
            </a:r>
            <a:endParaRPr lang="zh-CN" altLang="en-US" sz="2000"/>
          </a:p>
        </p:txBody>
      </p:sp>
      <p:sp>
        <p:nvSpPr>
          <p:cNvPr id="32806" name="Text Box 67"/>
          <p:cNvSpPr txBox="1">
            <a:spLocks noChangeArrowheads="1"/>
          </p:cNvSpPr>
          <p:nvPr/>
        </p:nvSpPr>
        <p:spPr bwMode="auto">
          <a:xfrm>
            <a:off x="6286500" y="4900613"/>
            <a:ext cx="2143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000" b="1">
                <a:solidFill>
                  <a:srgbClr val="FF0000"/>
                </a:solidFill>
              </a:rPr>
              <a:t>In summer</a:t>
            </a:r>
            <a:r>
              <a:rPr lang="en-US" sz="2000"/>
              <a:t> </a:t>
            </a:r>
            <a:endParaRPr lang="zh-CN" alt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2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2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2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2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2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98" grpId="0" autoUpdateAnimBg="0"/>
      <p:bldP spid="32799" grpId="0" autoUpdateAnimBg="0"/>
      <p:bldP spid="32800" grpId="0" autoUpdateAnimBg="0"/>
      <p:bldP spid="32801" grpId="0" autoUpdateAnimBg="0"/>
      <p:bldP spid="32802" grpId="0" autoUpdateAnimBg="0"/>
      <p:bldP spid="32803" grpId="0" autoUpdateAnimBg="0"/>
      <p:bldP spid="32804" grpId="0" autoUpdateAnimBg="0"/>
      <p:bldP spid="32805" grpId="0" autoUpdateAnimBg="0"/>
      <p:bldP spid="3280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6084" name="Picture 4" descr="20050910144504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950913" y="4095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0" y="125413"/>
            <a:ext cx="94678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CC0000"/>
                </a:solidFill>
              </a:rPr>
              <a:t>Read from Passage 1 and answer the</a:t>
            </a:r>
          </a:p>
          <a:p>
            <a:r>
              <a:rPr lang="en-US" sz="3200" b="1" dirty="0">
                <a:solidFill>
                  <a:srgbClr val="CC0000"/>
                </a:solidFill>
              </a:rPr>
              <a:t> questions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179388" y="4437063"/>
            <a:ext cx="896461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</a:rPr>
              <a:t>2</a:t>
            </a:r>
            <a:r>
              <a:rPr lang="en-US" sz="3200" b="1" dirty="0">
                <a:solidFill>
                  <a:srgbClr val="0000FF"/>
                </a:solidFill>
              </a:rPr>
              <a:t>. What do you need to bring if you</a:t>
            </a:r>
            <a:r>
              <a:rPr lang="en-US" altLang="zh-CN" sz="3200" b="1" dirty="0">
                <a:solidFill>
                  <a:srgbClr val="0000FF"/>
                </a:solidFill>
              </a:rPr>
              <a:t> </a:t>
            </a:r>
            <a:r>
              <a:rPr lang="en-US" altLang="zh-CN" sz="3200" b="1" dirty="0">
                <a:solidFill>
                  <a:schemeClr val="hlink"/>
                </a:solidFill>
              </a:rPr>
              <a:t>may</a:t>
            </a:r>
            <a:r>
              <a:rPr lang="en-US" sz="3200" b="1" dirty="0">
                <a:solidFill>
                  <a:schemeClr val="hlink"/>
                </a:solidFill>
              </a:rPr>
              <a:t> want to </a:t>
            </a:r>
            <a:r>
              <a:rPr lang="en-US" altLang="zh-CN" sz="3200" b="1" dirty="0">
                <a:solidFill>
                  <a:schemeClr val="hlink"/>
                </a:solidFill>
              </a:rPr>
              <a:t>travel  around</a:t>
            </a:r>
            <a:r>
              <a:rPr lang="en-US" altLang="zh-CN" sz="3200" b="1" dirty="0">
                <a:solidFill>
                  <a:srgbClr val="0000FF"/>
                </a:solidFill>
              </a:rPr>
              <a:t>  </a:t>
            </a:r>
            <a:r>
              <a:rPr lang="en-US" sz="3200" b="1" dirty="0">
                <a:solidFill>
                  <a:srgbClr val="0000FF"/>
                </a:solidFill>
              </a:rPr>
              <a:t>in the US? 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34925" y="5589588"/>
            <a:ext cx="17637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</a:rPr>
              <a:t>  </a:t>
            </a:r>
            <a:r>
              <a:rPr lang="en-US" sz="3200" b="1" dirty="0">
                <a:solidFill>
                  <a:srgbClr val="CC0000"/>
                </a:solidFill>
              </a:rPr>
              <a:t>A map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250825" y="1268413"/>
            <a:ext cx="88931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chemeClr val="tx2"/>
                </a:solidFill>
              </a:rPr>
              <a:t>1.Why do you choose care fully the places to see and the time to go in the US?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250825" y="2565400"/>
            <a:ext cx="8424863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chemeClr val="tx2"/>
                </a:solidFill>
              </a:rPr>
              <a:t>Because the US is </a:t>
            </a:r>
            <a:r>
              <a:rPr lang="en-US" altLang="zh-CN" sz="3200" b="1" dirty="0">
                <a:solidFill>
                  <a:schemeClr val="hlink"/>
                </a:solidFill>
              </a:rPr>
              <a:t>a large country</a:t>
            </a:r>
            <a:r>
              <a:rPr lang="en-US" altLang="zh-CN" sz="3200" b="1" dirty="0">
                <a:solidFill>
                  <a:schemeClr val="tx2"/>
                </a:solidFill>
              </a:rPr>
              <a:t> and  it is about 3000 miles </a:t>
            </a:r>
            <a:r>
              <a:rPr lang="en-US" altLang="zh-CN" sz="3200" b="1" dirty="0">
                <a:solidFill>
                  <a:schemeClr val="hlink"/>
                </a:solidFill>
              </a:rPr>
              <a:t>from the east coast to the west coast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6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6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6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6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6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6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4276" name="Picture 4" descr="20050910144504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88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950913" y="4095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0" y="409575"/>
            <a:ext cx="914251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C0000"/>
                </a:solidFill>
              </a:rPr>
              <a:t>Read from Passage </a:t>
            </a:r>
            <a:r>
              <a:rPr lang="en-US" altLang="zh-CN" sz="3200" b="1" dirty="0">
                <a:solidFill>
                  <a:srgbClr val="CC0000"/>
                </a:solidFill>
              </a:rPr>
              <a:t>2-3</a:t>
            </a:r>
            <a:r>
              <a:rPr lang="en-US" sz="3200" b="1" dirty="0">
                <a:solidFill>
                  <a:srgbClr val="CC0000"/>
                </a:solidFill>
              </a:rPr>
              <a:t> and answer the</a:t>
            </a:r>
          </a:p>
          <a:p>
            <a:r>
              <a:rPr lang="en-US" sz="3200" b="1" dirty="0">
                <a:solidFill>
                  <a:srgbClr val="CC0000"/>
                </a:solidFill>
              </a:rPr>
              <a:t> questions</a:t>
            </a:r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250825" y="2565400"/>
            <a:ext cx="82788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</a:rPr>
              <a:t>2.What’s the weather like in New York and</a:t>
            </a:r>
          </a:p>
          <a:p>
            <a:r>
              <a:rPr lang="en-US" sz="3200" b="1" dirty="0">
                <a:solidFill>
                  <a:srgbClr val="0000FF"/>
                </a:solidFill>
              </a:rPr>
              <a:t>Washington DC in Winter? 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/>
              <a:t> </a:t>
            </a:r>
            <a:endParaRPr lang="en-US" dirty="0"/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179388" y="3644900"/>
            <a:ext cx="82962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C0000"/>
                </a:solidFill>
              </a:rPr>
              <a:t>It is cold because there is a lot of snow in </a:t>
            </a:r>
          </a:p>
          <a:p>
            <a:r>
              <a:rPr lang="en-US" sz="3200" b="1" dirty="0">
                <a:solidFill>
                  <a:srgbClr val="CC0000"/>
                </a:solidFill>
              </a:rPr>
              <a:t>Winter.</a:t>
            </a:r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179388" y="4941888"/>
            <a:ext cx="90201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</a:rPr>
              <a:t>3.When is the </a:t>
            </a:r>
            <a:r>
              <a:rPr lang="en-US" altLang="zh-CN" sz="3200" b="1" dirty="0">
                <a:solidFill>
                  <a:srgbClr val="0000FF"/>
                </a:solidFill>
              </a:rPr>
              <a:t>best </a:t>
            </a:r>
            <a:r>
              <a:rPr lang="en-US" sz="3200" b="1" dirty="0">
                <a:solidFill>
                  <a:srgbClr val="0000FF"/>
                </a:solidFill>
              </a:rPr>
              <a:t>time to visit New England?</a:t>
            </a:r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395288" y="5589588"/>
            <a:ext cx="27559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C0000"/>
                </a:solidFill>
              </a:rPr>
              <a:t>In September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8" grpId="0"/>
      <p:bldP spid="54281" grpId="0"/>
      <p:bldP spid="54282" grpId="0"/>
      <p:bldP spid="54283" grpId="0"/>
      <p:bldP spid="5428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7108" name="Picture 4" descr="20050910144504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950913" y="4095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250825" y="1916113"/>
            <a:ext cx="8682038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CC0000"/>
                </a:solidFill>
              </a:rPr>
              <a:t>Because the weather is fine </a:t>
            </a:r>
            <a:r>
              <a:rPr lang="en-US" sz="3200" b="1">
                <a:solidFill>
                  <a:schemeClr val="tx2"/>
                </a:solidFill>
              </a:rPr>
              <a:t>all year round</a:t>
            </a:r>
            <a:r>
              <a:rPr lang="en-US" sz="3200" b="1">
                <a:solidFill>
                  <a:srgbClr val="CC0000"/>
                </a:solidFill>
              </a:rPr>
              <a:t> ,</a:t>
            </a:r>
          </a:p>
          <a:p>
            <a:r>
              <a:rPr lang="en-US" sz="3200" b="1">
                <a:solidFill>
                  <a:srgbClr val="CC0000"/>
                </a:solidFill>
              </a:rPr>
              <a:t>you </a:t>
            </a:r>
            <a:r>
              <a:rPr lang="en-US" sz="3200" b="1">
                <a:solidFill>
                  <a:schemeClr val="tx2"/>
                </a:solidFill>
              </a:rPr>
              <a:t>might want</a:t>
            </a:r>
            <a:r>
              <a:rPr lang="en-US" sz="3200" b="1">
                <a:solidFill>
                  <a:srgbClr val="CC0000"/>
                </a:solidFill>
              </a:rPr>
              <a:t> to go swimming</a:t>
            </a:r>
            <a:r>
              <a:rPr lang="en-US" altLang="zh-CN" sz="3200" b="1">
                <a:solidFill>
                  <a:srgbClr val="CC0000"/>
                </a:solidFill>
              </a:rPr>
              <a:t> in the sea</a:t>
            </a:r>
            <a:r>
              <a:rPr lang="en-US" sz="3200" b="1">
                <a:solidFill>
                  <a:srgbClr val="CC0000"/>
                </a:solidFill>
              </a:rPr>
              <a:t>, </a:t>
            </a:r>
            <a:r>
              <a:rPr lang="en-US" altLang="zh-CN" sz="3200" b="1">
                <a:solidFill>
                  <a:srgbClr val="CC0000"/>
                </a:solidFill>
              </a:rPr>
              <a:t> </a:t>
            </a:r>
          </a:p>
          <a:p>
            <a:r>
              <a:rPr lang="en-US" sz="3200" b="1">
                <a:solidFill>
                  <a:schemeClr val="tx2"/>
                </a:solidFill>
              </a:rPr>
              <a:t>even</a:t>
            </a:r>
            <a:r>
              <a:rPr lang="en-US" sz="3200" b="1">
                <a:solidFill>
                  <a:srgbClr val="CC0000"/>
                </a:solidFill>
              </a:rPr>
              <a:t> in  December.</a:t>
            </a: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250825" y="922338"/>
            <a:ext cx="80740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4.Why do you need to take swimming      </a:t>
            </a:r>
          </a:p>
          <a:p>
            <a:r>
              <a:rPr lang="en-US" sz="3200" b="1">
                <a:solidFill>
                  <a:srgbClr val="0000FF"/>
                </a:solidFill>
              </a:rPr>
              <a:t>clothes when you visit  California?</a:t>
            </a: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0" y="5013325"/>
            <a:ext cx="72167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6.What’s the weather like in Texas ? </a:t>
            </a:r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0" y="5661025"/>
            <a:ext cx="96821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CC0000"/>
                </a:solidFill>
              </a:rPr>
              <a:t>It is usually very hot and sunny, there are </a:t>
            </a:r>
          </a:p>
          <a:p>
            <a:r>
              <a:rPr lang="en-US" sz="3200" b="1">
                <a:solidFill>
                  <a:srgbClr val="CC0000"/>
                </a:solidFill>
              </a:rPr>
              <a:t>Storms </a:t>
            </a:r>
            <a:r>
              <a:rPr lang="en-US" sz="3200" b="1">
                <a:solidFill>
                  <a:schemeClr val="tx2"/>
                </a:solidFill>
              </a:rPr>
              <a:t>from time to time</a:t>
            </a:r>
            <a:r>
              <a:rPr lang="en-US" sz="3200" b="1">
                <a:solidFill>
                  <a:srgbClr val="CC0000"/>
                </a:solidFill>
              </a:rPr>
              <a:t> in summer </a:t>
            </a:r>
            <a:r>
              <a:rPr lang="en-US" altLang="zh-CN" sz="3200" b="1">
                <a:solidFill>
                  <a:srgbClr val="CC0000"/>
                </a:solidFill>
              </a:rPr>
              <a:t>and</a:t>
            </a:r>
            <a:r>
              <a:rPr lang="en-US" sz="3200" b="1">
                <a:solidFill>
                  <a:srgbClr val="CC0000"/>
                </a:solidFill>
              </a:rPr>
              <a:t> autumn.</a:t>
            </a:r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179388" y="3357563"/>
            <a:ext cx="892651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</a:rPr>
              <a:t>5.What do you not forget to bring if you want </a:t>
            </a:r>
          </a:p>
          <a:p>
            <a:r>
              <a:rPr lang="en-US" sz="3200" b="1">
                <a:solidFill>
                  <a:srgbClr val="0000FF"/>
                </a:solidFill>
              </a:rPr>
              <a:t>to visit Alaska?</a:t>
            </a:r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179388" y="4437063"/>
            <a:ext cx="33893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CC0000"/>
                </a:solidFill>
              </a:rPr>
              <a:t>A warm sweater.</a:t>
            </a:r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CC0000"/>
                </a:solidFill>
              </a:rPr>
              <a:t>Read from Passage 4  to 6 and answer the</a:t>
            </a:r>
          </a:p>
          <a:p>
            <a:r>
              <a:rPr lang="en-US" sz="3200" b="1">
                <a:solidFill>
                  <a:srgbClr val="CC0000"/>
                </a:solidFill>
              </a:rPr>
              <a:t> questions</a:t>
            </a:r>
            <a:endParaRPr lang="zh-CN" altLang="en-US" sz="3200" b="1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/>
      <p:bldP spid="47111" grpId="0"/>
      <p:bldP spid="47112" grpId="0"/>
      <p:bldP spid="47113" grpId="0"/>
      <p:bldP spid="47114" grpId="0"/>
      <p:bldP spid="47115" grpId="0"/>
      <p:bldP spid="471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20050910144504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540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0" y="117475"/>
            <a:ext cx="74199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CC6600"/>
                </a:solidFill>
              </a:rPr>
              <a:t>Read the passage complete the table 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323850" y="1844675"/>
            <a:ext cx="8569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CC6600"/>
                </a:solidFill>
              </a:rPr>
              <a:t> </a:t>
            </a:r>
          </a:p>
        </p:txBody>
      </p:sp>
      <p:graphicFrame>
        <p:nvGraphicFramePr>
          <p:cNvPr id="48133" name="Group 5"/>
          <p:cNvGraphicFramePr>
            <a:graphicFrameLocks noGrp="1"/>
          </p:cNvGraphicFramePr>
          <p:nvPr/>
        </p:nvGraphicFramePr>
        <p:xfrm>
          <a:off x="0" y="765175"/>
          <a:ext cx="9144000" cy="6005514"/>
        </p:xfrm>
        <a:graphic>
          <a:graphicData uri="http://schemas.openxmlformats.org/drawingml/2006/table">
            <a:tbl>
              <a:tblPr/>
              <a:tblGrid>
                <a:gridCol w="1716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6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21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8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Place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Weather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Best time to visit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5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New York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Winter: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4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New English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7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California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88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Alaska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Summer:     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09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Winter: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8161" name="Text Box 33"/>
          <p:cNvSpPr txBox="1">
            <a:spLocks noChangeArrowheads="1"/>
          </p:cNvSpPr>
          <p:nvPr/>
        </p:nvSpPr>
        <p:spPr bwMode="auto">
          <a:xfrm>
            <a:off x="2987675" y="1773238"/>
            <a:ext cx="24574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sz="2800"/>
              <a:t> </a:t>
            </a:r>
            <a:r>
              <a:rPr lang="en-US" sz="2800" b="1">
                <a:solidFill>
                  <a:srgbClr val="CC0000"/>
                </a:solidFill>
              </a:rPr>
              <a:t>a lot of snow</a:t>
            </a:r>
          </a:p>
          <a:p>
            <a:endParaRPr lang="zh-CN" altLang="en-US"/>
          </a:p>
        </p:txBody>
      </p:sp>
      <p:sp>
        <p:nvSpPr>
          <p:cNvPr id="48162" name="Text Box 34"/>
          <p:cNvSpPr txBox="1">
            <a:spLocks noChangeArrowheads="1"/>
          </p:cNvSpPr>
          <p:nvPr/>
        </p:nvSpPr>
        <p:spPr bwMode="auto">
          <a:xfrm>
            <a:off x="2987675" y="5949950"/>
            <a:ext cx="17462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C0000"/>
                </a:solidFill>
              </a:rPr>
              <a:t>very cold</a:t>
            </a:r>
          </a:p>
        </p:txBody>
      </p:sp>
      <p:sp>
        <p:nvSpPr>
          <p:cNvPr id="48163" name="Text Box 35"/>
          <p:cNvSpPr txBox="1">
            <a:spLocks noChangeArrowheads="1"/>
          </p:cNvSpPr>
          <p:nvPr/>
        </p:nvSpPr>
        <p:spPr bwMode="auto">
          <a:xfrm>
            <a:off x="3563938" y="45815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48164" name="Text Box 36"/>
          <p:cNvSpPr txBox="1">
            <a:spLocks noChangeArrowheads="1"/>
          </p:cNvSpPr>
          <p:nvPr/>
        </p:nvSpPr>
        <p:spPr bwMode="auto">
          <a:xfrm>
            <a:off x="3276600" y="60737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 sz="2400"/>
          </a:p>
        </p:txBody>
      </p:sp>
      <p:sp>
        <p:nvSpPr>
          <p:cNvPr id="48165" name="Text Box 37"/>
          <p:cNvSpPr txBox="1">
            <a:spLocks noChangeArrowheads="1"/>
          </p:cNvSpPr>
          <p:nvPr/>
        </p:nvSpPr>
        <p:spPr bwMode="auto">
          <a:xfrm>
            <a:off x="1835150" y="3860800"/>
            <a:ext cx="41417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 </a:t>
            </a:r>
            <a:r>
              <a:rPr lang="en-US" sz="2800" b="1">
                <a:solidFill>
                  <a:srgbClr val="CC0000"/>
                </a:solidFill>
              </a:rPr>
              <a:t>Fine all the year round</a:t>
            </a:r>
            <a:r>
              <a:rPr lang="en-US" sz="2800"/>
              <a:t> </a:t>
            </a:r>
            <a:endParaRPr lang="zh-CN" altLang="en-US" sz="2800"/>
          </a:p>
        </p:txBody>
      </p:sp>
      <p:sp>
        <p:nvSpPr>
          <p:cNvPr id="48166" name="Text Box 38"/>
          <p:cNvSpPr txBox="1">
            <a:spLocks noChangeArrowheads="1"/>
          </p:cNvSpPr>
          <p:nvPr/>
        </p:nvSpPr>
        <p:spPr bwMode="auto">
          <a:xfrm>
            <a:off x="1908175" y="5157788"/>
            <a:ext cx="38052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 </a:t>
            </a:r>
            <a:r>
              <a:rPr lang="en-US" sz="2800" b="1">
                <a:solidFill>
                  <a:srgbClr val="CC0000"/>
                </a:solidFill>
              </a:rPr>
              <a:t>warm day, cool night</a:t>
            </a:r>
          </a:p>
        </p:txBody>
      </p:sp>
      <p:sp>
        <p:nvSpPr>
          <p:cNvPr id="48167" name="Text Box 39"/>
          <p:cNvSpPr txBox="1">
            <a:spLocks noChangeArrowheads="1"/>
          </p:cNvSpPr>
          <p:nvPr/>
        </p:nvSpPr>
        <p:spPr bwMode="auto">
          <a:xfrm>
            <a:off x="1692275" y="2565400"/>
            <a:ext cx="388937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CC0000"/>
                </a:solidFill>
              </a:rPr>
              <a:t> It gets cooler in </a:t>
            </a:r>
          </a:p>
          <a:p>
            <a:r>
              <a:rPr lang="en-US" sz="2800" b="1">
                <a:solidFill>
                  <a:srgbClr val="CC0000"/>
                </a:solidFill>
              </a:rPr>
              <a:t>September</a:t>
            </a:r>
          </a:p>
          <a:p>
            <a:endParaRPr lang="zh-CN" altLang="en-US"/>
          </a:p>
        </p:txBody>
      </p:sp>
      <p:sp>
        <p:nvSpPr>
          <p:cNvPr id="48168" name="Text Box 40"/>
          <p:cNvSpPr txBox="1">
            <a:spLocks noChangeArrowheads="1"/>
          </p:cNvSpPr>
          <p:nvPr/>
        </p:nvSpPr>
        <p:spPr bwMode="auto">
          <a:xfrm>
            <a:off x="5940425" y="1917700"/>
            <a:ext cx="32083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C0000"/>
                </a:solidFill>
              </a:rPr>
              <a:t>In May or October</a:t>
            </a:r>
          </a:p>
        </p:txBody>
      </p:sp>
      <p:sp>
        <p:nvSpPr>
          <p:cNvPr id="48169" name="Text Box 41"/>
          <p:cNvSpPr txBox="1">
            <a:spLocks noChangeArrowheads="1"/>
          </p:cNvSpPr>
          <p:nvPr/>
        </p:nvSpPr>
        <p:spPr bwMode="auto">
          <a:xfrm>
            <a:off x="5940425" y="2997200"/>
            <a:ext cx="24368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C0000"/>
                </a:solidFill>
              </a:rPr>
              <a:t>In September</a:t>
            </a:r>
          </a:p>
        </p:txBody>
      </p:sp>
      <p:sp>
        <p:nvSpPr>
          <p:cNvPr id="48170" name="Text Box 42"/>
          <p:cNvSpPr txBox="1">
            <a:spLocks noChangeArrowheads="1"/>
          </p:cNvSpPr>
          <p:nvPr/>
        </p:nvSpPr>
        <p:spPr bwMode="auto">
          <a:xfrm>
            <a:off x="6156325" y="5373688"/>
            <a:ext cx="21177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C0000"/>
                </a:solidFill>
              </a:rPr>
              <a:t>In Summer </a:t>
            </a:r>
          </a:p>
        </p:txBody>
      </p:sp>
      <p:sp>
        <p:nvSpPr>
          <p:cNvPr id="48171" name="Text Box 43"/>
          <p:cNvSpPr txBox="1">
            <a:spLocks noChangeArrowheads="1"/>
          </p:cNvSpPr>
          <p:nvPr/>
        </p:nvSpPr>
        <p:spPr bwMode="auto">
          <a:xfrm>
            <a:off x="6229350" y="4076700"/>
            <a:ext cx="1552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C0000"/>
                </a:solidFill>
              </a:rPr>
              <a:t>All year</a:t>
            </a:r>
            <a:r>
              <a:rPr lang="en-US" sz="2400" b="1">
                <a:solidFill>
                  <a:srgbClr val="CC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8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8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8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8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8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8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8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8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utoUpdateAnimBg="0"/>
      <p:bldP spid="48131" grpId="1"/>
      <p:bldP spid="48132" grpId="0" autoUpdateAnimBg="0"/>
      <p:bldP spid="48161" grpId="0"/>
      <p:bldP spid="48162" grpId="0"/>
      <p:bldP spid="48165" grpId="0"/>
      <p:bldP spid="48166" grpId="0"/>
      <p:bldP spid="48167" grpId="0"/>
      <p:bldP spid="48168" grpId="0"/>
      <p:bldP spid="48169" grpId="0"/>
      <p:bldP spid="48170" grpId="0"/>
      <p:bldP spid="4817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827088" y="476250"/>
            <a:ext cx="7272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CC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Read carefully and </a:t>
            </a:r>
            <a:r>
              <a:rPr lang="en-US" sz="3600" b="1">
                <a:solidFill>
                  <a:srgbClr val="CC0000"/>
                </a:solidFill>
                <a:latin typeface="Times New Roman" panose="02020603050405020304" pitchFamily="18" charset="0"/>
              </a:rPr>
              <a:t>finish the form.</a:t>
            </a:r>
            <a:endParaRPr lang="en-US" sz="3600" b="1">
              <a:solidFill>
                <a:srgbClr val="CC0000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graphicFrame>
        <p:nvGraphicFramePr>
          <p:cNvPr id="49155" name="Group 3"/>
          <p:cNvGraphicFramePr>
            <a:graphicFrameLocks noGrp="1"/>
          </p:cNvGraphicFramePr>
          <p:nvPr/>
        </p:nvGraphicFramePr>
        <p:xfrm>
          <a:off x="468313" y="1412875"/>
          <a:ext cx="8424862" cy="5040313"/>
        </p:xfrm>
        <a:graphic>
          <a:graphicData uri="http://schemas.openxmlformats.org/drawingml/2006/table">
            <a:tbl>
              <a:tblPr/>
              <a:tblGrid>
                <a:gridCol w="172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5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23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Places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Best time to visit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Reason (Why)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New York &amp; Washington DC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7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9177" name="Text Box 33"/>
          <p:cNvSpPr txBox="1">
            <a:spLocks noChangeArrowheads="1"/>
          </p:cNvSpPr>
          <p:nvPr/>
        </p:nvSpPr>
        <p:spPr bwMode="auto">
          <a:xfrm>
            <a:off x="2195513" y="2924175"/>
            <a:ext cx="15843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May or October</a:t>
            </a:r>
          </a:p>
        </p:txBody>
      </p:sp>
      <p:sp>
        <p:nvSpPr>
          <p:cNvPr id="49178" name="Text Box 35"/>
          <p:cNvSpPr txBox="1">
            <a:spLocks noChangeArrowheads="1"/>
          </p:cNvSpPr>
          <p:nvPr/>
        </p:nvSpPr>
        <p:spPr bwMode="auto">
          <a:xfrm>
            <a:off x="539750" y="4508500"/>
            <a:ext cx="20891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New England</a:t>
            </a:r>
          </a:p>
        </p:txBody>
      </p:sp>
      <p:sp>
        <p:nvSpPr>
          <p:cNvPr id="49179" name="Text Box 36"/>
          <p:cNvSpPr txBox="1">
            <a:spLocks noChangeArrowheads="1"/>
          </p:cNvSpPr>
          <p:nvPr/>
        </p:nvSpPr>
        <p:spPr bwMode="auto">
          <a:xfrm>
            <a:off x="2124075" y="4868863"/>
            <a:ext cx="18732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September </a:t>
            </a:r>
          </a:p>
        </p:txBody>
      </p:sp>
      <p:sp>
        <p:nvSpPr>
          <p:cNvPr id="49180" name="Rectangle 61"/>
          <p:cNvSpPr>
            <a:spLocks noChangeArrowheads="1"/>
          </p:cNvSpPr>
          <p:nvPr/>
        </p:nvSpPr>
        <p:spPr bwMode="auto">
          <a:xfrm>
            <a:off x="7308850" y="1700213"/>
            <a:ext cx="15478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advice</a:t>
            </a:r>
          </a:p>
        </p:txBody>
      </p:sp>
      <p:sp>
        <p:nvSpPr>
          <p:cNvPr id="49181" name="Text Box 63"/>
          <p:cNvSpPr txBox="1">
            <a:spLocks noChangeArrowheads="1"/>
          </p:cNvSpPr>
          <p:nvPr/>
        </p:nvSpPr>
        <p:spPr bwMode="auto">
          <a:xfrm>
            <a:off x="3995738" y="2852738"/>
            <a:ext cx="30241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in winter there’s a lot of snow</a:t>
            </a:r>
          </a:p>
        </p:txBody>
      </p:sp>
      <p:sp>
        <p:nvSpPr>
          <p:cNvPr id="49182" name="Rectangle 65"/>
          <p:cNvSpPr>
            <a:spLocks noChangeArrowheads="1"/>
          </p:cNvSpPr>
          <p:nvPr/>
        </p:nvSpPr>
        <p:spPr bwMode="auto">
          <a:xfrm>
            <a:off x="3779838" y="4365625"/>
            <a:ext cx="345598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The weather gets cooler and the green leaves start to go gold, then brown. </a:t>
            </a:r>
          </a:p>
        </p:txBody>
      </p:sp>
      <p:sp>
        <p:nvSpPr>
          <p:cNvPr id="49183" name="Text Box 66"/>
          <p:cNvSpPr txBox="1">
            <a:spLocks noChangeArrowheads="1"/>
          </p:cNvSpPr>
          <p:nvPr/>
        </p:nvSpPr>
        <p:spPr bwMode="auto">
          <a:xfrm>
            <a:off x="7308850" y="4437063"/>
            <a:ext cx="165576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bring camera and take photos</a:t>
            </a:r>
          </a:p>
        </p:txBody>
      </p:sp>
      <p:sp>
        <p:nvSpPr>
          <p:cNvPr id="49184" name="Line 67"/>
          <p:cNvSpPr>
            <a:spLocks noChangeShapeType="1"/>
          </p:cNvSpPr>
          <p:nvPr/>
        </p:nvSpPr>
        <p:spPr bwMode="auto">
          <a:xfrm>
            <a:off x="7596188" y="3213100"/>
            <a:ext cx="863600" cy="419100"/>
          </a:xfrm>
          <a:prstGeom prst="line">
            <a:avLst/>
          </a:prstGeom>
          <a:noFill/>
          <a:ln w="12700" cap="rnd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9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9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77" grpId="0"/>
      <p:bldP spid="49178" grpId="0"/>
      <p:bldP spid="49179" grpId="0"/>
      <p:bldP spid="49181" grpId="0"/>
      <p:bldP spid="4918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178" name="Group 2"/>
          <p:cNvGraphicFramePr>
            <a:graphicFrameLocks noGrp="1"/>
          </p:cNvGraphicFramePr>
          <p:nvPr/>
        </p:nvGraphicFramePr>
        <p:xfrm>
          <a:off x="323850" y="908050"/>
          <a:ext cx="8424863" cy="4873625"/>
        </p:xfrm>
        <a:graphic>
          <a:graphicData uri="http://schemas.openxmlformats.org/drawingml/2006/table">
            <a:tbl>
              <a:tblPr/>
              <a:tblGrid>
                <a:gridCol w="172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5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23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Places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Best time to visit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Reason (Why)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7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0200" name="Text Box 29"/>
          <p:cNvSpPr txBox="1">
            <a:spLocks noChangeArrowheads="1"/>
          </p:cNvSpPr>
          <p:nvPr/>
        </p:nvSpPr>
        <p:spPr bwMode="auto">
          <a:xfrm>
            <a:off x="3924300" y="2349500"/>
            <a:ext cx="28797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The weather is fine all year.</a:t>
            </a:r>
          </a:p>
        </p:txBody>
      </p:sp>
      <p:sp>
        <p:nvSpPr>
          <p:cNvPr id="50201" name="Text Box 30"/>
          <p:cNvSpPr txBox="1">
            <a:spLocks noChangeArrowheads="1"/>
          </p:cNvSpPr>
          <p:nvPr/>
        </p:nvSpPr>
        <p:spPr bwMode="auto">
          <a:xfrm>
            <a:off x="395288" y="4003675"/>
            <a:ext cx="15128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Seattle</a:t>
            </a:r>
          </a:p>
        </p:txBody>
      </p:sp>
      <p:sp>
        <p:nvSpPr>
          <p:cNvPr id="50202" name="Rectangle 32"/>
          <p:cNvSpPr>
            <a:spLocks noChangeArrowheads="1"/>
          </p:cNvSpPr>
          <p:nvPr/>
        </p:nvSpPr>
        <p:spPr bwMode="auto">
          <a:xfrm>
            <a:off x="7164388" y="1195388"/>
            <a:ext cx="15478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advice</a:t>
            </a:r>
          </a:p>
        </p:txBody>
      </p:sp>
      <p:sp>
        <p:nvSpPr>
          <p:cNvPr id="50203" name="Rectangle 34"/>
          <p:cNvSpPr>
            <a:spLocks noChangeArrowheads="1"/>
          </p:cNvSpPr>
          <p:nvPr/>
        </p:nvSpPr>
        <p:spPr bwMode="auto">
          <a:xfrm>
            <a:off x="3635375" y="3860800"/>
            <a:ext cx="345598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It isn’t very cold but it rains a lot. </a:t>
            </a:r>
          </a:p>
        </p:txBody>
      </p:sp>
      <p:sp>
        <p:nvSpPr>
          <p:cNvPr id="50204" name="Text Box 35"/>
          <p:cNvSpPr txBox="1">
            <a:spLocks noChangeArrowheads="1"/>
          </p:cNvSpPr>
          <p:nvPr/>
        </p:nvSpPr>
        <p:spPr bwMode="auto">
          <a:xfrm>
            <a:off x="7019925" y="2133600"/>
            <a:ext cx="183515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Take swimming clothes</a:t>
            </a:r>
          </a:p>
        </p:txBody>
      </p:sp>
      <p:sp>
        <p:nvSpPr>
          <p:cNvPr id="50205" name="Text Box 38"/>
          <p:cNvSpPr txBox="1">
            <a:spLocks noChangeArrowheads="1"/>
          </p:cNvSpPr>
          <p:nvPr/>
        </p:nvSpPr>
        <p:spPr bwMode="auto">
          <a:xfrm>
            <a:off x="323850" y="2276475"/>
            <a:ext cx="2089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California</a:t>
            </a:r>
          </a:p>
        </p:txBody>
      </p:sp>
      <p:sp>
        <p:nvSpPr>
          <p:cNvPr id="50206" name="Rectangle 40"/>
          <p:cNvSpPr>
            <a:spLocks noChangeArrowheads="1"/>
          </p:cNvSpPr>
          <p:nvPr/>
        </p:nvSpPr>
        <p:spPr bwMode="auto">
          <a:xfrm>
            <a:off x="1979613" y="2133600"/>
            <a:ext cx="20161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all the year round</a:t>
            </a:r>
          </a:p>
        </p:txBody>
      </p:sp>
      <p:sp>
        <p:nvSpPr>
          <p:cNvPr id="50207" name="Text Box 41"/>
          <p:cNvSpPr txBox="1">
            <a:spLocks noChangeArrowheads="1"/>
          </p:cNvSpPr>
          <p:nvPr/>
        </p:nvSpPr>
        <p:spPr bwMode="auto">
          <a:xfrm>
            <a:off x="7092950" y="4005263"/>
            <a:ext cx="1835150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take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an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umbrella</a:t>
            </a:r>
          </a:p>
        </p:txBody>
      </p:sp>
      <p:sp>
        <p:nvSpPr>
          <p:cNvPr id="50208" name="Line 32"/>
          <p:cNvSpPr>
            <a:spLocks noChangeShapeType="1"/>
          </p:cNvSpPr>
          <p:nvPr/>
        </p:nvSpPr>
        <p:spPr bwMode="auto">
          <a:xfrm>
            <a:off x="2484438" y="4221163"/>
            <a:ext cx="57467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0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0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0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00" grpId="0"/>
      <p:bldP spid="50201" grpId="0"/>
      <p:bldP spid="50203" grpId="0"/>
      <p:bldP spid="50204" grpId="0"/>
      <p:bldP spid="50205" grpId="0"/>
      <p:bldP spid="50206" grpId="0"/>
      <p:bldP spid="5020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02" name="Group 2"/>
          <p:cNvGraphicFramePr>
            <a:graphicFrameLocks noGrp="1"/>
          </p:cNvGraphicFramePr>
          <p:nvPr/>
        </p:nvGraphicFramePr>
        <p:xfrm>
          <a:off x="252413" y="549275"/>
          <a:ext cx="8785225" cy="5897563"/>
        </p:xfrm>
        <a:graphic>
          <a:graphicData uri="http://schemas.openxmlformats.org/drawingml/2006/table">
            <a:tbl>
              <a:tblPr/>
              <a:tblGrid>
                <a:gridCol w="1368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8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86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38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Places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Best time to visit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Reason (Why)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Alaska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Texas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1224" name="Text Box 36"/>
          <p:cNvSpPr txBox="1">
            <a:spLocks noChangeArrowheads="1"/>
          </p:cNvSpPr>
          <p:nvPr/>
        </p:nvSpPr>
        <p:spPr bwMode="auto">
          <a:xfrm>
            <a:off x="1619250" y="2420938"/>
            <a:ext cx="20161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Summer </a:t>
            </a:r>
          </a:p>
        </p:txBody>
      </p:sp>
      <p:sp>
        <p:nvSpPr>
          <p:cNvPr id="51225" name="Text Box 37"/>
          <p:cNvSpPr txBox="1">
            <a:spLocks noChangeArrowheads="1"/>
          </p:cNvSpPr>
          <p:nvPr/>
        </p:nvSpPr>
        <p:spPr bwMode="auto">
          <a:xfrm>
            <a:off x="3786188" y="2000250"/>
            <a:ext cx="26638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The days are long and warm.</a:t>
            </a:r>
          </a:p>
        </p:txBody>
      </p:sp>
      <p:sp>
        <p:nvSpPr>
          <p:cNvPr id="51226" name="Text Box 38"/>
          <p:cNvSpPr txBox="1">
            <a:spLocks noChangeArrowheads="1"/>
          </p:cNvSpPr>
          <p:nvPr/>
        </p:nvSpPr>
        <p:spPr bwMode="auto">
          <a:xfrm>
            <a:off x="1619250" y="4508500"/>
            <a:ext cx="18002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spring &amp; winter</a:t>
            </a:r>
          </a:p>
        </p:txBody>
      </p:sp>
      <p:sp>
        <p:nvSpPr>
          <p:cNvPr id="51227" name="Text Box 39"/>
          <p:cNvSpPr txBox="1">
            <a:spLocks noChangeArrowheads="1"/>
          </p:cNvSpPr>
          <p:nvPr/>
        </p:nvSpPr>
        <p:spPr bwMode="auto">
          <a:xfrm>
            <a:off x="3500438" y="3857625"/>
            <a:ext cx="3600450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15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It’s usually very hot and sunny </a:t>
            </a:r>
            <a:r>
              <a:rPr lang="en-US" sz="2800" b="1">
                <a:solidFill>
                  <a:schemeClr val="hlink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compared to</a:t>
            </a:r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 other places.</a:t>
            </a:r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Many storms in summer and autumn.</a:t>
            </a:r>
          </a:p>
        </p:txBody>
      </p:sp>
      <p:sp>
        <p:nvSpPr>
          <p:cNvPr id="51228" name="Rectangle 55"/>
          <p:cNvSpPr>
            <a:spLocks noChangeArrowheads="1"/>
          </p:cNvSpPr>
          <p:nvPr/>
        </p:nvSpPr>
        <p:spPr bwMode="auto">
          <a:xfrm>
            <a:off x="7164388" y="1341438"/>
            <a:ext cx="15478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advice</a:t>
            </a:r>
          </a:p>
        </p:txBody>
      </p:sp>
      <p:sp>
        <p:nvSpPr>
          <p:cNvPr id="51229" name="Text Box 57"/>
          <p:cNvSpPr txBox="1">
            <a:spLocks noChangeArrowheads="1"/>
          </p:cNvSpPr>
          <p:nvPr/>
        </p:nvSpPr>
        <p:spPr bwMode="auto">
          <a:xfrm>
            <a:off x="6913563" y="2170113"/>
            <a:ext cx="212248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Bring a warm sweater. Don’t do in winter.</a:t>
            </a:r>
          </a:p>
        </p:txBody>
      </p:sp>
      <p:sp>
        <p:nvSpPr>
          <p:cNvPr id="51230" name="Line 63"/>
          <p:cNvSpPr>
            <a:spLocks noChangeShapeType="1"/>
          </p:cNvSpPr>
          <p:nvPr/>
        </p:nvSpPr>
        <p:spPr bwMode="auto">
          <a:xfrm>
            <a:off x="7308850" y="4797425"/>
            <a:ext cx="1223963" cy="936625"/>
          </a:xfrm>
          <a:prstGeom prst="line">
            <a:avLst/>
          </a:prstGeom>
          <a:noFill/>
          <a:ln w="12700" cap="rnd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4" grpId="0" autoUpdateAnimBg="0"/>
      <p:bldP spid="51225" grpId="0" autoUpdateAnimBg="0"/>
      <p:bldP spid="51226" grpId="0" autoUpdateAnimBg="0"/>
      <p:bldP spid="5122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2"/>
          <p:cNvSpPr txBox="1">
            <a:spLocks noChangeArrowheads="1"/>
          </p:cNvSpPr>
          <p:nvPr/>
        </p:nvSpPr>
        <p:spPr bwMode="auto">
          <a:xfrm>
            <a:off x="539750" y="1397000"/>
            <a:ext cx="3603625" cy="485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53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200" b="1" dirty="0" err="1">
                <a:latin typeface="Times New Roman" panose="02020603050405020304" pitchFamily="18" charset="0"/>
              </a:rPr>
              <a:t>m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sz="3200" b="1" dirty="0" err="1">
                <a:latin typeface="Times New Roman" panose="02020603050405020304" pitchFamily="18" charset="0"/>
              </a:rPr>
              <a:t>l</a:t>
            </a:r>
            <a:r>
              <a:rPr lang="en-US" sz="3200" b="1" dirty="0">
                <a:latin typeface="Times New Roman" panose="02020603050405020304" pitchFamily="18" charset="0"/>
              </a:rPr>
              <a:t>/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53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200" b="1" dirty="0" err="1">
                <a:latin typeface="Times New Roman" panose="02020603050405020304" pitchFamily="18" charset="0"/>
              </a:rPr>
              <a:t>r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au</a:t>
            </a:r>
            <a:r>
              <a:rPr lang="en-US" sz="3200" b="1" dirty="0" err="1">
                <a:latin typeface="Times New Roman" panose="02020603050405020304" pitchFamily="18" charset="0"/>
              </a:rPr>
              <a:t>nd</a:t>
            </a:r>
            <a:r>
              <a:rPr lang="en-US" sz="3200" b="1" dirty="0">
                <a:latin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>
              <a:lnSpc>
                <a:spcPts val="53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200" b="1" dirty="0" err="1">
                <a:latin typeface="Times New Roman" panose="02020603050405020304" pitchFamily="18" charset="0"/>
              </a:rPr>
              <a:t>n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ɔ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r>
              <a:rPr lang="en-US" sz="3200" b="1" dirty="0" err="1">
                <a:latin typeface="Times New Roman" panose="02020603050405020304" pitchFamily="18" charset="0"/>
              </a:rPr>
              <a:t>θ'w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lang="en-US" sz="3200" b="1" dirty="0" err="1">
                <a:latin typeface="Times New Roman" panose="02020603050405020304" pitchFamily="18" charset="0"/>
              </a:rPr>
              <a:t>st</a:t>
            </a:r>
            <a:r>
              <a:rPr lang="en-US" sz="3200" b="1" dirty="0">
                <a:latin typeface="Times New Roman" panose="02020603050405020304" pitchFamily="18" charset="0"/>
              </a:rPr>
              <a:t> /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5300"/>
              </a:lnSpc>
              <a:buFont typeface="Arial" panose="020B0604020202020204" pitchFamily="34" charset="0"/>
              <a:buNone/>
            </a:pP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53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Times New Roman" panose="02020603050405020304" pitchFamily="18" charset="0"/>
              </a:rPr>
              <a:t>/</a:t>
            </a:r>
            <a:r>
              <a:rPr lang="en-US" sz="3200" b="1" dirty="0" err="1">
                <a:latin typeface="Times New Roman" panose="02020603050405020304" pitchFamily="18" charset="0"/>
              </a:rPr>
              <a:t>s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au</a:t>
            </a:r>
            <a:r>
              <a:rPr lang="en-US" sz="3200" b="1" dirty="0" err="1">
                <a:latin typeface="Times New Roman" panose="02020603050405020304" pitchFamily="18" charset="0"/>
              </a:rPr>
              <a:t>θ'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i:</a:t>
            </a:r>
            <a:r>
              <a:rPr lang="en-US" sz="3200" b="1" dirty="0" err="1">
                <a:latin typeface="Times New Roman" panose="02020603050405020304" pitchFamily="18" charset="0"/>
              </a:rPr>
              <a:t>st</a:t>
            </a:r>
            <a:r>
              <a:rPr lang="en-US" sz="3200" b="1" dirty="0">
                <a:latin typeface="Times New Roman" panose="02020603050405020304" pitchFamily="18" charset="0"/>
              </a:rPr>
              <a:t>/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5300"/>
              </a:lnSpc>
              <a:buFont typeface="Arial" panose="020B0604020202020204" pitchFamily="34" charset="0"/>
              <a:buNone/>
            </a:pP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53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time to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47" name="Text Box 9"/>
          <p:cNvSpPr txBox="1">
            <a:spLocks noChangeArrowheads="1"/>
          </p:cNvSpPr>
          <p:nvPr/>
        </p:nvSpPr>
        <p:spPr bwMode="auto">
          <a:xfrm>
            <a:off x="2843213" y="1503363"/>
            <a:ext cx="13652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英里 </a:t>
            </a:r>
            <a:r>
              <a:rPr lang="en-US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</a:p>
        </p:txBody>
      </p:sp>
      <p:sp>
        <p:nvSpPr>
          <p:cNvPr id="31748" name="Text Box 11"/>
          <p:cNvSpPr txBox="1">
            <a:spLocks noChangeArrowheads="1"/>
          </p:cNvSpPr>
          <p:nvPr/>
        </p:nvSpPr>
        <p:spPr bwMode="auto">
          <a:xfrm>
            <a:off x="2843213" y="2130425"/>
            <a:ext cx="30972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围绕地 </a:t>
            </a:r>
            <a:r>
              <a:rPr lang="en-US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adv.</a:t>
            </a:r>
          </a:p>
        </p:txBody>
      </p:sp>
      <p:sp>
        <p:nvSpPr>
          <p:cNvPr id="31749" name="Text Box 13"/>
          <p:cNvSpPr txBox="1">
            <a:spLocks noChangeArrowheads="1"/>
          </p:cNvSpPr>
          <p:nvPr/>
        </p:nvSpPr>
        <p:spPr bwMode="auto">
          <a:xfrm>
            <a:off x="2843213" y="2870200"/>
            <a:ext cx="12747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西北 </a:t>
            </a:r>
            <a:r>
              <a:rPr lang="en-US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</a:p>
        </p:txBody>
      </p:sp>
      <p:sp>
        <p:nvSpPr>
          <p:cNvPr id="31750" name="Text Box 14"/>
          <p:cNvSpPr txBox="1">
            <a:spLocks noChangeArrowheads="1"/>
          </p:cNvSpPr>
          <p:nvPr/>
        </p:nvSpPr>
        <p:spPr bwMode="auto">
          <a:xfrm>
            <a:off x="6613525" y="4203700"/>
            <a:ext cx="2012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southeast</a:t>
            </a:r>
          </a:p>
        </p:txBody>
      </p:sp>
      <p:sp>
        <p:nvSpPr>
          <p:cNvPr id="31751" name="Text Box 4"/>
          <p:cNvSpPr txBox="1">
            <a:spLocks noChangeArrowheads="1"/>
          </p:cNvSpPr>
          <p:nvPr/>
        </p:nvSpPr>
        <p:spPr bwMode="auto">
          <a:xfrm>
            <a:off x="2843213" y="3484563"/>
            <a:ext cx="36734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西北的；朝西北的 </a:t>
            </a:r>
            <a:r>
              <a:rPr lang="en-US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adj.</a:t>
            </a:r>
          </a:p>
        </p:txBody>
      </p:sp>
      <p:sp>
        <p:nvSpPr>
          <p:cNvPr id="31752" name="Text Box 5"/>
          <p:cNvSpPr txBox="1">
            <a:spLocks noChangeArrowheads="1"/>
          </p:cNvSpPr>
          <p:nvPr/>
        </p:nvSpPr>
        <p:spPr bwMode="auto">
          <a:xfrm>
            <a:off x="6613525" y="2100263"/>
            <a:ext cx="1377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round</a:t>
            </a:r>
          </a:p>
        </p:txBody>
      </p:sp>
      <p:sp>
        <p:nvSpPr>
          <p:cNvPr id="31753" name="Text Box 6"/>
          <p:cNvSpPr txBox="1">
            <a:spLocks noChangeArrowheads="1"/>
          </p:cNvSpPr>
          <p:nvPr/>
        </p:nvSpPr>
        <p:spPr bwMode="auto">
          <a:xfrm>
            <a:off x="2843213" y="4203700"/>
            <a:ext cx="439261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东南 </a:t>
            </a:r>
            <a:r>
              <a:rPr lang="en-US" sz="2800" b="1" i="1" dirty="0">
                <a:latin typeface="Times New Roman" panose="02020603050405020304" pitchFamily="18" charset="0"/>
              </a:rPr>
              <a:t>n.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东南的</a:t>
            </a:r>
            <a:r>
              <a:rPr lang="en-US" sz="2800" b="1" dirty="0">
                <a:latin typeface="Times New Roman" panose="02020603050405020304" pitchFamily="18" charset="0"/>
              </a:rPr>
              <a:t>;</a:t>
            </a:r>
            <a:r>
              <a:rPr lang="zh-CN" altLang="en-US" sz="2800" b="1" dirty="0">
                <a:latin typeface="Times New Roman" panose="02020603050405020304" pitchFamily="18" charset="0"/>
              </a:rPr>
              <a:t>朝东南的 </a:t>
            </a:r>
            <a:r>
              <a:rPr lang="en-US" sz="2800" b="1" i="1" dirty="0">
                <a:latin typeface="Times New Roman" panose="02020603050405020304" pitchFamily="18" charset="0"/>
              </a:rPr>
              <a:t>adj.</a:t>
            </a:r>
          </a:p>
        </p:txBody>
      </p:sp>
      <p:sp>
        <p:nvSpPr>
          <p:cNvPr id="31754" name="Text Box 7"/>
          <p:cNvSpPr txBox="1">
            <a:spLocks noChangeArrowheads="1"/>
          </p:cNvSpPr>
          <p:nvPr/>
        </p:nvSpPr>
        <p:spPr bwMode="auto">
          <a:xfrm>
            <a:off x="6613525" y="3484563"/>
            <a:ext cx="2139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northwest</a:t>
            </a:r>
          </a:p>
        </p:txBody>
      </p:sp>
      <p:sp>
        <p:nvSpPr>
          <p:cNvPr id="31755" name="Text Box 4"/>
          <p:cNvSpPr txBox="1">
            <a:spLocks noChangeArrowheads="1"/>
          </p:cNvSpPr>
          <p:nvPr/>
        </p:nvSpPr>
        <p:spPr bwMode="auto">
          <a:xfrm>
            <a:off x="4143375" y="5607050"/>
            <a:ext cx="3384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有时</a:t>
            </a:r>
            <a:r>
              <a:rPr 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;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间或</a:t>
            </a:r>
          </a:p>
        </p:txBody>
      </p:sp>
      <p:sp>
        <p:nvSpPr>
          <p:cNvPr id="31756" name="Text Box 5"/>
          <p:cNvSpPr txBox="1">
            <a:spLocks noChangeArrowheads="1"/>
          </p:cNvSpPr>
          <p:nvPr/>
        </p:nvSpPr>
        <p:spPr bwMode="auto">
          <a:xfrm>
            <a:off x="6659563" y="1554163"/>
            <a:ext cx="1022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mile</a:t>
            </a:r>
          </a:p>
        </p:txBody>
      </p:sp>
      <p:sp>
        <p:nvSpPr>
          <p:cNvPr id="31757" name="TextBox 1"/>
          <p:cNvSpPr txBox="1">
            <a:spLocks noChangeArrowheads="1"/>
          </p:cNvSpPr>
          <p:nvPr/>
        </p:nvSpPr>
        <p:spPr bwMode="auto">
          <a:xfrm>
            <a:off x="1871663" y="890588"/>
            <a:ext cx="5340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000099"/>
                </a:solidFill>
              </a:rPr>
              <a:t>Words and expressions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  <p:bldP spid="31747" grpId="0" autoUpdateAnimBg="0"/>
      <p:bldP spid="31748" grpId="0" autoUpdateAnimBg="0"/>
      <p:bldP spid="31749" grpId="0" autoUpdateAnimBg="0"/>
      <p:bldP spid="31750" grpId="0" autoUpdateAnimBg="0"/>
      <p:bldP spid="31751" grpId="0" autoUpdateAnimBg="0"/>
      <p:bldP spid="31752" grpId="0" autoUpdateAnimBg="0"/>
      <p:bldP spid="31753" grpId="0" autoUpdateAnimBg="0"/>
      <p:bldP spid="31754" grpId="0" autoUpdateAnimBg="0"/>
      <p:bldP spid="31755" grpId="0" autoUpdateAnimBg="0"/>
      <p:bldP spid="31756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684213" y="549275"/>
            <a:ext cx="75311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US" sz="3200" b="1">
                <a:solidFill>
                  <a:srgbClr val="CC0000"/>
                </a:solidFill>
                <a:latin typeface="Times New Roman" panose="02020603050405020304" pitchFamily="18" charset="0"/>
              </a:rPr>
              <a:t>Retell the passage according to the places. </a:t>
            </a:r>
          </a:p>
        </p:txBody>
      </p:sp>
      <p:sp>
        <p:nvSpPr>
          <p:cNvPr id="52227" name="Rectangle 7"/>
          <p:cNvSpPr>
            <a:spLocks noChangeArrowheads="1"/>
          </p:cNvSpPr>
          <p:nvPr/>
        </p:nvSpPr>
        <p:spPr bwMode="auto">
          <a:xfrm>
            <a:off x="900113" y="1989138"/>
            <a:ext cx="19796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>
                <a:latin typeface="Times New Roman" panose="02020603050405020304" pitchFamily="18" charset="0"/>
              </a:rPr>
              <a:t>New York</a:t>
            </a:r>
          </a:p>
        </p:txBody>
      </p:sp>
      <p:sp>
        <p:nvSpPr>
          <p:cNvPr id="52228" name="Rectangle 8"/>
          <p:cNvSpPr>
            <a:spLocks noChangeArrowheads="1"/>
          </p:cNvSpPr>
          <p:nvPr/>
        </p:nvSpPr>
        <p:spPr bwMode="auto">
          <a:xfrm>
            <a:off x="900113" y="2846388"/>
            <a:ext cx="33575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>
                <a:latin typeface="Times New Roman" panose="02020603050405020304" pitchFamily="18" charset="0"/>
              </a:rPr>
              <a:t>Washington D.C</a:t>
            </a:r>
          </a:p>
        </p:txBody>
      </p:sp>
      <p:sp>
        <p:nvSpPr>
          <p:cNvPr id="52229" name="Rectangle 9"/>
          <p:cNvSpPr>
            <a:spLocks noChangeArrowheads="1"/>
          </p:cNvSpPr>
          <p:nvPr/>
        </p:nvSpPr>
        <p:spPr bwMode="auto">
          <a:xfrm>
            <a:off x="971550" y="3775075"/>
            <a:ext cx="2768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>
                <a:latin typeface="Times New Roman" panose="02020603050405020304" pitchFamily="18" charset="0"/>
              </a:rPr>
              <a:t>New England</a:t>
            </a:r>
          </a:p>
        </p:txBody>
      </p:sp>
      <p:sp>
        <p:nvSpPr>
          <p:cNvPr id="52230" name="Rectangle 10"/>
          <p:cNvSpPr>
            <a:spLocks noChangeArrowheads="1"/>
          </p:cNvSpPr>
          <p:nvPr/>
        </p:nvSpPr>
        <p:spPr bwMode="auto">
          <a:xfrm>
            <a:off x="971550" y="4632325"/>
            <a:ext cx="22685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>
                <a:latin typeface="Times New Roman" panose="02020603050405020304" pitchFamily="18" charset="0"/>
              </a:rPr>
              <a:t>California</a:t>
            </a:r>
          </a:p>
        </p:txBody>
      </p:sp>
      <p:sp>
        <p:nvSpPr>
          <p:cNvPr id="52231" name="Rectangle 11"/>
          <p:cNvSpPr>
            <a:spLocks noChangeArrowheads="1"/>
          </p:cNvSpPr>
          <p:nvPr/>
        </p:nvSpPr>
        <p:spPr bwMode="auto">
          <a:xfrm>
            <a:off x="4716463" y="5013325"/>
            <a:ext cx="1527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>
                <a:latin typeface="Times New Roman" panose="02020603050405020304" pitchFamily="18" charset="0"/>
              </a:rPr>
              <a:t>Alaska</a:t>
            </a:r>
          </a:p>
        </p:txBody>
      </p:sp>
      <p:sp>
        <p:nvSpPr>
          <p:cNvPr id="52232" name="Rectangle 12"/>
          <p:cNvSpPr>
            <a:spLocks noChangeArrowheads="1"/>
          </p:cNvSpPr>
          <p:nvPr/>
        </p:nvSpPr>
        <p:spPr bwMode="auto">
          <a:xfrm>
            <a:off x="4787900" y="5648325"/>
            <a:ext cx="13684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>
                <a:latin typeface="Times New Roman" panose="02020603050405020304" pitchFamily="18" charset="0"/>
              </a:rPr>
              <a:t>Texas</a:t>
            </a:r>
          </a:p>
        </p:txBody>
      </p:sp>
      <p:sp>
        <p:nvSpPr>
          <p:cNvPr id="52233" name="Rectangle 15"/>
          <p:cNvSpPr>
            <a:spLocks noChangeArrowheads="1"/>
          </p:cNvSpPr>
          <p:nvPr/>
        </p:nvSpPr>
        <p:spPr bwMode="auto">
          <a:xfrm>
            <a:off x="1258888" y="5661025"/>
            <a:ext cx="1527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>
                <a:latin typeface="Times New Roman" panose="02020603050405020304" pitchFamily="18" charset="0"/>
              </a:rPr>
              <a:t>Seattle</a:t>
            </a:r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1908175" y="25654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1908175" y="34290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1908175" y="42926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237" name="Line 13"/>
          <p:cNvSpPr>
            <a:spLocks noChangeShapeType="1"/>
          </p:cNvSpPr>
          <p:nvPr/>
        </p:nvSpPr>
        <p:spPr bwMode="auto">
          <a:xfrm>
            <a:off x="1908175" y="515778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5292725" y="47244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>
            <a:off x="5292725" y="551656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52240" name="Object 16"/>
          <p:cNvGraphicFramePr>
            <a:graphicFrameLocks noChangeAspect="1"/>
          </p:cNvGraphicFramePr>
          <p:nvPr/>
        </p:nvGraphicFramePr>
        <p:xfrm>
          <a:off x="4068763" y="1125538"/>
          <a:ext cx="5037137" cy="3671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3" r:id="rId3" imgW="4572000" imgH="3143250" progId="Paint.Picture">
                  <p:embed/>
                </p:oleObj>
              </mc:Choice>
              <mc:Fallback>
                <p:oleObj r:id="rId3" imgW="4572000" imgH="3143250" progId="Paint.Picture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8763" y="1125538"/>
                        <a:ext cx="5037137" cy="3671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2241" name="Picture 13" descr="BD14868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56550" y="2420938"/>
            <a:ext cx="228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2242" name="Picture 13" descr="BD14868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01013" y="2205038"/>
            <a:ext cx="228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2243" name="Picture 13" descr="BD14868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45475" y="1989138"/>
            <a:ext cx="228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2244" name="Picture 13" descr="BD14868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64163" y="4076700"/>
            <a:ext cx="228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2245" name="Picture 13" descr="BD14868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0425" y="3429000"/>
            <a:ext cx="228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2246" name="Picture 13" descr="BD14868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0200" y="2636838"/>
            <a:ext cx="228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2247" name="Picture 13" descr="BD14868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9125" y="1270000"/>
            <a:ext cx="228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2248" name="Text Box 8"/>
          <p:cNvSpPr txBox="1">
            <a:spLocks noChangeArrowheads="1"/>
          </p:cNvSpPr>
          <p:nvPr/>
        </p:nvSpPr>
        <p:spPr bwMode="auto">
          <a:xfrm>
            <a:off x="4860925" y="4221163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anose="02020603050405020304" pitchFamily="18" charset="0"/>
              </a:rPr>
              <a:t>Alaska</a:t>
            </a:r>
          </a:p>
        </p:txBody>
      </p:sp>
      <p:sp>
        <p:nvSpPr>
          <p:cNvPr id="52249" name="Text Box 25"/>
          <p:cNvSpPr txBox="1">
            <a:spLocks noChangeArrowheads="1"/>
          </p:cNvSpPr>
          <p:nvPr/>
        </p:nvSpPr>
        <p:spPr bwMode="auto">
          <a:xfrm>
            <a:off x="6013450" y="3429000"/>
            <a:ext cx="8302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Texas</a:t>
            </a:r>
            <a:endParaRPr lang="zh-CN" altLang="en-US"/>
          </a:p>
        </p:txBody>
      </p:sp>
      <p:sp>
        <p:nvSpPr>
          <p:cNvPr id="52250" name="Text Box 4"/>
          <p:cNvSpPr txBox="1">
            <a:spLocks noChangeArrowheads="1"/>
          </p:cNvSpPr>
          <p:nvPr/>
        </p:nvSpPr>
        <p:spPr bwMode="auto">
          <a:xfrm rot="3971556">
            <a:off x="3332163" y="2365375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anose="02020603050405020304" pitchFamily="18" charset="0"/>
              </a:rPr>
              <a:t>California</a:t>
            </a:r>
          </a:p>
        </p:txBody>
      </p:sp>
      <p:sp>
        <p:nvSpPr>
          <p:cNvPr id="52251" name="Text Box 17"/>
          <p:cNvSpPr txBox="1">
            <a:spLocks noChangeArrowheads="1"/>
          </p:cNvSpPr>
          <p:nvPr/>
        </p:nvSpPr>
        <p:spPr bwMode="auto">
          <a:xfrm>
            <a:off x="4213225" y="1125538"/>
            <a:ext cx="1139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2400" b="1">
                <a:latin typeface="Times New Roman" panose="02020603050405020304" pitchFamily="18" charset="0"/>
              </a:rPr>
              <a:t>Seattle </a:t>
            </a:r>
          </a:p>
        </p:txBody>
      </p:sp>
      <p:sp>
        <p:nvSpPr>
          <p:cNvPr id="52252" name="Text Box 5"/>
          <p:cNvSpPr txBox="1">
            <a:spLocks noChangeArrowheads="1"/>
          </p:cNvSpPr>
          <p:nvPr/>
        </p:nvSpPr>
        <p:spPr bwMode="auto">
          <a:xfrm>
            <a:off x="3708400" y="2636838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Los Angeles</a:t>
            </a:r>
          </a:p>
        </p:txBody>
      </p:sp>
      <p:sp>
        <p:nvSpPr>
          <p:cNvPr id="52253" name="Text Box 10"/>
          <p:cNvSpPr txBox="1">
            <a:spLocks noChangeArrowheads="1"/>
          </p:cNvSpPr>
          <p:nvPr/>
        </p:nvSpPr>
        <p:spPr bwMode="auto">
          <a:xfrm>
            <a:off x="7086600" y="251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Washington</a:t>
            </a:r>
          </a:p>
        </p:txBody>
      </p:sp>
      <p:sp>
        <p:nvSpPr>
          <p:cNvPr id="52254" name="Text Box 9"/>
          <p:cNvSpPr txBox="1">
            <a:spLocks noChangeArrowheads="1"/>
          </p:cNvSpPr>
          <p:nvPr/>
        </p:nvSpPr>
        <p:spPr bwMode="auto">
          <a:xfrm>
            <a:off x="7380288" y="21336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New York</a:t>
            </a:r>
          </a:p>
        </p:txBody>
      </p:sp>
      <p:sp>
        <p:nvSpPr>
          <p:cNvPr id="52255" name="Text Box 15"/>
          <p:cNvSpPr txBox="1">
            <a:spLocks noChangeArrowheads="1"/>
          </p:cNvSpPr>
          <p:nvPr/>
        </p:nvSpPr>
        <p:spPr bwMode="auto">
          <a:xfrm>
            <a:off x="6877050" y="1628775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New England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2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2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2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2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2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2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2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2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/>
      <p:bldP spid="52228" grpId="0"/>
      <p:bldP spid="52229" grpId="0"/>
      <p:bldP spid="52230" grpId="0"/>
      <p:bldP spid="52231" grpId="0"/>
      <p:bldP spid="52232" grpId="0"/>
      <p:bldP spid="52233" grpId="0"/>
      <p:bldP spid="52248" grpId="0"/>
      <p:bldP spid="52249" grpId="0"/>
      <p:bldP spid="52250" grpId="0"/>
      <p:bldP spid="52251" grpId="0"/>
      <p:bldP spid="52252" grpId="0"/>
      <p:bldP spid="52253" grpId="0"/>
      <p:bldP spid="52254" grpId="0"/>
      <p:bldP spid="5225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252413" y="5805488"/>
            <a:ext cx="8370887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It is the best time to visit … in …, but …  So it’s a good idea to …</a:t>
            </a:r>
          </a:p>
        </p:txBody>
      </p:sp>
      <p:graphicFrame>
        <p:nvGraphicFramePr>
          <p:cNvPr id="53251" name="Group 3"/>
          <p:cNvGraphicFramePr>
            <a:graphicFrameLocks noGrp="1"/>
          </p:cNvGraphicFramePr>
          <p:nvPr/>
        </p:nvGraphicFramePr>
        <p:xfrm>
          <a:off x="107950" y="1412875"/>
          <a:ext cx="8713788" cy="4302126"/>
        </p:xfrm>
        <a:graphic>
          <a:graphicData uri="http://schemas.openxmlformats.org/drawingml/2006/table">
            <a:tbl>
              <a:tblPr/>
              <a:tblGrid>
                <a:gridCol w="1622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5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8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8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Good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advice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spring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summer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7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autumn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7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winter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3283" name="Rectangle 35"/>
          <p:cNvSpPr>
            <a:spLocks noChangeArrowheads="1"/>
          </p:cNvSpPr>
          <p:nvPr/>
        </p:nvSpPr>
        <p:spPr bwMode="auto">
          <a:xfrm>
            <a:off x="2268538" y="2060575"/>
            <a:ext cx="2133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0000FF"/>
                </a:solidFill>
                <a:latin typeface="Times New Roman" panose="02020603050405020304" pitchFamily="18" charset="0"/>
              </a:rPr>
              <a:t>Warm ,pleasant</a:t>
            </a:r>
          </a:p>
          <a:p>
            <a:r>
              <a:rPr lang="en-US" sz="2200" b="1">
                <a:solidFill>
                  <a:srgbClr val="0000FF"/>
                </a:solidFill>
                <a:latin typeface="Times New Roman" panose="02020603050405020304" pitchFamily="18" charset="0"/>
              </a:rPr>
              <a:t> fly kites</a:t>
            </a:r>
          </a:p>
        </p:txBody>
      </p:sp>
      <p:sp>
        <p:nvSpPr>
          <p:cNvPr id="53284" name="Rectangle 36"/>
          <p:cNvSpPr>
            <a:spLocks noChangeArrowheads="1"/>
          </p:cNvSpPr>
          <p:nvPr/>
        </p:nvSpPr>
        <p:spPr bwMode="auto">
          <a:xfrm>
            <a:off x="2700338" y="2852738"/>
            <a:ext cx="18002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0000FF"/>
                </a:solidFill>
                <a:latin typeface="Times New Roman" panose="02020603050405020304" pitchFamily="18" charset="0"/>
              </a:rPr>
              <a:t>sunny swim …</a:t>
            </a:r>
          </a:p>
        </p:txBody>
      </p:sp>
      <p:sp>
        <p:nvSpPr>
          <p:cNvPr id="53285" name="Text Box 37"/>
          <p:cNvSpPr txBox="1">
            <a:spLocks noChangeArrowheads="1"/>
          </p:cNvSpPr>
          <p:nvPr/>
        </p:nvSpPr>
        <p:spPr bwMode="auto">
          <a:xfrm>
            <a:off x="1908175" y="3789363"/>
            <a:ext cx="22320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2200" b="1">
                <a:solidFill>
                  <a:srgbClr val="0000FF"/>
                </a:solidFill>
                <a:latin typeface="Times New Roman" panose="02020603050405020304" pitchFamily="18" charset="0"/>
              </a:rPr>
              <a:t>cool</a:t>
            </a:r>
          </a:p>
          <a:p>
            <a:r>
              <a:rPr lang="en-US" sz="2200" b="1">
                <a:solidFill>
                  <a:srgbClr val="0000FF"/>
                </a:solidFill>
                <a:latin typeface="Times New Roman" panose="02020603050405020304" pitchFamily="18" charset="0"/>
              </a:rPr>
              <a:t>red tree leaves…</a:t>
            </a:r>
          </a:p>
        </p:txBody>
      </p:sp>
      <p:sp>
        <p:nvSpPr>
          <p:cNvPr id="53286" name="Text Box 38"/>
          <p:cNvSpPr txBox="1">
            <a:spLocks noChangeArrowheads="1"/>
          </p:cNvSpPr>
          <p:nvPr/>
        </p:nvSpPr>
        <p:spPr bwMode="auto">
          <a:xfrm>
            <a:off x="1908175" y="4797425"/>
            <a:ext cx="22320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>
                <a:solidFill>
                  <a:srgbClr val="0000FF"/>
                </a:solidFill>
                <a:latin typeface="Times New Roman" panose="02020603050405020304" pitchFamily="18" charset="0"/>
              </a:rPr>
              <a:t>snowy   make a snow man …</a:t>
            </a:r>
          </a:p>
        </p:txBody>
      </p:sp>
      <p:sp>
        <p:nvSpPr>
          <p:cNvPr id="53287" name="Text Box 39"/>
          <p:cNvSpPr txBox="1">
            <a:spLocks noChangeArrowheads="1"/>
          </p:cNvSpPr>
          <p:nvPr/>
        </p:nvSpPr>
        <p:spPr bwMode="auto">
          <a:xfrm>
            <a:off x="4643438" y="1989138"/>
            <a:ext cx="1871662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10000"/>
              </a:spcBef>
            </a:pPr>
            <a:r>
              <a:rPr lang="en-US" sz="2200" b="1">
                <a:solidFill>
                  <a:srgbClr val="0000FF"/>
                </a:solidFill>
                <a:latin typeface="Times New Roman" panose="02020603050405020304" pitchFamily="18" charset="0"/>
              </a:rPr>
              <a:t>often rains</a:t>
            </a:r>
          </a:p>
          <a:p>
            <a:pPr>
              <a:spcBef>
                <a:spcPct val="10000"/>
              </a:spcBef>
            </a:pPr>
            <a:r>
              <a:rPr lang="en-US" sz="2200" b="1">
                <a:solidFill>
                  <a:srgbClr val="0000FF"/>
                </a:solidFill>
                <a:latin typeface="Times New Roman" panose="02020603050405020304" pitchFamily="18" charset="0"/>
              </a:rPr>
              <a:t>windy</a:t>
            </a:r>
          </a:p>
        </p:txBody>
      </p:sp>
      <p:sp>
        <p:nvSpPr>
          <p:cNvPr id="53288" name="Text Box 40"/>
          <p:cNvSpPr txBox="1">
            <a:spLocks noChangeArrowheads="1"/>
          </p:cNvSpPr>
          <p:nvPr/>
        </p:nvSpPr>
        <p:spPr bwMode="auto">
          <a:xfrm>
            <a:off x="4859338" y="2997200"/>
            <a:ext cx="922337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2200" b="1">
                <a:solidFill>
                  <a:srgbClr val="0000FF"/>
                </a:solidFill>
                <a:latin typeface="Times New Roman" panose="02020603050405020304" pitchFamily="18" charset="0"/>
              </a:rPr>
              <a:t>hot …</a:t>
            </a:r>
          </a:p>
        </p:txBody>
      </p:sp>
      <p:sp>
        <p:nvSpPr>
          <p:cNvPr id="53289" name="Text Box 41"/>
          <p:cNvSpPr txBox="1">
            <a:spLocks noChangeArrowheads="1"/>
          </p:cNvSpPr>
          <p:nvPr/>
        </p:nvSpPr>
        <p:spPr bwMode="auto">
          <a:xfrm>
            <a:off x="4859338" y="3789363"/>
            <a:ext cx="11525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>
                <a:solidFill>
                  <a:srgbClr val="0000FF"/>
                </a:solidFill>
                <a:latin typeface="Times New Roman" panose="02020603050405020304" pitchFamily="18" charset="0"/>
              </a:rPr>
              <a:t>dry …</a:t>
            </a:r>
          </a:p>
        </p:txBody>
      </p:sp>
      <p:sp>
        <p:nvSpPr>
          <p:cNvPr id="53290" name="Text Box 42"/>
          <p:cNvSpPr txBox="1">
            <a:spLocks noChangeArrowheads="1"/>
          </p:cNvSpPr>
          <p:nvPr/>
        </p:nvSpPr>
        <p:spPr bwMode="auto">
          <a:xfrm>
            <a:off x="4787900" y="4652963"/>
            <a:ext cx="1223963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>
                <a:solidFill>
                  <a:srgbClr val="0000FF"/>
                </a:solidFill>
                <a:latin typeface="Times New Roman" panose="02020603050405020304" pitchFamily="18" charset="0"/>
              </a:rPr>
              <a:t>cold …</a:t>
            </a:r>
          </a:p>
        </p:txBody>
      </p:sp>
      <p:sp>
        <p:nvSpPr>
          <p:cNvPr id="53291" name="Text Box 43"/>
          <p:cNvSpPr txBox="1">
            <a:spLocks noChangeArrowheads="1"/>
          </p:cNvSpPr>
          <p:nvPr/>
        </p:nvSpPr>
        <p:spPr bwMode="auto">
          <a:xfrm>
            <a:off x="6732588" y="2060575"/>
            <a:ext cx="20161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>
                <a:solidFill>
                  <a:srgbClr val="0000FF"/>
                </a:solidFill>
                <a:latin typeface="Times New Roman" panose="02020603050405020304" pitchFamily="18" charset="0"/>
              </a:rPr>
              <a:t>bring an umbrella …</a:t>
            </a:r>
          </a:p>
        </p:txBody>
      </p:sp>
      <p:sp>
        <p:nvSpPr>
          <p:cNvPr id="53292" name="Text Box 44"/>
          <p:cNvSpPr txBox="1">
            <a:spLocks noChangeArrowheads="1"/>
          </p:cNvSpPr>
          <p:nvPr/>
        </p:nvSpPr>
        <p:spPr bwMode="auto">
          <a:xfrm>
            <a:off x="6659563" y="3716338"/>
            <a:ext cx="15843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>
                <a:solidFill>
                  <a:srgbClr val="0000FF"/>
                </a:solidFill>
                <a:latin typeface="Times New Roman" panose="02020603050405020304" pitchFamily="18" charset="0"/>
              </a:rPr>
              <a:t>drink more water …</a:t>
            </a:r>
          </a:p>
        </p:txBody>
      </p:sp>
      <p:sp>
        <p:nvSpPr>
          <p:cNvPr id="53293" name="Text Box 45"/>
          <p:cNvSpPr txBox="1">
            <a:spLocks noChangeArrowheads="1"/>
          </p:cNvSpPr>
          <p:nvPr/>
        </p:nvSpPr>
        <p:spPr bwMode="auto">
          <a:xfrm>
            <a:off x="6588125" y="2924175"/>
            <a:ext cx="20161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>
                <a:solidFill>
                  <a:srgbClr val="0000FF"/>
                </a:solidFill>
                <a:latin typeface="Times New Roman" panose="02020603050405020304" pitchFamily="18" charset="0"/>
              </a:rPr>
              <a:t>wear a pair of sunglasses …</a:t>
            </a:r>
          </a:p>
        </p:txBody>
      </p:sp>
      <p:sp>
        <p:nvSpPr>
          <p:cNvPr id="53294" name="Text Box 46"/>
          <p:cNvSpPr txBox="1">
            <a:spLocks noChangeArrowheads="1"/>
          </p:cNvSpPr>
          <p:nvPr/>
        </p:nvSpPr>
        <p:spPr bwMode="auto">
          <a:xfrm>
            <a:off x="6516688" y="4581525"/>
            <a:ext cx="2159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2200" b="1">
                <a:solidFill>
                  <a:srgbClr val="0000FF"/>
                </a:solidFill>
                <a:latin typeface="Times New Roman" panose="02020603050405020304" pitchFamily="18" charset="0"/>
              </a:rPr>
              <a:t>wear some warm clothes …</a:t>
            </a:r>
          </a:p>
        </p:txBody>
      </p:sp>
      <p:grpSp>
        <p:nvGrpSpPr>
          <p:cNvPr id="53295" name="Group 47"/>
          <p:cNvGrpSpPr>
            <a:grpSpLocks noChangeAspect="1"/>
          </p:cNvGrpSpPr>
          <p:nvPr/>
        </p:nvGrpSpPr>
        <p:grpSpPr bwMode="auto">
          <a:xfrm>
            <a:off x="0" y="0"/>
            <a:ext cx="9144000" cy="1295400"/>
            <a:chOff x="0" y="0"/>
            <a:chExt cx="5760" cy="1207"/>
          </a:xfrm>
        </p:grpSpPr>
        <p:pic>
          <p:nvPicPr>
            <p:cNvPr id="53296" name="Picture 48" descr="a1103-0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0" y="0"/>
              <a:ext cx="1393" cy="1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3297" name="Picture 49" descr="019s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880" y="0"/>
              <a:ext cx="1395" cy="1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3298" name="Picture 50" descr="snow022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320" y="0"/>
              <a:ext cx="1440" cy="1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3299" name="Picture 51" descr="sprin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0"/>
              <a:ext cx="1392" cy="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3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3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3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3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3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3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3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utoUpdateAnimBg="0"/>
      <p:bldP spid="53283" grpId="0" autoUpdateAnimBg="0"/>
      <p:bldP spid="53284" grpId="0" autoUpdateAnimBg="0"/>
      <p:bldP spid="53285" grpId="0" autoUpdateAnimBg="0"/>
      <p:bldP spid="53286" grpId="0" autoUpdateAnimBg="0"/>
      <p:bldP spid="53287" grpId="0" autoUpdateAnimBg="0"/>
      <p:bldP spid="53288" grpId="0" autoUpdateAnimBg="0"/>
      <p:bldP spid="53289" grpId="0" autoUpdateAnimBg="0"/>
      <p:bldP spid="53290" grpId="0" autoUpdateAnimBg="0"/>
      <p:bldP spid="53291" grpId="0" autoUpdateAnimBg="0"/>
      <p:bldP spid="53292" grpId="0" autoUpdateAnimBg="0"/>
      <p:bldP spid="53293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圆角矩形 3"/>
          <p:cNvSpPr>
            <a:spLocks noChangeArrowheads="1"/>
          </p:cNvSpPr>
          <p:nvPr/>
        </p:nvSpPr>
        <p:spPr bwMode="auto">
          <a:xfrm>
            <a:off x="714375" y="1928813"/>
            <a:ext cx="6875463" cy="57785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12700">
            <a:solidFill>
              <a:schemeClr val="bg1"/>
            </a:solidFill>
            <a:round/>
          </a:ln>
          <a:effectLst>
            <a:outerShdw dist="38100" dir="2700000" algn="ctr" rotWithShape="0">
              <a:srgbClr val="000000">
                <a:alpha val="37000"/>
              </a:srgbClr>
            </a:outerShdw>
          </a:effectLst>
        </p:spPr>
        <p:txBody>
          <a:bodyPr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sz="2800" b="1" dirty="0">
                <a:latin typeface="Times New Roman" panose="02020603050405020304" pitchFamily="18" charset="0"/>
              </a:rPr>
              <a:t>brown    mile  storm    sweater    umbrella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33795" name="矩形 1"/>
          <p:cNvSpPr>
            <a:spLocks noChangeArrowheads="1"/>
          </p:cNvSpPr>
          <p:nvPr/>
        </p:nvSpPr>
        <p:spPr bwMode="auto">
          <a:xfrm>
            <a:off x="179388" y="549275"/>
            <a:ext cx="8856662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003399"/>
                </a:solidFill>
              </a:rPr>
              <a:t>4. Complete the sentences  with the  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003399"/>
                </a:solidFill>
              </a:rPr>
              <a:t>correct form of the words from the box.</a:t>
            </a:r>
          </a:p>
        </p:txBody>
      </p:sp>
      <p:sp>
        <p:nvSpPr>
          <p:cNvPr id="33796" name="矩形 4"/>
          <p:cNvSpPr>
            <a:spLocks noChangeArrowheads="1"/>
          </p:cNvSpPr>
          <p:nvPr/>
        </p:nvSpPr>
        <p:spPr bwMode="auto">
          <a:xfrm>
            <a:off x="250825" y="2871788"/>
            <a:ext cx="8893175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/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autumn the leaves turn gold and then </a:t>
            </a:r>
            <a:r>
              <a:rPr lang="en-US" b="1" dirty="0"/>
              <a:t>______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It is about 3,000 </a:t>
            </a:r>
            <a:r>
              <a:rPr lang="en-US" b="1" dirty="0"/>
              <a:t>______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the east coast to the west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coast.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You might need a(n) </a:t>
            </a:r>
            <a:r>
              <a:rPr lang="en-US" b="1" dirty="0"/>
              <a:t>______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in the evening.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Sometimes there are </a:t>
            </a:r>
            <a:r>
              <a:rPr lang="en-US" b="1" dirty="0"/>
              <a:t>______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in summer and autumn on 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the southeast coast.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You will need a(n)  </a:t>
            </a:r>
            <a:r>
              <a:rPr lang="en-US" b="1" dirty="0"/>
              <a:t>____________   </a:t>
            </a:r>
            <a:r>
              <a:rPr lang="en-US" dirty="0"/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Seattle because it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rains a lot.</a:t>
            </a:r>
          </a:p>
        </p:txBody>
      </p:sp>
      <p:sp>
        <p:nvSpPr>
          <p:cNvPr id="33797" name="TextBox 5"/>
          <p:cNvSpPr txBox="1">
            <a:spLocks noChangeArrowheads="1"/>
          </p:cNvSpPr>
          <p:nvPr/>
        </p:nvSpPr>
        <p:spPr bwMode="auto">
          <a:xfrm>
            <a:off x="6588125" y="2852738"/>
            <a:ext cx="23764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brown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798" name="TextBox 6"/>
          <p:cNvSpPr txBox="1">
            <a:spLocks noChangeArrowheads="1"/>
          </p:cNvSpPr>
          <p:nvPr/>
        </p:nvSpPr>
        <p:spPr bwMode="auto">
          <a:xfrm>
            <a:off x="3059113" y="3284538"/>
            <a:ext cx="25193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miles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799" name="TextBox 9"/>
          <p:cNvSpPr txBox="1">
            <a:spLocks noChangeArrowheads="1"/>
          </p:cNvSpPr>
          <p:nvPr/>
        </p:nvSpPr>
        <p:spPr bwMode="auto">
          <a:xfrm>
            <a:off x="3635375" y="4149725"/>
            <a:ext cx="2376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sweater</a:t>
            </a:r>
          </a:p>
        </p:txBody>
      </p:sp>
      <p:sp>
        <p:nvSpPr>
          <p:cNvPr id="33800" name="TextBox 12"/>
          <p:cNvSpPr txBox="1">
            <a:spLocks noChangeArrowheads="1"/>
          </p:cNvSpPr>
          <p:nvPr/>
        </p:nvSpPr>
        <p:spPr bwMode="auto">
          <a:xfrm>
            <a:off x="3635375" y="4581525"/>
            <a:ext cx="2376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storms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801" name="TextBox 9"/>
          <p:cNvSpPr txBox="1">
            <a:spLocks noChangeArrowheads="1"/>
          </p:cNvSpPr>
          <p:nvPr/>
        </p:nvSpPr>
        <p:spPr bwMode="auto">
          <a:xfrm>
            <a:off x="3500438" y="5429250"/>
            <a:ext cx="23764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umbrella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3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3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2"/>
          <p:cNvSpPr txBox="1">
            <a:spLocks noChangeArrowheads="1"/>
          </p:cNvSpPr>
          <p:nvPr/>
        </p:nvSpPr>
        <p:spPr bwMode="auto">
          <a:xfrm>
            <a:off x="571500" y="3857625"/>
            <a:ext cx="8143875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0" tIns="59255" rIns="118510" bIns="5925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photos of …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2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给</a:t>
            </a:r>
            <a:r>
              <a:rPr lang="en-US" sz="32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2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拍照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e.g. I took a photo of Linda.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She took a lot of photos of kids.</a:t>
            </a:r>
          </a:p>
          <a:p>
            <a:pPr>
              <a:buFont typeface="Arial" panose="020B0604020202020204" pitchFamily="34" charset="0"/>
              <a:buNone/>
            </a:pP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9" name="Text Box 9"/>
          <p:cNvSpPr txBox="1">
            <a:spLocks noChangeArrowheads="1"/>
          </p:cNvSpPr>
          <p:nvPr/>
        </p:nvSpPr>
        <p:spPr bwMode="auto">
          <a:xfrm>
            <a:off x="500063" y="1700808"/>
            <a:ext cx="7858125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0546" tIns="35273" rIns="70546" bIns="35273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Times New Roman" panose="02020603050405020304" pitchFamily="18" charset="0"/>
              </a:rPr>
              <a:t>1.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 best time to do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sth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Times New Roman" panose="02020603050405020304" pitchFamily="18" charset="0"/>
              </a:rPr>
              <a:t>   </a:t>
            </a:r>
            <a:r>
              <a:rPr lang="zh-CN" altLang="en-US" sz="3200" b="1" dirty="0">
                <a:latin typeface="Times New Roman" panose="02020603050405020304" pitchFamily="18" charset="0"/>
              </a:rPr>
              <a:t>干某事的最好时候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</a:rPr>
              <a:t>  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r>
              <a:rPr lang="en-US" sz="3200" b="1" dirty="0">
                <a:latin typeface="Times New Roman" panose="02020603050405020304" pitchFamily="18" charset="0"/>
              </a:rPr>
              <a:t>Spring is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 best time to</a:t>
            </a:r>
            <a:r>
              <a:rPr lang="en-US" sz="3200" b="1" dirty="0">
                <a:latin typeface="Times New Roman" panose="02020603050405020304" pitchFamily="18" charset="0"/>
              </a:rPr>
              <a:t> plant trees.</a:t>
            </a:r>
          </a:p>
        </p:txBody>
      </p:sp>
      <p:sp>
        <p:nvSpPr>
          <p:cNvPr id="34820" name="Text Box 2"/>
          <p:cNvSpPr txBox="1">
            <a:spLocks noChangeArrowheads="1"/>
          </p:cNvSpPr>
          <p:nvPr/>
        </p:nvSpPr>
        <p:spPr bwMode="auto">
          <a:xfrm>
            <a:off x="1714500" y="765175"/>
            <a:ext cx="56642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4700" b="1" dirty="0">
                <a:solidFill>
                  <a:srgbClr val="003399"/>
                </a:solidFill>
              </a:rPr>
              <a:t>Language points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矩形 1"/>
          <p:cNvSpPr>
            <a:spLocks noChangeArrowheads="1"/>
          </p:cNvSpPr>
          <p:nvPr/>
        </p:nvSpPr>
        <p:spPr bwMode="auto">
          <a:xfrm>
            <a:off x="785813" y="928688"/>
            <a:ext cx="8072437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compared to/with  </a:t>
            </a:r>
            <a:r>
              <a:rPr lang="zh-CN" altLang="en-US" sz="32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sz="32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2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比较 </a:t>
            </a:r>
            <a:endParaRPr lang="en-US" sz="3200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表达这一意思也可以用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compared with</a:t>
            </a:r>
            <a:endParaRPr lang="zh-CN" alt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Compared to our small house, Bill’s house seems like a palace.</a:t>
            </a:r>
          </a:p>
          <a:p>
            <a:pPr>
              <a:buFont typeface="Arial" panose="020B0604020202020204" pitchFamily="34" charset="0"/>
              <a:buNone/>
            </a:pPr>
            <a:endParaRPr lang="en-US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4. 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time to time 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有时，间或</a:t>
            </a:r>
            <a:endParaRPr lang="en-US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e.g.  They are now living in different cities, but they still talk on the phone from time to time.</a:t>
            </a:r>
          </a:p>
          <a:p>
            <a:pPr>
              <a:buFont typeface="Arial" panose="020B0604020202020204" pitchFamily="34" charset="0"/>
              <a:buNone/>
            </a:pPr>
            <a:endParaRPr lang="en-US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428625"/>
            <a:ext cx="8820150" cy="777875"/>
          </a:xfrm>
        </p:spPr>
        <p:txBody>
          <a:bodyPr/>
          <a:lstStyle/>
          <a:p>
            <a:r>
              <a:rPr lang="en-US" sz="4800">
                <a:solidFill>
                  <a:srgbClr val="003399"/>
                </a:solidFill>
                <a:latin typeface="Times New Roman" panose="02020603050405020304" pitchFamily="18" charset="0"/>
              </a:rPr>
              <a:t>5. Match the two parts of the sentences.</a:t>
            </a:r>
            <a:endParaRPr lang="zh-CN" altLang="en-US" sz="4800">
              <a:solidFill>
                <a:srgbClr val="00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1625" y="1905000"/>
            <a:ext cx="3448050" cy="41941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800" b="1">
                <a:latin typeface="Times New Roman" panose="02020603050405020304" pitchFamily="18" charset="0"/>
              </a:rPr>
              <a:t>1 You can come any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800" b="1">
                <a:latin typeface="Times New Roman" panose="02020603050405020304" pitchFamily="18" charset="0"/>
              </a:rPr>
              <a:t>   time you like, but…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800" b="1">
                <a:latin typeface="Times New Roman" panose="02020603050405020304" pitchFamily="18" charset="0"/>
              </a:rPr>
              <a:t>2 It often rains in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800" b="1">
                <a:latin typeface="Times New Roman" panose="02020603050405020304" pitchFamily="18" charset="0"/>
              </a:rPr>
              <a:t>  spring, so…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800" b="1">
                <a:latin typeface="Times New Roman" panose="02020603050405020304" pitchFamily="18" charset="0"/>
              </a:rPr>
              <a:t>3 Bring a coat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800" b="1">
                <a:latin typeface="Times New Roman" panose="02020603050405020304" pitchFamily="18" charset="0"/>
              </a:rPr>
              <a:t>   because…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800" b="1">
                <a:latin typeface="Times New Roman" panose="02020603050405020304" pitchFamily="18" charset="0"/>
              </a:rPr>
              <a:t>4 Our plan is to walk in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800" b="1">
                <a:latin typeface="Times New Roman" panose="02020603050405020304" pitchFamily="18" charset="0"/>
              </a:rPr>
              <a:t>   the countryside, so…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800" b="1">
                <a:latin typeface="Times New Roman" panose="02020603050405020304" pitchFamily="18" charset="0"/>
              </a:rPr>
              <a:t>5 Sydney is a big city,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800" b="1">
                <a:latin typeface="Times New Roman" panose="02020603050405020304" pitchFamily="18" charset="0"/>
              </a:rPr>
              <a:t>   but…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800" b="1">
                <a:latin typeface="Times New Roman" panose="02020603050405020304" pitchFamily="18" charset="0"/>
              </a:rPr>
              <a:t>6 Let’s stay for a long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800" b="1">
                <a:latin typeface="Times New Roman" panose="02020603050405020304" pitchFamily="18" charset="0"/>
              </a:rPr>
              <a:t>   time because…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4284663" y="1600200"/>
            <a:ext cx="467995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a) …it will soon become cold.</a:t>
            </a:r>
          </a:p>
          <a:p>
            <a:pPr>
              <a:buFont typeface="Arial" panose="020B0604020202020204" pitchFamily="34" charset="0"/>
              <a:buNone/>
            </a:pPr>
            <a:endParaRPr lang="en-US" sz="20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b) …there are lots of things to see.</a:t>
            </a:r>
          </a:p>
          <a:p>
            <a:pPr>
              <a:buFont typeface="Arial" panose="020B0604020202020204" pitchFamily="34" charset="0"/>
              <a:buNone/>
            </a:pPr>
            <a:endParaRPr lang="en-US" sz="20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c) … the best time to visit England is in  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    spring.</a:t>
            </a:r>
          </a:p>
          <a:p>
            <a:pPr>
              <a:buFont typeface="Arial" panose="020B0604020202020204" pitchFamily="34" charset="0"/>
              <a:buNone/>
            </a:pPr>
            <a:endParaRPr lang="en-US" sz="20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d) …it is a good idea to bring an umbrella.</a:t>
            </a:r>
          </a:p>
          <a:p>
            <a:pPr>
              <a:buFont typeface="Arial" panose="020B0604020202020204" pitchFamily="34" charset="0"/>
              <a:buNone/>
            </a:pPr>
            <a:endParaRPr lang="en-US" sz="20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e) …wear comfortable shoes.</a:t>
            </a:r>
          </a:p>
          <a:p>
            <a:pPr>
              <a:buFont typeface="Arial" panose="020B0604020202020204" pitchFamily="34" charset="0"/>
              <a:buNone/>
            </a:pPr>
            <a:endParaRPr lang="en-US" sz="20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f) …we will find our way with a good map.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9" name="Text Box 8"/>
          <p:cNvSpPr txBox="1">
            <a:spLocks noChangeArrowheads="1"/>
          </p:cNvSpPr>
          <p:nvPr/>
        </p:nvSpPr>
        <p:spPr bwMode="auto">
          <a:xfrm rot="956723">
            <a:off x="2843213" y="3284538"/>
            <a:ext cx="1298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36870" name="Text Box 10"/>
          <p:cNvSpPr txBox="1">
            <a:spLocks noChangeArrowheads="1"/>
          </p:cNvSpPr>
          <p:nvPr/>
        </p:nvSpPr>
        <p:spPr bwMode="auto">
          <a:xfrm>
            <a:off x="2195513" y="1557338"/>
            <a:ext cx="3600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36871" name="Line 13"/>
          <p:cNvSpPr>
            <a:spLocks noChangeShapeType="1"/>
          </p:cNvSpPr>
          <p:nvPr/>
        </p:nvSpPr>
        <p:spPr bwMode="auto">
          <a:xfrm>
            <a:off x="2786063" y="2714625"/>
            <a:ext cx="1643062" cy="1357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872" name="Line 14"/>
          <p:cNvSpPr>
            <a:spLocks noChangeShapeType="1"/>
          </p:cNvSpPr>
          <p:nvPr/>
        </p:nvSpPr>
        <p:spPr bwMode="auto">
          <a:xfrm flipV="1">
            <a:off x="2428875" y="1857375"/>
            <a:ext cx="2000250" cy="1571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873" name="Line 15"/>
          <p:cNvSpPr>
            <a:spLocks noChangeShapeType="1"/>
          </p:cNvSpPr>
          <p:nvPr/>
        </p:nvSpPr>
        <p:spPr bwMode="auto">
          <a:xfrm>
            <a:off x="3563938" y="4076700"/>
            <a:ext cx="865187" cy="852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874" name="Line 16"/>
          <p:cNvSpPr>
            <a:spLocks noChangeShapeType="1"/>
          </p:cNvSpPr>
          <p:nvPr/>
        </p:nvSpPr>
        <p:spPr bwMode="auto">
          <a:xfrm flipV="1">
            <a:off x="3357563" y="2500313"/>
            <a:ext cx="1071562" cy="314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875" name="Line 17"/>
          <p:cNvSpPr>
            <a:spLocks noChangeShapeType="1"/>
          </p:cNvSpPr>
          <p:nvPr/>
        </p:nvSpPr>
        <p:spPr bwMode="auto">
          <a:xfrm>
            <a:off x="3143250" y="1785938"/>
            <a:ext cx="1357313" cy="1357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876" name="Line 18"/>
          <p:cNvSpPr>
            <a:spLocks noChangeShapeType="1"/>
          </p:cNvSpPr>
          <p:nvPr/>
        </p:nvSpPr>
        <p:spPr bwMode="auto">
          <a:xfrm>
            <a:off x="3214688" y="4929188"/>
            <a:ext cx="1143000" cy="642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1" grpId="0" animBg="1"/>
      <p:bldP spid="36872" grpId="0" animBg="1"/>
      <p:bldP spid="36873" grpId="0" animBg="1"/>
      <p:bldP spid="36874" grpId="0" animBg="1"/>
      <p:bldP spid="36875" grpId="0" animBg="1"/>
      <p:bldP spid="3687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WordArt 5"/>
          <p:cNvSpPr>
            <a:spLocks noChangeArrowheads="1" noChangeShapeType="1" noTextEdit="1"/>
          </p:cNvSpPr>
          <p:nvPr/>
        </p:nvSpPr>
        <p:spPr bwMode="auto">
          <a:xfrm>
            <a:off x="571500" y="643731"/>
            <a:ext cx="25146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b="1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8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Have a try!</a:t>
            </a:r>
            <a:endParaRPr lang="zh-CN" altLang="en-US" sz="3600" b="1" dirty="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8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7891" name="Text Box 6"/>
          <p:cNvSpPr txBox="1">
            <a:spLocks noChangeArrowheads="1"/>
          </p:cNvSpPr>
          <p:nvPr/>
        </p:nvSpPr>
        <p:spPr bwMode="auto">
          <a:xfrm>
            <a:off x="468313" y="1412875"/>
            <a:ext cx="79200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37892" name="Text Box 8"/>
          <p:cNvSpPr txBox="1">
            <a:spLocks noChangeArrowheads="1"/>
          </p:cNvSpPr>
          <p:nvPr/>
        </p:nvSpPr>
        <p:spPr bwMode="auto">
          <a:xfrm>
            <a:off x="500063" y="1500188"/>
            <a:ext cx="7991475" cy="509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9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1.The car don’t move at all. There ____ be   </a:t>
            </a:r>
          </a:p>
          <a:p>
            <a:pPr>
              <a:lnSpc>
                <a:spcPts val="39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something wrong with it.</a:t>
            </a:r>
          </a:p>
          <a:p>
            <a:pPr>
              <a:lnSpc>
                <a:spcPts val="39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A. maybe        B. possible        C. may</a:t>
            </a:r>
          </a:p>
          <a:p>
            <a:pPr>
              <a:lnSpc>
                <a:spcPts val="39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-_____________? - It’s sunny and hot.</a:t>
            </a:r>
          </a:p>
          <a:p>
            <a:pPr>
              <a:lnSpc>
                <a:spcPts val="39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A. What is the weather like?  </a:t>
            </a:r>
          </a:p>
          <a:p>
            <a:pPr>
              <a:lnSpc>
                <a:spcPts val="39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B. How is the weather like?    </a:t>
            </a:r>
          </a:p>
          <a:p>
            <a:pPr>
              <a:lnSpc>
                <a:spcPts val="39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C. What is the weather?</a:t>
            </a:r>
          </a:p>
          <a:p>
            <a:pPr>
              <a:lnSpc>
                <a:spcPts val="39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It’s interesting ______ games with the children.</a:t>
            </a:r>
          </a:p>
          <a:p>
            <a:pPr>
              <a:lnSpc>
                <a:spcPts val="39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A. play               B. to playing       C. to play</a:t>
            </a:r>
          </a:p>
          <a:p>
            <a:pPr>
              <a:lnSpc>
                <a:spcPts val="3900"/>
              </a:lnSpc>
              <a:buFont typeface="Arial" panose="020B0604020202020204" pitchFamily="34" charset="0"/>
              <a:buNone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7893" name="Picture 9" descr="sunny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72063" y="2428875"/>
            <a:ext cx="9350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4" name="Picture 10" descr="sunny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38" y="3429000"/>
            <a:ext cx="9350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5" name="Picture 11" descr="sunny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72125" y="5500688"/>
            <a:ext cx="9350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252413" y="1358900"/>
            <a:ext cx="57419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1. </a:t>
            </a:r>
            <a:r>
              <a:rPr lang="zh-CN" altLang="en-US" sz="3600" b="1" dirty="0">
                <a:latin typeface="Times New Roman" panose="02020603050405020304" pitchFamily="18" charset="0"/>
              </a:rPr>
              <a:t>他有时给我发电子邮件。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49250" y="2619375"/>
            <a:ext cx="66690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2. </a:t>
            </a:r>
            <a:r>
              <a:rPr lang="zh-CN" altLang="en-US" sz="3600" b="1">
                <a:latin typeface="Times New Roman" panose="02020603050405020304" pitchFamily="18" charset="0"/>
              </a:rPr>
              <a:t>照些动物的相是一个好主意。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636588" y="1989138"/>
            <a:ext cx="83169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He sends me emails _______________. 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731838" y="3248025"/>
            <a:ext cx="69135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>
                <a:solidFill>
                  <a:schemeClr val="tx2"/>
                </a:solidFill>
                <a:latin typeface="Times New Roman" panose="02020603050405020304" pitchFamily="18" charset="0"/>
              </a:rPr>
              <a:t>It’s a good idea to _____________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600" b="1">
                <a:solidFill>
                  <a:schemeClr val="tx2"/>
                </a:solidFill>
                <a:latin typeface="Times New Roman" panose="02020603050405020304" pitchFamily="18" charset="0"/>
              </a:rPr>
              <a:t>animals. 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4668838" y="1898650"/>
            <a:ext cx="36258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from time to time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4475163" y="3248025"/>
            <a:ext cx="29559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take photos of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349250" y="4419600"/>
            <a:ext cx="7594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</a:rPr>
              <a:t>3. </a:t>
            </a:r>
            <a:r>
              <a:rPr lang="zh-CN" altLang="en-US" sz="3600" b="1">
                <a:latin typeface="Times New Roman" panose="02020603050405020304" pitchFamily="18" charset="0"/>
              </a:rPr>
              <a:t>比起其它城市，住在珠海很舒适。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827088" y="5048250"/>
            <a:ext cx="7391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>
                <a:solidFill>
                  <a:schemeClr val="tx2"/>
                </a:solidFill>
                <a:latin typeface="Times New Roman" panose="02020603050405020304" pitchFamily="18" charset="0"/>
              </a:rPr>
              <a:t>It’s pleasant to live in Zhuhai  ___________ other cities. </a:t>
            </a:r>
          </a:p>
        </p:txBody>
      </p:sp>
      <p:sp>
        <p:nvSpPr>
          <p:cNvPr id="38922" name="Text Box 11"/>
          <p:cNvSpPr txBox="1">
            <a:spLocks noChangeArrowheads="1"/>
          </p:cNvSpPr>
          <p:nvPr/>
        </p:nvSpPr>
        <p:spPr bwMode="auto">
          <a:xfrm>
            <a:off x="827088" y="5589588"/>
            <a:ext cx="26511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compared to</a:t>
            </a:r>
          </a:p>
        </p:txBody>
      </p:sp>
      <p:sp>
        <p:nvSpPr>
          <p:cNvPr id="38923" name="Text Box 12"/>
          <p:cNvSpPr txBox="1">
            <a:spLocks noChangeArrowheads="1"/>
          </p:cNvSpPr>
          <p:nvPr/>
        </p:nvSpPr>
        <p:spPr bwMode="auto">
          <a:xfrm>
            <a:off x="539750" y="369888"/>
            <a:ext cx="8255000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4700" b="1" dirty="0">
                <a:solidFill>
                  <a:srgbClr val="003399"/>
                </a:solidFill>
              </a:rPr>
              <a:t>Complete the sentences.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8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8" grpId="0" build="p" autoUpdateAnimBg="0"/>
      <p:bldP spid="38919" grpId="0" build="p" autoUpdateAnimBg="0"/>
      <p:bldP spid="38922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69850" y="3000375"/>
            <a:ext cx="225901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zh-CN" altLang="en-US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69850" y="3000375"/>
            <a:ext cx="2357438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zh-CN" altLang="en-US"/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69850" y="3000375"/>
            <a:ext cx="20224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zh-CN" altLang="en-US"/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69850" y="3000375"/>
            <a:ext cx="886936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zh-CN" altLang="en-US"/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739776" y="764704"/>
            <a:ext cx="8245475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600" b="1" dirty="0">
                <a:latin typeface="Times New Roman" panose="02020603050405020304" pitchFamily="18" charset="0"/>
              </a:rPr>
              <a:t>Complete the sentences.</a:t>
            </a:r>
          </a:p>
          <a:p>
            <a:r>
              <a:rPr kumimoji="1" lang="en-US" altLang="zh-CN" sz="3600" b="1" dirty="0">
                <a:latin typeface="Times New Roman" panose="02020603050405020304" pitchFamily="18" charset="0"/>
              </a:rPr>
              <a:t>Example: </a:t>
            </a:r>
            <a:endParaRPr kumimoji="1" lang="en-US" altLang="zh-CN" sz="3600" b="1" u="sng" dirty="0">
              <a:latin typeface="Times New Roman" panose="02020603050405020304" pitchFamily="18" charset="0"/>
            </a:endParaRPr>
          </a:p>
          <a:p>
            <a:r>
              <a:rPr kumimoji="1" lang="en-US" altLang="zh-CN" sz="36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The good places to visit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in May or October are New York and Washington D.C.</a:t>
            </a:r>
          </a:p>
          <a:p>
            <a:r>
              <a:rPr kumimoji="1" lang="en-US" altLang="zh-CN" sz="3600" b="1" dirty="0">
                <a:latin typeface="Times New Roman" panose="02020603050405020304" pitchFamily="18" charset="0"/>
              </a:rPr>
              <a:t>1. September is _____________________ </a:t>
            </a:r>
          </a:p>
          <a:p>
            <a:r>
              <a:rPr kumimoji="1" lang="en-US" altLang="zh-CN" sz="3600" b="1" dirty="0">
                <a:latin typeface="Times New Roman" panose="02020603050405020304" pitchFamily="18" charset="0"/>
              </a:rPr>
              <a:t>    to New England. </a:t>
            </a:r>
          </a:p>
          <a:p>
            <a:r>
              <a:rPr kumimoji="1" lang="en-US" altLang="zh-CN" sz="3600" b="1" dirty="0">
                <a:latin typeface="Times New Roman" panose="02020603050405020304" pitchFamily="18" charset="0"/>
              </a:rPr>
              <a:t>2. It's __________________________ </a:t>
            </a:r>
          </a:p>
          <a:p>
            <a:r>
              <a:rPr kumimoji="1" lang="en-US" altLang="zh-CN" sz="3600" b="1" dirty="0">
                <a:latin typeface="Times New Roman" panose="02020603050405020304" pitchFamily="18" charset="0"/>
              </a:rPr>
              <a:t>    your camera. 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4016376" y="3465042"/>
            <a:ext cx="3740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the best time to go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2036763" y="4519142"/>
            <a:ext cx="4070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 good idea to bring</a:t>
            </a: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387351" y="764704"/>
            <a:ext cx="8245475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600" b="1" dirty="0">
                <a:latin typeface="Times New Roman" panose="02020603050405020304" pitchFamily="18" charset="0"/>
              </a:rPr>
              <a:t>3. A good reason to visit California in </a:t>
            </a:r>
          </a:p>
          <a:p>
            <a:r>
              <a:rPr kumimoji="1" lang="en-US" altLang="zh-CN" sz="3600" b="1" dirty="0">
                <a:latin typeface="Times New Roman" panose="02020603050405020304" pitchFamily="18" charset="0"/>
              </a:rPr>
              <a:t>    December is ____________________ </a:t>
            </a:r>
          </a:p>
          <a:p>
            <a:r>
              <a:rPr kumimoji="1" lang="en-US" altLang="zh-CN" sz="3600" b="1" dirty="0">
                <a:latin typeface="Times New Roman" panose="02020603050405020304" pitchFamily="18" charset="0"/>
              </a:rPr>
              <a:t>    the Sun. </a:t>
            </a:r>
          </a:p>
          <a:p>
            <a:r>
              <a:rPr kumimoji="1" lang="en-US" altLang="zh-CN" sz="3600" b="1" dirty="0">
                <a:latin typeface="Times New Roman" panose="02020603050405020304" pitchFamily="18" charset="0"/>
              </a:rPr>
              <a:t>4. Alaska is __________________ in July </a:t>
            </a:r>
          </a:p>
          <a:p>
            <a:r>
              <a:rPr kumimoji="1" lang="en-US" altLang="zh-CN" sz="3600" b="1" dirty="0">
                <a:latin typeface="Times New Roman" panose="02020603050405020304" pitchFamily="18" charset="0"/>
              </a:rPr>
              <a:t>    and August. </a:t>
            </a:r>
          </a:p>
          <a:p>
            <a:r>
              <a:rPr kumimoji="1" lang="en-US" altLang="zh-CN" sz="3600" b="1" dirty="0">
                <a:latin typeface="Times New Roman" panose="02020603050405020304" pitchFamily="18" charset="0"/>
              </a:rPr>
              <a:t>5. In the evening it's _________________ </a:t>
            </a:r>
          </a:p>
          <a:p>
            <a:r>
              <a:rPr kumimoji="1" lang="en-US" altLang="zh-CN" sz="3600" b="1" dirty="0">
                <a:latin typeface="Times New Roman" panose="02020603050405020304" pitchFamily="18" charset="0"/>
              </a:rPr>
              <a:t>    some warm clothes. </a:t>
            </a:r>
          </a:p>
          <a:p>
            <a:r>
              <a:rPr kumimoji="1" lang="en-US" altLang="zh-CN" sz="3600" b="1" dirty="0">
                <a:latin typeface="Times New Roman" panose="02020603050405020304" pitchFamily="18" charset="0"/>
              </a:rPr>
              <a:t>6. _______________________ the USA is </a:t>
            </a:r>
          </a:p>
          <a:p>
            <a:r>
              <a:rPr kumimoji="1" lang="zh-CN" altLang="en-US" sz="3600" b="1" dirty="0">
                <a:latin typeface="Times New Roman" panose="02020603050405020304" pitchFamily="18" charset="0"/>
              </a:rPr>
              <a:t>   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any time you like!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663951" y="1231429"/>
            <a:ext cx="3765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that it's nice to see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979738" y="2347442"/>
            <a:ext cx="3232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pleasant to visit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492626" y="3392017"/>
            <a:ext cx="3968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 good idea to wear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1035051" y="4508029"/>
            <a:ext cx="4248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The best time to visit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AutoShape 5" descr="bj6"/>
          <p:cNvSpPr>
            <a:spLocks noChangeArrowheads="1"/>
          </p:cNvSpPr>
          <p:nvPr/>
        </p:nvSpPr>
        <p:spPr bwMode="auto">
          <a:xfrm rot="20583221">
            <a:off x="427218" y="1900727"/>
            <a:ext cx="1511300" cy="936625"/>
          </a:xfrm>
          <a:prstGeom prst="horizontalScroll">
            <a:avLst>
              <a:gd name="adj" fmla="val 12500"/>
            </a:avLst>
          </a:prstGeom>
          <a:blipFill dpi="0" rotWithShape="1">
            <a:blip r:embed="rId2" cstate="email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sz="2800" dirty="0">
                <a:latin typeface="Impact" panose="020B0806030902050204" pitchFamily="34" charset="0"/>
              </a:rPr>
              <a:t>Exam</a:t>
            </a:r>
            <a:r>
              <a:rPr lang="en-US" altLang="zh-CN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Impact" panose="020B0806030902050204" pitchFamily="34" charset="0"/>
              </a:rPr>
              <a:t>ple</a:t>
            </a:r>
          </a:p>
        </p:txBody>
      </p:sp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647699" y="820631"/>
            <a:ext cx="8388797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3600" b="1" dirty="0">
                <a:latin typeface="Times New Roman" panose="02020603050405020304" pitchFamily="18" charset="0"/>
              </a:rPr>
              <a:t>When’s the best time to visit your 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town or country? Why?</a:t>
            </a:r>
          </a:p>
        </p:txBody>
      </p:sp>
      <p:sp>
        <p:nvSpPr>
          <p:cNvPr id="11268" name="AutoShape 4" descr="xx"/>
          <p:cNvSpPr>
            <a:spLocks noChangeArrowheads="1"/>
          </p:cNvSpPr>
          <p:nvPr/>
        </p:nvSpPr>
        <p:spPr bwMode="auto">
          <a:xfrm>
            <a:off x="881856" y="2765319"/>
            <a:ext cx="7740650" cy="3671887"/>
          </a:xfrm>
          <a:prstGeom prst="foldedCorner">
            <a:avLst>
              <a:gd name="adj" fmla="val 12500"/>
            </a:avLst>
          </a:prstGeom>
          <a:blipFill dpi="0" rotWithShape="1">
            <a:blip r:embed="rId3"/>
            <a:srcRect/>
            <a:stretch>
              <a:fillRect/>
            </a:stretch>
          </a:blip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r>
              <a:rPr lang="en-US" altLang="zh-CN" sz="3600" dirty="0">
                <a:latin typeface="Times New Roman" panose="02020603050405020304" pitchFamily="18" charset="0"/>
              </a:rPr>
              <a:t>S1: When is the best time to visit </a:t>
            </a:r>
          </a:p>
          <a:p>
            <a:r>
              <a:rPr lang="en-US" altLang="zh-CN" sz="3600" dirty="0">
                <a:latin typeface="Times New Roman" panose="02020603050405020304" pitchFamily="18" charset="0"/>
              </a:rPr>
              <a:t>      our town/city?</a:t>
            </a:r>
          </a:p>
          <a:p>
            <a:r>
              <a:rPr lang="en-US" altLang="zh-CN" sz="3600" dirty="0">
                <a:latin typeface="Times New Roman" panose="02020603050405020304" pitchFamily="18" charset="0"/>
              </a:rPr>
              <a:t>S2: I think September is the best time.</a:t>
            </a:r>
          </a:p>
          <a:p>
            <a:r>
              <a:rPr lang="en-US" altLang="zh-CN" sz="3600" dirty="0">
                <a:latin typeface="Times New Roman" panose="02020603050405020304" pitchFamily="18" charset="0"/>
              </a:rPr>
              <a:t>S1: Why?</a:t>
            </a:r>
          </a:p>
          <a:p>
            <a:r>
              <a:rPr lang="en-US" altLang="zh-CN" sz="3600" dirty="0">
                <a:latin typeface="Times New Roman" panose="02020603050405020304" pitchFamily="18" charset="0"/>
              </a:rPr>
              <a:t>S2: Because it’s not too hot or cold </a:t>
            </a:r>
          </a:p>
          <a:p>
            <a:r>
              <a:rPr lang="en-US" altLang="zh-CN" sz="3600" dirty="0">
                <a:latin typeface="Times New Roman" panose="02020603050405020304" pitchFamily="18" charset="0"/>
              </a:rPr>
              <a:t>      at that time.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  <p:bldP spid="1126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433387" y="476771"/>
            <a:ext cx="8353425" cy="496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200" b="1" dirty="0">
                <a:latin typeface="Times New Roman" panose="02020603050405020304" pitchFamily="18" charset="0"/>
              </a:rPr>
              <a:t>Read the advice and explain why.</a:t>
            </a:r>
          </a:p>
          <a:p>
            <a:r>
              <a:rPr kumimoji="1" lang="en-US" altLang="zh-CN" sz="3200" b="1" dirty="0">
                <a:latin typeface="Times New Roman" panose="02020603050405020304" pitchFamily="18" charset="0"/>
              </a:rPr>
              <a:t>camera; map; swimsuit; umbrella    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Example: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 </a:t>
            </a:r>
          </a:p>
          <a:p>
            <a:r>
              <a:rPr kumimoji="1" lang="en-US" altLang="zh-CN" sz="3200" b="1" dirty="0">
                <a:latin typeface="Times New Roman" panose="02020603050405020304" pitchFamily="18" charset="0"/>
              </a:rPr>
              <a:t>Bring an umbrella.  </a:t>
            </a:r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Because it might rain .</a:t>
            </a:r>
          </a:p>
          <a:p>
            <a:r>
              <a:rPr kumimoji="1" lang="en-US" altLang="zh-CN" sz="3200" b="1" dirty="0">
                <a:latin typeface="Times New Roman" panose="02020603050405020304" pitchFamily="18" charset="0"/>
              </a:rPr>
              <a:t>1. Wear warm clothes.    </a:t>
            </a:r>
          </a:p>
          <a:p>
            <a:endParaRPr kumimoji="1" lang="en-US" altLang="zh-CN" sz="3200" b="1" dirty="0">
              <a:latin typeface="Times New Roman" panose="02020603050405020304" pitchFamily="18" charset="0"/>
            </a:endParaRPr>
          </a:p>
          <a:p>
            <a:r>
              <a:rPr kumimoji="1" lang="en-US" altLang="zh-CN" sz="3200" b="1" dirty="0">
                <a:latin typeface="Times New Roman" panose="02020603050405020304" pitchFamily="18" charset="0"/>
              </a:rPr>
              <a:t>2. Buy a good map. </a:t>
            </a:r>
          </a:p>
          <a:p>
            <a:endParaRPr kumimoji="1" lang="en-US" altLang="zh-CN" sz="3200" b="1" dirty="0">
              <a:latin typeface="Times New Roman" panose="02020603050405020304" pitchFamily="18" charset="0"/>
            </a:endParaRPr>
          </a:p>
          <a:p>
            <a:r>
              <a:rPr kumimoji="1" lang="en-US" altLang="zh-CN" sz="3200" b="1" dirty="0">
                <a:latin typeface="Times New Roman" panose="02020603050405020304" pitchFamily="18" charset="0"/>
              </a:rPr>
              <a:t>3. Bring a swimsuit.      </a:t>
            </a:r>
          </a:p>
          <a:p>
            <a:endParaRPr kumimoji="1" lang="en-US" altLang="zh-CN" sz="3200" b="1" dirty="0">
              <a:latin typeface="Times New Roman" panose="02020603050405020304" pitchFamily="18" charset="0"/>
            </a:endParaRPr>
          </a:p>
          <a:p>
            <a:r>
              <a:rPr kumimoji="1" lang="en-US" altLang="zh-CN" sz="3200" b="1" dirty="0">
                <a:latin typeface="Times New Roman" panose="02020603050405020304" pitchFamily="18" charset="0"/>
              </a:rPr>
              <a:t>4. Bring your camera.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793750" y="2492896"/>
            <a:ext cx="7883525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Because it might be cool in the evening. </a:t>
            </a:r>
          </a:p>
          <a:p>
            <a:endParaRPr kumimoji="1"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Because you may want to travel around. </a:t>
            </a:r>
          </a:p>
          <a:p>
            <a:endParaRPr kumimoji="1"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Because you might want to swim in the sea. </a:t>
            </a:r>
          </a:p>
          <a:p>
            <a:endParaRPr kumimoji="1"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Because you may want to take photos of the autumn leaves.</a:t>
            </a: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990600" y="2924944"/>
            <a:ext cx="666115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600" b="1" dirty="0">
                <a:latin typeface="Times New Roman" panose="02020603050405020304" pitchFamily="18" charset="0"/>
              </a:rPr>
              <a:t>Write some advice for visiting your town and give the reasons . Use because , so and but .</a:t>
            </a:r>
            <a:endParaRPr kumimoji="1" lang="en-US" altLang="zh-CN" sz="3600" b="1" i="1" dirty="0">
              <a:latin typeface="Times New Roman" panose="02020603050405020304" pitchFamily="18" charset="0"/>
            </a:endParaRPr>
          </a:p>
          <a:p>
            <a:r>
              <a:rPr kumimoji="1" lang="en-US" altLang="zh-CN" sz="3600" b="1" i="1" dirty="0">
                <a:latin typeface="Times New Roman" panose="02020603050405020304" pitchFamily="18" charset="0"/>
              </a:rPr>
              <a:t>The best time to visit my town is in …because the weather is …</a:t>
            </a:r>
          </a:p>
        </p:txBody>
      </p:sp>
      <p:sp>
        <p:nvSpPr>
          <p:cNvPr id="20483" name="WordArt 4"/>
          <p:cNvSpPr>
            <a:spLocks noChangeArrowheads="1" noChangeShapeType="1" noTextEdit="1"/>
          </p:cNvSpPr>
          <p:nvPr/>
        </p:nvSpPr>
        <p:spPr bwMode="auto">
          <a:xfrm>
            <a:off x="990600" y="1124744"/>
            <a:ext cx="3636962" cy="1620837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altLang="zh-CN" sz="4400" kern="10" spc="-440" dirty="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 Black" panose="020B0A04020102020204"/>
              </a:rPr>
              <a:t>writing</a:t>
            </a:r>
            <a:endParaRPr lang="zh-CN" altLang="en-US" sz="4400" kern="10" spc="-440" dirty="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Arial Black" panose="020B0A04020102020204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755650" y="835025"/>
            <a:ext cx="8388350" cy="490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zh-CN" altLang="en-US" sz="2800" b="1" dirty="0">
                <a:latin typeface="Times New Roman" panose="02020603050405020304" pitchFamily="18" charset="0"/>
              </a:rPr>
              <a:t>达标学习  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A.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单词拼写 </a:t>
            </a:r>
          </a:p>
          <a:p>
            <a:r>
              <a:rPr kumimoji="1" lang="en-US" altLang="zh-CN" sz="3200" b="1" dirty="0">
                <a:latin typeface="Times New Roman" panose="02020603050405020304" pitchFamily="18" charset="0"/>
              </a:rPr>
              <a:t>1. It might rain , so bring an __________</a:t>
            </a:r>
          </a:p>
          <a:p>
            <a:r>
              <a:rPr kumimoji="1" lang="en-US" altLang="zh-CN" sz="3200" b="1" dirty="0">
                <a:latin typeface="Times New Roman" panose="02020603050405020304" pitchFamily="18" charset="0"/>
              </a:rPr>
              <a:t>    (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雨伞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) with you .</a:t>
            </a:r>
          </a:p>
          <a:p>
            <a:r>
              <a:rPr kumimoji="1" lang="en-US" altLang="zh-CN" sz="3200" b="1" dirty="0">
                <a:latin typeface="Times New Roman" panose="02020603050405020304" pitchFamily="18" charset="0"/>
              </a:rPr>
              <a:t>2. The war between the two__________ </a:t>
            </a:r>
          </a:p>
          <a:p>
            <a:r>
              <a:rPr kumimoji="1" lang="en-US" altLang="zh-CN" sz="3200" b="1" dirty="0">
                <a:latin typeface="Times New Roman" panose="02020603050405020304" pitchFamily="18" charset="0"/>
              </a:rPr>
              <a:t>    (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国家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)ended ten years later .</a:t>
            </a:r>
          </a:p>
          <a:p>
            <a:r>
              <a:rPr kumimoji="1" lang="en-US" altLang="zh-CN" sz="3200" b="1" dirty="0">
                <a:latin typeface="Times New Roman" panose="02020603050405020304" pitchFamily="18" charset="0"/>
              </a:rPr>
              <a:t>3. Digital _________(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相机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)are getting cheaper  </a:t>
            </a:r>
          </a:p>
          <a:p>
            <a:r>
              <a:rPr kumimoji="1" lang="en-US" altLang="zh-CN" sz="3200" b="1" dirty="0">
                <a:latin typeface="Times New Roman" panose="02020603050405020304" pitchFamily="18" charset="0"/>
              </a:rPr>
              <a:t>    and cheaper .</a:t>
            </a:r>
          </a:p>
          <a:p>
            <a:r>
              <a:rPr kumimoji="1" lang="en-US" altLang="zh-CN" sz="3200" b="1" dirty="0">
                <a:latin typeface="Times New Roman" panose="02020603050405020304" pitchFamily="18" charset="0"/>
              </a:rPr>
              <a:t>4. The weather in Kunming is _________</a:t>
            </a:r>
          </a:p>
          <a:p>
            <a:r>
              <a:rPr kumimoji="1" lang="en-US" altLang="zh-CN" sz="3200" b="1" dirty="0">
                <a:latin typeface="Times New Roman" panose="02020603050405020304" pitchFamily="18" charset="0"/>
              </a:rPr>
              <a:t>    (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舒适的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) .</a:t>
            </a:r>
          </a:p>
          <a:p>
            <a:r>
              <a:rPr kumimoji="1" lang="en-US" altLang="zh-CN" sz="3200" b="1" dirty="0">
                <a:latin typeface="Times New Roman" panose="02020603050405020304" pitchFamily="18" charset="0"/>
              </a:rPr>
              <a:t>5. Today he is _________ (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戴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)sunglasses .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5938837" y="1266825"/>
            <a:ext cx="17637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umbrella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5830887" y="2166938"/>
            <a:ext cx="17875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countries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2590800" y="3175000"/>
            <a:ext cx="16303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cameras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6227762" y="4171950"/>
            <a:ext cx="16287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pleasant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3490912" y="5108575"/>
            <a:ext cx="15843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wearing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827584" y="1052736"/>
            <a:ext cx="7812087" cy="478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2800" b="1" dirty="0">
                <a:latin typeface="Times New Roman" panose="02020603050405020304" pitchFamily="18" charset="0"/>
              </a:rPr>
              <a:t>B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．完成句子</a:t>
            </a:r>
          </a:p>
          <a:p>
            <a:r>
              <a:rPr kumimoji="1" lang="en-US" altLang="zh-CN" sz="2800" b="1" dirty="0">
                <a:latin typeface="Times New Roman" panose="02020603050405020304" pitchFamily="18" charset="0"/>
              </a:rPr>
              <a:t>1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．他有时给我发电子邮件。</a:t>
            </a:r>
          </a:p>
          <a:p>
            <a:r>
              <a:rPr kumimoji="1" lang="en-US" altLang="zh-CN" sz="2800" b="1" dirty="0">
                <a:latin typeface="Times New Roman" panose="02020603050405020304" pitchFamily="18" charset="0"/>
              </a:rPr>
              <a:t>He sends me emails _________________________ .</a:t>
            </a:r>
          </a:p>
          <a:p>
            <a:r>
              <a:rPr kumimoji="1" lang="en-US" altLang="zh-CN" sz="2800" b="1" dirty="0"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．什么时候是这儿放风筝的最佳时间？</a:t>
            </a:r>
          </a:p>
          <a:p>
            <a:r>
              <a:rPr kumimoji="1" lang="en-US" altLang="zh-CN" sz="2800" b="1" dirty="0">
                <a:latin typeface="Times New Roman" panose="02020603050405020304" pitchFamily="18" charset="0"/>
              </a:rPr>
              <a:t>When is the best time ___________________ here ?</a:t>
            </a:r>
          </a:p>
          <a:p>
            <a:r>
              <a:rPr kumimoji="1" lang="en-US" altLang="zh-CN" sz="2800" b="1" dirty="0">
                <a:latin typeface="Times New Roman" panose="02020603050405020304" pitchFamily="18" charset="0"/>
              </a:rPr>
              <a:t>3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．留下来喝杯咖啡是个好主意。</a:t>
            </a:r>
          </a:p>
          <a:p>
            <a:r>
              <a:rPr kumimoji="1" lang="en-US" altLang="zh-CN" sz="2800" b="1" dirty="0">
                <a:latin typeface="Times New Roman" panose="02020603050405020304" pitchFamily="18" charset="0"/>
              </a:rPr>
              <a:t>It is a good idea ____________________________ .</a:t>
            </a:r>
          </a:p>
          <a:p>
            <a:r>
              <a:rPr kumimoji="1" lang="en-US" altLang="zh-CN" sz="2800" b="1" dirty="0">
                <a:latin typeface="Times New Roman" panose="02020603050405020304" pitchFamily="18" charset="0"/>
              </a:rPr>
              <a:t>4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．住在珠海舒适吗？</a:t>
            </a:r>
          </a:p>
          <a:p>
            <a:r>
              <a:rPr kumimoji="1" lang="en-US" altLang="zh-CN" sz="2800" b="1" dirty="0">
                <a:latin typeface="Times New Roman" panose="02020603050405020304" pitchFamily="18" charset="0"/>
              </a:rPr>
              <a:t>Is it pleasant ___________________Zhuhai ?</a:t>
            </a:r>
          </a:p>
          <a:p>
            <a:r>
              <a:rPr kumimoji="1" lang="en-US" altLang="zh-CN" sz="2800" b="1" dirty="0">
                <a:latin typeface="Times New Roman" panose="02020603050405020304" pitchFamily="18" charset="0"/>
              </a:rPr>
              <a:t>5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．我们要现在就走，否则他要生气了。</a:t>
            </a:r>
          </a:p>
          <a:p>
            <a:r>
              <a:rPr kumimoji="1" lang="en-US" altLang="zh-CN" sz="2800" b="1" dirty="0">
                <a:latin typeface="Times New Roman" panose="02020603050405020304" pitchFamily="18" charset="0"/>
              </a:rPr>
              <a:t>We have to ______________ , or he’ll __________ .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318496" y="1844898"/>
            <a:ext cx="28416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from time to time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4607421" y="2745011"/>
            <a:ext cx="17653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to fly kites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3670796" y="3537173"/>
            <a:ext cx="3997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to stay for a cup of coffee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562846" y="4437286"/>
            <a:ext cx="14874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to live in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3131046" y="5265961"/>
            <a:ext cx="52720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go now                             get angry</a:t>
            </a: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684213" y="1016000"/>
            <a:ext cx="7669212" cy="478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zh-CN" altLang="en-US" sz="2800" b="1" dirty="0">
                <a:latin typeface="Times New Roman" panose="02020603050405020304" pitchFamily="18" charset="0"/>
              </a:rPr>
              <a:t>语法小结</a:t>
            </a:r>
          </a:p>
          <a:p>
            <a:r>
              <a:rPr kumimoji="1" lang="zh-CN" altLang="en-US" sz="2800" b="1" dirty="0">
                <a:latin typeface="Times New Roman" panose="02020603050405020304" pitchFamily="18" charset="0"/>
              </a:rPr>
              <a:t>动词不定式做主语</a:t>
            </a:r>
          </a:p>
          <a:p>
            <a:r>
              <a:rPr kumimoji="1" lang="en-US" altLang="zh-CN" sz="2800" b="1" dirty="0">
                <a:latin typeface="Times New Roman" panose="02020603050405020304" pitchFamily="18" charset="0"/>
              </a:rPr>
              <a:t>1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．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It's easy (for me) to do that.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我做这事太容易了。（常用的形容词有：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easy,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　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difficult,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　 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hard,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　 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important,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　 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possible,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　 </a:t>
            </a:r>
          </a:p>
          <a:p>
            <a:r>
              <a:rPr kumimoji="1" lang="en-US" altLang="zh-CN" sz="2800" b="1" dirty="0">
                <a:latin typeface="Times New Roman" panose="02020603050405020304" pitchFamily="18" charset="0"/>
              </a:rPr>
              <a:t>impossible,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　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comfortable,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　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necessary,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　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better;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　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the first, the next,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　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the last,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　</a:t>
            </a:r>
          </a:p>
          <a:p>
            <a:r>
              <a:rPr kumimoji="1" lang="en-US" altLang="zh-CN" sz="2800" b="1" dirty="0">
                <a:latin typeface="Times New Roman" panose="02020603050405020304" pitchFamily="18" charset="0"/>
              </a:rPr>
              <a:t>the best,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　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too much,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　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too little,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　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not enough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）例句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:</a:t>
            </a:r>
          </a:p>
          <a:p>
            <a:r>
              <a:rPr kumimoji="1" lang="en-US" altLang="zh-CN" sz="2800" b="1" dirty="0"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．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It's so nice to hear your voice.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听到你的声音真高兴。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976958" y="980728"/>
            <a:ext cx="7669213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2800" b="1" dirty="0">
                <a:latin typeface="Times New Roman" panose="02020603050405020304" pitchFamily="18" charset="0"/>
              </a:rPr>
              <a:t>3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．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It's necessary for you to lock the car when you do not use it.</a:t>
            </a:r>
          </a:p>
          <a:p>
            <a:r>
              <a:rPr kumimoji="1" lang="zh-CN" altLang="en-US" sz="2800" b="1" dirty="0">
                <a:latin typeface="Times New Roman" panose="02020603050405020304" pitchFamily="18" charset="0"/>
              </a:rPr>
              <a:t>当你不用车的时候，锁车是有必要的。</a:t>
            </a:r>
          </a:p>
          <a:p>
            <a:r>
              <a:rPr kumimoji="1" lang="en-US" altLang="zh-CN" sz="2800" b="1" dirty="0">
                <a:latin typeface="Times New Roman" panose="02020603050405020304" pitchFamily="18" charset="0"/>
              </a:rPr>
              <a:t>4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．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It's very kind of you to help us.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　他帮助我们，他真好。</a:t>
            </a:r>
          </a:p>
          <a:p>
            <a:r>
              <a:rPr kumimoji="1" lang="zh-CN" altLang="en-US" sz="2800" b="1" dirty="0">
                <a:latin typeface="Times New Roman" panose="02020603050405020304" pitchFamily="18" charset="0"/>
              </a:rPr>
              <a:t>（常用的形容词有：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kind, nice, stupid, rude, clever, foolish, brave, silly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）例句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:</a:t>
            </a:r>
          </a:p>
          <a:p>
            <a:r>
              <a:rPr kumimoji="1" lang="en-US" altLang="zh-CN" sz="2800" b="1" dirty="0">
                <a:latin typeface="Times New Roman" panose="02020603050405020304" pitchFamily="18" charset="0"/>
              </a:rPr>
              <a:t>5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．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It was silly of us to believe him.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　我们真愚蠢，竟然相信了他。</a:t>
            </a:r>
          </a:p>
          <a:p>
            <a:r>
              <a:rPr kumimoji="1" lang="en-US" altLang="zh-CN" sz="2800" b="1" dirty="0">
                <a:latin typeface="Times New Roman" panose="02020603050405020304" pitchFamily="18" charset="0"/>
              </a:rPr>
              <a:t>6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．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It seemed selfish of him not to give them anything.</a:t>
            </a:r>
          </a:p>
          <a:p>
            <a:r>
              <a:rPr kumimoji="1" lang="zh-CN" altLang="en-US" sz="2800" b="1" dirty="0">
                <a:latin typeface="Times New Roman" panose="02020603050405020304" pitchFamily="18" charset="0"/>
              </a:rPr>
              <a:t>他不给他们任何东西，这显得太自私了。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827584" y="1844824"/>
            <a:ext cx="7488832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               注意：</a:t>
            </a:r>
          </a:p>
          <a:p>
            <a:r>
              <a:rPr kumimoji="1" lang="en-US" altLang="zh-CN" sz="2800" b="1" dirty="0">
                <a:latin typeface="Times New Roman" panose="02020603050405020304" pitchFamily="18" charset="0"/>
              </a:rPr>
              <a:t>1)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其他系动词如，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look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appear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等也可用于此句型。 </a:t>
            </a:r>
            <a:br>
              <a:rPr kumimoji="1" lang="zh-CN" altLang="en-US" sz="2800" b="1" dirty="0">
                <a:latin typeface="Times New Roman" panose="02020603050405020304" pitchFamily="18" charset="0"/>
              </a:rPr>
            </a:br>
            <a:r>
              <a:rPr kumimoji="1" lang="en-US" altLang="zh-CN" sz="2800" b="1" dirty="0">
                <a:latin typeface="Times New Roman" panose="02020603050405020304" pitchFamily="18" charset="0"/>
              </a:rPr>
              <a:t>2)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不定式作为句子成分时，动词用单数形式。</a:t>
            </a:r>
          </a:p>
          <a:p>
            <a:r>
              <a:rPr kumimoji="1" lang="en-US" altLang="zh-CN" sz="2800" b="1" dirty="0">
                <a:latin typeface="Times New Roman" panose="02020603050405020304" pitchFamily="18" charset="0"/>
              </a:rPr>
              <a:t>3)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当不定式做主语的句子中又有一个不定式作表语时，不能用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It is… to…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的句型</a:t>
            </a:r>
          </a:p>
          <a:p>
            <a:r>
              <a:rPr kumimoji="1" lang="en-US" altLang="zh-CN" sz="2800" b="1" dirty="0">
                <a:latin typeface="Times New Roman" panose="02020603050405020304" pitchFamily="18" charset="0"/>
              </a:rPr>
              <a:t>(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对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)To see is to believe.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　百闻不如一见。</a:t>
            </a:r>
          </a:p>
          <a:p>
            <a:r>
              <a:rPr kumimoji="1" lang="en-US" altLang="zh-CN" sz="2800" b="1" dirty="0">
                <a:latin typeface="Times New Roman" panose="02020603050405020304" pitchFamily="18" charset="0"/>
              </a:rPr>
              <a:t>(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错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)It is to believe to see</a:t>
            </a:r>
            <a:r>
              <a:rPr kumimoji="1" lang="en-US" altLang="zh-CN" sz="2800" b="1" dirty="0" smtClean="0">
                <a:latin typeface="Times New Roman" panose="02020603050405020304" pitchFamily="18" charset="0"/>
              </a:rPr>
              <a:t>. </a:t>
            </a:r>
            <a:endParaRPr kumimoji="1" lang="en-US" altLang="zh-CN" sz="28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3" descr="2004311342375608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9146" y="3140968"/>
            <a:ext cx="3313112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4" descr="2004311342375608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352" y="2348880"/>
            <a:ext cx="3313112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1043608" y="1069976"/>
            <a:ext cx="6337300" cy="1555750"/>
          </a:xfrm>
          <a:prstGeom prst="rect">
            <a:avLst/>
          </a:prstGeom>
          <a:noFill/>
          <a:ln w="9525" algn="ctr">
            <a:noFill/>
            <a:miter lim="800000"/>
          </a:ln>
          <a:effectLst>
            <a:outerShdw dist="3592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1. Conclusion</a:t>
            </a:r>
          </a:p>
          <a:p>
            <a:pPr>
              <a:defRPr/>
            </a:pPr>
            <a:r>
              <a:rPr lang="en-US" altLang="zh-CN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zh-CN" sz="4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Wb</a:t>
            </a:r>
            <a:r>
              <a:rPr lang="en-US" altLang="zh-CN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 Ex. 4 , 5 , 6</a:t>
            </a:r>
            <a:r>
              <a:rPr lang="zh-CN" altLang="zh-CN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&amp;</a:t>
            </a:r>
            <a:r>
              <a:rPr lang="en-US" altLang="zh-CN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2286000" y="1857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1" r:id="rId3" imgW="4572000" imgH="3143250" progId="Paint.Picture">
                  <p:embed/>
                </p:oleObj>
              </mc:Choice>
              <mc:Fallback>
                <p:oleObj r:id="rId3" imgW="4572000" imgH="3143250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0" name="Text Box 4"/>
          <p:cNvSpPr txBox="1">
            <a:spLocks noChangeArrowheads="1"/>
          </p:cNvSpPr>
          <p:nvPr/>
        </p:nvSpPr>
        <p:spPr bwMode="auto">
          <a:xfrm rot="-17628444">
            <a:off x="-463550" y="1752600"/>
            <a:ext cx="260985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CN" sz="4100" b="1">
                <a:solidFill>
                  <a:srgbClr val="FF0000"/>
                </a:solidFill>
                <a:latin typeface="Times New Roman" panose="02020603050405020304" pitchFamily="18" charset="0"/>
              </a:rPr>
              <a:t>California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131763" y="3271838"/>
            <a:ext cx="3095625" cy="69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CN" sz="4100" b="1">
                <a:solidFill>
                  <a:srgbClr val="FF0000"/>
                </a:solidFill>
                <a:latin typeface="Times New Roman" panose="02020603050405020304" pitchFamily="18" charset="0"/>
              </a:rPr>
              <a:t>Los Angeles</a:t>
            </a:r>
          </a:p>
        </p:txBody>
      </p:sp>
      <p:pic>
        <p:nvPicPr>
          <p:cNvPr id="39942" name="Picture 6" descr="BD14868_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04800" y="3124200"/>
            <a:ext cx="76200" cy="76200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2555875" y="3992563"/>
            <a:ext cx="2197100" cy="69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CN" sz="4100" b="1">
                <a:solidFill>
                  <a:srgbClr val="FF0000"/>
                </a:solidFill>
                <a:latin typeface="Times New Roman" panose="02020603050405020304" pitchFamily="18" charset="0"/>
              </a:rPr>
              <a:t>Texas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849313" y="5640388"/>
            <a:ext cx="2579687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CN" sz="4100" b="1">
                <a:solidFill>
                  <a:srgbClr val="FF0000"/>
                </a:solidFill>
                <a:latin typeface="Times New Roman" panose="02020603050405020304" pitchFamily="18" charset="0"/>
              </a:rPr>
              <a:t>Alaska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6176963" y="1981200"/>
            <a:ext cx="2967037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CN" sz="4100" b="1">
                <a:solidFill>
                  <a:srgbClr val="FF0000"/>
                </a:solidFill>
                <a:latin typeface="Times New Roman" panose="02020603050405020304" pitchFamily="18" charset="0"/>
              </a:rPr>
              <a:t>New York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5765800" y="2514600"/>
            <a:ext cx="3225800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CN" sz="4100" b="1">
                <a:solidFill>
                  <a:srgbClr val="FF0000"/>
                </a:solidFill>
                <a:latin typeface="Times New Roman" panose="02020603050405020304" pitchFamily="18" charset="0"/>
              </a:rPr>
              <a:t>Washington DC</a:t>
            </a:r>
          </a:p>
        </p:txBody>
      </p:sp>
      <p:pic>
        <p:nvPicPr>
          <p:cNvPr id="39947" name="Picture 11" descr="BD14868_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620000" y="2362200"/>
            <a:ext cx="76200" cy="76200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48" name="Picture 12" descr="BD14868_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356475" y="2528888"/>
            <a:ext cx="76200" cy="76200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49" name="Picture 13" descr="BD14868_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772400" y="1830388"/>
            <a:ext cx="76200" cy="74612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5532438" y="909638"/>
            <a:ext cx="3611562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CN" sz="4100" b="1">
                <a:solidFill>
                  <a:srgbClr val="FF0000"/>
                </a:solidFill>
                <a:latin typeface="Times New Roman" panose="02020603050405020304" pitchFamily="18" charset="0"/>
              </a:rPr>
              <a:t>New England</a:t>
            </a:r>
          </a:p>
        </p:txBody>
      </p:sp>
      <p:pic>
        <p:nvPicPr>
          <p:cNvPr id="39951" name="Picture 15" descr="BD14868_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900488" y="4778375"/>
            <a:ext cx="76200" cy="7778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52" name="Picture 16" descr="BD14868_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651125" y="5499100"/>
            <a:ext cx="76200" cy="7778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53" name="Picture 17" descr="BD14868_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52413" y="2720975"/>
            <a:ext cx="76200" cy="7778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utoUpdateAnimBg="0"/>
      <p:bldP spid="39941" grpId="0" autoUpdateAnimBg="0"/>
      <p:bldP spid="39943" grpId="0" autoUpdateAnimBg="0"/>
      <p:bldP spid="39944" grpId="0" autoUpdateAnimBg="0"/>
      <p:bldP spid="39945" grpId="0" autoUpdateAnimBg="0"/>
      <p:bldP spid="39946" grpId="0" autoUpdateAnimBg="0"/>
      <p:bldP spid="3995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611188" y="1449388"/>
            <a:ext cx="74898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/>
              <a:t>Talk something about the pictures .</a:t>
            </a:r>
          </a:p>
        </p:txBody>
      </p:sp>
      <p:sp>
        <p:nvSpPr>
          <p:cNvPr id="8195" name="WordArt 4"/>
          <p:cNvSpPr>
            <a:spLocks noChangeArrowheads="1" noChangeShapeType="1" noTextEdit="1"/>
          </p:cNvSpPr>
          <p:nvPr/>
        </p:nvSpPr>
        <p:spPr bwMode="auto">
          <a:xfrm>
            <a:off x="684213" y="584200"/>
            <a:ext cx="6610350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4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Black" panose="020B0A04020102020204"/>
              </a:rPr>
              <a:t>Enjoy some pictures.</a:t>
            </a:r>
            <a:endParaRPr lang="zh-CN" altLang="en-US" sz="4400" b="1" kern="1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 Black" panose="020B0A04020102020204"/>
            </a:endParaRPr>
          </a:p>
        </p:txBody>
      </p:sp>
      <p:pic>
        <p:nvPicPr>
          <p:cNvPr id="8196" name="Picture 5" descr="C:\Program Files\NSE\NSE-JH8A\template\normal\pics\house.jpg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395288" y="2205038"/>
            <a:ext cx="8316912" cy="428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0" y="29527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zh-CN" altLang="en-US"/>
          </a:p>
        </p:txBody>
      </p:sp>
      <p:sp>
        <p:nvSpPr>
          <p:cNvPr id="8198" name="Rectangle 7"/>
          <p:cNvSpPr>
            <a:spLocks noChangeArrowheads="1"/>
          </p:cNvSpPr>
          <p:nvPr/>
        </p:nvSpPr>
        <p:spPr bwMode="auto">
          <a:xfrm>
            <a:off x="0" y="29527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zh-CN" alt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03238" y="5697538"/>
            <a:ext cx="4273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kumimoji="1" lang="en-US" altLang="zh-CN" sz="3600" b="1">
                <a:solidFill>
                  <a:srgbClr val="FFFFFF"/>
                </a:solidFill>
                <a:latin typeface="Times New Roman" panose="02020603050405020304" pitchFamily="18" charset="0"/>
              </a:rPr>
              <a:t>Fall in New England</a:t>
            </a:r>
            <a:r>
              <a:rPr kumimoji="1" lang="en-US" altLang="zh-CN" sz="2800" b="1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C:\Program Files\NSE\NSE-JH8A\template\normal\pics\seaside 1.jpg"/>
          <p:cNvPicPr>
            <a:picLocks noChangeAspect="1" noChangeArrowheads="1"/>
          </p:cNvPicPr>
          <p:nvPr/>
        </p:nvPicPr>
        <p:blipFill>
          <a:blip r:embed="rId3" r:link="rId4" cstate="email"/>
          <a:srcRect/>
          <a:stretch>
            <a:fillRect/>
          </a:stretch>
        </p:blipFill>
        <p:spPr bwMode="auto">
          <a:xfrm>
            <a:off x="395288" y="476250"/>
            <a:ext cx="8280400" cy="601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0" y="29527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endParaRPr lang="zh-CN" alt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827088" y="2216150"/>
            <a:ext cx="328453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kumimoji="1" lang="en-US" altLang="zh-CN" sz="4400" b="1">
                <a:solidFill>
                  <a:srgbClr val="FFFFFF"/>
                </a:solidFill>
                <a:latin typeface="Times New Roman" panose="02020603050405020304" pitchFamily="18" charset="0"/>
              </a:rPr>
              <a:t>Los Angeles.</a:t>
            </a:r>
            <a:r>
              <a:rPr kumimoji="1" lang="en-US" altLang="zh-CN" sz="2800" b="1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C:\Program Files\NSE\NSE-JH8A\template\normal\pics\snow in YN.jpg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395288" y="476250"/>
            <a:ext cx="8316912" cy="601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03238" y="5300663"/>
            <a:ext cx="8172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New York or Washington D.C. in winter</a:t>
            </a:r>
            <a:r>
              <a:rPr kumimoji="1" lang="en-US" altLang="zh-CN" sz="2800" b="1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95250" y="728663"/>
            <a:ext cx="9144000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marL="444500" indent="-4445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01700" indent="-4445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57630" indent="-4445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16100" indent="-4445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73300" indent="-4445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30500" indent="-4445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187700" indent="-4445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44900" indent="-4445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02100" indent="-4445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kumimoji="1" lang="en-US" altLang="zh-CN" sz="6200" b="1">
                <a:latin typeface="Times New Roman" panose="02020603050405020304" pitchFamily="18" charset="0"/>
              </a:rPr>
              <a:t>1. Where is it ?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0" y="1966913"/>
            <a:ext cx="9144000" cy="155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</a:pPr>
            <a:r>
              <a:rPr kumimoji="1" lang="en-US" altLang="zh-CN" sz="6200" b="1" dirty="0">
                <a:latin typeface="Times New Roman" panose="02020603050405020304" pitchFamily="18" charset="0"/>
              </a:rPr>
              <a:t>2. When is the best time  to visit it? 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4788024" y="4714739"/>
            <a:ext cx="3516312" cy="1046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6200" b="1" dirty="0">
                <a:latin typeface="Times New Roman" panose="02020603050405020304" pitchFamily="18" charset="0"/>
              </a:rPr>
              <a:t>New </a:t>
            </a:r>
            <a:r>
              <a:rPr kumimoji="1" lang="en-US" altLang="zh-CN" sz="6200" b="1" dirty="0" smtClean="0">
                <a:latin typeface="Times New Roman" panose="02020603050405020304" pitchFamily="18" charset="0"/>
              </a:rPr>
              <a:t>York</a:t>
            </a:r>
            <a:endParaRPr kumimoji="1" lang="en-US" altLang="zh-CN" sz="6200" b="1" dirty="0">
              <a:latin typeface="Times New Roman" panose="02020603050405020304" pitchFamily="18" charset="0"/>
            </a:endParaRPr>
          </a:p>
        </p:txBody>
      </p:sp>
      <p:pic>
        <p:nvPicPr>
          <p:cNvPr id="40965" name="Picture 5" descr="1283304448081_00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" y="3617912"/>
            <a:ext cx="4211961" cy="324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706438" y="7938"/>
            <a:ext cx="12887325" cy="103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15" tIns="59258" rIns="118515" bIns="59258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59245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86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780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7045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27655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84855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42055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99255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6200" b="1">
                <a:solidFill>
                  <a:srgbClr val="003399"/>
                </a:solidFill>
              </a:rPr>
              <a:t>Guessing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95250" y="728663"/>
            <a:ext cx="9144000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marL="444500" indent="-4445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01700" indent="-4445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57630" indent="-4445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16100" indent="-4445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73300" indent="-4445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30500" indent="-4445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187700" indent="-4445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44900" indent="-4445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02100" indent="-4445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kumimoji="1" lang="en-US" altLang="zh-CN" sz="6200" b="1">
                <a:latin typeface="Times New Roman" panose="02020603050405020304" pitchFamily="18" charset="0"/>
              </a:rPr>
              <a:t>1. Where is it ?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0" y="1966913"/>
            <a:ext cx="9144000" cy="155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</a:pPr>
            <a:r>
              <a:rPr kumimoji="1" lang="en-US" altLang="zh-CN" sz="6200" b="1">
                <a:latin typeface="Times New Roman" panose="02020603050405020304" pitchFamily="18" charset="0"/>
              </a:rPr>
              <a:t>2. When is the best time  to visit it? 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668838" y="4149725"/>
            <a:ext cx="4475162" cy="237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313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6200" b="1">
                <a:latin typeface="Times New Roman" panose="02020603050405020304" pitchFamily="18" charset="0"/>
              </a:rPr>
              <a:t>Washington</a:t>
            </a:r>
          </a:p>
          <a:p>
            <a:pPr>
              <a:spcBef>
                <a:spcPct val="50000"/>
              </a:spcBef>
            </a:pPr>
            <a:endParaRPr kumimoji="1" lang="zh-CN" altLang="en-US" sz="6200" b="1">
              <a:latin typeface="Times New Roman" panose="02020603050405020304" pitchFamily="18" charset="0"/>
            </a:endParaRPr>
          </a:p>
        </p:txBody>
      </p:sp>
      <p:pic>
        <p:nvPicPr>
          <p:cNvPr id="41989" name="Picture 5" descr="ANd9GcTf2QKKFrA3ZraJGTBML8jrUUg4CXCyIJw84-5kiJDLWHy2rFu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3" y="3429000"/>
            <a:ext cx="4511675" cy="3386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419100" y="7938"/>
            <a:ext cx="12887325" cy="103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15" tIns="59258" rIns="118515" bIns="59258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59245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86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780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7045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27655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84855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42055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99255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6200" b="1">
                <a:solidFill>
                  <a:srgbClr val="003399"/>
                </a:solidFill>
              </a:rPr>
              <a:t>Guessing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诗情画意 1">
      <a:dk1>
        <a:srgbClr val="007A77"/>
      </a:dk1>
      <a:lt1>
        <a:srgbClr val="FFFFFF"/>
      </a:lt1>
      <a:dk2>
        <a:srgbClr val="003399"/>
      </a:dk2>
      <a:lt2>
        <a:srgbClr val="C0C0C0"/>
      </a:lt2>
      <a:accent1>
        <a:srgbClr val="EBF7FF"/>
      </a:accent1>
      <a:accent2>
        <a:srgbClr val="3366FF"/>
      </a:accent2>
      <a:accent3>
        <a:srgbClr val="FFFFFF"/>
      </a:accent3>
      <a:accent4>
        <a:srgbClr val="006765"/>
      </a:accent4>
      <a:accent5>
        <a:srgbClr val="F3FAFF"/>
      </a:accent5>
      <a:accent6>
        <a:srgbClr val="2D5CE7"/>
      </a:accent6>
      <a:hlink>
        <a:srgbClr val="DC5900"/>
      </a:hlink>
      <a:folHlink>
        <a:srgbClr val="7979A5"/>
      </a:folHlink>
    </a:clrScheme>
    <a:fontScheme name="诗情画意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诗情画意 1">
        <a:dk1>
          <a:srgbClr val="007A77"/>
        </a:dk1>
        <a:lt1>
          <a:srgbClr val="FFFFFF"/>
        </a:lt1>
        <a:dk2>
          <a:srgbClr val="003399"/>
        </a:dk2>
        <a:lt2>
          <a:srgbClr val="C0C0C0"/>
        </a:lt2>
        <a:accent1>
          <a:srgbClr val="EBF7FF"/>
        </a:accent1>
        <a:accent2>
          <a:srgbClr val="3366FF"/>
        </a:accent2>
        <a:accent3>
          <a:srgbClr val="FFFFFF"/>
        </a:accent3>
        <a:accent4>
          <a:srgbClr val="006765"/>
        </a:accent4>
        <a:accent5>
          <a:srgbClr val="F3FAFF"/>
        </a:accent5>
        <a:accent6>
          <a:srgbClr val="2D5CE7"/>
        </a:accent6>
        <a:hlink>
          <a:srgbClr val="DC5900"/>
        </a:hlink>
        <a:folHlink>
          <a:srgbClr val="7979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2">
        <a:dk1>
          <a:srgbClr val="005FBE"/>
        </a:dk1>
        <a:lt1>
          <a:srgbClr val="FFFFDD"/>
        </a:lt1>
        <a:dk2>
          <a:srgbClr val="2C5884"/>
        </a:dk2>
        <a:lt2>
          <a:srgbClr val="C0C0C0"/>
        </a:lt2>
        <a:accent1>
          <a:srgbClr val="E9F7FF"/>
        </a:accent1>
        <a:accent2>
          <a:srgbClr val="F89400"/>
        </a:accent2>
        <a:accent3>
          <a:srgbClr val="FFFFEB"/>
        </a:accent3>
        <a:accent4>
          <a:srgbClr val="0050A2"/>
        </a:accent4>
        <a:accent5>
          <a:srgbClr val="F2FAFF"/>
        </a:accent5>
        <a:accent6>
          <a:srgbClr val="E18600"/>
        </a:accent6>
        <a:hlink>
          <a:srgbClr val="B20048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3">
        <a:dk1>
          <a:srgbClr val="5D5D8B"/>
        </a:dk1>
        <a:lt1>
          <a:srgbClr val="DAEADE"/>
        </a:lt1>
        <a:dk2>
          <a:srgbClr val="A25269"/>
        </a:dk2>
        <a:lt2>
          <a:srgbClr val="C0C0C0"/>
        </a:lt2>
        <a:accent1>
          <a:srgbClr val="FFFFDD"/>
        </a:accent1>
        <a:accent2>
          <a:srgbClr val="3399FF"/>
        </a:accent2>
        <a:accent3>
          <a:srgbClr val="EAF3EC"/>
        </a:accent3>
        <a:accent4>
          <a:srgbClr val="4E4E76"/>
        </a:accent4>
        <a:accent5>
          <a:srgbClr val="FFFFEB"/>
        </a:accent5>
        <a:accent6>
          <a:srgbClr val="2D8AE7"/>
        </a:accent6>
        <a:hlink>
          <a:srgbClr val="336699"/>
        </a:hlink>
        <a:folHlink>
          <a:srgbClr val="F08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4">
        <a:dk1>
          <a:srgbClr val="006666"/>
        </a:dk1>
        <a:lt1>
          <a:srgbClr val="CCECFF"/>
        </a:lt1>
        <a:dk2>
          <a:srgbClr val="336699"/>
        </a:dk2>
        <a:lt2>
          <a:srgbClr val="C0C0C0"/>
        </a:lt2>
        <a:accent1>
          <a:srgbClr val="FFFFCC"/>
        </a:accent1>
        <a:accent2>
          <a:srgbClr val="FF6600"/>
        </a:accent2>
        <a:accent3>
          <a:srgbClr val="E2F4FF"/>
        </a:accent3>
        <a:accent4>
          <a:srgbClr val="005656"/>
        </a:accent4>
        <a:accent5>
          <a:srgbClr val="FFFFE2"/>
        </a:accent5>
        <a:accent6>
          <a:srgbClr val="E75C00"/>
        </a:accent6>
        <a:hlink>
          <a:srgbClr val="0066FF"/>
        </a:hlink>
        <a:folHlink>
          <a:srgbClr val="BE54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5">
        <a:dk1>
          <a:srgbClr val="0033CC"/>
        </a:dk1>
        <a:lt1>
          <a:srgbClr val="FFE9E9"/>
        </a:lt1>
        <a:dk2>
          <a:srgbClr val="000000"/>
        </a:dk2>
        <a:lt2>
          <a:srgbClr val="C0C0C0"/>
        </a:lt2>
        <a:accent1>
          <a:srgbClr val="D5E5DB"/>
        </a:accent1>
        <a:accent2>
          <a:srgbClr val="3366FF"/>
        </a:accent2>
        <a:accent3>
          <a:srgbClr val="FFF2F2"/>
        </a:accent3>
        <a:accent4>
          <a:srgbClr val="002AAE"/>
        </a:accent4>
        <a:accent5>
          <a:srgbClr val="E7F0EA"/>
        </a:accent5>
        <a:accent6>
          <a:srgbClr val="2D5CE7"/>
        </a:accent6>
        <a:hlink>
          <a:srgbClr val="FF9900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6">
        <a:dk1>
          <a:srgbClr val="336699"/>
        </a:dk1>
        <a:lt1>
          <a:srgbClr val="F4E9E0"/>
        </a:lt1>
        <a:dk2>
          <a:srgbClr val="DC5900"/>
        </a:dk2>
        <a:lt2>
          <a:srgbClr val="C0C0C0"/>
        </a:lt2>
        <a:accent1>
          <a:srgbClr val="E4E4E4"/>
        </a:accent1>
        <a:accent2>
          <a:srgbClr val="3399FF"/>
        </a:accent2>
        <a:accent3>
          <a:srgbClr val="F8F2ED"/>
        </a:accent3>
        <a:accent4>
          <a:srgbClr val="2A5682"/>
        </a:accent4>
        <a:accent5>
          <a:srgbClr val="EFEFEF"/>
        </a:accent5>
        <a:accent6>
          <a:srgbClr val="2D8AE7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7">
        <a:dk1>
          <a:srgbClr val="CC3300"/>
        </a:dk1>
        <a:lt1>
          <a:srgbClr val="E5E5FF"/>
        </a:lt1>
        <a:dk2>
          <a:srgbClr val="565680"/>
        </a:dk2>
        <a:lt2>
          <a:srgbClr val="C0C0C0"/>
        </a:lt2>
        <a:accent1>
          <a:srgbClr val="E6E4EC"/>
        </a:accent1>
        <a:accent2>
          <a:srgbClr val="0066CC"/>
        </a:accent2>
        <a:accent3>
          <a:srgbClr val="F0F0FF"/>
        </a:accent3>
        <a:accent4>
          <a:srgbClr val="AE2A00"/>
        </a:accent4>
        <a:accent5>
          <a:srgbClr val="F0EFF4"/>
        </a:accent5>
        <a:accent6>
          <a:srgbClr val="005CB9"/>
        </a:accent6>
        <a:hlink>
          <a:srgbClr val="008080"/>
        </a:hlink>
        <a:folHlink>
          <a:srgbClr val="7B7B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8">
        <a:dk1>
          <a:srgbClr val="000099"/>
        </a:dk1>
        <a:lt1>
          <a:srgbClr val="FFE2C5"/>
        </a:lt1>
        <a:dk2>
          <a:srgbClr val="007D7A"/>
        </a:dk2>
        <a:lt2>
          <a:srgbClr val="C0C0C0"/>
        </a:lt2>
        <a:accent1>
          <a:srgbClr val="EAEAEA"/>
        </a:accent1>
        <a:accent2>
          <a:srgbClr val="B26EB4"/>
        </a:accent2>
        <a:accent3>
          <a:srgbClr val="FFEEDF"/>
        </a:accent3>
        <a:accent4>
          <a:srgbClr val="000082"/>
        </a:accent4>
        <a:accent5>
          <a:srgbClr val="F3F3F3"/>
        </a:accent5>
        <a:accent6>
          <a:srgbClr val="A163A3"/>
        </a:accent6>
        <a:hlink>
          <a:srgbClr val="CC3300"/>
        </a:hlink>
        <a:folHlink>
          <a:srgbClr val="0088E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CDESIGNL</Template>
  <TotalTime>0</TotalTime>
  <Words>1885</Words>
  <Application>Microsoft Office PowerPoint</Application>
  <PresentationFormat>全屏显示(4:3)</PresentationFormat>
  <Paragraphs>373</Paragraphs>
  <Slides>37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37</vt:i4>
      </vt:variant>
    </vt:vector>
  </HeadingPairs>
  <TitlesOfParts>
    <vt:vector size="49" baseType="lpstr">
      <vt:lpstr>黑体</vt:lpstr>
      <vt:lpstr>华文新魏</vt:lpstr>
      <vt:lpstr>宋体</vt:lpstr>
      <vt:lpstr>微软雅黑</vt:lpstr>
      <vt:lpstr>Arial</vt:lpstr>
      <vt:lpstr>Arial Black</vt:lpstr>
      <vt:lpstr>Calibri</vt:lpstr>
      <vt:lpstr>Impact</vt:lpstr>
      <vt:lpstr>Times New Roman</vt:lpstr>
      <vt:lpstr>Wingdings</vt:lpstr>
      <vt:lpstr>WWW.2PPT.COM
</vt:lpstr>
      <vt:lpstr>Bitmap Image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5. Match the two parts of the sentences.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2411-12-30T00:00:00Z</cp:lastPrinted>
  <dcterms:created xsi:type="dcterms:W3CDTF">2006-07-04T05:17:00Z</dcterms:created>
  <dcterms:modified xsi:type="dcterms:W3CDTF">2023-01-16T17:57:25Z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C0398C56F2E947C88F793D86D925D3FB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