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1" r:id="rId3"/>
    <p:sldId id="259" r:id="rId4"/>
    <p:sldId id="260" r:id="rId5"/>
    <p:sldId id="292" r:id="rId6"/>
    <p:sldId id="293" r:id="rId7"/>
    <p:sldId id="283" r:id="rId8"/>
    <p:sldId id="261" r:id="rId9"/>
    <p:sldId id="284" r:id="rId10"/>
    <p:sldId id="275" r:id="rId11"/>
    <p:sldId id="285" r:id="rId12"/>
    <p:sldId id="286" r:id="rId13"/>
    <p:sldId id="289" r:id="rId14"/>
    <p:sldId id="287" r:id="rId15"/>
    <p:sldId id="288" r:id="rId16"/>
    <p:sldId id="290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CBB"/>
    <a:srgbClr val="FFFF99"/>
    <a:srgbClr val="FFFFCC"/>
    <a:srgbClr val="006600"/>
    <a:srgbClr val="3333FF"/>
    <a:srgbClr val="FF66CC"/>
    <a:srgbClr val="FF3300"/>
    <a:srgbClr val="96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93696" autoAdjust="0"/>
  </p:normalViewPr>
  <p:slideViewPr>
    <p:cSldViewPr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3D831-C148-4F42-B9FC-FD12F213DE8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ACC74-A898-4FA4-952F-9F4E28A11C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ACC74-A898-4FA4-952F-9F4E28A11C9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CAE9A-E65E-4A4E-B7EF-B0B24D054F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DBC60-3D7A-4965-AB52-2AFBB3DC77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31769-11A8-4BEF-83A9-3F891F7B98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85AE0-1B5E-427F-8754-297A3D307C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DA65-0330-401A-BC50-FD01CCC4CD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C4D3F-D68A-43FA-92F2-D9DCA24BC5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23AD7-8E35-4FA8-89E6-0482ECFA53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11BC-B3BB-4F51-8B83-3FFA4E9699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B0CF5-9B8B-4028-8DD0-27199803EF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72F08-DD25-40BF-B285-B53EF1B04A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359D3-8B46-4A28-8A23-41DAE48E8A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3086FA-0BE4-4E4A-9753-098DB5076F5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U7&#35838;&#26412;&#24405;&#38899;/U7L37/U7L37text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008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kern="10" dirty="0" smtClean="0">
                <a:ln w="476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Lesson 37 </a:t>
            </a:r>
          </a:p>
          <a:p>
            <a:pPr algn="ctr"/>
            <a:r>
              <a:rPr lang="en-US" altLang="zh-CN" sz="6000" b="1" kern="10" dirty="0" smtClean="0">
                <a:ln w="476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What's Your Hobby?</a:t>
            </a:r>
            <a:endParaRPr lang="zh-CN" altLang="en-US" sz="6000" b="1" kern="10" dirty="0">
              <a:ln w="47625">
                <a:noFill/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5656" y="513808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0325" y="21590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534988" y="38100"/>
            <a:ext cx="7812087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We know everyone likes to have spare time.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我知道每个人都喜欢拥有业余时间。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211888" y="300038"/>
            <a:ext cx="1068387" cy="54451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7308850" y="836613"/>
            <a:ext cx="349250" cy="10207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605213" y="1895475"/>
            <a:ext cx="4795837" cy="485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形容词，多余的，空闲的，备用的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49275" y="2401888"/>
            <a:ext cx="847725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There are a lot of useful things to learn in one’s </a:t>
            </a:r>
          </a:p>
          <a:p>
            <a:pPr eaLnBrk="1" hangingPunct="1">
              <a:lnSpc>
                <a:spcPct val="14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free/spare</a:t>
            </a:r>
            <a:r>
              <a:rPr lang="en-US" altLang="zh-CN" sz="3200" b="1" dirty="0">
                <a:latin typeface="Times New Roman" panose="02020603050405020304" pitchFamily="18" charset="0"/>
              </a:rPr>
              <a:t> time.</a:t>
            </a:r>
          </a:p>
          <a:p>
            <a:pPr eaLnBrk="1" hangingPunct="1">
              <a:lnSpc>
                <a:spcPct val="14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一个人空闲时可以学很多有用的东西。</a:t>
            </a:r>
          </a:p>
          <a:p>
            <a:pPr eaLnBrk="1" hangingPunct="1">
              <a:lnSpc>
                <a:spcPct val="14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Every car should have a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spare</a:t>
            </a:r>
            <a:r>
              <a:rPr lang="en-US" altLang="zh-CN" sz="3200" b="1" dirty="0">
                <a:latin typeface="Times New Roman" panose="02020603050405020304" pitchFamily="18" charset="0"/>
              </a:rPr>
              <a:t> tire.</a:t>
            </a:r>
          </a:p>
          <a:p>
            <a:pPr eaLnBrk="1" hangingPunct="1">
              <a:lnSpc>
                <a:spcPct val="14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每辆车都应该有一个备用轮胎。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76130" grpId="0"/>
      <p:bldP spid="10248" grpId="0" animBg="1"/>
      <p:bldP spid="10249" grpId="0" animBg="1"/>
      <p:bldP spid="10250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0800" y="69215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525463" y="514350"/>
            <a:ext cx="7812087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like to exercise in my free time. 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在业余时间我喜欢运动。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487738" y="757238"/>
            <a:ext cx="2830512" cy="544512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4584700" y="1293813"/>
            <a:ext cx="1139825" cy="1127125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042988" y="2454275"/>
            <a:ext cx="7426325" cy="547688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in one’s free/spare time </a:t>
            </a:r>
            <a:r>
              <a:rPr lang="zh-CN" altLang="en-US" sz="2800" b="1" dirty="0">
                <a:latin typeface="Times New Roman" panose="02020603050405020304" pitchFamily="18" charset="0"/>
              </a:rPr>
              <a:t>在某人的业余时间里。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54038" y="3041650"/>
            <a:ext cx="8429625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She often helps her mother do the housework 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her free time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她经常在业余时间帮助妈妈做家务。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/>
      <p:bldP spid="176130" grpId="0"/>
      <p:bldP spid="61448" grpId="0" animBg="1"/>
      <p:bldP spid="61449" grpId="0" animBg="1"/>
      <p:bldP spid="61450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836613"/>
            <a:ext cx="2055812" cy="744537"/>
          </a:xfrm>
          <a:solidFill>
            <a:srgbClr val="FFFF99"/>
          </a:solidFill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go + v-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ing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  <a:endParaRPr lang="zh-CN" altLang="en-US" b="1" dirty="0" smtClean="0">
              <a:latin typeface="Times New Roman" panose="02020603050405020304" pitchFamily="18" charset="0"/>
            </a:endParaRP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 flipV="1">
            <a:off x="2522538" y="1244600"/>
            <a:ext cx="936625" cy="1746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3403600" y="871538"/>
            <a:ext cx="5345113" cy="6762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去做</a:t>
            </a:r>
            <a:r>
              <a:rPr lang="en-US" altLang="zh-CN" sz="32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latin typeface="Times New Roman" panose="02020603050405020304" pitchFamily="18" charset="0"/>
              </a:rPr>
              <a:t>事（与</a:t>
            </a:r>
            <a:r>
              <a:rPr lang="en-US" altLang="zh-CN" sz="3200" b="1" dirty="0">
                <a:latin typeface="Times New Roman" panose="02020603050405020304" pitchFamily="18" charset="0"/>
              </a:rPr>
              <a:t>v-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ing</a:t>
            </a:r>
            <a:r>
              <a:rPr lang="zh-CN" altLang="en-US" sz="3200" b="1" dirty="0">
                <a:latin typeface="Times New Roman" panose="02020603050405020304" pitchFamily="18" charset="0"/>
              </a:rPr>
              <a:t>相关）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 rot="5400000">
            <a:off x="1336675" y="1473201"/>
            <a:ext cx="744537" cy="1008062"/>
          </a:xfrm>
          <a:custGeom>
            <a:avLst/>
            <a:gdLst>
              <a:gd name="G0" fmla="+- 7837 0 0"/>
              <a:gd name="G1" fmla="+- 17910 0 0"/>
              <a:gd name="G2" fmla="+- 7675 0 0"/>
              <a:gd name="G3" fmla="*/ 7837 1 2"/>
              <a:gd name="G4" fmla="+- G3 10800 0"/>
              <a:gd name="G5" fmla="+- 21600 7837 17910"/>
              <a:gd name="G6" fmla="+- 17910 7675 0"/>
              <a:gd name="G7" fmla="*/ G6 1 2"/>
              <a:gd name="G8" fmla="*/ 1791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910 1 2"/>
              <a:gd name="G15" fmla="+- G5 0 G4"/>
              <a:gd name="G16" fmla="+- G0 0 G4"/>
              <a:gd name="G17" fmla="*/ G2 G15 G16"/>
              <a:gd name="T0" fmla="*/ 14719 w 21600"/>
              <a:gd name="T1" fmla="*/ 0 h 21600"/>
              <a:gd name="T2" fmla="*/ 7837 w 21600"/>
              <a:gd name="T3" fmla="*/ 7675 h 21600"/>
              <a:gd name="T4" fmla="*/ 0 w 21600"/>
              <a:gd name="T5" fmla="*/ 17752 h 21600"/>
              <a:gd name="T6" fmla="*/ 8955 w 21600"/>
              <a:gd name="T7" fmla="*/ 21600 h 21600"/>
              <a:gd name="T8" fmla="*/ 17910 w 21600"/>
              <a:gd name="T9" fmla="*/ 15429 h 21600"/>
              <a:gd name="T10" fmla="*/ 21600 w 21600"/>
              <a:gd name="T11" fmla="*/ 767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719" y="0"/>
                </a:moveTo>
                <a:lnTo>
                  <a:pt x="7837" y="7675"/>
                </a:lnTo>
                <a:lnTo>
                  <a:pt x="11527" y="7675"/>
                </a:lnTo>
                <a:lnTo>
                  <a:pt x="11527" y="13902"/>
                </a:lnTo>
                <a:lnTo>
                  <a:pt x="0" y="13902"/>
                </a:lnTo>
                <a:lnTo>
                  <a:pt x="0" y="21600"/>
                </a:lnTo>
                <a:lnTo>
                  <a:pt x="17910" y="21600"/>
                </a:lnTo>
                <a:lnTo>
                  <a:pt x="17910" y="7675"/>
                </a:lnTo>
                <a:lnTo>
                  <a:pt x="21600" y="7675"/>
                </a:lnTo>
                <a:close/>
              </a:path>
            </a:pathLst>
          </a:custGeom>
          <a:solidFill>
            <a:srgbClr val="0000CC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59000" y="1709738"/>
            <a:ext cx="30495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通常指户外活动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87363" y="2432050"/>
            <a:ext cx="8434387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swimming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去游泳   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skating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去滑雪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boating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去划船   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fishing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去钓鱼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skiing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去溜冰      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climbing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去爬山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shopping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去购物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61913" y="931863"/>
            <a:ext cx="48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24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nimBg="1"/>
      <p:bldP spid="62467" grpId="0" animBg="1"/>
      <p:bldP spid="176130" grpId="0" animBg="1"/>
      <p:bldP spid="62469" grpId="0" animBg="1"/>
      <p:bldP spid="2" grpId="0"/>
      <p:bldP spid="3" grpId="0"/>
      <p:bldP spid="624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09538" y="617538"/>
            <a:ext cx="48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561975" y="442913"/>
            <a:ext cx="82740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 enjoy playing ping-pong. </a:t>
            </a:r>
            <a:r>
              <a:rPr lang="zh-CN" altLang="en-US" sz="3200" b="1">
                <a:latin typeface="Times New Roman" panose="02020603050405020304" pitchFamily="18" charset="0"/>
              </a:rPr>
              <a:t>我喜欢玩乒乓球。</a:t>
            </a:r>
          </a:p>
        </p:txBody>
      </p:sp>
      <p:sp>
        <p:nvSpPr>
          <p:cNvPr id="65541" name="AutoShape 5"/>
          <p:cNvSpPr/>
          <p:nvPr/>
        </p:nvSpPr>
        <p:spPr bwMode="auto">
          <a:xfrm rot="5400000">
            <a:off x="1981200" y="190500"/>
            <a:ext cx="141288" cy="2274888"/>
          </a:xfrm>
          <a:prstGeom prst="rightBrace">
            <a:avLst>
              <a:gd name="adj1" fmla="val 134176"/>
              <a:gd name="adj2" fmla="val 50000"/>
            </a:avLst>
          </a:prstGeom>
          <a:noFill/>
          <a:ln w="38100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2076450" y="1433513"/>
            <a:ext cx="1692275" cy="18097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3794125" y="1366838"/>
            <a:ext cx="3829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enjoy doing 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喜欢做某事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88963" y="2057400"/>
            <a:ext cx="4132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enjoy + doing(</a:t>
            </a:r>
            <a:r>
              <a:rPr lang="zh-CN" altLang="en-US" sz="3200" b="1">
                <a:latin typeface="Times New Roman" panose="02020603050405020304" pitchFamily="18" charset="0"/>
              </a:rPr>
              <a:t>作宾语 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92138" y="2936875"/>
            <a:ext cx="4030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enjoy + to do(</a:t>
            </a:r>
            <a:r>
              <a:rPr lang="zh-CN" altLang="en-US" sz="3200" b="1">
                <a:latin typeface="Times New Roman" panose="02020603050405020304" pitchFamily="18" charset="0"/>
              </a:rPr>
              <a:t>作宾语 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08013" y="3771900"/>
            <a:ext cx="3590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enjoy + do(</a:t>
            </a:r>
            <a:r>
              <a:rPr lang="zh-CN" altLang="en-US" sz="3200" b="1">
                <a:latin typeface="Times New Roman" panose="02020603050405020304" pitchFamily="18" charset="0"/>
              </a:rPr>
              <a:t>作宾语 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</p:txBody>
      </p:sp>
      <p:pic>
        <p:nvPicPr>
          <p:cNvPr id="65548" name="Picture 12" descr="u=653233897,2066517077&amp;fm=23&amp;gp=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1989138"/>
            <a:ext cx="792162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9" name="Picture 13" descr="u=2051775382,2757148272&amp;fm=23&amp;gp=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2638" y="2908300"/>
            <a:ext cx="804862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50" name="Picture 14" descr="u=2051775382,2757148272&amp;fm=23&amp;gp=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02163" y="3748088"/>
            <a:ext cx="804862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51" name="AutoShape 15"/>
          <p:cNvSpPr/>
          <p:nvPr/>
        </p:nvSpPr>
        <p:spPr bwMode="auto">
          <a:xfrm>
            <a:off x="5537200" y="3016250"/>
            <a:ext cx="288925" cy="1373188"/>
          </a:xfrm>
          <a:prstGeom prst="rightBrace">
            <a:avLst>
              <a:gd name="adj1" fmla="val 39606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5795963" y="2420938"/>
            <a:ext cx="301942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40000"/>
              </a:lnSpc>
              <a:spcBef>
                <a:spcPct val="3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注意：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enjoy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后</a:t>
            </a:r>
          </a:p>
          <a:p>
            <a:pPr marL="457200" indent="-457200">
              <a:lnSpc>
                <a:spcPct val="140000"/>
              </a:lnSpc>
              <a:spcBef>
                <a:spcPct val="3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面不能跟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to do</a:t>
            </a:r>
          </a:p>
          <a:p>
            <a:pPr marL="457200" indent="-457200">
              <a:lnSpc>
                <a:spcPct val="140000"/>
              </a:lnSpc>
              <a:spcBef>
                <a:spcPct val="30000"/>
              </a:spcBef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或者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do </a:t>
            </a:r>
            <a:endParaRPr kumimoji="1"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539750" y="4797425"/>
            <a:ext cx="5483225" cy="15557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具有相同用法的词：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keep, finish, mind,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176130" grpId="0"/>
      <p:bldP spid="65541" grpId="0" animBg="1"/>
      <p:bldP spid="65542" grpId="0" animBg="1"/>
      <p:bldP spid="65543" grpId="0"/>
      <p:bldP spid="65545" grpId="0"/>
      <p:bldP spid="65546" grpId="0"/>
      <p:bldP spid="65547" grpId="0"/>
      <p:bldP spid="65551" grpId="0" animBg="1"/>
      <p:bldP spid="65552" grpId="0"/>
      <p:bldP spid="655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561975" y="442913"/>
            <a:ext cx="827405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My hobby is studying stars. 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我的爱好是研究星星。</a:t>
            </a:r>
          </a:p>
        </p:txBody>
      </p:sp>
      <p:sp>
        <p:nvSpPr>
          <p:cNvPr id="63492" name="AutoShape 4"/>
          <p:cNvSpPr/>
          <p:nvPr/>
        </p:nvSpPr>
        <p:spPr bwMode="auto">
          <a:xfrm rot="5400000">
            <a:off x="3532188" y="506412"/>
            <a:ext cx="254000" cy="1527175"/>
          </a:xfrm>
          <a:prstGeom prst="rightBrace">
            <a:avLst>
              <a:gd name="adj1" fmla="val 50104"/>
              <a:gd name="adj2" fmla="val 50000"/>
            </a:avLst>
          </a:prstGeom>
          <a:noFill/>
          <a:ln w="38100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3609975" y="1428750"/>
            <a:ext cx="1219200" cy="3429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4652963" y="1039813"/>
            <a:ext cx="443388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studying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是动名词作表语，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常用来表示一般性、抽象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的、经常发生的动作。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09538" y="617538"/>
            <a:ext cx="48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5950" y="2749550"/>
            <a:ext cx="6192838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His job is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painting</a:t>
            </a:r>
            <a:r>
              <a:rPr lang="en-US" altLang="zh-CN" sz="3200" b="1">
                <a:latin typeface="Times New Roman" panose="02020603050405020304" pitchFamily="18" charset="0"/>
              </a:rPr>
              <a:t> walls.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他的工作是粉刷墙壁。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My hobby is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collecting</a:t>
            </a:r>
            <a:r>
              <a:rPr lang="en-US" altLang="zh-CN" sz="3200" b="1">
                <a:latin typeface="Times New Roman" panose="02020603050405020304" pitchFamily="18" charset="0"/>
              </a:rPr>
              <a:t> old coins.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我的爱好是收集古币。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  <p:bldP spid="63492" grpId="0" animBg="1"/>
      <p:bldP spid="63493" grpId="0" animBg="1"/>
      <p:bldP spid="63494" grpId="0"/>
      <p:bldP spid="63495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542925" y="242888"/>
            <a:ext cx="827405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It’s the closest star to Earth. 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它是离地球最近的恒星。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488" y="417513"/>
            <a:ext cx="48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6.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303338" y="492125"/>
            <a:ext cx="1839912" cy="544513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2281238" y="1068388"/>
            <a:ext cx="23812" cy="11223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87388" y="2219325"/>
            <a:ext cx="6946900" cy="485775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the closest</a:t>
            </a:r>
            <a:r>
              <a:rPr lang="zh-CN" altLang="en-US" sz="2400" b="1">
                <a:latin typeface="Times New Roman" panose="02020603050405020304" pitchFamily="18" charset="0"/>
              </a:rPr>
              <a:t>是</a:t>
            </a:r>
            <a:r>
              <a:rPr lang="en-US" altLang="zh-CN" sz="2400" b="1">
                <a:latin typeface="Times New Roman" panose="02020603050405020304" pitchFamily="18" charset="0"/>
              </a:rPr>
              <a:t>close</a:t>
            </a:r>
            <a:r>
              <a:rPr lang="zh-CN" altLang="en-US" sz="2400" b="1">
                <a:latin typeface="Times New Roman" panose="02020603050405020304" pitchFamily="18" charset="0"/>
              </a:rPr>
              <a:t>的最高级，在这里用来修饰</a:t>
            </a:r>
            <a:r>
              <a:rPr lang="en-US" altLang="zh-CN" sz="2400" b="1">
                <a:latin typeface="Times New Roman" panose="02020603050405020304" pitchFamily="18" charset="0"/>
              </a:rPr>
              <a:t>star</a:t>
            </a: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4286250" y="477838"/>
            <a:ext cx="1289050" cy="511175"/>
          </a:xfrm>
          <a:prstGeom prst="ellipse">
            <a:avLst/>
          </a:prstGeom>
          <a:noFill/>
          <a:ln w="38100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5011738" y="1000125"/>
            <a:ext cx="465137" cy="581025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5368925" y="1014413"/>
            <a:ext cx="3557588" cy="98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地球，也可以写作</a:t>
            </a: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the 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earth</a:t>
            </a: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或</a:t>
            </a: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the Earth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98488" y="2759075"/>
            <a:ext cx="82740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If I find an interesting one, I take it home and 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add</a:t>
            </a:r>
            <a:r>
              <a:rPr lang="en-US" altLang="zh-CN" sz="3200" b="1">
                <a:latin typeface="Times New Roman" panose="02020603050405020304" pitchFamily="18" charset="0"/>
              </a:rPr>
              <a:t> it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200" b="1">
                <a:latin typeface="Times New Roman" panose="02020603050405020304" pitchFamily="18" charset="0"/>
              </a:rPr>
              <a:t> my collection.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如果我找到一块有趣的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石头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r>
              <a:rPr lang="zh-CN" altLang="en-US" sz="3200" b="1">
                <a:latin typeface="Times New Roman" panose="02020603050405020304" pitchFamily="18" charset="0"/>
              </a:rPr>
              <a:t>我就会把它带回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家并且把它加入我的收藏中。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107950" y="2943225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7.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  <p:bldP spid="64516" grpId="0"/>
      <p:bldP spid="64518" grpId="0" animBg="1"/>
      <p:bldP spid="64519" grpId="0" animBg="1"/>
      <p:bldP spid="64520" grpId="0" animBg="1"/>
      <p:bldP spid="64521" grpId="0" animBg="1"/>
      <p:bldP spid="64522" grpId="0" animBg="1"/>
      <p:bldP spid="64523" grpId="0"/>
      <p:bldP spid="2" grpId="0"/>
      <p:bldP spid="645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14300" y="228600"/>
            <a:ext cx="77739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注意：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add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和与它相关的几个短语的用法：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39700" y="1223963"/>
            <a:ext cx="5111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FCB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①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add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意思是“加，增加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147638" y="3495675"/>
            <a:ext cx="5153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FCB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②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add to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 增添，增加；增进</a:t>
            </a:r>
            <a:endParaRPr lang="en-US" altLang="zh-CN" sz="32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630238" y="1776413"/>
            <a:ext cx="86725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If the tea is too strong,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add</a:t>
            </a:r>
            <a:r>
              <a:rPr lang="en-US" altLang="zh-CN" sz="3200" b="1">
                <a:latin typeface="Times New Roman" panose="02020603050405020304" pitchFamily="18" charset="0"/>
              </a:rPr>
              <a:t> some more hot water.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如果茶太浓了，再加点开水。</a:t>
            </a: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661988" y="4084638"/>
            <a:ext cx="746283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bad weather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added to</a:t>
            </a:r>
            <a:r>
              <a:rPr lang="en-US" altLang="zh-CN" sz="3200" b="1">
                <a:latin typeface="Times New Roman" panose="02020603050405020304" pitchFamily="18" charset="0"/>
              </a:rPr>
              <a:t> our difficulties.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恶劣的天气增加了我们的困难。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91" grpId="0"/>
      <p:bldP spid="67592" grpId="0"/>
      <p:bldP spid="67596" grpId="0"/>
      <p:bldP spid="675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-9525" y="219075"/>
            <a:ext cx="81057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FCB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③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add…to… 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把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加到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上，把前一项加到 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     后一项之后或之中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4005263"/>
            <a:ext cx="8145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FCB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④ 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add up to… 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总共达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，加起来达到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19113" y="4589463"/>
            <a:ext cx="81645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cost of two trips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added</a:t>
            </a:r>
            <a:r>
              <a:rPr lang="en-US" altLang="zh-CN" sz="3200" b="1">
                <a:latin typeface="Times New Roman" panose="02020603050405020304" pitchFamily="18" charset="0"/>
              </a:rPr>
              <a:t> up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200" b="1">
                <a:latin typeface="Times New Roman" panose="02020603050405020304" pitchFamily="18" charset="0"/>
              </a:rPr>
              <a:t> 900 dollars.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两次旅行的费用总计</a:t>
            </a:r>
            <a:r>
              <a:rPr lang="en-US" altLang="zh-CN" sz="3200" b="1">
                <a:latin typeface="Times New Roman" panose="02020603050405020304" pitchFamily="18" charset="0"/>
              </a:rPr>
              <a:t>900</a:t>
            </a:r>
            <a:r>
              <a:rPr lang="zh-CN" altLang="en-US" sz="3200" b="1">
                <a:latin typeface="Times New Roman" panose="02020603050405020304" pitchFamily="18" charset="0"/>
              </a:rPr>
              <a:t>美元。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93713" y="1627188"/>
            <a:ext cx="8640762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Please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add </a:t>
            </a:r>
            <a:r>
              <a:rPr lang="en-US" altLang="zh-CN" sz="3200" b="1">
                <a:latin typeface="Times New Roman" panose="02020603050405020304" pitchFamily="18" charset="0"/>
              </a:rPr>
              <a:t>some salt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200" b="1">
                <a:latin typeface="Times New Roman" panose="02020603050405020304" pitchFamily="18" charset="0"/>
              </a:rPr>
              <a:t> the soup.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请给汤里加些盐。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Add three to seven, you will get ten. 7</a:t>
            </a:r>
            <a:r>
              <a:rPr lang="zh-CN" altLang="en-US" sz="3200" b="1">
                <a:latin typeface="Times New Roman" panose="02020603050405020304" pitchFamily="18" charset="0"/>
              </a:rPr>
              <a:t>加</a:t>
            </a:r>
            <a:r>
              <a:rPr lang="en-US" altLang="zh-CN" sz="3200" b="1"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latin typeface="Times New Roman" panose="02020603050405020304" pitchFamily="18" charset="0"/>
              </a:rPr>
              <a:t>等于</a:t>
            </a:r>
            <a:r>
              <a:rPr lang="en-US" altLang="zh-CN" sz="3200" b="1">
                <a:latin typeface="Times New Roman" panose="02020603050405020304" pitchFamily="18" charset="0"/>
              </a:rPr>
              <a:t>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  <p:bldP spid="71684" grpId="0"/>
      <p:bldP spid="716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608013" y="2768600"/>
            <a:ext cx="6967537" cy="3514725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He is interested in listening to stories.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他对听故事很感兴趣、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We’d be interested to hear your story.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我们很想听听你的故事。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6513" y="174625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8.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582613" y="-9525"/>
            <a:ext cx="595471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 interested in doing sth.  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对做某事感兴趣（指一般性的动作）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587375" y="1341438"/>
            <a:ext cx="8424863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 interested to do sth.  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很有兴趣做某事，很想做某事（指尚未发生的动作）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  <p:bldP spid="72709" grpId="0"/>
      <p:bldP spid="72711" grpId="0"/>
      <p:bldP spid="727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511175" y="139700"/>
            <a:ext cx="5341938" cy="579438"/>
          </a:xfrm>
          <a:prstGeom prst="rect">
            <a:avLst/>
          </a:prstGeom>
          <a:solidFill>
            <a:srgbClr val="96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kind </a:t>
            </a:r>
            <a:r>
              <a:rPr lang="zh-CN" altLang="en-US" sz="3200" b="1">
                <a:latin typeface="Times New Roman" panose="02020603050405020304" pitchFamily="18" charset="0"/>
              </a:rPr>
              <a:t>用作名词，表示“ 种类” 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420688" y="912813"/>
            <a:ext cx="645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常用的一些词组有</a:t>
            </a:r>
            <a:r>
              <a:rPr lang="en-US" altLang="zh-CN" sz="3200" b="1">
                <a:latin typeface="Times New Roman" panose="02020603050405020304" pitchFamily="18" charset="0"/>
              </a:rPr>
              <a:t>kind of , kinds of 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87363" y="1638300"/>
            <a:ext cx="1412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kind of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501650" y="2387600"/>
            <a:ext cx="1571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kinds of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4114800" y="1654175"/>
            <a:ext cx="426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通常用于单数可数名词</a:t>
            </a:r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4117975" y="2411413"/>
            <a:ext cx="3856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通常用于不可数名词</a:t>
            </a: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4133850" y="3176588"/>
            <a:ext cx="4264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通常用于复数可数名词</a:t>
            </a: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504825" y="3935413"/>
            <a:ext cx="4824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one          of flower  </a:t>
            </a:r>
            <a:r>
              <a:rPr lang="zh-CN" altLang="en-US" sz="3200" b="1">
                <a:latin typeface="Times New Roman" panose="02020603050405020304" pitchFamily="18" charset="0"/>
              </a:rPr>
              <a:t>一种花</a:t>
            </a:r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511175" y="4811713"/>
            <a:ext cx="5087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that         of bread  </a:t>
            </a:r>
            <a:r>
              <a:rPr lang="zh-CN" altLang="en-US" sz="3200" b="1">
                <a:latin typeface="Times New Roman" panose="02020603050405020304" pitchFamily="18" charset="0"/>
              </a:rPr>
              <a:t>那种面包</a:t>
            </a: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495300" y="5697538"/>
            <a:ext cx="4691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this          of light    </a:t>
            </a:r>
            <a:r>
              <a:rPr lang="zh-CN" altLang="en-US" sz="3200" b="1">
                <a:latin typeface="Times New Roman" panose="02020603050405020304" pitchFamily="18" charset="0"/>
              </a:rPr>
              <a:t>这种灯</a:t>
            </a:r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2051050" y="1916113"/>
            <a:ext cx="216058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>
            <a:off x="2051050" y="1989138"/>
            <a:ext cx="2160588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>
            <a:off x="2051050" y="2708275"/>
            <a:ext cx="2233613" cy="7921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1220788" y="3937000"/>
            <a:ext cx="973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kind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1258888" y="3995738"/>
            <a:ext cx="936625" cy="5032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1277938" y="4868863"/>
            <a:ext cx="936625" cy="5032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58" name="Rectangle 30"/>
          <p:cNvSpPr>
            <a:spLocks noChangeArrowheads="1"/>
          </p:cNvSpPr>
          <p:nvPr/>
        </p:nvSpPr>
        <p:spPr bwMode="auto">
          <a:xfrm>
            <a:off x="1258888" y="4868863"/>
            <a:ext cx="973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kind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3764" name="Rectangle 36"/>
          <p:cNvSpPr>
            <a:spLocks noChangeArrowheads="1"/>
          </p:cNvSpPr>
          <p:nvPr/>
        </p:nvSpPr>
        <p:spPr bwMode="auto">
          <a:xfrm>
            <a:off x="1277938" y="5743575"/>
            <a:ext cx="936625" cy="503238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65" name="Rectangle 37"/>
          <p:cNvSpPr>
            <a:spLocks noChangeArrowheads="1"/>
          </p:cNvSpPr>
          <p:nvPr/>
        </p:nvSpPr>
        <p:spPr bwMode="auto">
          <a:xfrm>
            <a:off x="1249363" y="5708650"/>
            <a:ext cx="973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kind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animBg="1"/>
      <p:bldP spid="73735" grpId="0"/>
      <p:bldP spid="73737" grpId="0"/>
      <p:bldP spid="73739" grpId="0"/>
      <p:bldP spid="73740" grpId="0"/>
      <p:bldP spid="73741" grpId="0"/>
      <p:bldP spid="73742" grpId="0"/>
      <p:bldP spid="73743" grpId="0"/>
      <p:bldP spid="73744" grpId="0"/>
      <p:bldP spid="73745" grpId="0"/>
      <p:bldP spid="73749" grpId="0" animBg="1"/>
      <p:bldP spid="73750" grpId="0" animBg="1"/>
      <p:bldP spid="73751" grpId="0" animBg="1"/>
      <p:bldP spid="73753" grpId="0"/>
      <p:bldP spid="73754" grpId="0" animBg="1"/>
      <p:bldP spid="73757" grpId="0" animBg="1"/>
      <p:bldP spid="73758" grpId="0"/>
      <p:bldP spid="73764" grpId="0" animBg="1"/>
      <p:bldP spid="737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 descr="9467743_100245428175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2388" y="6350"/>
            <a:ext cx="9126538" cy="68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265363" y="800100"/>
            <a:ext cx="49196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THINK ABOUT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73038" y="901700"/>
            <a:ext cx="7927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all           of plants                </a:t>
            </a:r>
            <a:r>
              <a:rPr lang="zh-CN" altLang="en-US" sz="3200" b="1">
                <a:latin typeface="Times New Roman" panose="02020603050405020304" pitchFamily="18" charset="0"/>
              </a:rPr>
              <a:t>各种各样的植物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73038" y="2454275"/>
            <a:ext cx="7861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different           of animals   </a:t>
            </a:r>
            <a:r>
              <a:rPr lang="zh-CN" altLang="en-US" sz="3200" b="1">
                <a:latin typeface="Times New Roman" panose="02020603050405020304" pitchFamily="18" charset="0"/>
              </a:rPr>
              <a:t>不同种类的动物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03200" y="1662113"/>
            <a:ext cx="7705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many           of books           </a:t>
            </a:r>
            <a:r>
              <a:rPr lang="zh-CN" altLang="en-US" sz="3200" b="1">
                <a:latin typeface="Times New Roman" panose="02020603050405020304" pitchFamily="18" charset="0"/>
              </a:rPr>
              <a:t>许多种类的书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706438" y="938213"/>
            <a:ext cx="1052512" cy="5032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658813" y="884238"/>
            <a:ext cx="1131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kinds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1268413" y="1728788"/>
            <a:ext cx="1047750" cy="5032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1235075" y="1674813"/>
            <a:ext cx="1131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kinds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1744663" y="2509838"/>
            <a:ext cx="1122362" cy="5032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1744663" y="2466975"/>
            <a:ext cx="1131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kinds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236538" y="330835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9.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692150" y="3302000"/>
            <a:ext cx="6616700" cy="579438"/>
          </a:xfrm>
          <a:prstGeom prst="rect">
            <a:avLst/>
          </a:prstGeom>
          <a:solidFill>
            <a:srgbClr val="96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family </a:t>
            </a:r>
            <a:r>
              <a:rPr lang="zh-CN" altLang="en-US" sz="3200" b="1">
                <a:latin typeface="Times New Roman" panose="02020603050405020304" pitchFamily="18" charset="0"/>
              </a:rPr>
              <a:t> 集合名词，家庭；家庭成员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4774" name="AutoShape 22"/>
          <p:cNvSpPr>
            <a:spLocks noChangeArrowheads="1"/>
          </p:cNvSpPr>
          <p:nvPr/>
        </p:nvSpPr>
        <p:spPr bwMode="auto">
          <a:xfrm rot="5400000">
            <a:off x="951707" y="3896519"/>
            <a:ext cx="744537" cy="733425"/>
          </a:xfrm>
          <a:custGeom>
            <a:avLst/>
            <a:gdLst>
              <a:gd name="G0" fmla="+- 7837 0 0"/>
              <a:gd name="G1" fmla="+- 17910 0 0"/>
              <a:gd name="G2" fmla="+- 7675 0 0"/>
              <a:gd name="G3" fmla="*/ 7837 1 2"/>
              <a:gd name="G4" fmla="+- G3 10800 0"/>
              <a:gd name="G5" fmla="+- 21600 7837 17910"/>
              <a:gd name="G6" fmla="+- 17910 7675 0"/>
              <a:gd name="G7" fmla="*/ G6 1 2"/>
              <a:gd name="G8" fmla="*/ 1791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910 1 2"/>
              <a:gd name="G15" fmla="+- G5 0 G4"/>
              <a:gd name="G16" fmla="+- G0 0 G4"/>
              <a:gd name="G17" fmla="*/ G2 G15 G16"/>
              <a:gd name="T0" fmla="*/ 14719 w 21600"/>
              <a:gd name="T1" fmla="*/ 0 h 21600"/>
              <a:gd name="T2" fmla="*/ 7837 w 21600"/>
              <a:gd name="T3" fmla="*/ 7675 h 21600"/>
              <a:gd name="T4" fmla="*/ 0 w 21600"/>
              <a:gd name="T5" fmla="*/ 17752 h 21600"/>
              <a:gd name="T6" fmla="*/ 8955 w 21600"/>
              <a:gd name="T7" fmla="*/ 21600 h 21600"/>
              <a:gd name="T8" fmla="*/ 17910 w 21600"/>
              <a:gd name="T9" fmla="*/ 15429 h 21600"/>
              <a:gd name="T10" fmla="*/ 21600 w 21600"/>
              <a:gd name="T11" fmla="*/ 767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719" y="0"/>
                </a:moveTo>
                <a:lnTo>
                  <a:pt x="7837" y="7675"/>
                </a:lnTo>
                <a:lnTo>
                  <a:pt x="11527" y="7675"/>
                </a:lnTo>
                <a:lnTo>
                  <a:pt x="11527" y="13902"/>
                </a:lnTo>
                <a:lnTo>
                  <a:pt x="0" y="13902"/>
                </a:lnTo>
                <a:lnTo>
                  <a:pt x="0" y="21600"/>
                </a:lnTo>
                <a:lnTo>
                  <a:pt x="17910" y="21600"/>
                </a:lnTo>
                <a:lnTo>
                  <a:pt x="17910" y="7675"/>
                </a:lnTo>
                <a:lnTo>
                  <a:pt x="21600" y="7675"/>
                </a:lnTo>
                <a:close/>
              </a:path>
            </a:pathLst>
          </a:custGeom>
          <a:solidFill>
            <a:srgbClr val="0000CC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1606550" y="3995738"/>
            <a:ext cx="7086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作主语指整体时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: 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谓语动词用单数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00200" y="4764088"/>
            <a:ext cx="7086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作主语指家庭成员时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: 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谓语动词用复数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9" grpId="0"/>
      <p:bldP spid="74760" grpId="0" animBg="1"/>
      <p:bldP spid="74764" grpId="0"/>
      <p:bldP spid="74768" grpId="0" animBg="1"/>
      <p:bldP spid="74769" grpId="0"/>
      <p:bldP spid="74770" grpId="0" animBg="1"/>
      <p:bldP spid="74771" grpId="0"/>
      <p:bldP spid="74772" grpId="0"/>
      <p:bldP spid="74773" grpId="0" animBg="1"/>
      <p:bldP spid="74774" grpId="0" animBg="1"/>
      <p:bldP spid="17613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49238" y="352425"/>
            <a:ext cx="8177212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His family is going to move to another city. 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他家打算搬到另一个城市。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My family are very well.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我全家人很健康。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85750" y="3389313"/>
            <a:ext cx="8377238" cy="2363787"/>
          </a:xfrm>
          <a:prstGeom prst="rect">
            <a:avLst/>
          </a:prstGeom>
          <a:noFill/>
          <a:ln w="76200" cmpd="tri">
            <a:solidFill>
              <a:srgbClr val="FF66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类似的还有：</a:t>
            </a:r>
            <a:r>
              <a:rPr lang="en-US" altLang="zh-CN" sz="3200" b="1">
                <a:latin typeface="Times New Roman" panose="02020603050405020304" pitchFamily="18" charset="0"/>
              </a:rPr>
              <a:t>class, team, public</a:t>
            </a:r>
            <a:r>
              <a:rPr lang="zh-CN" altLang="en-US" sz="3200" b="1">
                <a:latin typeface="Times New Roman" panose="02020603050405020304" pitchFamily="18" charset="0"/>
              </a:rPr>
              <a:t>等。在实际应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用中，有时意义区别不大，谓语用单数动词 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或复数动词均可。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971550" y="620713"/>
            <a:ext cx="1209675" cy="5032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2146300" y="1114425"/>
            <a:ext cx="3273425" cy="266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5446713" y="1346200"/>
            <a:ext cx="3000375" cy="485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指整体，谓语用单数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971550" y="2060575"/>
            <a:ext cx="1209675" cy="503238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2195513" y="2565400"/>
            <a:ext cx="3213100" cy="190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5435600" y="2743200"/>
            <a:ext cx="3000375" cy="485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指成员，谓语用复数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 animBg="1"/>
      <p:bldP spid="75782" grpId="0" animBg="1"/>
      <p:bldP spid="75783" grpId="0" animBg="1"/>
      <p:bldP spid="75784" grpId="0" animBg="1"/>
      <p:bldP spid="75785" grpId="0" animBg="1"/>
      <p:bldP spid="75786" grpId="0" animBg="1"/>
      <p:bldP spid="757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7463" y="736600"/>
            <a:ext cx="69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10.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630238" y="533400"/>
            <a:ext cx="73644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 also trade my tickets with other people.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我也会和其他人交换门票。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733550" y="792163"/>
            <a:ext cx="998538" cy="5032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2722563" y="1292225"/>
            <a:ext cx="2895600" cy="220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5657850" y="1481138"/>
            <a:ext cx="3024188" cy="485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交换；和</a:t>
            </a:r>
            <a:r>
              <a:rPr lang="en-US" altLang="zh-CN" sz="2400" b="1">
                <a:latin typeface="Times New Roman" panose="02020603050405020304" pitchFamily="18" charset="0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</a:rPr>
              <a:t>做生意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609600" y="2114550"/>
            <a:ext cx="8615363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She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traded</a:t>
            </a:r>
            <a:r>
              <a:rPr lang="en-US" altLang="zh-CN" sz="3200" b="1">
                <a:latin typeface="Times New Roman" panose="02020603050405020304" pitchFamily="18" charset="0"/>
              </a:rPr>
              <a:t> three apples for a bunch of bananas.</a:t>
            </a:r>
            <a:r>
              <a:rPr lang="zh-CN" altLang="en-US" sz="3200" b="1">
                <a:latin typeface="Times New Roman" panose="02020603050405020304" pitchFamily="18" charset="0"/>
              </a:rPr>
              <a:t>她用三只苹果换了一串香蕉。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I’ll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trade</a:t>
            </a:r>
            <a:r>
              <a:rPr lang="en-US" altLang="zh-CN" sz="3200" b="1">
                <a:latin typeface="Times New Roman" panose="02020603050405020304" pitchFamily="18" charset="0"/>
              </a:rPr>
              <a:t> my stamp collection for your model boat. 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我想用我的邮票册换你的模型船。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76805" grpId="0"/>
      <p:bldP spid="76806" grpId="0" animBg="1"/>
      <p:bldP spid="76807" grpId="0" animBg="1"/>
      <p:bldP spid="76808" grpId="0" animBg="1"/>
      <p:bldP spid="768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76200" y="122238"/>
            <a:ext cx="82708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Fill in the blanks with the correct forms of the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given verbs.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-31750" y="1643063"/>
            <a:ext cx="9313863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764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1336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908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480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052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624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196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1.  Some people like __________(exercise) in the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gym, and some enjoy ___________(run) outside.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2.  She likes sports very much. She often goes _____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___________(skate) in winter.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3.  You’ve read many stories. I’m sure you would be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interested in ___________(write).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4.  My hobby is ____________(collect) all kinds of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tickets.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557588" y="1528763"/>
            <a:ext cx="2003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to exercise</a:t>
            </a:r>
            <a:endParaRPr kumimoji="1" lang="zh-CN" altLang="en-US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4646613" y="2152650"/>
            <a:ext cx="1582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running</a:t>
            </a:r>
            <a:endParaRPr kumimoji="1" lang="zh-CN" altLang="en-US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039813" y="34290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skating</a:t>
            </a:r>
            <a:endParaRPr kumimoji="1" lang="zh-CN" altLang="en-US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3228975" y="4714875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writing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3152775" y="5335588"/>
            <a:ext cx="1831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collecting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80900" grpId="0"/>
      <p:bldP spid="77831" grpId="0"/>
      <p:bldP spid="77832" grpId="0"/>
      <p:bldP spid="77833" grpId="0"/>
      <p:bldP spid="77834" grpId="0"/>
      <p:bldP spid="778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668463" y="768350"/>
            <a:ext cx="6167437" cy="4572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WHAT’S YOUR HOBBY?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57150" y="1622425"/>
            <a:ext cx="9036050" cy="4376738"/>
          </a:xfrm>
          <a:prstGeom prst="rect">
            <a:avLst/>
          </a:prstGeom>
          <a:solidFill>
            <a:srgbClr val="91DFF7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A hobby is something you enjoy doing. A hobby is not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a job or a school subject. It’s not something you need to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do. It’s just something you like to do .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Do you have a hobby?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Would you like to have a hobby?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Do you like to build model cars?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Do you collect things?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41275" y="292100"/>
            <a:ext cx="1670050" cy="14255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FF99"/>
              </a:solidFill>
            </a:endParaRP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04775" y="542925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</a:rPr>
              <a:t>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53" grpId="0" animBg="1"/>
      <p:bldP spid="78854" grpId="0" animBg="1"/>
      <p:bldP spid="788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46063" y="1616075"/>
            <a:ext cx="8688387" cy="3094038"/>
          </a:xfrm>
          <a:prstGeom prst="rect">
            <a:avLst/>
          </a:prstGeom>
          <a:solidFill>
            <a:srgbClr val="91DFF7"/>
          </a:solidFill>
          <a:ln w="9525" algn="ctr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If you already have a hobby, talk about it! Bring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your hobby to school and show it to your classmates.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Talk about why you enjoy it.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If you don’t have a hobby, what hobby would like to </a:t>
            </a:r>
          </a:p>
          <a:p>
            <a:pPr marL="342900" indent="-342900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have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? 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2085975"/>
            <a:ext cx="8497887" cy="172878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b="1" dirty="0" smtClean="0">
                <a:latin typeface="Times New Roman" panose="02020603050405020304" pitchFamily="18" charset="0"/>
              </a:rPr>
              <a:t> What do you like to do in your spare time?</a:t>
            </a:r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</a:pPr>
            <a:r>
              <a:rPr lang="en-US" altLang="zh-CN" b="1" dirty="0" smtClean="0">
                <a:latin typeface="Times New Roman" panose="02020603050405020304" pitchFamily="18" charset="0"/>
              </a:rPr>
              <a:t> What hobbies do you know?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9525" y="338138"/>
            <a:ext cx="8964613" cy="576103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Ms. Liu: Hi Class! We know everyone likes to     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         have spare time. How do you spend your 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         free time? Do you have any hobbies?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Wang Mei: I like to exercise in my free time. I 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              often go swimming in summer. In 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              winter, I like to go skating.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Li Ming: Exercising is fun, and it also helps to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          keep us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healty</a:t>
            </a:r>
            <a:r>
              <a:rPr lang="en-US" altLang="zh-CN" b="1" dirty="0" smtClean="0">
                <a:latin typeface="Times New Roman" panose="02020603050405020304" pitchFamily="18" charset="0"/>
              </a:rPr>
              <a:t>. I enjoy playing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ping-pong</a:t>
            </a:r>
            <a:r>
              <a:rPr lang="en-US" altLang="zh-CN" b="1" dirty="0" smtClean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196" name="Picture 4" descr="图片96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333375"/>
            <a:ext cx="801687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42875" y="574675"/>
            <a:ext cx="8866188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Yang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Hao</a:t>
            </a:r>
            <a:r>
              <a:rPr lang="en-US" altLang="zh-CN" sz="3200" b="1" dirty="0">
                <a:latin typeface="Times New Roman" panose="02020603050405020304" pitchFamily="18" charset="0"/>
              </a:rPr>
              <a:t>: My hobby is studying stars. I find it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very interesting. Did you know the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sun is a star? It’s the closest star to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  Earth.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Li Lin: I collect stones. When I travel, I always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look for stones. If I find an interesting one,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I take it home and add it to my collection.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-20638" y="679450"/>
            <a:ext cx="9031288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Yi Han: Really? I like collecting, too. I’m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interested in collecting all kinds of concert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tickets. My family often helps me. I also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trade my tickets with other people.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Wang Mei: That’s an interesting hobby. My aunt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      in Shanghai loves going to concerts. I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      will ask her to keep her tickets for you.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6513" y="831850"/>
            <a:ext cx="9031287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Ms. Liu: That would be great! How about you,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 Tao Xiaolin? What do you like to do in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 your spare time?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Tao Xiaolin: Well, I have many interests. I like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        reading books. I also like gardening,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        watching movies and surfing the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          Internet.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7463" y="3860800"/>
            <a:ext cx="3114675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338" y="149225"/>
            <a:ext cx="8931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5725" indent="-85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7145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35140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98767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44487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90207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35927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81647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Read the lesson and write each student’s hobby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under the pictures.</a:t>
            </a:r>
            <a:endParaRPr kumimoji="1" lang="zh-CN" altLang="en-US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2" name="Picture 6" descr="u=148650740,3395667077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288" y="1693863"/>
            <a:ext cx="2751137" cy="19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u=3471486622,1281224337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9600" y="1693863"/>
            <a:ext cx="2735263" cy="195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u=3690880725,808881291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46975" y="1690688"/>
            <a:ext cx="15113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u=2383894946,2240908439&amp;fm=23&amp;gp=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3900" y="1430338"/>
            <a:ext cx="2274888" cy="230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3860800"/>
            <a:ext cx="2870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Li Lin likes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collecting stones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008313" y="3876675"/>
            <a:ext cx="3025775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075363" y="3870325"/>
            <a:ext cx="299243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978150" y="3914775"/>
            <a:ext cx="30416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Yang Hao’s hobby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is studying stars.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083300" y="3905250"/>
            <a:ext cx="304165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Tao Xiaolin likes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reading books and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gardening.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20" grpId="0"/>
      <p:bldP spid="9231" grpId="0"/>
      <p:bldP spid="9233" grpId="0"/>
      <p:bldP spid="9235" grpId="0"/>
      <p:bldP spid="9236" grpId="0"/>
      <p:bldP spid="92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6118225" y="3722688"/>
            <a:ext cx="302577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-66675" y="3725863"/>
            <a:ext cx="3338513" cy="270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________________________</a:t>
            </a:r>
          </a:p>
        </p:txBody>
      </p:sp>
      <p:pic>
        <p:nvPicPr>
          <p:cNvPr id="60420" name="Picture 4" descr="u=266306454,1078857146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955675"/>
            <a:ext cx="1441450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2" name="Picture 6" descr="u=3290491007,3441150387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75163" y="946150"/>
            <a:ext cx="1582737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4" name="Picture 8" descr="u=141201061,309660381&amp;fm=23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76975" y="920750"/>
            <a:ext cx="2559050" cy="203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6" name="Picture 10" descr="u=3383067445,2719848712&amp;fm=23&amp;gp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" y="911225"/>
            <a:ext cx="27590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8" name="Picture 12" descr="u=1732784102,4273934251&amp;fm=23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4775" y="1658938"/>
            <a:ext cx="2786063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30" name="Picture 14" descr="u=4180713792,1145004569&amp;fm=21&amp;gp=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950" y="2420938"/>
            <a:ext cx="2782888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-28575" y="3795713"/>
            <a:ext cx="321945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Yi Han is interested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in collecting all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kinds of concert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tickets.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3074988" y="3724275"/>
            <a:ext cx="3087687" cy="270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/>
              <a:t>______________________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6121400" y="3767138"/>
            <a:ext cx="304165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Li Ming enjoys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playing ping-pong.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3089275" y="3776663"/>
            <a:ext cx="2941638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Wang Mei likes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swimming in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summer and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skating in winter.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7" grpId="0"/>
      <p:bldP spid="60436" grpId="0"/>
      <p:bldP spid="60433" grpId="0"/>
      <p:bldP spid="60434" grpId="0"/>
      <p:bldP spid="60435" grpId="0"/>
      <p:bldP spid="60438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1458</Words>
  <Application>Microsoft Office PowerPoint</Application>
  <PresentationFormat>全屏显示(4:3)</PresentationFormat>
  <Paragraphs>220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2005-11-06T00:57:00Z</dcterms:created>
  <dcterms:modified xsi:type="dcterms:W3CDTF">2023-01-16T17:57:51Z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7CE97B1279EB4980B4FC6B12F6E89466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