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1" r:id="rId2"/>
    <p:sldId id="290" r:id="rId3"/>
    <p:sldId id="270" r:id="rId4"/>
    <p:sldId id="362" r:id="rId5"/>
    <p:sldId id="363" r:id="rId6"/>
    <p:sldId id="395" r:id="rId7"/>
    <p:sldId id="396" r:id="rId8"/>
    <p:sldId id="397" r:id="rId9"/>
    <p:sldId id="398" r:id="rId10"/>
    <p:sldId id="399" r:id="rId11"/>
    <p:sldId id="400" r:id="rId12"/>
    <p:sldId id="382" r:id="rId13"/>
    <p:sldId id="401" r:id="rId14"/>
    <p:sldId id="402" r:id="rId15"/>
    <p:sldId id="391" r:id="rId16"/>
    <p:sldId id="281" r:id="rId17"/>
    <p:sldId id="392" r:id="rId18"/>
    <p:sldId id="384" r:id="rId19"/>
    <p:sldId id="300" r:id="rId20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FF"/>
    <a:srgbClr val="3333FF"/>
    <a:srgbClr val="FFFF66"/>
    <a:srgbClr val="6600CC"/>
    <a:srgbClr val="CC006A"/>
    <a:srgbClr val="644B7A"/>
    <a:srgbClr val="249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4565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A3DAD78-6399-40E6-90AE-BE85D653ECF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303C2A5-4D99-4CCF-B592-813A6996BA8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3C2A5-4D99-4CCF-B592-813A6996BA8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921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33598EF-EB92-4E8A-8D92-D1630E361253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053F91F-1DDC-4334-8510-1F112E9C6819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1F19993-BFD3-4FA4-8B1F-CDBFB27D5CA0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85150A4-1CB4-4B39-9CC1-9411534AD368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BEB34-8430-49FB-A08F-E2490FB678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BCE87-2317-4397-B51F-848C1329A3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ED24C-E7AC-492A-B31B-60DB6F5B135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0837E-493C-4F91-B0F1-4EF9A38705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4F4D4-3405-410E-9B2E-F0722C0BB6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CA214-B5EA-4243-9218-9D57559436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197D5-17FD-4327-80CA-0882B3A5C6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122FB-ED28-4486-AF3F-2618AB388B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E1B08-03BF-428E-A7B7-459E349FB9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6120D-364F-4E48-8117-C40123CE28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B617F-9EA5-4C35-A0A2-2CB9286E52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0565161-E28C-4E19-809F-2F1BC0DBBF6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dirty="0"/>
              <a:t>111111111111111111111111111111111111111111111111111111111111111111111111111111111111111111111111111111111111111111111111111111111111111111111</a:t>
            </a:r>
            <a:endParaRPr lang="zh-CN" altLang="en-US" dirty="0"/>
          </a:p>
        </p:txBody>
      </p:sp>
      <p:pic>
        <p:nvPicPr>
          <p:cNvPr id="4098" name="图片 24" descr="小花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53534">
            <a:off x="7737476" y="5521868"/>
            <a:ext cx="1009650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5" descr="中间花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3575" y="5572837"/>
            <a:ext cx="9128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AutoShape 508"/>
          <p:cNvSpPr>
            <a:spLocks noChangeArrowheads="1"/>
          </p:cNvSpPr>
          <p:nvPr/>
        </p:nvSpPr>
        <p:spPr bwMode="auto">
          <a:xfrm>
            <a:off x="495875" y="1061061"/>
            <a:ext cx="8152248" cy="2165537"/>
          </a:xfrm>
          <a:prstGeom prst="roundRect">
            <a:avLst>
              <a:gd name="adj" fmla="val 5074"/>
            </a:avLst>
          </a:prstGeom>
          <a:solidFill>
            <a:srgbClr val="FFFFFF"/>
          </a:solidFill>
          <a:ln w="57150" cmpd="sng">
            <a:noFill/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buFontTx/>
              <a:buNone/>
              <a:defRPr/>
            </a:pPr>
            <a:endParaRPr kumimoji="0" lang="ko-KR" altLang="en-US" sz="1800" smtClean="0">
              <a:solidFill>
                <a:srgbClr val="000000"/>
              </a:solidFill>
              <a:ea typeface="Malgun Gothic" panose="020B0503020000020004" pitchFamily="34" charset="-127"/>
            </a:endParaRPr>
          </a:p>
        </p:txBody>
      </p:sp>
      <p:sp>
        <p:nvSpPr>
          <p:cNvPr id="8" name="同侧圆角矩形 7"/>
          <p:cNvSpPr/>
          <p:nvPr/>
        </p:nvSpPr>
        <p:spPr>
          <a:xfrm flipV="1">
            <a:off x="495300" y="2468563"/>
            <a:ext cx="8153400" cy="758825"/>
          </a:xfrm>
          <a:prstGeom prst="round2Same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pic>
        <p:nvPicPr>
          <p:cNvPr id="4102" name="Picture 39" descr="구름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0" descr="구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42925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3"/>
          <p:cNvSpPr txBox="1">
            <a:spLocks noChangeArrowheads="1"/>
          </p:cNvSpPr>
          <p:nvPr/>
        </p:nvSpPr>
        <p:spPr bwMode="auto">
          <a:xfrm>
            <a:off x="93663" y="1370807"/>
            <a:ext cx="8788144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	Unit 3 Winter in Canada</a:t>
            </a:r>
            <a:endParaRPr lang="zh-CN" altLang="en-US" sz="4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105" name="TextBox 4"/>
          <p:cNvSpPr txBox="1">
            <a:spLocks noChangeArrowheads="1"/>
          </p:cNvSpPr>
          <p:nvPr/>
        </p:nvSpPr>
        <p:spPr bwMode="auto">
          <a:xfrm>
            <a:off x="3210717" y="2648908"/>
            <a:ext cx="27225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>
            <a:lvl1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974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9747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000" b="1" dirty="0">
                <a:solidFill>
                  <a:srgbClr val="8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年级上册 </a:t>
            </a:r>
          </a:p>
        </p:txBody>
      </p:sp>
      <p:pic>
        <p:nvPicPr>
          <p:cNvPr id="4106" name="图片 70" descr="蝴蝶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8291536" flipH="1">
            <a:off x="7694613" y="3555205"/>
            <a:ext cx="101917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AutoShape 508"/>
          <p:cNvSpPr>
            <a:spLocks noChangeArrowheads="1"/>
          </p:cNvSpPr>
          <p:nvPr/>
        </p:nvSpPr>
        <p:spPr bwMode="auto">
          <a:xfrm>
            <a:off x="495876" y="1061061"/>
            <a:ext cx="8152248" cy="2165538"/>
          </a:xfrm>
          <a:prstGeom prst="roundRect">
            <a:avLst>
              <a:gd name="adj" fmla="val 5074"/>
            </a:avLst>
          </a:prstGeom>
          <a:noFill/>
          <a:ln w="76200" cmpd="sng">
            <a:solidFill>
              <a:srgbClr val="99CC00"/>
            </a:solidFill>
            <a:round/>
          </a:ln>
          <a:effectLst>
            <a:innerShdw blurRad="123825" dist="88900" dir="13500000">
              <a:srgbClr val="FFFF00">
                <a:alpha val="50000"/>
              </a:srgbClr>
            </a:inn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buFontTx/>
              <a:buNone/>
              <a:defRPr/>
            </a:pPr>
            <a:endParaRPr kumimoji="0" lang="ko-KR" altLang="en-US" sz="1800" smtClean="0">
              <a:solidFill>
                <a:srgbClr val="000000"/>
              </a:solidFill>
              <a:ea typeface="Malgun Gothic" panose="020B0503020000020004" pitchFamily="34" charset="-127"/>
            </a:endParaRPr>
          </a:p>
        </p:txBody>
      </p:sp>
      <p:pic>
        <p:nvPicPr>
          <p:cNvPr id="4108" name="Picture 50" descr="나뭇잎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3371175">
            <a:off x="2063750" y="3001963"/>
            <a:ext cx="1282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328613" y="13350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328613" y="197643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>
            <a:off x="328613" y="2617788"/>
            <a:ext cx="334962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8480425" y="13350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7" name="椭圆 96"/>
          <p:cNvSpPr/>
          <p:nvPr/>
        </p:nvSpPr>
        <p:spPr>
          <a:xfrm>
            <a:off x="8480425" y="197643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8480425" y="2617788"/>
            <a:ext cx="334963" cy="33496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0" y="3880237"/>
            <a:ext cx="9144000" cy="797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0" h="0"/>
            </a:sp3d>
          </a:bodyPr>
          <a:lstStyle/>
          <a:p>
            <a:pPr algn="ctr"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400" b="1" dirty="0">
                <a:gradFill>
                  <a:gsLst>
                    <a:gs pos="0">
                      <a:srgbClr val="D74184"/>
                    </a:gs>
                    <a:gs pos="50000">
                      <a:srgbClr val="D74184"/>
                    </a:gs>
                    <a:gs pos="100000">
                      <a:srgbClr val="D74184"/>
                    </a:gs>
                  </a:gsLst>
                  <a:lin ang="5400000"/>
                </a:gradFill>
                <a:effectLst>
                  <a:outerShdw blurRad="38100" dist="12700" algn="tl" rotWithShape="0">
                    <a:srgbClr val="000000">
                      <a:alpha val="40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  <a:cs typeface="方正大黑简体"/>
              </a:rPr>
              <a:t>Lesson 17 I Like All Seasons!</a:t>
            </a:r>
            <a:endParaRPr lang="zh-CN" altLang="en-US" sz="4400" b="1" dirty="0">
              <a:gradFill>
                <a:gsLst>
                  <a:gs pos="0">
                    <a:srgbClr val="D74184"/>
                  </a:gs>
                  <a:gs pos="50000">
                    <a:srgbClr val="D74184"/>
                  </a:gs>
                  <a:gs pos="100000">
                    <a:srgbClr val="D74184"/>
                  </a:gs>
                </a:gsLst>
                <a:lin ang="5400000"/>
              </a:gradFill>
              <a:effectLst>
                <a:outerShdw blurRad="38100" dist="12700" algn="tl" rotWithShape="0">
                  <a:srgbClr val="000000">
                    <a:alpha val="40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  <a:cs typeface="方正大黑简体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24754" y="568562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6387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grpSp>
        <p:nvGrpSpPr>
          <p:cNvPr id="16388" name="组合 1"/>
          <p:cNvGrpSpPr/>
          <p:nvPr/>
        </p:nvGrpSpPr>
        <p:grpSpPr bwMode="auto">
          <a:xfrm>
            <a:off x="658813" y="1755775"/>
            <a:ext cx="1062037" cy="576263"/>
            <a:chOff x="848425" y="2403475"/>
            <a:chExt cx="1060959" cy="576249"/>
          </a:xfrm>
        </p:grpSpPr>
        <p:pic>
          <p:nvPicPr>
            <p:cNvPr id="16389" name="图片 1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848425" y="2566100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矩形 16"/>
            <p:cNvSpPr>
              <a:spLocks noChangeArrowheads="1"/>
            </p:cNvSpPr>
            <p:nvPr/>
          </p:nvSpPr>
          <p:spPr bwMode="auto">
            <a:xfrm>
              <a:off x="1106488" y="2403475"/>
              <a:ext cx="802896" cy="57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latin typeface="Times New Roman" panose="02020603050405020304" pitchFamily="18" charset="0"/>
                  <a:ea typeface="黑体" panose="02010609060101010101" pitchFamily="49" charset="-122"/>
                </a:rPr>
                <a:t>拓展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30" name="矩形 2"/>
          <p:cNvSpPr>
            <a:spLocks noChangeArrowheads="1"/>
          </p:cNvSpPr>
          <p:nvPr/>
        </p:nvSpPr>
        <p:spPr bwMode="auto">
          <a:xfrm>
            <a:off x="1882775" y="1806575"/>
            <a:ext cx="684371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）这个句型中，还可以把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your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改为其他形容词性物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主代词或名词所有格形式。如：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—What’s Danny’s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favourite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colour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丹尼最喜欢的颜色是什么？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—His/Danny’s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favourite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colour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is blue.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他 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丹尼最喜欢的颜色是蓝色。 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）另外，还可以用“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like…best.”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来表达“我最喜欢</a:t>
            </a:r>
            <a:r>
              <a:rPr lang="en-US" altLang="zh-CN" sz="2000" b="1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……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例句：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 like summer best.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我最喜欢夏天。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文本框 17"/>
          <p:cNvSpPr txBox="1">
            <a:spLocks noChangeArrowheads="1"/>
          </p:cNvSpPr>
          <p:nvPr/>
        </p:nvSpPr>
        <p:spPr bwMode="auto">
          <a:xfrm>
            <a:off x="2452688" y="1390650"/>
            <a:ext cx="62738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like spring. I love the new leaves and flowers.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我喜欢春天。我喜欢新的叶子和花。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like to fly a kite. And I love to eat fruits.</a:t>
            </a: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我喜欢放风筝。并且我喜欢吃水果。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31825" y="15287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7412" name="文本框 19"/>
          <p:cNvSpPr txBox="1">
            <a:spLocks noChangeArrowheads="1"/>
          </p:cNvSpPr>
          <p:nvPr/>
        </p:nvSpPr>
        <p:spPr bwMode="auto">
          <a:xfrm>
            <a:off x="1117600" y="1530350"/>
            <a:ext cx="1704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 3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1071563" y="3459163"/>
            <a:ext cx="72961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句型结构为：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I like/love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to do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sth.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用于描述自 己喜欢某物 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/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做某事。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7415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pic>
        <p:nvPicPr>
          <p:cNvPr id="17416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38" y="142081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7" name="组合 26"/>
          <p:cNvGrpSpPr/>
          <p:nvPr/>
        </p:nvGrpSpPr>
        <p:grpSpPr bwMode="auto">
          <a:xfrm>
            <a:off x="736600" y="4811713"/>
            <a:ext cx="1244600" cy="461962"/>
            <a:chOff x="1235491" y="4806950"/>
            <a:chExt cx="1243359" cy="462192"/>
          </a:xfrm>
        </p:grpSpPr>
        <p:sp>
          <p:nvSpPr>
            <p:cNvPr id="17418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7419" name="图片 29" descr="花盆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矩形 2"/>
          <p:cNvSpPr>
            <a:spLocks noChangeArrowheads="1"/>
          </p:cNvSpPr>
          <p:nvPr/>
        </p:nvSpPr>
        <p:spPr bwMode="auto">
          <a:xfrm>
            <a:off x="1998663" y="4754563"/>
            <a:ext cx="71501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连词成句。</a:t>
            </a: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fly, like, I, a, to, kite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</a:t>
            </a: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                    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flipH="1">
            <a:off x="2122488" y="5802313"/>
            <a:ext cx="3476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I like to fly a kite.</a:t>
            </a:r>
            <a:endParaRPr lang="zh-CN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2987350" y="145812"/>
            <a:ext cx="354917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Let’s sing!</a:t>
            </a:r>
            <a:endParaRPr kumimoji="1" lang="zh-CN" altLang="en-US" sz="44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217613" y="1217613"/>
            <a:ext cx="687387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Winter, winter, </a:t>
            </a:r>
            <a:endParaRPr lang="zh-CN" altLang="en-US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 love the cold,</a:t>
            </a: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white snow.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Why? Because I like to skate.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Here I go!</a:t>
            </a: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What’s my </a:t>
            </a:r>
            <a:r>
              <a:rPr lang="en-US" altLang="zh-CN" sz="24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favourite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season?</a:t>
            </a:r>
            <a:endParaRPr lang="zh-CN" altLang="en-US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 love the spring. Do you?</a:t>
            </a:r>
            <a:endParaRPr lang="zh-CN" altLang="en-US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 love the rain. I love the new leaves.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 love the flowers, too.</a:t>
            </a:r>
            <a:endParaRPr lang="en-US" altLang="zh-CN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48363" y="1476375"/>
            <a:ext cx="2605087" cy="18176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 dirty="0"/>
          </a:p>
        </p:txBody>
      </p:sp>
      <p:pic>
        <p:nvPicPr>
          <p:cNvPr id="18436" name="Picture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30913" y="1681163"/>
            <a:ext cx="243681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2987350" y="145812"/>
            <a:ext cx="354917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2. Let’s sing!</a:t>
            </a:r>
            <a:endParaRPr kumimoji="1" lang="zh-CN" altLang="en-US" sz="44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1217613" y="1217613"/>
            <a:ext cx="687387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 like summer.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Why?</a:t>
            </a:r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Because I like the sun.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 wear shorts and play outside.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It is fun!</a:t>
            </a:r>
            <a:endParaRPr lang="zh-CN" altLang="en-US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4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 like autumn. It is windy.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Temperatures are cool.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 fly my kite. I ride my bike.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I see my friends at school.</a:t>
            </a:r>
            <a:endParaRPr lang="en-US" altLang="zh-CN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2126077" y="145812"/>
            <a:ext cx="5740161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44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3. Listen and repeat.</a:t>
            </a:r>
            <a:endParaRPr kumimoji="1" lang="zh-CN" altLang="en-US" sz="44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117600" y="2019300"/>
            <a:ext cx="72151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Can I     help you                                    Yes, please.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May I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'</a:t>
            </a:r>
            <a:r>
              <a:rPr lang="en-US" altLang="zh-CN" sz="2400" b="1">
                <a:latin typeface="Times New Roman" panose="02020603050405020304" pitchFamily="18" charset="0"/>
              </a:rPr>
              <a:t>take your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'</a:t>
            </a:r>
            <a:r>
              <a:rPr lang="en-US" altLang="zh-CN" sz="2400" b="1">
                <a:latin typeface="Times New Roman" panose="02020603050405020304" pitchFamily="18" charset="0"/>
              </a:rPr>
              <a:t>picture</a:t>
            </a:r>
            <a:r>
              <a:rPr lang="zh-CN" altLang="en-US" sz="2400" b="1">
                <a:latin typeface="Times New Roman" panose="02020603050405020304" pitchFamily="18" charset="0"/>
              </a:rPr>
              <a:t>，  </a:t>
            </a:r>
            <a:r>
              <a:rPr lang="en-US" altLang="zh-CN" sz="2400" b="1">
                <a:latin typeface="Times New Roman" panose="02020603050405020304" pitchFamily="18" charset="0"/>
              </a:rPr>
              <a:t>Jenny?   Sure.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Do you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'</a:t>
            </a:r>
            <a:r>
              <a:rPr lang="en-US" altLang="zh-CN" sz="2400" b="1">
                <a:latin typeface="Times New Roman" panose="02020603050405020304" pitchFamily="18" charset="0"/>
              </a:rPr>
              <a:t>like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'</a:t>
            </a:r>
            <a:r>
              <a:rPr lang="en-US" altLang="zh-CN" sz="2400" b="1">
                <a:latin typeface="Times New Roman" panose="02020603050405020304" pitchFamily="18" charset="0"/>
              </a:rPr>
              <a:t>these     bananas or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'</a:t>
            </a:r>
            <a:r>
              <a:rPr lang="en-US" altLang="zh-CN" sz="2400" b="1">
                <a:latin typeface="Times New Roman" panose="02020603050405020304" pitchFamily="18" charset="0"/>
              </a:rPr>
              <a:t>those    bananas?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I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'</a:t>
            </a:r>
            <a:r>
              <a:rPr lang="en-US" altLang="zh-CN" sz="2400" b="1">
                <a:latin typeface="Times New Roman" panose="02020603050405020304" pitchFamily="18" charset="0"/>
              </a:rPr>
              <a:t>like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'</a:t>
            </a:r>
            <a:r>
              <a:rPr lang="en-US" altLang="zh-CN" sz="2400" b="1">
                <a:latin typeface="Times New Roman" panose="02020603050405020304" pitchFamily="18" charset="0"/>
              </a:rPr>
              <a:t>these     bananas.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9725" y="2508250"/>
            <a:ext cx="3429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1350" y="2212975"/>
            <a:ext cx="342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5025" y="2755900"/>
            <a:ext cx="342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1088" y="3343275"/>
            <a:ext cx="3429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3913" y="219710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125" y="2647950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9038" y="3290888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4963" y="3821113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1177925" y="1296988"/>
            <a:ext cx="8153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一、连词成句。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do,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the, why,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snowman, you, like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_______________________________________ </a:t>
            </a:r>
          </a:p>
          <a:p>
            <a:pPr>
              <a:lnSpc>
                <a:spcPct val="18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二、用所给单词的适当形式填空。</a:t>
            </a:r>
          </a:p>
          <a:p>
            <a:pPr>
              <a:lnSpc>
                <a:spcPct val="18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Do they like_________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read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292225" y="2808288"/>
            <a:ext cx="4725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Why do you like the snowman?</a:t>
            </a:r>
            <a:endParaRPr lang="zh-CN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2928938" y="4138613"/>
            <a:ext cx="1281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to read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225550" y="5045075"/>
            <a:ext cx="7153275" cy="55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163763" y="5143500"/>
            <a:ext cx="4476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like to do </a:t>
            </a:r>
            <a:r>
              <a:rPr lang="en-US" altLang="zh-CN" sz="2400" b="1" dirty="0" err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zh-CN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意为：喜欢做某事。</a:t>
            </a:r>
          </a:p>
        </p:txBody>
      </p:sp>
      <p:grpSp>
        <p:nvGrpSpPr>
          <p:cNvPr id="21511" name="组合 22"/>
          <p:cNvGrpSpPr/>
          <p:nvPr/>
        </p:nvGrpSpPr>
        <p:grpSpPr bwMode="auto">
          <a:xfrm>
            <a:off x="7162800" y="1125538"/>
            <a:ext cx="1736725" cy="368300"/>
            <a:chOff x="6895771" y="1125559"/>
            <a:chExt cx="1897590" cy="368279"/>
          </a:xfrm>
        </p:grpSpPr>
        <p:sp>
          <p:nvSpPr>
            <p:cNvPr id="23" name="矩形 22"/>
            <p:cNvSpPr/>
            <p:nvPr/>
          </p:nvSpPr>
          <p:spPr>
            <a:xfrm>
              <a:off x="6925259" y="1143020"/>
              <a:ext cx="1868102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1513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646637" cy="33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习题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811213" y="1362075"/>
            <a:ext cx="80454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三、情景选择。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当约翰想知道你为什么喜欢那只狗的时候，他应该怎么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问你：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______________________________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A. What are you doing?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B. Why do you like that dog?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C. How do you know that dog?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284538" y="2605088"/>
            <a:ext cx="50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532" name="组合 22"/>
          <p:cNvGrpSpPr/>
          <p:nvPr/>
        </p:nvGrpSpPr>
        <p:grpSpPr bwMode="auto">
          <a:xfrm>
            <a:off x="7162800" y="1125538"/>
            <a:ext cx="1736725" cy="368300"/>
            <a:chOff x="6895771" y="1125559"/>
            <a:chExt cx="1897590" cy="368279"/>
          </a:xfrm>
        </p:grpSpPr>
        <p:sp>
          <p:nvSpPr>
            <p:cNvPr id="23" name="矩形 22"/>
            <p:cNvSpPr/>
            <p:nvPr/>
          </p:nvSpPr>
          <p:spPr>
            <a:xfrm>
              <a:off x="6925259" y="1143020"/>
              <a:ext cx="1868102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2534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646637" cy="33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习题</a:t>
              </a:r>
            </a:p>
          </p:txBody>
        </p:sp>
      </p:grp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877888" y="5080000"/>
            <a:ext cx="7153275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743075" y="5081588"/>
            <a:ext cx="67421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询问原因，用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Why</a:t>
            </a:r>
            <a:r>
              <a:rPr lang="zh-CN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来引导特殊疑问句，故选</a:t>
            </a:r>
            <a:r>
              <a:rPr lang="en-US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400" b="1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0066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1"/>
          <p:cNvSpPr txBox="1">
            <a:spLocks noChangeArrowheads="1"/>
          </p:cNvSpPr>
          <p:nvPr/>
        </p:nvSpPr>
        <p:spPr bwMode="auto">
          <a:xfrm>
            <a:off x="858838" y="1493838"/>
            <a:ext cx="7843728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按要求完成句子。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marL="1163955" indent="-1163955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My 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favourite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fruit is </a:t>
            </a:r>
            <a:r>
              <a:rPr lang="en-US" altLang="zh-CN" sz="2000" b="1" u="sng" dirty="0">
                <a:latin typeface="Times New Roman" panose="02020603050405020304" pitchFamily="18" charset="0"/>
                <a:ea typeface="黑体" panose="02010609060101010101" pitchFamily="49" charset="-122"/>
              </a:rPr>
              <a:t>apples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对画线部分提问）</a:t>
            </a:r>
          </a:p>
          <a:p>
            <a:pPr marL="1163955" indent="-1163955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_______ _______</a:t>
            </a:r>
            <a:r>
              <a:rPr lang="en-US" altLang="zh-CN" sz="2000" b="1" dirty="0" err="1" smtClean="0">
                <a:latin typeface="Times New Roman" panose="02020603050405020304" pitchFamily="18" charset="0"/>
                <a:ea typeface="黑体" panose="02010609060101010101" pitchFamily="49" charset="-122"/>
              </a:rPr>
              <a:t>favourite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fruit?</a:t>
            </a:r>
          </a:p>
          <a:p>
            <a:pPr marL="1163955" indent="-1163955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问句选答语。</a:t>
            </a:r>
          </a:p>
          <a:p>
            <a:pPr marL="1163955" indent="-1163955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    ）（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What’s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your 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favourite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fruit?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163955" indent="-1163955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）（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Why is she so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sad?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163955" indent="-1163955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    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）（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are you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doing?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1163955" indent="-1163955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A. Because she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can’t find her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pen.</a:t>
            </a:r>
          </a:p>
          <a:p>
            <a:pPr marL="1163955" indent="-1163955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B. 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I’m 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reading a book.</a:t>
            </a:r>
          </a:p>
          <a:p>
            <a:pPr marL="1163955" indent="-1163955"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C. Apples</a:t>
            </a:r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939800" y="2476500"/>
            <a:ext cx="1766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What’s   your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18"/>
          <p:cNvSpPr txBox="1">
            <a:spLocks noChangeArrowheads="1"/>
          </p:cNvSpPr>
          <p:nvPr/>
        </p:nvSpPr>
        <p:spPr bwMode="auto">
          <a:xfrm>
            <a:off x="3527425" y="52117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4581" name="组合 22"/>
          <p:cNvGrpSpPr/>
          <p:nvPr/>
        </p:nvGrpSpPr>
        <p:grpSpPr bwMode="auto">
          <a:xfrm>
            <a:off x="7162800" y="1125538"/>
            <a:ext cx="1736725" cy="368300"/>
            <a:chOff x="6895771" y="1125559"/>
            <a:chExt cx="1897590" cy="368279"/>
          </a:xfrm>
        </p:grpSpPr>
        <p:sp>
          <p:nvSpPr>
            <p:cNvPr id="23" name="矩形 22"/>
            <p:cNvSpPr/>
            <p:nvPr/>
          </p:nvSpPr>
          <p:spPr>
            <a:xfrm>
              <a:off x="6925259" y="1143020"/>
              <a:ext cx="1868102" cy="3508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24583" name="文本框 17"/>
            <p:cNvSpPr txBox="1">
              <a:spLocks noChangeArrowheads="1"/>
            </p:cNvSpPr>
            <p:nvPr/>
          </p:nvSpPr>
          <p:spPr bwMode="auto">
            <a:xfrm>
              <a:off x="6895771" y="1125559"/>
              <a:ext cx="646637" cy="337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>
                  <a:latin typeface="楷体" panose="02010609060101010101" pitchFamily="49" charset="-122"/>
                  <a:ea typeface="楷体" panose="02010609060101010101" pitchFamily="49" charset="-122"/>
                </a:rPr>
                <a:t>习题</a:t>
              </a:r>
            </a:p>
          </p:txBody>
        </p:sp>
      </p:grp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1171575" y="3405188"/>
            <a:ext cx="550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3"/>
          <p:cNvSpPr txBox="1">
            <a:spLocks noChangeArrowheads="1"/>
          </p:cNvSpPr>
          <p:nvPr/>
        </p:nvSpPr>
        <p:spPr bwMode="auto">
          <a:xfrm>
            <a:off x="1196975" y="3876675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1168400" y="4310063"/>
            <a:ext cx="460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1009650" y="1393825"/>
            <a:ext cx="71310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本节课我们学习了以下知识，请同学们一定加强巩固，以便能和同学们进行灵活交流哦！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033463" y="2665413"/>
            <a:ext cx="79121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重点词汇：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why, because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重点句式：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—Why?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—Because I like the snow.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—What’s your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favourite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season?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—My </a:t>
            </a:r>
            <a:r>
              <a:rPr lang="en-US" altLang="zh-CN" sz="24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favourite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season is autumn.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I like spring. I love the new leaves and flowers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 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  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7E0EC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pic>
        <p:nvPicPr>
          <p:cNvPr id="26626" name="Picture 39" descr="구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0" descr="구름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Oval 17"/>
          <p:cNvSpPr>
            <a:spLocks noChangeArrowheads="1"/>
          </p:cNvSpPr>
          <p:nvPr/>
        </p:nvSpPr>
        <p:spPr bwMode="auto">
          <a:xfrm>
            <a:off x="2371725" y="5734050"/>
            <a:ext cx="4398963" cy="898525"/>
          </a:xfrm>
          <a:prstGeom prst="ellipse">
            <a:avLst/>
          </a:prstGeom>
          <a:gradFill rotWithShape="1">
            <a:gsLst>
              <a:gs pos="0">
                <a:srgbClr val="0E320D"/>
              </a:gs>
              <a:gs pos="100000">
                <a:srgbClr val="1F6B1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ko-KR" altLang="en-US">
              <a:latin typeface="Calibri" panose="020F0502020204030204" pitchFamily="34" charset="0"/>
              <a:ea typeface="Malgun Gothic" panose="020B0503020000020004" pitchFamily="34" charset="-127"/>
            </a:endParaRPr>
          </a:p>
        </p:txBody>
      </p:sp>
      <p:pic>
        <p:nvPicPr>
          <p:cNvPr id="26629" name="Picture 16" descr="꽃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3550" y="3363913"/>
            <a:ext cx="31369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矩形 3"/>
          <p:cNvSpPr>
            <a:spLocks noChangeArrowheads="1"/>
          </p:cNvSpPr>
          <p:nvPr/>
        </p:nvSpPr>
        <p:spPr bwMode="auto">
          <a:xfrm>
            <a:off x="5580063" y="6553200"/>
            <a:ext cx="2174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1100">
                <a:solidFill>
                  <a:srgbClr val="41414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矩形 12"/>
          <p:cNvSpPr/>
          <p:nvPr/>
        </p:nvSpPr>
        <p:spPr>
          <a:xfrm>
            <a:off x="1928997" y="1329273"/>
            <a:ext cx="528599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Thank you! </a:t>
            </a:r>
            <a:endParaRPr lang="zh-CN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2"/>
          <p:cNvSpPr txBox="1">
            <a:spLocks noChangeArrowheads="1"/>
          </p:cNvSpPr>
          <p:nvPr/>
        </p:nvSpPr>
        <p:spPr bwMode="auto">
          <a:xfrm>
            <a:off x="-1898650" y="1925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latin typeface="Calibri" panose="020F0502020204030204" pitchFamily="34" charset="0"/>
            </a:endParaRPr>
          </a:p>
        </p:txBody>
      </p:sp>
      <p:pic>
        <p:nvPicPr>
          <p:cNvPr id="5122" name="Picture 12" descr="E:\QQ文件\小学点拨课件副本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1538" y="190500"/>
            <a:ext cx="2724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27563" y="1643063"/>
            <a:ext cx="366553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2813" y="1566863"/>
            <a:ext cx="3205162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7900" y="3836988"/>
            <a:ext cx="3074988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73613" y="3836988"/>
            <a:ext cx="3386137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8"/>
          <p:cNvSpPr txBox="1"/>
          <p:nvPr/>
        </p:nvSpPr>
        <p:spPr>
          <a:xfrm>
            <a:off x="1913415" y="330972"/>
            <a:ext cx="5767671" cy="55399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381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en-US" altLang="zh-CN" sz="30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1. What’s your </a:t>
            </a:r>
            <a:r>
              <a:rPr kumimoji="1" lang="en-US" altLang="zh-CN" sz="3000" spc="-300" dirty="0" err="1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favourite</a:t>
            </a:r>
            <a:r>
              <a:rPr kumimoji="1" lang="en-US" altLang="zh-CN" sz="3000" spc="-300" dirty="0">
                <a:solidFill>
                  <a:srgbClr val="CD3F4D"/>
                </a:solidFill>
                <a:effectLst>
                  <a:outerShdw blurRad="76200" dist="63500" dir="10800000" algn="tl" rotWithShape="0">
                    <a:schemeClr val="bg1">
                      <a:alpha val="65000"/>
                    </a:schemeClr>
                  </a:outerShdw>
                </a:effectLst>
                <a:latin typeface="Arial Black" panose="020B0A04020102020204"/>
                <a:ea typeface="+mn-ea"/>
                <a:cs typeface="Arial Black" panose="020B0A04020102020204"/>
              </a:rPr>
              <a:t> season?</a:t>
            </a:r>
            <a:endParaRPr kumimoji="1" lang="zh-CN" altLang="en-US" sz="3000" spc="-300" dirty="0">
              <a:solidFill>
                <a:srgbClr val="CD3F4D"/>
              </a:solidFill>
              <a:effectLst>
                <a:outerShdw blurRad="76200" dist="63500" dir="10800000" algn="tl" rotWithShape="0">
                  <a:schemeClr val="bg1">
                    <a:alpha val="65000"/>
                  </a:schemeClr>
                </a:outerShdw>
              </a:effectLst>
              <a:latin typeface="Arial Black" panose="020B0A04020102020204"/>
              <a:ea typeface="+mn-ea"/>
              <a:cs typeface="Arial Black" panose="020B0A04020102020204"/>
            </a:endParaRPr>
          </a:p>
        </p:txBody>
      </p:sp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739775" y="1341438"/>
            <a:ext cx="7931150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I like winter. Why?</a:t>
            </a:r>
            <a:r>
              <a:rPr lang="zh-CN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</a:rPr>
              <a:t>Because I like the snow.  I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like to make snowmen. And I like the Spring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Festival.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I like spring. It’s warm. I love the new leaves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and flowers. And I love to plant trees.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I like summer. I like summer holidays. I love to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swim in the sea. 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Times New Roman" panose="02020603050405020304" pitchFamily="18" charset="0"/>
              </a:rPr>
              <a:t>My </a:t>
            </a:r>
            <a:r>
              <a:rPr lang="en-US" altLang="zh-CN" sz="2000" b="1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2000" b="1" dirty="0">
                <a:latin typeface="Times New Roman" panose="02020603050405020304" pitchFamily="18" charset="0"/>
              </a:rPr>
              <a:t> season is autumn. It’s cool and windy. I like to fly a kite. And I love to eat fruits.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61088" y="1647825"/>
            <a:ext cx="2605087" cy="18176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 dirty="0"/>
          </a:p>
        </p:txBody>
      </p:sp>
      <p:pic>
        <p:nvPicPr>
          <p:cNvPr id="6148" name="Picture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00800" y="1771650"/>
            <a:ext cx="21256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文本框 17"/>
          <p:cNvSpPr txBox="1">
            <a:spLocks noChangeArrowheads="1"/>
          </p:cNvSpPr>
          <p:nvPr/>
        </p:nvSpPr>
        <p:spPr bwMode="auto">
          <a:xfrm>
            <a:off x="2452688" y="1390650"/>
            <a:ext cx="6273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—Why?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为什么？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—Because I like the snow. 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因为我喜欢雪。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631825" y="14652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172" name="文本框 19"/>
          <p:cNvSpPr txBox="1">
            <a:spLocks noChangeArrowheads="1"/>
          </p:cNvSpPr>
          <p:nvPr/>
        </p:nvSpPr>
        <p:spPr bwMode="auto">
          <a:xfrm>
            <a:off x="1117600" y="1466850"/>
            <a:ext cx="1704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1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1019175" y="2763838"/>
            <a:ext cx="7624763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Why?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是一个省略句，完整的句子是：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Why do you like winter?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这是用于询问对方原因的句型。其问句结构为：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Why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一般疑问句）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?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答语结构为：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Because +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陈述句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175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pic>
        <p:nvPicPr>
          <p:cNvPr id="7176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38" y="135731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195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917575" y="1938338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85950" y="1658938"/>
            <a:ext cx="64373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—Why are you crying?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你为什么哭？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—Because I hurt my arm.</a:t>
            </a: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因为我弄伤了我的胳膊。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—Why do you like the dress?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你为什么喜欢这件裙子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—Because it is very beautiful.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因为它很漂亮。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243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0244" name="矩形 19"/>
          <p:cNvSpPr>
            <a:spLocks noChangeArrowheads="1"/>
          </p:cNvSpPr>
          <p:nvPr/>
        </p:nvSpPr>
        <p:spPr bwMode="auto">
          <a:xfrm>
            <a:off x="928688" y="1604963"/>
            <a:ext cx="5684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 why /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waɪ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adv.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为什么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四会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5" name="矩形 1"/>
          <p:cNvSpPr>
            <a:spLocks noChangeArrowheads="1"/>
          </p:cNvSpPr>
          <p:nvPr/>
        </p:nvSpPr>
        <p:spPr bwMode="auto">
          <a:xfrm>
            <a:off x="1236663" y="2360613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205038" y="2271713"/>
            <a:ext cx="64373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Why are you going to the zoo?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你为什么打算去动物园？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47" name="矩形 3"/>
          <p:cNvSpPr>
            <a:spLocks noChangeArrowheads="1"/>
          </p:cNvSpPr>
          <p:nvPr/>
        </p:nvSpPr>
        <p:spPr bwMode="auto">
          <a:xfrm>
            <a:off x="1198563" y="3651250"/>
            <a:ext cx="1112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用法：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257425" y="3651250"/>
            <a:ext cx="482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构成特殊疑问句，用来询问原因。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249" name="矩形 5"/>
          <p:cNvSpPr>
            <a:spLocks noChangeArrowheads="1"/>
          </p:cNvSpPr>
          <p:nvPr/>
        </p:nvSpPr>
        <p:spPr bwMode="auto">
          <a:xfrm>
            <a:off x="912813" y="4367213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形近词：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284413" y="4116388"/>
            <a:ext cx="3711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shy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羞怯的；腼腆的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2291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sp>
        <p:nvSpPr>
          <p:cNvPr id="12292" name="矩形 19"/>
          <p:cNvSpPr>
            <a:spLocks noChangeArrowheads="1"/>
          </p:cNvSpPr>
          <p:nvPr/>
        </p:nvSpPr>
        <p:spPr bwMode="auto">
          <a:xfrm>
            <a:off x="1300163" y="1604963"/>
            <a:ext cx="56848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because /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bɪ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kɒz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/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conj.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因为</a:t>
            </a:r>
          </a:p>
        </p:txBody>
      </p:sp>
      <p:sp>
        <p:nvSpPr>
          <p:cNvPr id="12293" name="矩形 1"/>
          <p:cNvSpPr>
            <a:spLocks noChangeArrowheads="1"/>
          </p:cNvSpPr>
          <p:nvPr/>
        </p:nvSpPr>
        <p:spPr bwMode="auto">
          <a:xfrm>
            <a:off x="1492250" y="2360613"/>
            <a:ext cx="110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endParaRPr lang="zh-CN" altLang="en-US" b="1" dirty="0"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460625" y="2271713"/>
            <a:ext cx="64373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 all like her, because she is very nice.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我们都喜欢她，因为她很友好。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5" name="矩形 5"/>
          <p:cNvSpPr>
            <a:spLocks noChangeArrowheads="1"/>
          </p:cNvSpPr>
          <p:nvPr/>
        </p:nvSpPr>
        <p:spPr bwMode="auto">
          <a:xfrm>
            <a:off x="1401763" y="4389438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短语：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406650" y="4130675"/>
            <a:ext cx="37115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because of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因为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297" name="矩形 1"/>
          <p:cNvSpPr>
            <a:spLocks noChangeArrowheads="1"/>
          </p:cNvSpPr>
          <p:nvPr/>
        </p:nvSpPr>
        <p:spPr bwMode="auto">
          <a:xfrm>
            <a:off x="542925" y="3567113"/>
            <a:ext cx="204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加法</a:t>
            </a:r>
            <a:r>
              <a:rPr lang="zh-CN" altLang="zh-CN" sz="2400" b="1" dirty="0">
                <a:solidFill>
                  <a:srgbClr val="33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记忆法：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22" name="矩形 1"/>
          <p:cNvSpPr>
            <a:spLocks noChangeArrowheads="1"/>
          </p:cNvSpPr>
          <p:nvPr/>
        </p:nvSpPr>
        <p:spPr bwMode="auto">
          <a:xfrm>
            <a:off x="2379663" y="3376613"/>
            <a:ext cx="613727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+ cause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（原因）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=because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（因为）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文本框 17"/>
          <p:cNvSpPr txBox="1">
            <a:spLocks noChangeArrowheads="1"/>
          </p:cNvSpPr>
          <p:nvPr/>
        </p:nvSpPr>
        <p:spPr bwMode="auto">
          <a:xfrm>
            <a:off x="2452688" y="1390650"/>
            <a:ext cx="62738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—What’s your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favourite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season?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你最喜欢的季节是什么？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—My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favourite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season is autumn.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我最喜欢的季节是秋天。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重点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】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631825" y="1465263"/>
            <a:ext cx="1778000" cy="4492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3C7D4"/>
              </a:gs>
              <a:gs pos="100000">
                <a:schemeClr val="bg1"/>
              </a:gs>
            </a:gsLst>
          </a:gradFill>
          <a:ln>
            <a:solidFill>
              <a:srgbClr val="ECADC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4340" name="文本框 19"/>
          <p:cNvSpPr txBox="1">
            <a:spLocks noChangeArrowheads="1"/>
          </p:cNvSpPr>
          <p:nvPr/>
        </p:nvSpPr>
        <p:spPr bwMode="auto">
          <a:xfrm>
            <a:off x="1117600" y="1466850"/>
            <a:ext cx="1704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知识点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 2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996950" y="3313113"/>
            <a:ext cx="81470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429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这是询问对方最喜欢什么的句型。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其问句结构是：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What’s your 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favourite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其他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答语结构是：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My 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favourite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...is...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例句：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—What’ s your 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favourite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subject?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你最喜欢的科目是什么？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—My </a:t>
            </a:r>
            <a:r>
              <a:rPr lang="en-US" altLang="zh-CN" sz="20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favourite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subject is math. </a:t>
            </a:r>
            <a:r>
              <a:rPr lang="zh-CN" altLang="en-US" sz="2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我最喜欢的科目是数学。</a:t>
            </a:r>
          </a:p>
        </p:txBody>
      </p:sp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4343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pic>
        <p:nvPicPr>
          <p:cNvPr id="14344" name="图片 9" descr="book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738" y="1357313"/>
            <a:ext cx="10874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4538" y="352425"/>
            <a:ext cx="258603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7026275" y="1154113"/>
            <a:ext cx="1884363" cy="3508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5363" name="文本框 26"/>
          <p:cNvSpPr txBox="1">
            <a:spLocks noChangeArrowheads="1"/>
          </p:cNvSpPr>
          <p:nvPr/>
        </p:nvSpPr>
        <p:spPr bwMode="auto">
          <a:xfrm>
            <a:off x="7115175" y="1154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讲解</a:t>
            </a:r>
          </a:p>
        </p:txBody>
      </p:sp>
      <p:grpSp>
        <p:nvGrpSpPr>
          <p:cNvPr id="15364" name="组合 26"/>
          <p:cNvGrpSpPr/>
          <p:nvPr/>
        </p:nvGrpSpPr>
        <p:grpSpPr bwMode="auto">
          <a:xfrm>
            <a:off x="731838" y="1762125"/>
            <a:ext cx="1244600" cy="461963"/>
            <a:chOff x="1235491" y="4806950"/>
            <a:chExt cx="1243359" cy="462192"/>
          </a:xfrm>
        </p:grpSpPr>
        <p:sp>
          <p:nvSpPr>
            <p:cNvPr id="15365" name="TextBox 3"/>
            <p:cNvSpPr txBox="1">
              <a:spLocks noChangeArrowheads="1"/>
            </p:cNvSpPr>
            <p:nvPr/>
          </p:nvSpPr>
          <p:spPr bwMode="auto">
            <a:xfrm>
              <a:off x="1488250" y="4806950"/>
              <a:ext cx="990600" cy="46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典例</a:t>
              </a:r>
            </a:p>
          </p:txBody>
        </p:sp>
        <p:pic>
          <p:nvPicPr>
            <p:cNvPr id="15366" name="图片 29" descr="花盆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235491" y="4867038"/>
              <a:ext cx="3238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993900" y="1652588"/>
            <a:ext cx="7150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单项选择。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—What’ s your favourite season?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 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—________.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A. Swimming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  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B. Fly kites  C. Autumn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2763838" y="2901950"/>
            <a:ext cx="315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939800" y="4279900"/>
            <a:ext cx="7300913" cy="120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点拨</a:t>
            </a:r>
            <a:r>
              <a:rPr lang="zh-CN" altLang="en-US" sz="2400" b="1" dirty="0" smtClean="0">
                <a:solidFill>
                  <a:srgbClr val="FF0000"/>
                </a:solidFill>
                <a:latin typeface="Adobe 黑体 Std R"/>
                <a:ea typeface="黑体" panose="02010609060101010101" pitchFamily="49" charset="-122"/>
                <a:cs typeface="Adobe 黑体 Std R"/>
              </a:rPr>
              <a:t>：</a:t>
            </a: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  <a:latin typeface="Adobe 黑体 Std R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814513" y="4316413"/>
            <a:ext cx="64262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问句句意：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你最喜欢的季节是什么？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项与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项均不符合题意，故选</a:t>
            </a:r>
            <a:r>
              <a:rPr lang="en-US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zh-CN" sz="2400" b="1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1026</Words>
  <Application>Microsoft Office PowerPoint</Application>
  <PresentationFormat>全屏显示(4:3)</PresentationFormat>
  <Paragraphs>163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Adobe 黑体 Std R</vt:lpstr>
      <vt:lpstr>Kozuka Gothic Pro H</vt:lpstr>
      <vt:lpstr>Malgun Gothic</vt:lpstr>
      <vt:lpstr>方正大黑简体</vt:lpstr>
      <vt:lpstr>黑体</vt:lpstr>
      <vt:lpstr>楷体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2016-01-15T00:46:00Z</dcterms:created>
  <dcterms:modified xsi:type="dcterms:W3CDTF">2023-01-16T17:57:56Z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233DC1BB204C4C51B27A7E7E9EF0675D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