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455" r:id="rId2"/>
    <p:sldId id="433" r:id="rId3"/>
    <p:sldId id="434" r:id="rId4"/>
    <p:sldId id="435" r:id="rId5"/>
    <p:sldId id="436" r:id="rId6"/>
    <p:sldId id="437" r:id="rId7"/>
    <p:sldId id="438" r:id="rId8"/>
    <p:sldId id="439" r:id="rId9"/>
    <p:sldId id="440" r:id="rId10"/>
    <p:sldId id="441" r:id="rId11"/>
    <p:sldId id="442" r:id="rId12"/>
    <p:sldId id="443" r:id="rId13"/>
    <p:sldId id="444" r:id="rId14"/>
    <p:sldId id="445" r:id="rId15"/>
    <p:sldId id="446" r:id="rId16"/>
    <p:sldId id="447" r:id="rId17"/>
    <p:sldId id="448" r:id="rId18"/>
    <p:sldId id="449" r:id="rId19"/>
    <p:sldId id="450" r:id="rId20"/>
    <p:sldId id="451" r:id="rId21"/>
    <p:sldId id="452" r:id="rId22"/>
    <p:sldId id="453" r:id="rId23"/>
    <p:sldId id="454" r:id="rId24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3429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685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0287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17145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0574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24003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27432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388" autoAdjust="0"/>
    <p:restoredTop sz="94660" autoAdjust="0"/>
  </p:normalViewPr>
  <p:slideViewPr>
    <p:cSldViewPr snapToObjects="1">
      <p:cViewPr>
        <p:scale>
          <a:sx n="100" d="100"/>
          <a:sy n="100" d="100"/>
        </p:scale>
        <p:origin x="-150" y="-80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gridSpacing cx="216026" cy="216026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defRPr sz="1200" noProof="1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defRPr sz="1200" noProof="1" smtClean="0">
                <a:latin typeface="+mn-lt"/>
                <a:ea typeface="+mn-ea"/>
              </a:defRPr>
            </a:lvl1pPr>
          </a:lstStyle>
          <a:p>
            <a:fld id="{F725AEDA-E179-4278-998D-D9EC8DB06D5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defRPr sz="1200" noProof="1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6DEEDFA7-1196-4094-9617-97C18A923F00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defRPr sz="1200" noProof="1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defRPr sz="1200" noProof="1" smtClean="0">
                <a:latin typeface="+mn-lt"/>
                <a:ea typeface="+mn-ea"/>
              </a:defRPr>
            </a:lvl1pPr>
          </a:lstStyle>
          <a:p>
            <a:fld id="{D2A48B96-639E-45A3-A0BA-2464DFDB1FAA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9220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备注占位符 4"/>
          <p:cNvSpPr>
            <a:spLocks noGrp="1" noChangeArrowheads="1"/>
          </p:cNvSpPr>
          <p:nvPr>
            <p:ph type="body" sz="quarter" idx="9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defRPr sz="1200" noProof="1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584B0D13-19FA-46E1-A316-E9C6C9F876D0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1266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1126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AA6CEE0C-DA22-4342-8D19-2F22397D8506}" type="slidenum">
              <a:rPr lang="zh-CN" altLang="en-US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9698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2969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98E2518-5F0A-495A-B311-E5DD581CBDE8}" type="slidenum">
              <a:rPr lang="zh-CN" altLang="en-US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1746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3174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545DACC-137F-4867-9F61-5373FFD763CF}" type="slidenum">
              <a:rPr lang="zh-CN" altLang="en-US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3794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3379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F1796F3D-6359-4235-9441-9785CE82440E}" type="slidenum">
              <a:rPr lang="zh-CN" altLang="en-US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5842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3584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2470D4F3-FB5A-4AA2-A92F-9EF25FF8612E}" type="slidenum">
              <a:rPr lang="zh-CN" altLang="en-US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0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3789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0142D47-5588-4F30-BC8A-4C70974D8EAA}" type="slidenum">
              <a:rPr lang="zh-CN" altLang="en-US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9938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3993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DF8957A-DE41-4E04-AAA7-6B077102169C}" type="slidenum">
              <a:rPr lang="zh-CN" altLang="en-US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41986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4198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1A8C9279-8D53-423E-B98C-5401AB6954AD}" type="slidenum">
              <a:rPr lang="zh-CN" altLang="en-US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44034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4403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61D841BE-17FA-412E-A1C8-BAB2CADCFDC2}" type="slidenum">
              <a:rPr lang="zh-CN" altLang="en-US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46082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4608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F51A79C8-40F2-491B-9404-C1B98FC58D99}" type="slidenum">
              <a:rPr lang="zh-CN" altLang="en-US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48130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4813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C4EEC1B1-247B-467E-8674-51022C407644}" type="slidenum">
              <a:rPr lang="zh-CN" altLang="en-US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3314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1331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7E12713-FB08-48BD-881C-F5D960948666}" type="slidenum">
              <a:rPr lang="zh-CN" altLang="en-US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50178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5017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6DCCECD8-5A00-45E3-B9AF-1D3FBBCD054D}" type="slidenum">
              <a:rPr lang="zh-CN" altLang="en-US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52226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5222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709C733B-50CD-4B6A-9078-62857BAF0A85}" type="slidenum">
              <a:rPr lang="zh-CN" altLang="en-US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5362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1536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FA46C440-BDAD-4C03-904D-1E7B7284C2B1}" type="slidenum">
              <a:rPr lang="zh-CN" altLang="en-US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7410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1741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AFC8E96F-B366-4CBA-9F3A-9685981C3930}" type="slidenum">
              <a:rPr lang="zh-CN" altLang="en-US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9458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1945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4B33066-21AB-4272-803A-771450125BD1}" type="slidenum">
              <a:rPr lang="zh-CN" altLang="en-US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1506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2150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EE9DD6EF-CE02-4F57-A369-DC6278AFABF1}" type="slidenum">
              <a:rPr lang="zh-CN" altLang="en-US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3554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2355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0545E0DB-D517-401E-BA3F-2DFB1C6C3DCA}" type="slidenum">
              <a:rPr lang="zh-CN" altLang="en-US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5602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2560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2B228522-E6E7-417A-827E-0C37EAB351E8}" type="slidenum">
              <a:rPr lang="zh-CN" altLang="en-US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7650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2765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BD0759FE-D76B-4104-A67B-92C7D84E0D4D}" type="slidenum">
              <a:rPr lang="zh-CN" altLang="en-US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 rot="1515377" flipH="1" flipV="1">
            <a:off x="-834628" y="-261938"/>
            <a:ext cx="3395663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10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 rot="16585734" flipH="1" flipV="1">
            <a:off x="8024218" y="4030861"/>
            <a:ext cx="1115615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6"/>
          <p:cNvPicPr>
            <a:picLocks noChangeAspect="1" noChangeArrowheads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44141" y="4404123"/>
            <a:ext cx="7653338" cy="50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动作按钮: 后退或前一项 12">
            <a:hlinkClick r:id="" action="ppaction://hlinkshowjump?jump=previousslide"/>
          </p:cNvPr>
          <p:cNvSpPr/>
          <p:nvPr userDrawn="1"/>
        </p:nvSpPr>
        <p:spPr>
          <a:xfrm>
            <a:off x="8242697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14" name="动作按钮: 前进或下一项 13">
            <a:hlinkClick r:id="" action="ppaction://hlinkshowjump?jump=nextslide"/>
          </p:cNvPr>
          <p:cNvSpPr/>
          <p:nvPr userDrawn="1"/>
        </p:nvSpPr>
        <p:spPr>
          <a:xfrm>
            <a:off x="8515351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15" name="动作按钮: 结束 14">
            <a:hlinkClick r:id="" action="ppaction://hlinkshowjump?jump=endshow"/>
          </p:cNvPr>
          <p:cNvSpPr/>
          <p:nvPr userDrawn="1"/>
        </p:nvSpPr>
        <p:spPr>
          <a:xfrm>
            <a:off x="878086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 bwMode="auto">
          <a:xfrm>
            <a:off x="616744" y="946548"/>
            <a:ext cx="2226469" cy="2178844"/>
            <a:chOff x="-949635" y="0"/>
            <a:chExt cx="7009631" cy="6858000"/>
          </a:xfrm>
        </p:grpSpPr>
        <p:sp>
          <p:nvSpPr>
            <p:cNvPr id="3" name="Diamond 3"/>
            <p:cNvSpPr>
              <a:spLocks noChangeArrowheads="1"/>
            </p:cNvSpPr>
            <p:nvPr/>
          </p:nvSpPr>
          <p:spPr bwMode="auto">
            <a:xfrm>
              <a:off x="-949635" y="0"/>
              <a:ext cx="7009631" cy="6858000"/>
            </a:xfrm>
            <a:prstGeom prst="diamond">
              <a:avLst/>
            </a:prstGeom>
            <a:solidFill>
              <a:srgbClr val="D6DCE5">
                <a:alpha val="34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/>
            </a:p>
          </p:txBody>
        </p:sp>
        <p:sp>
          <p:nvSpPr>
            <p:cNvPr id="4" name="Diamond 4"/>
            <p:cNvSpPr>
              <a:spLocks noChangeArrowheads="1"/>
            </p:cNvSpPr>
            <p:nvPr/>
          </p:nvSpPr>
          <p:spPr bwMode="auto">
            <a:xfrm>
              <a:off x="-176517" y="653134"/>
              <a:ext cx="5647878" cy="5525706"/>
            </a:xfrm>
            <a:prstGeom prst="diamond">
              <a:avLst/>
            </a:prstGeom>
            <a:solidFill>
              <a:srgbClr val="D6DC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/>
            </a:p>
          </p:txBody>
        </p:sp>
      </p:grpSp>
      <p:grpSp>
        <p:nvGrpSpPr>
          <p:cNvPr id="5" name="Group 2"/>
          <p:cNvGrpSpPr/>
          <p:nvPr userDrawn="1"/>
        </p:nvGrpSpPr>
        <p:grpSpPr bwMode="auto">
          <a:xfrm>
            <a:off x="573881" y="1369219"/>
            <a:ext cx="1333500" cy="1333500"/>
            <a:chOff x="990600" y="2044717"/>
            <a:chExt cx="2768566" cy="2768566"/>
          </a:xfrm>
        </p:grpSpPr>
        <p:sp>
          <p:nvSpPr>
            <p:cNvPr id="6" name="Diamond 5"/>
            <p:cNvSpPr>
              <a:spLocks noChangeArrowheads="1"/>
            </p:cNvSpPr>
            <p:nvPr/>
          </p:nvSpPr>
          <p:spPr bwMode="auto">
            <a:xfrm>
              <a:off x="990600" y="2044717"/>
              <a:ext cx="2768566" cy="2768566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/>
            </a:p>
          </p:txBody>
        </p:sp>
        <p:grpSp>
          <p:nvGrpSpPr>
            <p:cNvPr id="7" name="Group 9"/>
            <p:cNvGrpSpPr/>
            <p:nvPr/>
          </p:nvGrpSpPr>
          <p:grpSpPr bwMode="auto">
            <a:xfrm>
              <a:off x="1429100" y="2771847"/>
              <a:ext cx="1800200" cy="992584"/>
              <a:chOff x="2345143" y="2365645"/>
              <a:chExt cx="1800200" cy="992584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2344176" y="2365264"/>
                <a:ext cx="1802039" cy="677310"/>
              </a:xfrm>
              <a:prstGeom prst="rect">
                <a:avLst/>
              </a:prstGeom>
              <a:noFill/>
            </p:spPr>
            <p:txBody>
              <a:bodyPr lIns="0" tIns="0" rIns="0" bIns="0">
                <a:normAutofit fontScale="77500" lnSpcReduction="20000"/>
              </a:bodyPr>
              <a:lstStyle/>
              <a:p>
                <a:pPr algn="ctr" fontAlgn="auto"/>
                <a:r>
                  <a:rPr lang="zh-CN" altLang="en-US" sz="3300" noProof="1">
                    <a:solidFill>
                      <a:schemeClr val="bg1"/>
                    </a:solidFill>
                    <a:latin typeface="+mn-lt"/>
                    <a:ea typeface="+mn-ea"/>
                  </a:rPr>
                  <a:t>目录</a:t>
                </a:r>
                <a:endParaRPr lang="zh-CN" altLang="en-US" sz="3300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344176" y="3143924"/>
                <a:ext cx="1802039" cy="215058"/>
              </a:xfrm>
              <a:prstGeom prst="rect">
                <a:avLst/>
              </a:prstGeom>
              <a:noFill/>
            </p:spPr>
            <p:txBody>
              <a:bodyPr lIns="0" tIns="0" rIns="0" bIns="0">
                <a:normAutofit fontScale="70000" lnSpcReduction="20000"/>
              </a:bodyPr>
              <a:lstStyle/>
              <a:p>
                <a:pPr algn="ctr" fontAlgn="auto"/>
                <a:r>
                  <a:rPr lang="en-US" altLang="zh-CN" sz="1100" noProof="1">
                    <a:solidFill>
                      <a:schemeClr val="bg1"/>
                    </a:solidFill>
                    <a:latin typeface="+mn-lt"/>
                    <a:ea typeface="+mn-ea"/>
                  </a:rPr>
                  <a:t>CONTENTS</a:t>
                </a:r>
                <a:endParaRPr lang="en-US" altLang="zh-CN" sz="1100" noProof="1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10" name="Diamond 11"/>
          <p:cNvSpPr/>
          <p:nvPr userDrawn="1"/>
        </p:nvSpPr>
        <p:spPr bwMode="auto">
          <a:xfrm>
            <a:off x="1409701" y="713185"/>
            <a:ext cx="554831" cy="554831"/>
          </a:xfrm>
          <a:prstGeom prst="diamond">
            <a:avLst/>
          </a:prstGeom>
          <a:solidFill>
            <a:schemeClr val="accent2"/>
          </a:solidFill>
          <a:ln w="19050">
            <a:noFill/>
            <a:round/>
          </a:ln>
        </p:spPr>
        <p:txBody>
          <a:bodyPr wrap="none" lIns="68580" tIns="34290" rIns="68580" bIns="34290" anchor="ctr" anchorCtr="1">
            <a:normAutofit fontScale="92500" lnSpcReduction="20000"/>
          </a:bodyPr>
          <a:lstStyle/>
          <a:p>
            <a:pPr algn="ctr" fontAlgn="auto"/>
            <a:r>
              <a:rPr lang="en-US" altLang="zh-CN" sz="1800" b="1" noProof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01</a:t>
            </a:r>
            <a:endParaRPr lang="en-US" altLang="zh-CN" sz="1800" b="1" noProof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1" name="Diamond 12"/>
          <p:cNvSpPr/>
          <p:nvPr userDrawn="1"/>
        </p:nvSpPr>
        <p:spPr bwMode="auto">
          <a:xfrm>
            <a:off x="2030017" y="1321594"/>
            <a:ext cx="554831" cy="554831"/>
          </a:xfrm>
          <a:prstGeom prst="diamond">
            <a:avLst/>
          </a:prstGeom>
          <a:solidFill>
            <a:schemeClr val="accent3"/>
          </a:solidFill>
          <a:ln w="19050">
            <a:noFill/>
            <a:round/>
          </a:ln>
        </p:spPr>
        <p:txBody>
          <a:bodyPr wrap="none" lIns="68580" tIns="34290" rIns="68580" bIns="34290" anchor="ctr" anchorCtr="1">
            <a:normAutofit fontScale="92500" lnSpcReduction="20000"/>
          </a:bodyPr>
          <a:lstStyle/>
          <a:p>
            <a:pPr algn="ctr" fontAlgn="auto"/>
            <a:r>
              <a:rPr lang="en-US" altLang="zh-CN" sz="1800" b="1" noProof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02</a:t>
            </a:r>
            <a:endParaRPr lang="en-US" altLang="zh-CN" sz="1800" b="1" noProof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2" name="Diamond 13"/>
          <p:cNvSpPr/>
          <p:nvPr userDrawn="1"/>
        </p:nvSpPr>
        <p:spPr bwMode="auto">
          <a:xfrm>
            <a:off x="2030017" y="2181226"/>
            <a:ext cx="554831" cy="554831"/>
          </a:xfrm>
          <a:prstGeom prst="diamond">
            <a:avLst/>
          </a:prstGeom>
          <a:solidFill>
            <a:schemeClr val="accent4"/>
          </a:solidFill>
          <a:ln w="19050">
            <a:noFill/>
            <a:round/>
          </a:ln>
        </p:spPr>
        <p:txBody>
          <a:bodyPr wrap="none" lIns="68580" tIns="34290" rIns="68580" bIns="34290" anchor="ctr" anchorCtr="1">
            <a:normAutofit fontScale="92500" lnSpcReduction="20000"/>
          </a:bodyPr>
          <a:lstStyle/>
          <a:p>
            <a:pPr algn="ctr" fontAlgn="auto"/>
            <a:r>
              <a:rPr lang="en-US" altLang="zh-CN" sz="1800" b="1" noProof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03</a:t>
            </a:r>
            <a:endParaRPr lang="en-US" altLang="zh-CN" sz="1800" b="1" noProof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3" name="Diamond 14"/>
          <p:cNvSpPr/>
          <p:nvPr userDrawn="1"/>
        </p:nvSpPr>
        <p:spPr bwMode="auto">
          <a:xfrm>
            <a:off x="1409701" y="2826544"/>
            <a:ext cx="554831" cy="554831"/>
          </a:xfrm>
          <a:prstGeom prst="diamond">
            <a:avLst/>
          </a:prstGeom>
          <a:solidFill>
            <a:schemeClr val="accent5"/>
          </a:solidFill>
          <a:ln w="19050">
            <a:noFill/>
            <a:round/>
          </a:ln>
        </p:spPr>
        <p:txBody>
          <a:bodyPr wrap="none" lIns="68580" tIns="34290" rIns="68580" bIns="34290" anchor="ctr" anchorCtr="1">
            <a:normAutofit fontScale="92500" lnSpcReduction="20000"/>
          </a:bodyPr>
          <a:lstStyle/>
          <a:p>
            <a:pPr algn="ctr" fontAlgn="auto"/>
            <a:r>
              <a:rPr lang="en-US" altLang="zh-CN" sz="1800" b="1" noProof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04</a:t>
            </a:r>
            <a:endParaRPr lang="en-US" altLang="zh-CN" sz="1800" b="1" noProof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grpSp>
        <p:nvGrpSpPr>
          <p:cNvPr id="14" name="Group 21"/>
          <p:cNvGrpSpPr/>
          <p:nvPr userDrawn="1"/>
        </p:nvGrpSpPr>
        <p:grpSpPr bwMode="auto">
          <a:xfrm>
            <a:off x="1964532" y="851297"/>
            <a:ext cx="1908572" cy="271463"/>
            <a:chOff x="3943834" y="704409"/>
            <a:chExt cx="3962574" cy="563232"/>
          </a:xfrm>
        </p:grpSpPr>
        <p:sp>
          <p:nvSpPr>
            <p:cNvPr id="15" name="TextBox 14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fontAlgn="auto"/>
              <a:r>
                <a:rPr lang="zh-CN" altLang="en-US" sz="1200" b="1" noProof="1">
                  <a:solidFill>
                    <a:schemeClr val="accent1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  <a:endParaRPr lang="zh-CN" altLang="en-US" sz="1200" b="1" noProof="1">
                <a:solidFill>
                  <a:schemeClr val="accent1">
                    <a:lumMod val="100000"/>
                  </a:schemeClr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62500" lnSpcReduction="20000"/>
            </a:bodyPr>
            <a:lstStyle/>
            <a:p>
              <a:pPr fontAlgn="auto">
                <a:lnSpc>
                  <a:spcPct val="120000"/>
                </a:lnSpc>
              </a:pPr>
              <a:r>
                <a:rPr lang="zh-CN" altLang="en-US" sz="800" noProof="1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  <a:endParaRPr lang="zh-CN" altLang="en-US" sz="800" noProof="1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17" name="Group 22"/>
          <p:cNvGrpSpPr/>
          <p:nvPr userDrawn="1"/>
        </p:nvGrpSpPr>
        <p:grpSpPr bwMode="auto">
          <a:xfrm>
            <a:off x="2584847" y="1447800"/>
            <a:ext cx="1909763" cy="271463"/>
            <a:chOff x="3943834" y="704409"/>
            <a:chExt cx="3962574" cy="563232"/>
          </a:xfrm>
        </p:grpSpPr>
        <p:sp>
          <p:nvSpPr>
            <p:cNvPr id="18" name="TextBox 23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fontAlgn="auto"/>
              <a:r>
                <a:rPr lang="zh-CN" altLang="en-US" sz="1200" b="1" noProof="1">
                  <a:solidFill>
                    <a:schemeClr val="accent2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  <a:endParaRPr lang="zh-CN" altLang="en-US" sz="1200" b="1" noProof="1">
                <a:solidFill>
                  <a:schemeClr val="accent2">
                    <a:lumMod val="100000"/>
                  </a:schemeClr>
                </a:solidFill>
              </a:endParaRPr>
            </a:p>
          </p:txBody>
        </p:sp>
        <p:sp>
          <p:nvSpPr>
            <p:cNvPr id="19" name="TextBox 24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62500" lnSpcReduction="20000"/>
            </a:bodyPr>
            <a:lstStyle/>
            <a:p>
              <a:pPr fontAlgn="auto">
                <a:lnSpc>
                  <a:spcPct val="120000"/>
                </a:lnSpc>
              </a:pPr>
              <a:r>
                <a:rPr lang="zh-CN" altLang="en-US" sz="800" noProof="1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  <a:endParaRPr lang="zh-CN" altLang="en-US" sz="800" noProof="1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20" name="Group 25"/>
          <p:cNvGrpSpPr/>
          <p:nvPr userDrawn="1"/>
        </p:nvGrpSpPr>
        <p:grpSpPr bwMode="auto">
          <a:xfrm>
            <a:off x="2584847" y="2362200"/>
            <a:ext cx="1909763" cy="271463"/>
            <a:chOff x="3943834" y="704409"/>
            <a:chExt cx="3962574" cy="563232"/>
          </a:xfrm>
        </p:grpSpPr>
        <p:sp>
          <p:nvSpPr>
            <p:cNvPr id="21" name="TextBox 26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fontAlgn="auto"/>
              <a:r>
                <a:rPr lang="zh-CN" altLang="en-US" sz="1200" b="1" noProof="1">
                  <a:solidFill>
                    <a:schemeClr val="accent3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  <a:endParaRPr lang="zh-CN" altLang="en-US" sz="1200" b="1" noProof="1">
                <a:solidFill>
                  <a:schemeClr val="accent3">
                    <a:lumMod val="100000"/>
                  </a:schemeClr>
                </a:solidFill>
              </a:endParaRPr>
            </a:p>
          </p:txBody>
        </p:sp>
        <p:sp>
          <p:nvSpPr>
            <p:cNvPr id="22" name="TextBox 27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62500" lnSpcReduction="20000"/>
            </a:bodyPr>
            <a:lstStyle/>
            <a:p>
              <a:pPr fontAlgn="auto">
                <a:lnSpc>
                  <a:spcPct val="120000"/>
                </a:lnSpc>
              </a:pPr>
              <a:r>
                <a:rPr lang="zh-CN" altLang="en-US" sz="800" noProof="1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  <a:endParaRPr lang="zh-CN" altLang="en-US" sz="800" noProof="1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23" name="Group 28"/>
          <p:cNvGrpSpPr/>
          <p:nvPr userDrawn="1"/>
        </p:nvGrpSpPr>
        <p:grpSpPr bwMode="auto">
          <a:xfrm>
            <a:off x="1964532" y="3018235"/>
            <a:ext cx="1908572" cy="271463"/>
            <a:chOff x="3943834" y="704409"/>
            <a:chExt cx="3962574" cy="563232"/>
          </a:xfrm>
        </p:grpSpPr>
        <p:sp>
          <p:nvSpPr>
            <p:cNvPr id="24" name="TextBox 29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fontAlgn="auto"/>
              <a:r>
                <a:rPr lang="zh-CN" altLang="en-US" sz="1200" b="1" noProof="1">
                  <a:solidFill>
                    <a:schemeClr val="accent4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  <a:endParaRPr lang="zh-CN" altLang="en-US" sz="1200" b="1" noProof="1">
                <a:solidFill>
                  <a:schemeClr val="accent4">
                    <a:lumMod val="100000"/>
                  </a:schemeClr>
                </a:solidFill>
              </a:endParaRPr>
            </a:p>
          </p:txBody>
        </p:sp>
        <p:sp>
          <p:nvSpPr>
            <p:cNvPr id="25" name="TextBox 30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62500" lnSpcReduction="20000"/>
            </a:bodyPr>
            <a:lstStyle/>
            <a:p>
              <a:pPr fontAlgn="auto">
                <a:lnSpc>
                  <a:spcPct val="120000"/>
                </a:lnSpc>
              </a:pPr>
              <a:r>
                <a:rPr lang="zh-CN" altLang="en-US" sz="800" noProof="1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  <a:endParaRPr lang="zh-CN" altLang="en-US" sz="800" noProof="1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sp>
        <p:nvSpPr>
          <p:cNvPr id="26" name="动作按钮: 后退或前一项 25">
            <a:hlinkClick r:id="" action="ppaction://hlinkshowjump?jump=previousslide"/>
          </p:cNvPr>
          <p:cNvSpPr/>
          <p:nvPr userDrawn="1"/>
        </p:nvSpPr>
        <p:spPr>
          <a:xfrm>
            <a:off x="8281988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27" name="动作按钮: 前进或下一项 26">
            <a:hlinkClick r:id="" action="ppaction://hlinkshowjump?jump=nextslide"/>
          </p:cNvPr>
          <p:cNvSpPr/>
          <p:nvPr userDrawn="1"/>
        </p:nvSpPr>
        <p:spPr>
          <a:xfrm>
            <a:off x="8554642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28" name="动作按钮: 结束 27">
            <a:hlinkClick r:id="" action="ppaction://hlinkshowjump?jump=endshow"/>
          </p:cNvPr>
          <p:cNvSpPr/>
          <p:nvPr userDrawn="1"/>
        </p:nvSpPr>
        <p:spPr>
          <a:xfrm>
            <a:off x="882015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动作按钮: 后退或前一项 2">
            <a:hlinkClick r:id="" action="ppaction://hlinkshowjump?jump=previousslide"/>
          </p:cNvPr>
          <p:cNvSpPr/>
          <p:nvPr userDrawn="1"/>
        </p:nvSpPr>
        <p:spPr>
          <a:xfrm>
            <a:off x="8281988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4" name="动作按钮: 前进或下一项 3">
            <a:hlinkClick r:id="" action="ppaction://hlinkshowjump?jump=nextslide"/>
          </p:cNvPr>
          <p:cNvSpPr/>
          <p:nvPr userDrawn="1"/>
        </p:nvSpPr>
        <p:spPr>
          <a:xfrm>
            <a:off x="8554642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5" name="动作按钮: 结束 4">
            <a:hlinkClick r:id="" action="ppaction://hlinkshowjump?jump=endshow"/>
          </p:cNvPr>
          <p:cNvSpPr/>
          <p:nvPr userDrawn="1"/>
        </p:nvSpPr>
        <p:spPr>
          <a:xfrm>
            <a:off x="882015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104775" y="4719638"/>
            <a:ext cx="8905875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 userDrawn="1"/>
        </p:nvCxnSpPr>
        <p:spPr>
          <a:xfrm>
            <a:off x="104775" y="594122"/>
            <a:ext cx="8905875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 userDrawn="1"/>
        </p:nvCxnSpPr>
        <p:spPr>
          <a:xfrm>
            <a:off x="2347913" y="916782"/>
            <a:ext cx="0" cy="3480197"/>
          </a:xfrm>
          <a:prstGeom prst="line">
            <a:avLst/>
          </a:prstGeom>
          <a:ln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42"/>
          <p:cNvGrpSpPr/>
          <p:nvPr userDrawn="1"/>
        </p:nvGrpSpPr>
        <p:grpSpPr bwMode="auto">
          <a:xfrm>
            <a:off x="80963" y="1579960"/>
            <a:ext cx="2270522" cy="2178844"/>
            <a:chOff x="755951" y="2210607"/>
            <a:chExt cx="3026493" cy="2905010"/>
          </a:xfrm>
        </p:grpSpPr>
        <p:grpSp>
          <p:nvGrpSpPr>
            <p:cNvPr id="10" name="Group 1"/>
            <p:cNvGrpSpPr/>
            <p:nvPr/>
          </p:nvGrpSpPr>
          <p:grpSpPr bwMode="auto">
            <a:xfrm>
              <a:off x="813205" y="2210607"/>
              <a:ext cx="2969239" cy="2905010"/>
              <a:chOff x="-949635" y="0"/>
              <a:chExt cx="7009631" cy="6858000"/>
            </a:xfrm>
          </p:grpSpPr>
          <p:sp>
            <p:nvSpPr>
              <p:cNvPr id="16" name="Diamond 3"/>
              <p:cNvSpPr>
                <a:spLocks noChangeArrowheads="1"/>
              </p:cNvSpPr>
              <p:nvPr/>
            </p:nvSpPr>
            <p:spPr bwMode="auto">
              <a:xfrm>
                <a:off x="-949635" y="0"/>
                <a:ext cx="7009631" cy="6858000"/>
              </a:xfrm>
              <a:prstGeom prst="diamond">
                <a:avLst/>
              </a:prstGeom>
              <a:solidFill>
                <a:srgbClr val="D6DCE5">
                  <a:alpha val="34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/>
              </a:p>
            </p:txBody>
          </p:sp>
          <p:sp>
            <p:nvSpPr>
              <p:cNvPr id="17" name="Diamond 4"/>
              <p:cNvSpPr>
                <a:spLocks noChangeArrowheads="1"/>
              </p:cNvSpPr>
              <p:nvPr/>
            </p:nvSpPr>
            <p:spPr bwMode="auto">
              <a:xfrm>
                <a:off x="-176517" y="653134"/>
                <a:ext cx="5647878" cy="5525706"/>
              </a:xfrm>
              <a:prstGeom prst="diamond">
                <a:avLst/>
              </a:prstGeom>
              <a:solidFill>
                <a:srgbClr val="D6DC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/>
              </a:p>
            </p:txBody>
          </p:sp>
        </p:grpSp>
        <p:grpSp>
          <p:nvGrpSpPr>
            <p:cNvPr id="11" name="Group 2"/>
            <p:cNvGrpSpPr/>
            <p:nvPr/>
          </p:nvGrpSpPr>
          <p:grpSpPr bwMode="auto">
            <a:xfrm>
              <a:off x="755951" y="2773741"/>
              <a:ext cx="1778742" cy="1778742"/>
              <a:chOff x="990600" y="2044717"/>
              <a:chExt cx="2768566" cy="2768566"/>
            </a:xfrm>
          </p:grpSpPr>
          <p:sp>
            <p:nvSpPr>
              <p:cNvPr id="12" name="Diamond 5"/>
              <p:cNvSpPr>
                <a:spLocks noChangeArrowheads="1"/>
              </p:cNvSpPr>
              <p:nvPr/>
            </p:nvSpPr>
            <p:spPr bwMode="auto">
              <a:xfrm>
                <a:off x="990600" y="2044717"/>
                <a:ext cx="2768566" cy="2768566"/>
              </a:xfrm>
              <a:prstGeom prst="diamond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/>
              </a:p>
            </p:txBody>
          </p:sp>
          <p:grpSp>
            <p:nvGrpSpPr>
              <p:cNvPr id="13" name="Group 9"/>
              <p:cNvGrpSpPr/>
              <p:nvPr/>
            </p:nvGrpSpPr>
            <p:grpSpPr bwMode="auto">
              <a:xfrm>
                <a:off x="1429100" y="2771847"/>
                <a:ext cx="1800200" cy="992584"/>
                <a:chOff x="2345143" y="2365645"/>
                <a:chExt cx="1800200" cy="992584"/>
              </a:xfrm>
            </p:grpSpPr>
            <p:sp>
              <p:nvSpPr>
                <p:cNvPr id="14" name="TextBox 7"/>
                <p:cNvSpPr txBox="1"/>
                <p:nvPr/>
              </p:nvSpPr>
              <p:spPr>
                <a:xfrm>
                  <a:off x="2346338" y="2365564"/>
                  <a:ext cx="1798300" cy="677001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normAutofit fontScale="77500" lnSpcReduction="20000"/>
                </a:bodyPr>
                <a:lstStyle/>
                <a:p>
                  <a:pPr algn="ctr" fontAlgn="auto"/>
                  <a:r>
                    <a:rPr lang="zh-CN" altLang="en-US" sz="3300" noProof="1">
                      <a:solidFill>
                        <a:schemeClr val="bg1"/>
                      </a:solidFill>
                      <a:latin typeface="+mn-lt"/>
                      <a:ea typeface="+mn-ea"/>
                    </a:rPr>
                    <a:t>目录</a:t>
                  </a:r>
                  <a:endParaRPr lang="zh-CN" altLang="en-US" sz="3300" noProof="1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" name="TextBox 8"/>
                <p:cNvSpPr txBox="1"/>
                <p:nvPr/>
              </p:nvSpPr>
              <p:spPr>
                <a:xfrm>
                  <a:off x="2346338" y="3143869"/>
                  <a:ext cx="1798300" cy="214959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normAutofit fontScale="70000" lnSpcReduction="20000"/>
                </a:bodyPr>
                <a:lstStyle/>
                <a:p>
                  <a:pPr algn="ctr" fontAlgn="auto"/>
                  <a:r>
                    <a:rPr lang="en-US" altLang="zh-CN" sz="1100" noProof="1">
                      <a:solidFill>
                        <a:schemeClr val="bg1"/>
                      </a:solidFill>
                      <a:latin typeface="+mn-lt"/>
                      <a:ea typeface="+mn-ea"/>
                    </a:rPr>
                    <a:t>CONTENTS</a:t>
                  </a:r>
                  <a:endParaRPr lang="en-US" altLang="zh-CN" sz="1100" noProof="1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1167" y="60343"/>
            <a:ext cx="8929483" cy="483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 noProof="1" smtClean="0"/>
              <a:t>课时标题</a:t>
            </a:r>
            <a:endParaRPr lang="zh-CN" altLang="en-US" noProof="1"/>
          </a:p>
        </p:txBody>
      </p:sp>
      <p:sp>
        <p:nvSpPr>
          <p:cNvPr id="18" name="灯片编号占位符 4"/>
          <p:cNvSpPr>
            <a:spLocks noGrp="1"/>
          </p:cNvSpPr>
          <p:nvPr>
            <p:ph type="sldNum" sz="quarter" idx="10"/>
          </p:nvPr>
        </p:nvSpPr>
        <p:spPr>
          <a:xfrm>
            <a:off x="366713" y="4823223"/>
            <a:ext cx="279797" cy="273844"/>
          </a:xfrm>
        </p:spPr>
        <p:txBody>
          <a:bodyPr/>
          <a:lstStyle>
            <a:lvl1pPr>
              <a:defRPr/>
            </a:lvl1pPr>
          </a:lstStyle>
          <a:p>
            <a:fld id="{C5F8E2E9-8626-449A-9729-013711A1964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动作按钮: 后退或前一项 3">
            <a:hlinkClick r:id="" action="ppaction://hlinkshowjump?jump=previousslide"/>
          </p:cNvPr>
          <p:cNvSpPr/>
          <p:nvPr userDrawn="1"/>
        </p:nvSpPr>
        <p:spPr>
          <a:xfrm>
            <a:off x="8281988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5" name="动作按钮: 前进或下一项 8">
            <a:hlinkClick r:id="" action="ppaction://hlinkshowjump?jump=nextslide"/>
          </p:cNvPr>
          <p:cNvSpPr/>
          <p:nvPr userDrawn="1"/>
        </p:nvSpPr>
        <p:spPr>
          <a:xfrm>
            <a:off x="8554642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6" name="动作按钮: 结束 9">
            <a:hlinkClick r:id="" action="ppaction://hlinkshowjump?jump=endshow"/>
          </p:cNvPr>
          <p:cNvSpPr/>
          <p:nvPr userDrawn="1"/>
        </p:nvSpPr>
        <p:spPr>
          <a:xfrm>
            <a:off x="882015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180976" y="304800"/>
            <a:ext cx="8776097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181155" y="401129"/>
            <a:ext cx="8775808" cy="4433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主文档内容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44141" y="4404123"/>
            <a:ext cx="7653338" cy="50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5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 rot="20784402" flipH="1" flipV="1">
            <a:off x="5868591" y="2552700"/>
            <a:ext cx="3000375" cy="270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 userDrawn="1"/>
        </p:nvSpPr>
        <p:spPr>
          <a:xfrm>
            <a:off x="0" y="1866901"/>
            <a:ext cx="9144000" cy="622697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spc="225" noProof="1">
                <a:solidFill>
                  <a:srgbClr val="778495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微软雅黑" panose="020B0503020204020204" pitchFamily="34" charset="-122"/>
              </a:rPr>
              <a:t>本节内容结束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8E961-0A61-4EB6-98E7-EFE1458794F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FC5AC-6894-41EA-876B-BB216FE8675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 fontAlgn="auto">
              <a:defRPr sz="900" noProof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fld id="{82C8E961-0A61-4EB6-98E7-EFE1458794F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 fontAlgn="auto">
              <a:defRPr sz="9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/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fld id="{CFCFC5AC-6894-41EA-876B-BB216FE8675F}" type="slidenum">
              <a:rPr lang="zh-CN" altLang="en-US"/>
              <a:t>‹#›</a:t>
            </a:fld>
            <a:endParaRPr lang="zh-CN" altLang="en-US"/>
          </a:p>
        </p:txBody>
      </p:sp>
      <p:pic>
        <p:nvPicPr>
          <p:cNvPr id="1031" name="图片 6"/>
          <p:cNvPicPr>
            <a:picLocks noChangeAspect="1" noChangeArrowheads="1"/>
          </p:cNvPicPr>
          <p:nvPr userDrawn="1"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382" y="0"/>
            <a:ext cx="9141619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文本框 7"/>
          <p:cNvSpPr txBox="1">
            <a:spLocks noChangeArrowheads="1"/>
          </p:cNvSpPr>
          <p:nvPr userDrawn="1"/>
        </p:nvSpPr>
        <p:spPr bwMode="auto">
          <a:xfrm>
            <a:off x="325041" y="4875610"/>
            <a:ext cx="320278" cy="238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/>
            <a:fld id="{E5D612E0-FA06-49DC-B8B6-ECF8DECB72E8}" type="slidenum">
              <a:rPr lang="zh-CN" altLang="en-US" sz="1100">
                <a:latin typeface="Times New Roman" panose="02020603050405020304" pitchFamily="18" charset="0"/>
              </a:rPr>
              <a:t>‹#›</a:t>
            </a:fld>
            <a:endParaRPr lang="zh-CN" altLang="en-US" sz="1100">
              <a:latin typeface="Times New Roman" panose="02020603050405020304" pitchFamily="18" charset="0"/>
            </a:endParaRPr>
          </a:p>
        </p:txBody>
      </p:sp>
      <p:sp>
        <p:nvSpPr>
          <p:cNvPr id="9" name="矩形 8">
            <a:hlinkClick r:id="" action="ppaction://hlinkshowjump?jump=previousslide"/>
          </p:cNvPr>
          <p:cNvSpPr/>
          <p:nvPr userDrawn="1"/>
        </p:nvSpPr>
        <p:spPr>
          <a:xfrm>
            <a:off x="0" y="4710113"/>
            <a:ext cx="344091" cy="276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/>
            <a:endParaRPr lang="zh-CN" altLang="en-US" noProof="1"/>
          </a:p>
        </p:txBody>
      </p:sp>
      <p:sp>
        <p:nvSpPr>
          <p:cNvPr id="10" name="矩形 9">
            <a:hlinkClick r:id="" action="ppaction://hlinkshowjump?jump=nextslide"/>
          </p:cNvPr>
          <p:cNvSpPr/>
          <p:nvPr userDrawn="1"/>
        </p:nvSpPr>
        <p:spPr>
          <a:xfrm>
            <a:off x="626269" y="4710113"/>
            <a:ext cx="344091" cy="276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/>
            <a:endParaRPr lang="zh-CN" altLang="en-US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171450" indent="-171450" algn="l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遗产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4104" y="2139698"/>
            <a:ext cx="1913334" cy="2235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0" y="986745"/>
            <a:ext cx="9144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 anchor="ctr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4100" b="1" kern="100" dirty="0">
                <a:latin typeface="Times New Roman" panose="02020603050405020304"/>
                <a:cs typeface="Courier New" panose="02070309020205020404"/>
              </a:rPr>
              <a:t>Unit 1</a:t>
            </a:r>
            <a:r>
              <a:rPr lang="zh-CN" altLang="zh-CN" sz="4100" kern="100" dirty="0">
                <a:latin typeface="Times New Roman" panose="02020603050405020304"/>
                <a:cs typeface="Times New Roman" panose="02020603050405020304"/>
              </a:rPr>
              <a:t>　</a:t>
            </a:r>
            <a:r>
              <a:rPr lang="en-US" altLang="zh-CN" sz="4100" b="1" kern="100" dirty="0">
                <a:latin typeface="Times New Roman" panose="02020603050405020304"/>
                <a:cs typeface="Courier New" panose="02070309020205020404"/>
              </a:rPr>
              <a:t>Cultural Heritage</a:t>
            </a:r>
            <a:endParaRPr lang="zh-CN" altLang="zh-CN" sz="36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11"/>
          <p:cNvSpPr>
            <a:spLocks noChangeArrowheads="1"/>
          </p:cNvSpPr>
          <p:nvPr/>
        </p:nvSpPr>
        <p:spPr bwMode="auto">
          <a:xfrm>
            <a:off x="2357438" y="2373132"/>
            <a:ext cx="5887003" cy="55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Section </a:t>
            </a:r>
            <a:r>
              <a:rPr lang="en-US" altLang="zh-CN" sz="2400" b="1" kern="100" dirty="0">
                <a:latin typeface="宋体" panose="02010600030101010101" pitchFamily="2" charset="-122"/>
                <a:cs typeface="Times New Roman" panose="02020603050405020304"/>
              </a:rPr>
              <a:t>Ⅶ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　</a:t>
            </a:r>
            <a:r>
              <a:rPr lang="en-US" altLang="zh-CN" sz="2400" b="1" kern="100" spc="-75" dirty="0">
                <a:latin typeface="Times New Roman" panose="02020603050405020304"/>
                <a:cs typeface="Courier New" panose="02070309020205020404"/>
              </a:rPr>
              <a:t>Reading for </a:t>
            </a:r>
            <a:r>
              <a:rPr lang="en-US" altLang="zh-CN" sz="2400" b="1" kern="100" spc="-75" dirty="0" smtClean="0">
                <a:latin typeface="Times New Roman" panose="02020603050405020304"/>
                <a:cs typeface="Courier New" panose="02070309020205020404"/>
              </a:rPr>
              <a:t>Writing</a:t>
            </a:r>
            <a:endParaRPr lang="zh-CN" altLang="zh-CN" sz="2400" kern="100" spc="-75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802963" y="3885428"/>
            <a:ext cx="277992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矩形 11"/>
          <p:cNvSpPr>
            <a:spLocks noChangeArrowheads="1"/>
          </p:cNvSpPr>
          <p:nvPr/>
        </p:nvSpPr>
        <p:spPr bwMode="auto">
          <a:xfrm>
            <a:off x="360760" y="765572"/>
            <a:ext cx="8428434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</a:t>
            </a:r>
            <a:r>
              <a:rPr lang="en-US" altLang="zh-CN" b="1" kern="100" dirty="0">
                <a:latin typeface="宋体" panose="02010600030101010101" pitchFamily="2" charset="-122"/>
                <a:cs typeface="Times New Roman" panose="02020603050405020304"/>
              </a:rPr>
              <a:t>Ⅱ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Preparation for writing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—words and phrases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6387" name="矩形 11"/>
          <p:cNvSpPr>
            <a:spLocks noChangeArrowheads="1"/>
          </p:cNvSpPr>
          <p:nvPr/>
        </p:nvSpPr>
        <p:spPr bwMode="auto">
          <a:xfrm>
            <a:off x="372666" y="1197769"/>
            <a:ext cx="8428434" cy="297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①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 </a:t>
            </a:r>
            <a:r>
              <a:rPr lang="en-US" altLang="zh-CN" i="1" kern="100" dirty="0">
                <a:latin typeface="Book Antiqua" panose="02040602050305030304"/>
                <a:cs typeface="Times New Roman" panose="02020603050405020304"/>
              </a:rPr>
              <a:t>v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　保存，保护　</a:t>
            </a:r>
            <a:r>
              <a:rPr lang="en-US" altLang="zh-CN" kern="100" dirty="0">
                <a:latin typeface="Times New Roman" panose="02020603050405020304"/>
                <a:cs typeface="Times New Roman" panose="02020603050405020304"/>
              </a:rPr>
              <a:t>	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②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 </a:t>
            </a:r>
            <a:r>
              <a:rPr lang="en-US" altLang="zh-CN" i="1" kern="100" dirty="0">
                <a:latin typeface="Times New Roman" panose="02020603050405020304"/>
                <a:cs typeface="Courier New" panose="02070309020205020404"/>
              </a:rPr>
              <a:t>n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　存在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③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 </a:t>
            </a:r>
            <a:r>
              <a:rPr lang="en-US" altLang="zh-CN" i="1" kern="100" dirty="0">
                <a:latin typeface="Times New Roman" panose="02020603050405020304"/>
                <a:cs typeface="Courier New" panose="02070309020205020404"/>
              </a:rPr>
              <a:t>adj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  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非物质的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 		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④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 </a:t>
            </a:r>
            <a:r>
              <a:rPr lang="en-US" altLang="zh-CN" i="1" kern="100" dirty="0">
                <a:latin typeface="Times New Roman" panose="02020603050405020304"/>
                <a:cs typeface="Courier New" panose="02070309020205020404"/>
              </a:rPr>
              <a:t>n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  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文明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⑤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 </a:t>
            </a:r>
            <a:r>
              <a:rPr lang="en-US" altLang="zh-CN" i="1" kern="100" dirty="0">
                <a:latin typeface="Times New Roman" panose="02020603050405020304"/>
                <a:cs typeface="Courier New" panose="02070309020205020404"/>
              </a:rPr>
              <a:t>n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  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多样性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 		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⑥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 </a:t>
            </a:r>
            <a:r>
              <a:rPr lang="en-US" altLang="zh-CN" i="1" kern="100" dirty="0">
                <a:latin typeface="Times New Roman" panose="02020603050405020304"/>
                <a:cs typeface="Courier New" panose="02070309020205020404"/>
              </a:rPr>
              <a:t>n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  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破坏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⑦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 </a:t>
            </a:r>
            <a:r>
              <a:rPr lang="en-US" altLang="zh-CN" i="1" kern="100" dirty="0">
                <a:latin typeface="Book Antiqua" panose="02040602050305030304"/>
                <a:cs typeface="Times New Roman" panose="02020603050405020304"/>
              </a:rPr>
              <a:t>v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  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促进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 			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⑧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_____________  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把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……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和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……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联系起来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⑨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______________  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历史认同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 		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⑩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  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有助于；贡献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Cambria Math" panose="02040503050406030204"/>
                <a:cs typeface="Cambria Math" panose="02040503050406030204"/>
              </a:rPr>
              <a:t>⑪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  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关于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 			</a:t>
            </a:r>
            <a:r>
              <a:rPr lang="en-US" altLang="zh-CN" kern="100" dirty="0">
                <a:latin typeface="Cambria Math" panose="02040503050406030204"/>
                <a:cs typeface="Cambria Math" panose="02040503050406030204"/>
              </a:rPr>
              <a:t>⑫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  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与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……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有关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97732" y="1209676"/>
            <a:ext cx="912019" cy="3452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>
                <a:solidFill>
                  <a:srgbClr val="FF0000"/>
                </a:solidFill>
                <a:latin typeface="Times New Roman" panose="02020603050405020304"/>
              </a:rPr>
              <a:t>preserve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4980385" y="1233488"/>
            <a:ext cx="997709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existence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854869" y="1647826"/>
            <a:ext cx="1061829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intangible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4907757" y="1653779"/>
            <a:ext cx="1177245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civilization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876300" y="2045494"/>
            <a:ext cx="946413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diversity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4926806" y="2097882"/>
            <a:ext cx="1164421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destruction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912019" y="2471738"/>
            <a:ext cx="907941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promote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4745831" y="2495551"/>
            <a:ext cx="1613262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connect...with...</a:t>
            </a:r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617935" y="2887267"/>
            <a:ext cx="1760738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historical identity</a:t>
            </a:r>
            <a:endParaRPr lang="zh-CN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4842273" y="2903935"/>
            <a:ext cx="1311898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contribute to</a:t>
            </a:r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676275" y="3307557"/>
            <a:ext cx="1433726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with regard to</a:t>
            </a:r>
            <a:endParaRPr lang="zh-CN" altLang="en-US" dirty="0"/>
          </a:p>
        </p:txBody>
      </p:sp>
      <p:sp>
        <p:nvSpPr>
          <p:cNvPr id="16" name="矩形 15"/>
          <p:cNvSpPr/>
          <p:nvPr/>
        </p:nvSpPr>
        <p:spPr>
          <a:xfrm>
            <a:off x="4872038" y="3327798"/>
            <a:ext cx="1279838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be related to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矩形 11"/>
          <p:cNvSpPr>
            <a:spLocks noChangeArrowheads="1"/>
          </p:cNvSpPr>
          <p:nvPr/>
        </p:nvSpPr>
        <p:spPr bwMode="auto">
          <a:xfrm>
            <a:off x="301229" y="782241"/>
            <a:ext cx="8428434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b="1" kern="100" dirty="0" err="1">
                <a:latin typeface="宋体" panose="02010600030101010101" pitchFamily="2" charset="-122"/>
                <a:cs typeface="Times New Roman" panose="02020603050405020304"/>
              </a:rPr>
              <a:t>Ⅱ</a:t>
            </a:r>
            <a:r>
              <a:rPr lang="en-US" altLang="zh-CN" b="1" kern="100" dirty="0" err="1">
                <a:latin typeface="Times New Roman" panose="02020603050405020304"/>
                <a:cs typeface="Courier New" panose="02070309020205020404"/>
              </a:rPr>
              <a:t>.While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-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writing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7411" name="矩形 11"/>
          <p:cNvSpPr>
            <a:spLocks noChangeArrowheads="1"/>
          </p:cNvSpPr>
          <p:nvPr/>
        </p:nvSpPr>
        <p:spPr bwMode="auto">
          <a:xfrm>
            <a:off x="355997" y="1214437"/>
            <a:ext cx="8428434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indent="485775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下面是一个对陈磊的简单采访记录：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indent="485775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陈磊，</a:t>
            </a:r>
            <a:r>
              <a:rPr lang="zh-CN" altLang="zh-CN" kern="100" dirty="0">
                <a:latin typeface="宋体" panose="02010600030101010101" pitchFamily="2" charset="-122"/>
                <a:ea typeface="Times New Roman" panose="02020603050405020304"/>
                <a:cs typeface="Courier New" panose="02070309020205020404"/>
              </a:rPr>
              <a:t> 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武汉高中教师；</a:t>
            </a:r>
            <a:r>
              <a:rPr lang="zh-CN" altLang="zh-CN" kern="100" dirty="0">
                <a:latin typeface="宋体" panose="02010600030101010101" pitchFamily="2" charset="-122"/>
                <a:ea typeface="Times New Roman" panose="02020603050405020304"/>
                <a:cs typeface="Courier New" panose="02070309020205020404"/>
              </a:rPr>
              <a:t> 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给老建筑拍照；想保护文化遗产；采访老人；写关于遗产的故事；访问学校并给学生讲述保护遗产的意义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……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indent="485775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请根据以上信息，以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A picture is worth a thousand words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”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为题写一篇介绍陈磊保护文化遗产的事迹的新闻报道。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indent="485775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注意：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1.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词数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100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左右。可适当增加细节。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indent="485775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2.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文章的开头与结尾部分已经给出，不计入总词数。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1" name="对象 1"/>
          <p:cNvGraphicFramePr>
            <a:graphicFrameLocks noChangeAspect="1"/>
          </p:cNvGraphicFramePr>
          <p:nvPr/>
        </p:nvGraphicFramePr>
        <p:xfrm>
          <a:off x="545307" y="639366"/>
          <a:ext cx="8084344" cy="371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8" r:id="rId4" imgW="10798810" imgH="4962525" progId="Word.Document.8">
                  <p:embed/>
                </p:oleObj>
              </mc:Choice>
              <mc:Fallback>
                <p:oleObj r:id="rId4" imgW="10798810" imgH="4962525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307" y="639366"/>
                        <a:ext cx="8084344" cy="3714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矩形 11"/>
          <p:cNvSpPr>
            <a:spLocks noChangeArrowheads="1"/>
          </p:cNvSpPr>
          <p:nvPr/>
        </p:nvSpPr>
        <p:spPr bwMode="auto">
          <a:xfrm>
            <a:off x="359569" y="1070373"/>
            <a:ext cx="8428435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Step 1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　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List the outline of the passage.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9459" name="矩形 11"/>
          <p:cNvSpPr>
            <a:spLocks noChangeArrowheads="1"/>
          </p:cNvSpPr>
          <p:nvPr/>
        </p:nvSpPr>
        <p:spPr bwMode="auto">
          <a:xfrm>
            <a:off x="371475" y="1526381"/>
            <a:ext cx="8428435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Paragraph 1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：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____________________________________________________________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Paragraph 2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：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____________________________________________________________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Paragraph 3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：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____________________________________________________________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843087" y="1577579"/>
            <a:ext cx="3382977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The brief introduction to Chen Lei.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1829991" y="1978819"/>
            <a:ext cx="4460195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What Chen Lei did to protect cultural heritage.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1821656" y="2387204"/>
            <a:ext cx="5870903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The significance of Chen Lei’s taking photos of old buildings.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矩形 11"/>
          <p:cNvSpPr>
            <a:spLocks noChangeArrowheads="1"/>
          </p:cNvSpPr>
          <p:nvPr/>
        </p:nvSpPr>
        <p:spPr bwMode="auto">
          <a:xfrm>
            <a:off x="251222" y="897732"/>
            <a:ext cx="8428434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Step 2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　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List the words, phrases and sentences.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1.Words and phrases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20483" name="矩形 11"/>
          <p:cNvSpPr>
            <a:spLocks noChangeArrowheads="1"/>
          </p:cNvSpPr>
          <p:nvPr/>
        </p:nvSpPr>
        <p:spPr bwMode="auto">
          <a:xfrm>
            <a:off x="454819" y="1774032"/>
            <a:ext cx="8428435" cy="2145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①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________________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　拍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……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的照片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②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____________________  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保护文物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③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________________  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多亏，由于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④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________________ </a:t>
            </a:r>
            <a:r>
              <a:rPr lang="en-US" altLang="zh-CN" i="1" kern="100" dirty="0">
                <a:latin typeface="Book Antiqua" panose="02040602050305030304"/>
                <a:cs typeface="Times New Roman" panose="02020603050405020304"/>
              </a:rPr>
              <a:t>v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  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采访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⑤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____________________  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意义重大，对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……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起作用</a:t>
            </a:r>
            <a:endParaRPr lang="zh-CN" altLang="zh-CN" dirty="0">
              <a:latin typeface="宋体" panose="02010600030101010101" pitchFamily="2" charset="-122"/>
              <a:ea typeface="黑体" panose="02010609060101010101" pitchFamily="49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53691" y="1803798"/>
            <a:ext cx="1446550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take photos of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856060" y="2195513"/>
            <a:ext cx="2100575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protect cultural relics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1145382" y="2657476"/>
            <a:ext cx="969169" cy="3452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thanks to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1144191" y="3048001"/>
            <a:ext cx="1010533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interview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857250" y="3479007"/>
            <a:ext cx="2141292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make a big difference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矩形 11"/>
          <p:cNvSpPr>
            <a:spLocks noChangeArrowheads="1"/>
          </p:cNvSpPr>
          <p:nvPr/>
        </p:nvSpPr>
        <p:spPr bwMode="auto">
          <a:xfrm>
            <a:off x="251222" y="465535"/>
            <a:ext cx="8428434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2.Sentences</a:t>
            </a:r>
            <a:endParaRPr lang="zh-CN" altLang="zh-CN" dirty="0">
              <a:latin typeface="宋体" panose="02010600030101010101" pitchFamily="2" charset="-122"/>
              <a:ea typeface="黑体" panose="02010609060101010101" pitchFamily="49" charset="-122"/>
              <a:cs typeface="Courier New" panose="02070309020205020404" pitchFamily="49" charset="0"/>
            </a:endParaRPr>
          </a:p>
        </p:txBody>
      </p:sp>
      <p:sp>
        <p:nvSpPr>
          <p:cNvPr id="21507" name="矩形 11"/>
          <p:cNvSpPr>
            <a:spLocks noChangeArrowheads="1"/>
          </p:cNvSpPr>
          <p:nvPr/>
        </p:nvSpPr>
        <p:spPr bwMode="auto">
          <a:xfrm>
            <a:off x="454819" y="897731"/>
            <a:ext cx="8428435" cy="3392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①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一张照片胜过千言万语，所以拍照是保护文物的好方法。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不定式作定语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A picture _______________________, so taking photos ________________________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②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此外，为了写关于这些建筑的故事，他经常采访一些老人。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不定式作目的状语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Besides, he often _______________________________________ about the buildings.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③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另一方面，他走访学校并告诉学生保护文化遗产的方法。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(preserve)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On the other hand, he visits schools to tell students about ________________________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_________________.</a:t>
            </a:r>
            <a:endParaRPr lang="zh-CN" altLang="zh-CN" dirty="0">
              <a:latin typeface="宋体" panose="02010600030101010101" pitchFamily="2" charset="-122"/>
              <a:ea typeface="黑体" panose="02010609060101010101" pitchFamily="49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39466" y="1360885"/>
            <a:ext cx="2562240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is worth a thousand words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490538" y="1257301"/>
            <a:ext cx="8141494" cy="898922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								is a good way to protect cultural relics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2357438" y="2583657"/>
            <a:ext cx="4101123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interviews some old people to write stories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490538" y="3315891"/>
            <a:ext cx="8141494" cy="898922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								the ways of preserving the cultural heritage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矩形 11"/>
          <p:cNvSpPr>
            <a:spLocks noChangeArrowheads="1"/>
          </p:cNvSpPr>
          <p:nvPr/>
        </p:nvSpPr>
        <p:spPr bwMode="auto">
          <a:xfrm>
            <a:off x="251222" y="681038"/>
            <a:ext cx="8428434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zh-CN" dirty="0">
                <a:latin typeface="Times New Roman" panose="02020603050405020304" pitchFamily="18" charset="0"/>
                <a:ea typeface="黑体" panose="02010609060101010101" pitchFamily="49" charset="-122"/>
              </a:rPr>
              <a:t>常用词汇</a:t>
            </a:r>
            <a:endParaRPr lang="zh-CN" altLang="zh-CN" dirty="0">
              <a:latin typeface="宋体" panose="02010600030101010101" pitchFamily="2" charset="-122"/>
              <a:ea typeface="黑体" panose="02010609060101010101" pitchFamily="49" charset="-122"/>
            </a:endParaRPr>
          </a:p>
        </p:txBody>
      </p:sp>
      <p:sp>
        <p:nvSpPr>
          <p:cNvPr id="22531" name="矩形 11"/>
          <p:cNvSpPr>
            <a:spLocks noChangeArrowheads="1"/>
          </p:cNvSpPr>
          <p:nvPr/>
        </p:nvSpPr>
        <p:spPr bwMode="auto">
          <a:xfrm>
            <a:off x="454819" y="1183482"/>
            <a:ext cx="8428435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old, ancient, cultural, heritage, relics, appreciate, appreciation, record, image, painting, photo, site, temple, mountain, tower, history, date back to, protect, valuable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矩形 11"/>
          <p:cNvSpPr>
            <a:spLocks noChangeArrowheads="1"/>
          </p:cNvSpPr>
          <p:nvPr/>
        </p:nvSpPr>
        <p:spPr bwMode="auto">
          <a:xfrm>
            <a:off x="304800" y="477441"/>
            <a:ext cx="8428435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亮点表达</a:t>
            </a:r>
            <a:endParaRPr lang="zh-CN" altLang="zh-CN" dirty="0">
              <a:latin typeface="宋体" panose="02010600030101010101" pitchFamily="2" charset="-122"/>
              <a:ea typeface="黑体" panose="02010609060101010101" pitchFamily="49" charset="-122"/>
              <a:cs typeface="Courier New" panose="02070309020205020404" pitchFamily="49" charset="0"/>
            </a:endParaRPr>
          </a:p>
        </p:txBody>
      </p:sp>
      <p:sp>
        <p:nvSpPr>
          <p:cNvPr id="23555" name="矩形 11"/>
          <p:cNvSpPr>
            <a:spLocks noChangeArrowheads="1"/>
          </p:cNvSpPr>
          <p:nvPr/>
        </p:nvSpPr>
        <p:spPr bwMode="auto">
          <a:xfrm>
            <a:off x="409575" y="844154"/>
            <a:ext cx="8428435" cy="3807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1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Cultural heritage is of great value and protecting it can make us feel proud of our nation.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	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文化遗产具有极大的价值，保护它能让我们为祖国感到自豪。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2.Nowadays, many cultural relics have already been destroyed and hundreds of others are facing the danger of disappearing.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	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今天，很多文物已经遭到了破坏，还有成百上千的其他文物正面临消失的危险。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3.The government and schools should teach people more about the protection of cultural relics and the people should mind their behavior when travelling.</a:t>
            </a: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	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政府和学校应该教育人们更多有关文物保护的知识，人们在旅游时应该注意自己的行为。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矩形 11"/>
          <p:cNvSpPr>
            <a:spLocks noChangeArrowheads="1"/>
          </p:cNvSpPr>
          <p:nvPr/>
        </p:nvSpPr>
        <p:spPr bwMode="auto">
          <a:xfrm>
            <a:off x="397669" y="789385"/>
            <a:ext cx="8428435" cy="3392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187960" indent="-187960" algn="just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4.In my opinion, some measures should be taken to protect traditional culture effectively.</a:t>
            </a:r>
            <a:endParaRPr lang="zh-CN" altLang="zh-CN" dirty="0">
              <a:latin typeface="宋体" panose="02010600030101010101" pitchFamily="2" charset="-122"/>
              <a:ea typeface="楷体_GB2312"/>
              <a:cs typeface="楷体_GB2312"/>
            </a:endParaRPr>
          </a:p>
          <a:p>
            <a:pPr marL="187960" indent="-187960" algn="just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	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在我看来，应该采取一些措施来有效地保护传统文化。</a:t>
            </a:r>
            <a:endParaRPr lang="zh-CN" altLang="zh-CN" dirty="0">
              <a:latin typeface="宋体" panose="02010600030101010101" pitchFamily="2" charset="-122"/>
            </a:endParaRPr>
          </a:p>
          <a:p>
            <a:pPr marL="187960" indent="-187960" algn="just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5.As the world gets globalization, it is in need of building people</a:t>
            </a:r>
            <a:r>
              <a:rPr lang="en-US" altLang="zh-CN" dirty="0">
                <a:latin typeface="Times New Roman" panose="02020603050405020304" pitchFamily="18" charset="0"/>
              </a:rPr>
              <a:t>’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s sense of local cultural heritage.</a:t>
            </a:r>
            <a:endParaRPr lang="zh-CN" altLang="zh-CN" dirty="0">
              <a:latin typeface="宋体" panose="02010600030101010101" pitchFamily="2" charset="-122"/>
            </a:endParaRPr>
          </a:p>
          <a:p>
            <a:pPr marL="187960" indent="-187960" algn="just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	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随着世界的全球化，需要培养人们对当地文化继承的意识。</a:t>
            </a:r>
            <a:endParaRPr lang="zh-CN" altLang="zh-CN" dirty="0">
              <a:latin typeface="宋体" panose="02010600030101010101" pitchFamily="2" charset="-122"/>
            </a:endParaRPr>
          </a:p>
          <a:p>
            <a:pPr marL="187960" indent="-187960" algn="just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6.The intangible culture heritage plays an important role in the nation</a:t>
            </a:r>
            <a:r>
              <a:rPr lang="en-US" altLang="zh-CN" dirty="0">
                <a:latin typeface="Times New Roman" panose="02020603050405020304" pitchFamily="18" charset="0"/>
              </a:rPr>
              <a:t>’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s civilization and sustainable development.</a:t>
            </a:r>
            <a:endParaRPr lang="zh-CN" altLang="zh-CN" dirty="0">
              <a:latin typeface="宋体" panose="02010600030101010101" pitchFamily="2" charset="-122"/>
            </a:endParaRPr>
          </a:p>
          <a:p>
            <a:pPr marL="187960" indent="-187960" algn="just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	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非物质文化遗产在国家的文明和可持续发展中起重要的作用。</a:t>
            </a:r>
            <a:endParaRPr lang="zh-CN" altLang="zh-CN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057" name="对象 1"/>
          <p:cNvGraphicFramePr>
            <a:graphicFrameLocks noChangeAspect="1"/>
          </p:cNvGraphicFramePr>
          <p:nvPr/>
        </p:nvGraphicFramePr>
        <p:xfrm>
          <a:off x="484585" y="1059656"/>
          <a:ext cx="8253413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5" r:id="rId4" imgW="11035665" imgH="1322070" progId="Word.Document.8">
                  <p:embed/>
                </p:oleObj>
              </mc:Choice>
              <mc:Fallback>
                <p:oleObj r:id="rId4" imgW="11035665" imgH="1322070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585" y="1059656"/>
                        <a:ext cx="8253413" cy="981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/>
          <p:nvPr/>
        </p:nvSpPr>
        <p:spPr>
          <a:xfrm>
            <a:off x="413147" y="1875235"/>
            <a:ext cx="8261747" cy="1314450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A picture is worth a thousand words</a:t>
            </a:r>
            <a:endParaRPr lang="zh-CN" altLang="zh-CN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/>
            </a:endParaRPr>
          </a:p>
          <a:p>
            <a:pPr indent="485775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u="sng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Chen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__</a:t>
            </a:r>
            <a:r>
              <a:rPr lang="en-US" altLang="zh-CN" u="sng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Lei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__</a:t>
            </a:r>
            <a:r>
              <a:rPr lang="en-US" altLang="zh-CN" u="sng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is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__</a:t>
            </a:r>
            <a:r>
              <a:rPr lang="en-US" altLang="zh-CN" u="sng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a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__</a:t>
            </a:r>
            <a:r>
              <a:rPr lang="en-US" altLang="zh-CN" u="sng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senior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__</a:t>
            </a:r>
            <a:r>
              <a:rPr lang="en-US" altLang="zh-CN" u="sng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teacher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__</a:t>
            </a:r>
            <a:r>
              <a:rPr lang="en-US" altLang="zh-CN" u="sng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who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__</a:t>
            </a:r>
            <a:r>
              <a:rPr lang="en-US" altLang="zh-CN" u="sng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takes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__</a:t>
            </a:r>
            <a:r>
              <a:rPr lang="en-US" altLang="zh-CN" u="sng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photos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__</a:t>
            </a:r>
            <a:r>
              <a:rPr lang="en-US" altLang="zh-CN" u="sng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of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__</a:t>
            </a:r>
            <a:r>
              <a:rPr lang="en-US" altLang="zh-CN" u="sng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old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__</a:t>
            </a:r>
            <a:r>
              <a:rPr lang="en-US" altLang="zh-CN" u="sng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buildings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__</a:t>
            </a:r>
            <a:r>
              <a:rPr lang="en-US" altLang="zh-CN" u="sng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in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__</a:t>
            </a:r>
            <a:r>
              <a:rPr lang="en-US" altLang="zh-CN" u="sng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Wuhan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__</a:t>
            </a:r>
            <a:r>
              <a:rPr lang="en-US" altLang="zh-CN" u="sng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in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__</a:t>
            </a:r>
            <a:r>
              <a:rPr lang="en-US" altLang="zh-CN" u="sng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order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__</a:t>
            </a:r>
            <a:r>
              <a:rPr lang="en-US" altLang="zh-CN" u="sng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to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__</a:t>
            </a:r>
            <a:r>
              <a:rPr lang="en-US" altLang="zh-CN" u="sng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preserve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__</a:t>
            </a:r>
            <a:r>
              <a:rPr lang="en-US" altLang="zh-CN" u="sng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the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__</a:t>
            </a:r>
            <a:r>
              <a:rPr lang="en-US" altLang="zh-CN" u="sng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city’s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__</a:t>
            </a:r>
            <a:r>
              <a:rPr lang="en-US" altLang="zh-CN" u="sng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cultural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__</a:t>
            </a:r>
            <a:r>
              <a:rPr lang="en-US" altLang="zh-CN" u="sng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heritage.</a:t>
            </a:r>
            <a:endParaRPr lang="zh-CN" altLang="zh-CN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矩形 11"/>
          <p:cNvSpPr>
            <a:spLocks noChangeArrowheads="1"/>
          </p:cNvSpPr>
          <p:nvPr/>
        </p:nvSpPr>
        <p:spPr bwMode="auto">
          <a:xfrm>
            <a:off x="89298" y="1034653"/>
            <a:ext cx="8965406" cy="622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sz="2400" kern="100" spc="-75" dirty="0" smtClean="0">
                <a:latin typeface="Times New Roman" panose="02020603050405020304"/>
                <a:cs typeface="Times New Roman" panose="02020603050405020304"/>
              </a:rPr>
              <a:t>有</a:t>
            </a:r>
            <a:r>
              <a:rPr lang="zh-CN" altLang="zh-CN" sz="2400" kern="100" spc="-75" dirty="0">
                <a:latin typeface="Times New Roman" panose="02020603050405020304"/>
                <a:cs typeface="Times New Roman" panose="02020603050405020304"/>
              </a:rPr>
              <a:t>关文化遗产保护的新闻报道</a:t>
            </a:r>
            <a:endParaRPr lang="zh-CN" altLang="zh-CN" kern="100" spc="-75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8195" name="矩形 11"/>
          <p:cNvSpPr>
            <a:spLocks noChangeArrowheads="1"/>
          </p:cNvSpPr>
          <p:nvPr/>
        </p:nvSpPr>
        <p:spPr bwMode="auto">
          <a:xfrm>
            <a:off x="251222" y="1844278"/>
            <a:ext cx="8428434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本单元的写作任务是先读一篇关于文化遗产保护的新闻报道后，再写一篇同样话题的新闻报道。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69107" y="465535"/>
            <a:ext cx="8261747" cy="4223147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indent="485775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Every day, Chen Lei takes his camera and takes photos of old </a:t>
            </a:r>
            <a:r>
              <a:rPr lang="en-US" altLang="zh-CN" kern="100" dirty="0" err="1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buildings.When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 asked the reason why he does so, he usually says</a:t>
            </a: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/>
              </a:rPr>
              <a:t>“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A picture is worth a thousand words</a:t>
            </a: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so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 taking photos is a good way to protect cultural </a:t>
            </a:r>
            <a:r>
              <a:rPr lang="en-US" altLang="zh-CN" kern="100" dirty="0" err="1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relics.</a:t>
            </a:r>
            <a:r>
              <a:rPr lang="en-US" altLang="zh-CN" kern="100" dirty="0" err="1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/>
              </a:rPr>
              <a:t>”</a:t>
            </a:r>
            <a:r>
              <a:rPr lang="en-US" altLang="zh-CN" kern="100" dirty="0" err="1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Thanks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 to his thousands of photos, more than ten old buildings have been preserved by the government and even more people begin to protect the cultural </a:t>
            </a:r>
            <a:r>
              <a:rPr lang="en-US" altLang="zh-CN" kern="100" dirty="0" err="1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heritage.</a:t>
            </a:r>
            <a:r>
              <a:rPr lang="en-US" altLang="zh-CN" b="1" kern="100" dirty="0" err="1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Besides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, 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he interviewed over 30 old people to write stories about the old buildings last </a:t>
            </a:r>
            <a:r>
              <a:rPr lang="en-US" altLang="zh-CN" kern="100" dirty="0" err="1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year.</a:t>
            </a:r>
            <a:r>
              <a:rPr lang="en-US" altLang="zh-CN" b="1" kern="100" dirty="0" err="1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On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 the other hand, 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he visits schools to tell students about the ways of preserving the cultural </a:t>
            </a:r>
            <a:r>
              <a:rPr lang="en-US" altLang="zh-CN" kern="100" dirty="0" err="1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heritage.What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 a big difference Chen Lei makes!</a:t>
            </a:r>
            <a:endParaRPr lang="zh-CN" altLang="zh-CN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/>
            </a:endParaRPr>
          </a:p>
          <a:p>
            <a:pPr indent="485775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u="sng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Neither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__</a:t>
            </a:r>
            <a:r>
              <a:rPr lang="en-US" altLang="zh-CN" u="sng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people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__</a:t>
            </a:r>
            <a:r>
              <a:rPr lang="en-US" altLang="zh-CN" u="sng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nor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__</a:t>
            </a:r>
            <a:r>
              <a:rPr lang="en-US" altLang="zh-CN" u="sng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buildings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__</a:t>
            </a:r>
            <a:r>
              <a:rPr lang="en-US" altLang="zh-CN" u="sng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last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__</a:t>
            </a:r>
            <a:r>
              <a:rPr lang="en-US" altLang="zh-CN" u="sng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forever,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__</a:t>
            </a:r>
            <a:r>
              <a:rPr lang="en-US" altLang="zh-CN" u="sng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but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__</a:t>
            </a:r>
            <a:r>
              <a:rPr lang="en-US" altLang="zh-CN" u="sng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Chen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__</a:t>
            </a:r>
            <a:r>
              <a:rPr lang="en-US" altLang="zh-CN" u="sng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Lei’s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__</a:t>
            </a:r>
            <a:r>
              <a:rPr lang="en-US" altLang="zh-CN" u="sng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photos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__</a:t>
            </a:r>
            <a:r>
              <a:rPr lang="en-US" altLang="zh-CN" u="sng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can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__</a:t>
            </a:r>
            <a:r>
              <a:rPr lang="en-US" altLang="zh-CN" u="sng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help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__</a:t>
            </a:r>
            <a:r>
              <a:rPr lang="en-US" altLang="zh-CN" u="sng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us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__</a:t>
            </a:r>
            <a:r>
              <a:rPr lang="en-US" altLang="zh-CN" u="sng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remember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__</a:t>
            </a:r>
            <a:r>
              <a:rPr lang="en-US" altLang="zh-CN" u="sng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them.</a:t>
            </a:r>
            <a:endParaRPr lang="zh-CN" altLang="zh-CN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矩形 11"/>
          <p:cNvSpPr>
            <a:spLocks noChangeArrowheads="1"/>
          </p:cNvSpPr>
          <p:nvPr/>
        </p:nvSpPr>
        <p:spPr bwMode="auto">
          <a:xfrm>
            <a:off x="355997" y="681038"/>
            <a:ext cx="8428434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b="1" kern="100" dirty="0" err="1">
                <a:latin typeface="宋体" panose="02010600030101010101" pitchFamily="2" charset="-122"/>
                <a:cs typeface="Times New Roman" panose="02020603050405020304"/>
              </a:rPr>
              <a:t>Ⅲ</a:t>
            </a:r>
            <a:r>
              <a:rPr lang="en-US" altLang="zh-CN" b="1" kern="100" dirty="0" err="1">
                <a:latin typeface="Times New Roman" panose="02020603050405020304"/>
                <a:cs typeface="Courier New" panose="02070309020205020404"/>
              </a:rPr>
              <a:t>.Post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-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writing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—polishing the passage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Exchange your passage with your partner and pay attention to the following points.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26627" name="矩形 11"/>
          <p:cNvSpPr>
            <a:spLocks noChangeArrowheads="1"/>
          </p:cNvSpPr>
          <p:nvPr/>
        </p:nvSpPr>
        <p:spPr bwMode="auto">
          <a:xfrm>
            <a:off x="350044" y="1538287"/>
            <a:ext cx="8428435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□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1.Is there a title?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□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2.Does the lead sentence tell the reader about the situation?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□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3.Has the writer included details and explanations?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□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4.Are there quotes and paraphrases?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□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5.Does the writer use relative clauses to identify people, places, things, times,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etc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?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□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6.Does the writer end with a short summary?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□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7.Are there grammar or spelling mistakes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？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矩形 11"/>
          <p:cNvSpPr>
            <a:spLocks noChangeArrowheads="1"/>
          </p:cNvSpPr>
          <p:nvPr/>
        </p:nvSpPr>
        <p:spPr bwMode="auto">
          <a:xfrm>
            <a:off x="251222" y="681038"/>
            <a:ext cx="8428434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zh-CN" dirty="0">
                <a:latin typeface="Times New Roman" panose="02020603050405020304" pitchFamily="18" charset="0"/>
                <a:ea typeface="黑体" panose="02010609060101010101" pitchFamily="49" charset="-122"/>
              </a:rPr>
              <a:t>写作技巧</a:t>
            </a:r>
            <a:endParaRPr lang="zh-CN" altLang="zh-CN" dirty="0">
              <a:latin typeface="宋体" panose="02010600030101010101" pitchFamily="2" charset="-122"/>
              <a:ea typeface="黑体" panose="02010609060101010101" pitchFamily="49" charset="-122"/>
            </a:endParaRPr>
          </a:p>
        </p:txBody>
      </p:sp>
      <p:sp>
        <p:nvSpPr>
          <p:cNvPr id="51202" name="矩形 11"/>
          <p:cNvSpPr>
            <a:spLocks noChangeArrowheads="1"/>
          </p:cNvSpPr>
          <p:nvPr/>
        </p:nvSpPr>
        <p:spPr bwMode="auto">
          <a:xfrm>
            <a:off x="383382" y="1181101"/>
            <a:ext cx="8428435" cy="2145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写新闻报道时，首先要有一个吸引人的标题。标题最好幽默风趣，简洁且能概括中心大意。</a:t>
            </a:r>
            <a:endParaRPr lang="zh-CN" altLang="zh-CN" dirty="0">
              <a:latin typeface="宋体" panose="02010600030101010101" pitchFamily="2" charset="-122"/>
              <a:ea typeface="楷体_GB2312"/>
              <a:cs typeface="楷体_GB2312"/>
            </a:endParaRPr>
          </a:p>
          <a:p>
            <a:pPr algn="just">
              <a:lnSpc>
                <a:spcPct val="150000"/>
              </a:lnSpc>
            </a:pP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新闻报道的正文要尽可能地引例子，举事实，列数字等，以使新闻真实可信，并引起读者的兴趣。</a:t>
            </a:r>
            <a:endParaRPr lang="zh-CN" altLang="zh-CN" dirty="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新闻报道的结尾最好能照应标题或文章的中心。语言力求简洁，引人深思。</a:t>
            </a:r>
            <a:endParaRPr lang="zh-CN" altLang="zh-CN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图片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0784402" flipH="1" flipV="1">
            <a:off x="5868591" y="2552700"/>
            <a:ext cx="3000375" cy="270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1"/>
          <p:cNvSpPr>
            <a:spLocks noChangeArrowheads="1"/>
          </p:cNvSpPr>
          <p:nvPr/>
        </p:nvSpPr>
        <p:spPr bwMode="auto">
          <a:xfrm>
            <a:off x="251222" y="573882"/>
            <a:ext cx="8695134" cy="3807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b="1" kern="100" dirty="0" err="1">
                <a:latin typeface="宋体" panose="02010600030101010101" pitchFamily="2" charset="-122"/>
                <a:cs typeface="Times New Roman" panose="02020603050405020304"/>
              </a:rPr>
              <a:t>Ⅰ</a:t>
            </a:r>
            <a:r>
              <a:rPr lang="en-US" altLang="zh-CN" b="1" kern="100" dirty="0" err="1">
                <a:latin typeface="Times New Roman" panose="02020603050405020304"/>
                <a:cs typeface="Courier New" panose="02070309020205020404"/>
              </a:rPr>
              <a:t>.Pre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-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writing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</a:t>
            </a:r>
            <a:r>
              <a:rPr lang="en-US" altLang="zh-CN" b="1" kern="100" dirty="0">
                <a:latin typeface="宋体" panose="02010600030101010101" pitchFamily="2" charset="-122"/>
                <a:cs typeface="Times New Roman" panose="02020603050405020304"/>
              </a:rPr>
              <a:t>Ⅰ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Learning to write after the model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PROMOTING CULTURE THROUGH DIGITAL IMAGES</a:t>
            </a:r>
            <a:endParaRPr lang="en-US" altLang="zh-CN" kern="100" dirty="0">
              <a:latin typeface="Times New Roman" panose="02020603050405020304"/>
              <a:cs typeface="Courier New" panose="02070309020205020404"/>
            </a:endParaRPr>
          </a:p>
          <a:p>
            <a:pPr indent="485775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i="1" kern="100" dirty="0">
                <a:latin typeface="Times New Roman" panose="02020603050405020304"/>
                <a:cs typeface="Courier New" panose="02070309020205020404"/>
              </a:rPr>
              <a:t>Lanzhou, 9 August 2017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.A group of researchers and scientists from China and other countries are working together to help increase knowledge and appreciation of China’s ancient cultural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heritage.They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are recording and collecting digital images of cultural relics from the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Mogao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Caves, which were a key stop along the Silk Road throughout China’s ancient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history.Nearly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500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000 high-quality digital photographs have been produced since the international project started in 1994.,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矩形 11"/>
          <p:cNvSpPr>
            <a:spLocks noChangeArrowheads="1"/>
          </p:cNvSpPr>
          <p:nvPr/>
        </p:nvSpPr>
        <p:spPr bwMode="auto">
          <a:xfrm>
            <a:off x="359569" y="932260"/>
            <a:ext cx="8428435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zh-CN" dirty="0">
                <a:latin typeface="Times New Roman" panose="02020603050405020304" pitchFamily="18" charset="0"/>
                <a:ea typeface="黑体" panose="02010609060101010101" pitchFamily="49" charset="-122"/>
              </a:rPr>
              <a:t>篇章结构</a:t>
            </a:r>
            <a:endParaRPr lang="en-US" altLang="zh-CN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49" charset="-122"/>
              </a:rPr>
              <a:t>Beginning</a:t>
            </a:r>
            <a:r>
              <a:rPr lang="zh-CN" altLang="zh-CN" dirty="0">
                <a:latin typeface="Times New Roman" panose="02020603050405020304" pitchFamily="18" charset="0"/>
                <a:ea typeface="黑体" panose="02010609060101010101" pitchFamily="49" charset="-122"/>
              </a:rPr>
              <a:t>：</a:t>
            </a:r>
            <a:endParaRPr lang="zh-CN" altLang="zh-CN" dirty="0">
              <a:latin typeface="宋体" panose="02010600030101010101" pitchFamily="2" charset="-122"/>
              <a:ea typeface="黑体" panose="02010609060101010101" pitchFamily="49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</a:rPr>
              <a:t>A group of researchers and scientists...by digital images.</a:t>
            </a:r>
            <a:endParaRPr lang="zh-CN" altLang="zh-CN" dirty="0">
              <a:latin typeface="宋体" panose="02010600030101010101" pitchFamily="2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矩形 11"/>
          <p:cNvSpPr>
            <a:spLocks noChangeArrowheads="1"/>
          </p:cNvSpPr>
          <p:nvPr/>
        </p:nvSpPr>
        <p:spPr bwMode="auto">
          <a:xfrm>
            <a:off x="359569" y="1113235"/>
            <a:ext cx="8428435" cy="2145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indent="485775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Mogao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Caves have long been a meeting point for different cultures and are part of the history of many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countries.Today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, the caves are just as international as they were at the time when people travelled the Silk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Road.Tourists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from all over the world visit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Dunhuang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to see the caves, and the Getty Museum in Los Angeles has even reproduced a copy of the caves and paintings for people to admire in America.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矩形 11"/>
          <p:cNvSpPr>
            <a:spLocks noChangeArrowheads="1"/>
          </p:cNvSpPr>
          <p:nvPr/>
        </p:nvSpPr>
        <p:spPr bwMode="auto">
          <a:xfrm>
            <a:off x="454819" y="1383507"/>
            <a:ext cx="8428435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Body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：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indent="485775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 brief introduction of the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Mogao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Caves.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矩形 11"/>
          <p:cNvSpPr>
            <a:spLocks noChangeArrowheads="1"/>
          </p:cNvSpPr>
          <p:nvPr/>
        </p:nvSpPr>
        <p:spPr bwMode="auto">
          <a:xfrm>
            <a:off x="355997" y="888206"/>
            <a:ext cx="8428434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indent="485775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solidFill>
                  <a:prstClr val="black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By sharing so many digital photos over the Internet, the group hopes to promote even wider interest around the world in China’s ancient history, culture and </a:t>
            </a:r>
            <a:r>
              <a:rPr lang="en-US" altLang="zh-CN" kern="100" dirty="0" err="1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traditions.They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 also hope to further educate people about the importance of safeguarding historic and cultural relics for future generations to understand and </a:t>
            </a:r>
            <a:r>
              <a:rPr lang="en-US" altLang="zh-CN" kern="100" dirty="0" err="1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appreciate.As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 one researcher who is working on the project explains, </a:t>
            </a:r>
            <a:r>
              <a:rPr lang="en-US" altLang="zh-CN" kern="100" dirty="0">
                <a:solidFill>
                  <a:prstClr val="black"/>
                </a:solidFill>
                <a:latin typeface="宋体" panose="02010600030101010101" pitchFamily="2" charset="-122"/>
                <a:cs typeface="Times New Roman" panose="02020603050405020304"/>
              </a:rPr>
              <a:t>“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Appreciating one’s own cultural heritage is very important for understanding </a:t>
            </a:r>
            <a:r>
              <a:rPr lang="en-US" altLang="zh-CN" kern="100" dirty="0" err="1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oneself.Appreciating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 the cultural heritage of other countries is very important for international communication and understanding.</a:t>
            </a:r>
            <a:r>
              <a:rPr lang="en-US" altLang="zh-CN" kern="100" dirty="0">
                <a:solidFill>
                  <a:prstClr val="black"/>
                </a:solidFill>
                <a:latin typeface="宋体" panose="02010600030101010101" pitchFamily="2" charset="-122"/>
                <a:cs typeface="Times New Roman" panose="02020603050405020304"/>
              </a:rPr>
              <a:t>”</a:t>
            </a:r>
            <a:endParaRPr lang="zh-CN" altLang="zh-CN" dirty="0">
              <a:latin typeface="宋体" panose="02010600030101010101" pitchFamily="2" charset="-122"/>
              <a:ea typeface="黑体" panose="02010609060101010101" pitchFamily="49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矩形 11"/>
          <p:cNvSpPr>
            <a:spLocks noChangeArrowheads="1"/>
          </p:cNvSpPr>
          <p:nvPr/>
        </p:nvSpPr>
        <p:spPr bwMode="auto">
          <a:xfrm>
            <a:off x="409575" y="1329928"/>
            <a:ext cx="8428435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Ending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：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indent="485775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Appreciating cultural heritage is important for understanding oneself and international communication and understanding. 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4" descr="Y20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80010" y="1491853"/>
            <a:ext cx="5070872" cy="163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1092</Words>
  <Application>Microsoft Office PowerPoint</Application>
  <PresentationFormat>全屏显示(16:9)</PresentationFormat>
  <Paragraphs>128</Paragraphs>
  <Slides>23</Slides>
  <Notes>21</Notes>
  <HiddenSlides>0</HiddenSlides>
  <MMClips>0</MMClips>
  <ScaleCrop>false</ScaleCrop>
  <HeadingPairs>
    <vt:vector size="8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8" baseType="lpstr">
      <vt:lpstr>黑体</vt:lpstr>
      <vt:lpstr>华文中宋</vt:lpstr>
      <vt:lpstr>楷体_GB2312</vt:lpstr>
      <vt:lpstr>宋体</vt:lpstr>
      <vt:lpstr>微软雅黑</vt:lpstr>
      <vt:lpstr>Arial</vt:lpstr>
      <vt:lpstr>Book Antiqua</vt:lpstr>
      <vt:lpstr>Calibri</vt:lpstr>
      <vt:lpstr>Calibri Light</vt:lpstr>
      <vt:lpstr>Cambria Math</vt:lpstr>
      <vt:lpstr>Courier New</vt:lpstr>
      <vt:lpstr>Impact</vt:lpstr>
      <vt:lpstr>Times New Roman</vt:lpstr>
      <vt:lpstr>WWW.2PPT.COM</vt:lpstr>
      <vt:lpstr>Microsoft Word 97 - 2003 文档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2018-01-02T04:06:00Z</dcterms:created>
  <dcterms:modified xsi:type="dcterms:W3CDTF">2023-01-16T17:58:01Z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9531EF84B2A041FF9976A5615BE98465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