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8" r:id="rId2"/>
    <p:sldId id="269" r:id="rId3"/>
    <p:sldId id="267" r:id="rId4"/>
    <p:sldId id="318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39" r:id="rId14"/>
    <p:sldId id="332" r:id="rId15"/>
    <p:sldId id="316" r:id="rId16"/>
    <p:sldId id="335" r:id="rId17"/>
    <p:sldId id="338" r:id="rId18"/>
    <p:sldId id="337" r:id="rId19"/>
    <p:sldId id="334" r:id="rId20"/>
    <p:sldId id="340" r:id="rId21"/>
    <p:sldId id="341" r:id="rId22"/>
    <p:sldId id="300" r:id="rId23"/>
    <p:sldId id="301" r:id="rId24"/>
    <p:sldId id="266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9" autoAdjust="0"/>
    <p:restoredTop sz="86700" autoAdjust="0"/>
  </p:normalViewPr>
  <p:slideViewPr>
    <p:cSldViewPr snapToGrid="0">
      <p:cViewPr>
        <p:scale>
          <a:sx n="100" d="100"/>
          <a:sy n="100" d="100"/>
        </p:scale>
        <p:origin x="-102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8B82-0474-4924-920A-A52D2A16C08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2490-676B-4287-AD1F-63873F1EA6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000837" y="3666837"/>
            <a:ext cx="3191163" cy="31911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8476" y="0"/>
            <a:ext cx="3657607" cy="3306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3781905" y="1668511"/>
            <a:ext cx="46281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再 见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41005" y="3672256"/>
            <a:ext cx="5834378" cy="3432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301284" y="3884502"/>
            <a:ext cx="5511262" cy="3255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 userDrawn="1"/>
        </p:nvSpPr>
        <p:spPr>
          <a:xfrm>
            <a:off x="807617" y="1042485"/>
            <a:ext cx="10576766" cy="5399440"/>
          </a:xfrm>
          <a:prstGeom prst="roundRect">
            <a:avLst>
              <a:gd name="adj" fmla="val 4676"/>
            </a:avLst>
          </a:prstGeom>
          <a:pattFill prst="pct5">
            <a:fgClr>
              <a:srgbClr val="036445"/>
            </a:fgClr>
            <a:bgClr>
              <a:schemeClr val="bg1">
                <a:lumMod val="95000"/>
              </a:schemeClr>
            </a:bgClr>
          </a:patt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9859" y="-33287"/>
            <a:ext cx="1871634" cy="847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黑板, 文字&#10;&#10;描述已自动生成"/>
          <p:cNvPicPr>
            <a:picLocks noChangeAspect="1"/>
          </p:cNvPicPr>
          <p:nvPr userDrawn="1"/>
        </p:nvPicPr>
        <p:blipFill>
          <a:blip r:embed="rId8" cstate="email">
            <a:alphaModFix amt="70000"/>
          </a:blip>
          <a:stretch>
            <a:fillRect/>
          </a:stretch>
        </p:blipFill>
        <p:spPr>
          <a:xfrm rot="16200000">
            <a:off x="2733675" y="-3190874"/>
            <a:ext cx="6858000" cy="12191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708330"/>
            <a:ext cx="1219200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fr-FR" sz="66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线</a:t>
            </a:r>
            <a:r>
              <a:rPr lang="zh-CN" altLang="fr-FR" sz="66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段长短</a:t>
            </a:r>
            <a:r>
              <a:rPr lang="zh-CN" altLang="en-US" sz="6600" b="1" dirty="0" smtClean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的比较</a:t>
            </a:r>
            <a:endParaRPr lang="zh-CN" altLang="fr-FR" sz="66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727028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928075">
            <a:off x="5124387" y="2769632"/>
            <a:ext cx="3699458" cy="26153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079671">
            <a:off x="2950489" y="2590596"/>
            <a:ext cx="3699458" cy="261535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68387" y="1473228"/>
            <a:ext cx="5669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fr-FR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把其中的一条线段移到另一条上作比较：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673805" y="4752284"/>
            <a:ext cx="1739900" cy="647700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202591" y="5087927"/>
            <a:ext cx="2275114" cy="0"/>
          </a:xfrm>
          <a:prstGeom prst="line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352034" y="4752284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207257" y="5399984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55771" y="5169151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60899" y="5176587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300749" y="5140302"/>
            <a:ext cx="1907313" cy="490514"/>
            <a:chOff x="6300749" y="5140302"/>
            <a:chExt cx="1907313" cy="490514"/>
          </a:xfrm>
        </p:grpSpPr>
        <p:sp>
          <p:nvSpPr>
            <p:cNvPr id="20" name="文本框 19"/>
            <p:cNvSpPr txBox="1"/>
            <p:nvPr/>
          </p:nvSpPr>
          <p:spPr>
            <a:xfrm>
              <a:off x="7818213" y="5140302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300750" y="5169151"/>
              <a:ext cx="6067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04278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9943" y="4941570"/>
            <a:ext cx="875211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fr-FR" sz="2400" b="1">
                <a:solidFill>
                  <a:schemeClr val="tx1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点A与点C重合，点B落在C，D之间，这时我们说线段AB小于线段CD，记作AB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928075">
            <a:off x="5124388" y="1434318"/>
            <a:ext cx="3699458" cy="26153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079671">
            <a:off x="1850606" y="1477862"/>
            <a:ext cx="3699458" cy="261535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52035" y="3416970"/>
            <a:ext cx="6125671" cy="849683"/>
            <a:chOff x="2662729" y="1889795"/>
            <a:chExt cx="6125671" cy="849683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984500" y="1889795"/>
              <a:ext cx="1739900" cy="647700"/>
            </a:xfrm>
            <a:prstGeom prst="line">
              <a:avLst/>
            </a:prstGeom>
            <a:ln w="38100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513286" y="2225438"/>
              <a:ext cx="2275114" cy="0"/>
            </a:xfrm>
            <a:prstGeom prst="line">
              <a:avLst/>
            </a:prstGeom>
            <a:ln w="38100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662729" y="1889796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28907" y="2277814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207258" y="4064671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55772" y="3833837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60898" y="3841273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00750" y="3833837"/>
            <a:ext cx="6067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04278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86857" y="1830557"/>
            <a:ext cx="867954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想一想：</a:t>
            </a:r>
          </a:p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什么情况下，线段AB大于线段CD，线段AB等于线段CD呢？</a:t>
            </a:r>
          </a:p>
        </p:txBody>
      </p:sp>
      <p:sp>
        <p:nvSpPr>
          <p:cNvPr id="3" name="思想气泡: 云 2"/>
          <p:cNvSpPr/>
          <p:nvPr/>
        </p:nvSpPr>
        <p:spPr>
          <a:xfrm>
            <a:off x="1546677" y="3718220"/>
            <a:ext cx="4360637" cy="1719624"/>
          </a:xfrm>
          <a:prstGeom prst="cloudCallout">
            <a:avLst>
              <a:gd name="adj1" fmla="val -56920"/>
              <a:gd name="adj2" fmla="val 8227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点B在点D的右侧时，AB&gt;CD</a:t>
            </a:r>
          </a:p>
        </p:txBody>
      </p:sp>
      <p:sp>
        <p:nvSpPr>
          <p:cNvPr id="4" name="思想气泡: 云 3"/>
          <p:cNvSpPr/>
          <p:nvPr/>
        </p:nvSpPr>
        <p:spPr>
          <a:xfrm>
            <a:off x="6284688" y="3718220"/>
            <a:ext cx="3910693" cy="1719624"/>
          </a:xfrm>
          <a:prstGeom prst="cloudCallout">
            <a:avLst>
              <a:gd name="adj1" fmla="val 62588"/>
              <a:gd name="adj2" fmla="val 75518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点B与点D重合时，AB=CD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56677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600000">
            <a:off x="7042964" y="3228957"/>
            <a:ext cx="1956815" cy="1383382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7700010" y="4484915"/>
            <a:ext cx="1786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000000" flipH="1">
            <a:off x="6346820" y="3228958"/>
            <a:ext cx="1956815" cy="13833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4278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35629" y="1349829"/>
            <a:ext cx="4829493" cy="1737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如图，点P在线段AB上.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（1）在线段BA上，截取BQ=AP；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（2）延长AB至D，使BD=AP.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42558" y="4434682"/>
            <a:ext cx="4615542" cy="100466"/>
            <a:chOff x="3233058" y="4129882"/>
            <a:chExt cx="4615542" cy="10046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233058" y="4180115"/>
              <a:ext cx="461554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4138159" y="4129882"/>
              <a:ext cx="100466" cy="1004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635074" y="4484915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58099" y="4484915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62016" y="4484915"/>
            <a:ext cx="3686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5" name="椭圆 14"/>
          <p:cNvSpPr/>
          <p:nvPr/>
        </p:nvSpPr>
        <p:spPr>
          <a:xfrm>
            <a:off x="6646571" y="4440466"/>
            <a:ext cx="100466" cy="10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600000">
            <a:off x="2419139" y="3242742"/>
            <a:ext cx="1956815" cy="138338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460463" y="4525553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4" name="椭圆 23"/>
          <p:cNvSpPr/>
          <p:nvPr/>
        </p:nvSpPr>
        <p:spPr>
          <a:xfrm>
            <a:off x="8610827" y="4435703"/>
            <a:ext cx="100466" cy="100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507552" y="4525552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4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86792" y="1361256"/>
            <a:ext cx="9215845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如图，从A地到B地有四条道路，除它们外能否再修一条从A地到 B地的最短道路？如果能，请你联系以前所学的知识，在图上画出最短路。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fr-FR"/>
              <a:t>距离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86792" y="5581829"/>
            <a:ext cx="392340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fr-FR" sz="2400" b="1">
                <a:solidFill>
                  <a:srgbClr val="1002C4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你能从中得出什么结论？</a:t>
            </a:r>
          </a:p>
        </p:txBody>
      </p:sp>
      <p:sp>
        <p:nvSpPr>
          <p:cNvPr id="2" name="任意多边形: 形状 1"/>
          <p:cNvSpPr/>
          <p:nvPr/>
        </p:nvSpPr>
        <p:spPr>
          <a:xfrm>
            <a:off x="4292600" y="3669433"/>
            <a:ext cx="3263900" cy="597767"/>
          </a:xfrm>
          <a:custGeom>
            <a:avLst/>
            <a:gdLst>
              <a:gd name="connsiteX0" fmla="*/ 0 w 3162300"/>
              <a:gd name="connsiteY0" fmla="*/ 597767 h 597767"/>
              <a:gd name="connsiteX1" fmla="*/ 787400 w 3162300"/>
              <a:gd name="connsiteY1" fmla="*/ 867 h 597767"/>
              <a:gd name="connsiteX2" fmla="*/ 1701800 w 3162300"/>
              <a:gd name="connsiteY2" fmla="*/ 458067 h 597767"/>
              <a:gd name="connsiteX3" fmla="*/ 2349500 w 3162300"/>
              <a:gd name="connsiteY3" fmla="*/ 165967 h 597767"/>
              <a:gd name="connsiteX4" fmla="*/ 3162300 w 3162300"/>
              <a:gd name="connsiteY4" fmla="*/ 597767 h 59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300" h="597767">
                <a:moveTo>
                  <a:pt x="0" y="597767"/>
                </a:moveTo>
                <a:cubicBezTo>
                  <a:pt x="251883" y="310958"/>
                  <a:pt x="503767" y="24150"/>
                  <a:pt x="787400" y="867"/>
                </a:cubicBezTo>
                <a:cubicBezTo>
                  <a:pt x="1071033" y="-22416"/>
                  <a:pt x="1441450" y="430550"/>
                  <a:pt x="1701800" y="458067"/>
                </a:cubicBezTo>
                <a:cubicBezTo>
                  <a:pt x="1962150" y="485584"/>
                  <a:pt x="2106083" y="142684"/>
                  <a:pt x="2349500" y="165967"/>
                </a:cubicBezTo>
                <a:cubicBezTo>
                  <a:pt x="2592917" y="189250"/>
                  <a:pt x="2861733" y="489817"/>
                  <a:pt x="3162300" y="59776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4292599" y="4209103"/>
            <a:ext cx="3263900" cy="952853"/>
          </a:xfrm>
          <a:custGeom>
            <a:avLst/>
            <a:gdLst>
              <a:gd name="connsiteX0" fmla="*/ 0 w 3213100"/>
              <a:gd name="connsiteY0" fmla="*/ 63670 h 952853"/>
              <a:gd name="connsiteX1" fmla="*/ 2590800 w 3213100"/>
              <a:gd name="connsiteY1" fmla="*/ 952670 h 952853"/>
              <a:gd name="connsiteX2" fmla="*/ 3213100 w 3213100"/>
              <a:gd name="connsiteY2" fmla="*/ 170 h 95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3100" h="952853">
                <a:moveTo>
                  <a:pt x="0" y="63670"/>
                </a:moveTo>
                <a:cubicBezTo>
                  <a:pt x="1027641" y="513461"/>
                  <a:pt x="2055283" y="963253"/>
                  <a:pt x="2590800" y="952670"/>
                </a:cubicBezTo>
                <a:cubicBezTo>
                  <a:pt x="3126317" y="942087"/>
                  <a:pt x="3069167" y="-14647"/>
                  <a:pt x="3213100" y="17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4292600" y="3048490"/>
            <a:ext cx="3263900" cy="1241885"/>
          </a:xfrm>
          <a:custGeom>
            <a:avLst/>
            <a:gdLst>
              <a:gd name="connsiteX0" fmla="*/ 0 w 3251200"/>
              <a:gd name="connsiteY0" fmla="*/ 1216485 h 1241885"/>
              <a:gd name="connsiteX1" fmla="*/ 889000 w 3251200"/>
              <a:gd name="connsiteY1" fmla="*/ 124285 h 1241885"/>
              <a:gd name="connsiteX2" fmla="*/ 2336800 w 3251200"/>
              <a:gd name="connsiteY2" fmla="*/ 149685 h 1241885"/>
              <a:gd name="connsiteX3" fmla="*/ 3251200 w 3251200"/>
              <a:gd name="connsiteY3" fmla="*/ 1241885 h 12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1241885">
                <a:moveTo>
                  <a:pt x="0" y="1216485"/>
                </a:moveTo>
                <a:cubicBezTo>
                  <a:pt x="249766" y="759285"/>
                  <a:pt x="499533" y="302085"/>
                  <a:pt x="889000" y="124285"/>
                </a:cubicBezTo>
                <a:cubicBezTo>
                  <a:pt x="1278467" y="-53515"/>
                  <a:pt x="1943100" y="-36582"/>
                  <a:pt x="2336800" y="149685"/>
                </a:cubicBezTo>
                <a:cubicBezTo>
                  <a:pt x="2730500" y="335952"/>
                  <a:pt x="3113617" y="958252"/>
                  <a:pt x="3251200" y="124188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4292600" y="4209103"/>
            <a:ext cx="3251200" cy="1347560"/>
          </a:xfrm>
          <a:custGeom>
            <a:avLst/>
            <a:gdLst>
              <a:gd name="connsiteX0" fmla="*/ 0 w 3251200"/>
              <a:gd name="connsiteY0" fmla="*/ 63500 h 1429521"/>
              <a:gd name="connsiteX1" fmla="*/ 1041400 w 3251200"/>
              <a:gd name="connsiteY1" fmla="*/ 1054100 h 1429521"/>
              <a:gd name="connsiteX2" fmla="*/ 1981200 w 3251200"/>
              <a:gd name="connsiteY2" fmla="*/ 990600 h 1429521"/>
              <a:gd name="connsiteX3" fmla="*/ 3149600 w 3251200"/>
              <a:gd name="connsiteY3" fmla="*/ 1397000 h 1429521"/>
              <a:gd name="connsiteX4" fmla="*/ 3251200 w 3251200"/>
              <a:gd name="connsiteY4" fmla="*/ 0 h 1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1429521">
                <a:moveTo>
                  <a:pt x="0" y="63500"/>
                </a:moveTo>
                <a:cubicBezTo>
                  <a:pt x="355600" y="481541"/>
                  <a:pt x="711200" y="899583"/>
                  <a:pt x="1041400" y="1054100"/>
                </a:cubicBezTo>
                <a:cubicBezTo>
                  <a:pt x="1371600" y="1208617"/>
                  <a:pt x="1629833" y="933450"/>
                  <a:pt x="1981200" y="990600"/>
                </a:cubicBezTo>
                <a:cubicBezTo>
                  <a:pt x="2332567" y="1047750"/>
                  <a:pt x="2937933" y="1562100"/>
                  <a:pt x="3149600" y="1397000"/>
                </a:cubicBezTo>
                <a:cubicBezTo>
                  <a:pt x="3361267" y="1231900"/>
                  <a:pt x="3052233" y="203200"/>
                  <a:pt x="32512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4305298" y="4280850"/>
            <a:ext cx="325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800475" y="4047179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69196" y="4047179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椭圆 12"/>
          <p:cNvSpPr/>
          <p:nvPr/>
        </p:nvSpPr>
        <p:spPr>
          <a:xfrm>
            <a:off x="4232564" y="4198478"/>
            <a:ext cx="165100" cy="165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461251" y="4209103"/>
            <a:ext cx="165100" cy="165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56693" y="1957001"/>
            <a:ext cx="796200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fr-FR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经过比较，我们可以得到一个关于线段的基本事实：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fr-FR"/>
              <a:t>距离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57977" y="3947818"/>
            <a:ext cx="7033623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fr-FR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连接两点间的线段的长度，叫做这两点的距离。</a:t>
            </a:r>
          </a:p>
        </p:txBody>
      </p:sp>
      <p:sp>
        <p:nvSpPr>
          <p:cNvPr id="2" name="矩形 1"/>
          <p:cNvSpPr/>
          <p:nvPr/>
        </p:nvSpPr>
        <p:spPr>
          <a:xfrm>
            <a:off x="4268667" y="2916428"/>
            <a:ext cx="41452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fr-FR" sz="2400" b="1">
                <a:solidFill>
                  <a:srgbClr val="1002C4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两点的所有连线中，线段最短。</a:t>
            </a:r>
          </a:p>
        </p:txBody>
      </p:sp>
      <p:sp>
        <p:nvSpPr>
          <p:cNvPr id="3" name="思想气泡: 云 2"/>
          <p:cNvSpPr/>
          <p:nvPr/>
        </p:nvSpPr>
        <p:spPr>
          <a:xfrm>
            <a:off x="1135303" y="3433106"/>
            <a:ext cx="5118100" cy="1749235"/>
          </a:xfrm>
          <a:prstGeom prst="cloudCallout">
            <a:avLst>
              <a:gd name="adj1" fmla="val -34233"/>
              <a:gd name="adj2" fmla="val 10098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你能举一些这条性质在生活中的实例吗？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" grpId="0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65250" y="1758940"/>
            <a:ext cx="9461500" cy="338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下列四个生产生活现象，可以用基本事实“两点之间线段最短”来解释的是（　   　）</a:t>
            </a:r>
          </a:p>
          <a:p>
            <a:pPr fontAlgn="ctr">
              <a:lnSpc>
                <a:spcPct val="150000"/>
              </a:lnSpc>
            </a:pPr>
            <a:r>
              <a:rPr lang="zh-CN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A．用两颗钉子就可以把木条钉在墙上</a:t>
            </a:r>
          </a:p>
          <a:p>
            <a:pPr fontAlgn="ctr">
              <a:lnSpc>
                <a:spcPct val="150000"/>
              </a:lnSpc>
            </a:pPr>
            <a:r>
              <a:rPr lang="zh-CN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B．植树时，只要定出两棵树的位置，就能确定同一行树所在的直线</a:t>
            </a:r>
          </a:p>
          <a:p>
            <a:pPr fontAlgn="ctr">
              <a:lnSpc>
                <a:spcPct val="150000"/>
              </a:lnSpc>
            </a:pPr>
            <a:r>
              <a:rPr lang="zh-CN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C．从A地到B地架设电线，总是尽可能沿着线段AB来架设</a:t>
            </a:r>
          </a:p>
          <a:p>
            <a:pPr fontAlgn="ctr">
              <a:lnSpc>
                <a:spcPct val="150000"/>
              </a:lnSpc>
            </a:pPr>
            <a:r>
              <a:rPr lang="zh-CN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D．打靶的时候，眼睛要与枪上的准星、靶心在同一条直线上</a:t>
            </a:r>
          </a:p>
        </p:txBody>
      </p:sp>
      <p:sp>
        <p:nvSpPr>
          <p:cNvPr id="10" name="矩形 9"/>
          <p:cNvSpPr/>
          <p:nvPr/>
        </p:nvSpPr>
        <p:spPr>
          <a:xfrm>
            <a:off x="2954526" y="2510408"/>
            <a:ext cx="40354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1880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线段个数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984500" y="2068662"/>
            <a:ext cx="4089400" cy="109220"/>
            <a:chOff x="2908300" y="2430780"/>
            <a:chExt cx="4089400" cy="10922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908300" y="2540000"/>
              <a:ext cx="4089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2908300" y="2430780"/>
              <a:ext cx="0" cy="1092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6997700" y="2430780"/>
              <a:ext cx="0" cy="1092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540212" y="1883996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66811" y="1883996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4145280" y="2068662"/>
            <a:ext cx="0" cy="1092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575896" y="2775153"/>
            <a:ext cx="79219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在线段AB上增加1个点，则图中线段变为____________条;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75895" y="3384129"/>
            <a:ext cx="79219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在线段AB上增加2个点，则图中线段变为____________条;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75894" y="3991373"/>
            <a:ext cx="79219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在线段AB上增加3个点，则图中线段变为____________条;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96210" y="5161929"/>
            <a:ext cx="870140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在线段AB上增加n个点，则图中线段变为__________________条.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5029200" y="2068662"/>
            <a:ext cx="0" cy="1092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6134100" y="2068662"/>
            <a:ext cx="0" cy="1092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923687" y="2717159"/>
            <a:ext cx="6607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33730" y="3367844"/>
            <a:ext cx="98615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95069" y="3935287"/>
            <a:ext cx="1311592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1+2+3+4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11686" y="5032825"/>
            <a:ext cx="233553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1+2+3+…+(n+1)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596210" y="4509124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3" name="矩形 2"/>
          <p:cNvSpPr/>
          <p:nvPr/>
        </p:nvSpPr>
        <p:spPr>
          <a:xfrm>
            <a:off x="7960620" y="5662699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1300" y="4046462"/>
            <a:ext cx="94361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2．往返于A、B两地的客车，中途停靠C、D、E、F、G五个站，要准备______种车票．</a:t>
            </a:r>
          </a:p>
        </p:txBody>
      </p:sp>
      <p:sp>
        <p:nvSpPr>
          <p:cNvPr id="3" name="矩形 2"/>
          <p:cNvSpPr/>
          <p:nvPr/>
        </p:nvSpPr>
        <p:spPr>
          <a:xfrm>
            <a:off x="1511300" y="1676485"/>
            <a:ext cx="689804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1．如图：图中共有________条线段．                   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000500" y="2621559"/>
            <a:ext cx="3848100" cy="807441"/>
            <a:chOff x="4838700" y="2771775"/>
            <a:chExt cx="3848100" cy="807441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838700" y="2953367"/>
              <a:ext cx="3848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 flipV="1">
              <a:off x="5842000" y="2786063"/>
              <a:ext cx="0" cy="166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6762750" y="2771775"/>
              <a:ext cx="3176" cy="1807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 flipV="1">
              <a:off x="8013700" y="2781300"/>
              <a:ext cx="0" cy="1712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596679" y="3042807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0243" y="3117551"/>
              <a:ext cx="419418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09959" y="2996359"/>
              <a:ext cx="407484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368174" y="4613988"/>
            <a:ext cx="5384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77974" y="1719134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56674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5447" y="1562100"/>
            <a:ext cx="904110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1、如图，小明从家到学校分别有①、②、③三条路可走：①为折线段ABCDEFG，②为折线段AIG，③为折线段AJHG．三条路的长依次为a、b、c，则（　　）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0856" y="3302000"/>
            <a:ext cx="3685695" cy="19939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75447" y="3873585"/>
            <a:ext cx="47548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50000"/>
              </a:lnSpc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A．a＞b＞c	B．a＝b＞c	</a:t>
            </a:r>
          </a:p>
          <a:p>
            <a:pPr fontAlgn="ctr">
              <a:lnSpc>
                <a:spcPct val="150000"/>
              </a:lnSpc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C．a＞c＞b	D．a＝b＜c</a:t>
            </a:r>
          </a:p>
        </p:txBody>
      </p:sp>
      <p:sp>
        <p:nvSpPr>
          <p:cNvPr id="5" name="矩形 4"/>
          <p:cNvSpPr/>
          <p:nvPr/>
        </p:nvSpPr>
        <p:spPr>
          <a:xfrm>
            <a:off x="4981414" y="2748199"/>
            <a:ext cx="386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32749" y="2336393"/>
            <a:ext cx="6712811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1、学会运用尺规作已知长度的线段；</a:t>
            </a:r>
          </a:p>
          <a:p>
            <a:endParaRPr lang="en-US" sz="2400" b="1" dirty="0">
              <a:latin typeface="Times New Roman" panose="02020603050405020304" pitchFamily="18" charset="0"/>
              <a:ea typeface="思源宋体 CN Light" panose="02020300000000000000" pitchFamily="18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2、掌握线段的比较的方法；</a:t>
            </a:r>
          </a:p>
          <a:p>
            <a:endParaRPr lang="en-US" sz="2400" b="1" dirty="0">
              <a:latin typeface="Times New Roman" panose="02020603050405020304" pitchFamily="18" charset="0"/>
              <a:ea typeface="思源宋体 CN Light" panose="02020300000000000000" pitchFamily="18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3、了解两点间距离的定义。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1875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1397000"/>
            <a:ext cx="937260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2、如图，A、B两个村庄，在一条河 l（不计河的宽度）的两侧，现在要在河上建一座码头，使它到A、B两个村庄的距离之和最小，请你确定码头的位置，在图中用C点表示出来，并说明理由。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200400" y="3229606"/>
            <a:ext cx="5689600" cy="1846589"/>
            <a:chOff x="3200400" y="3229606"/>
            <a:chExt cx="5689600" cy="1846589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200400" y="4318000"/>
              <a:ext cx="51689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8369299" y="3797348"/>
              <a:ext cx="520700" cy="579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 l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6324600" y="340963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305300" y="4769163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76999" y="3229606"/>
              <a:ext cx="482600" cy="45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457700" y="4614530"/>
              <a:ext cx="482600" cy="45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26" name="直接连接符 25"/>
          <p:cNvCxnSpPr>
            <a:stCxn id="17" idx="3"/>
            <a:endCxn id="19" idx="7"/>
          </p:cNvCxnSpPr>
          <p:nvPr/>
        </p:nvCxnSpPr>
        <p:spPr>
          <a:xfrm flipH="1">
            <a:off x="4435382" y="3539720"/>
            <a:ext cx="1911536" cy="125176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5082540" y="4241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841240" y="3797348"/>
            <a:ext cx="482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505450" y="5312132"/>
            <a:ext cx="3027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1002C4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两点之间线段最短。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766888" y="1608138"/>
            <a:ext cx="8380412" cy="18208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3、如图，AB+BC      AC，AC+BC       AB，AB+AC        BC（填“&gt;”“&lt;”或“=”）.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其中蕴含的数学道理是___________________________.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 flipH="1">
            <a:off x="4268153" y="1652523"/>
            <a:ext cx="449262" cy="579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Arial" panose="020B0604020202020204" pitchFamily="34" charset="0"/>
              </a:rPr>
              <a:t>&gt;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 flipH="1">
            <a:off x="8837772" y="1608708"/>
            <a:ext cx="446522" cy="579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宋体" panose="02010600030101010101" pitchFamily="2" charset="-122"/>
              </a:rPr>
              <a:t>&gt;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 flipH="1">
            <a:off x="6554153" y="1652523"/>
            <a:ext cx="446522" cy="579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宋体" panose="02010600030101010101" pitchFamily="2" charset="-122"/>
              </a:rPr>
              <a:t>&gt;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527834" y="2680123"/>
            <a:ext cx="2814638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两点之间线段最短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514269" y="3596913"/>
            <a:ext cx="4382729" cy="2261264"/>
            <a:chOff x="4109423" y="3563698"/>
            <a:chExt cx="4382729" cy="2261264"/>
          </a:xfrm>
        </p:grpSpPr>
        <p:sp>
          <p:nvSpPr>
            <p:cNvPr id="11" name="等腰三角形 10"/>
            <p:cNvSpPr/>
            <p:nvPr/>
          </p:nvSpPr>
          <p:spPr>
            <a:xfrm>
              <a:off x="4592023" y="3986276"/>
              <a:ext cx="3417529" cy="1449323"/>
            </a:xfrm>
            <a:prstGeom prst="triangle">
              <a:avLst>
                <a:gd name="adj" fmla="val 27703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109423" y="5204766"/>
              <a:ext cx="482600" cy="45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12728" y="3563698"/>
              <a:ext cx="482600" cy="45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009551" y="5363297"/>
              <a:ext cx="482600" cy="45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52928" y="2174582"/>
            <a:ext cx="8882988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1、画线段：可通过直尺和圆规作已知长度的线段；</a:t>
            </a:r>
          </a:p>
          <a:p>
            <a:pPr>
              <a:lnSpc>
                <a:spcPct val="150000"/>
              </a:lnSpc>
            </a:pPr>
            <a:r>
              <a:rPr lang="fr-FR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2、比较：度量法，可直接使用刻度尺测量线段的长度进行比较；叠合法， 将一线段“移动”，使其一端点与另一线段的一端点重合，两线段的另一端点均在同一射线上.</a:t>
            </a:r>
          </a:p>
          <a:p>
            <a:pPr>
              <a:lnSpc>
                <a:spcPct val="150000"/>
              </a:lnSpc>
            </a:pPr>
            <a:r>
              <a:rPr lang="fr-FR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3、距离：两点之间，线段最短。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1888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fr-FR" dirty="0"/>
              <a:t>规律小结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6"/>
          <p:cNvSpPr/>
          <p:nvPr/>
        </p:nvSpPr>
        <p:spPr>
          <a:xfrm>
            <a:off x="4866139" y="2718090"/>
            <a:ext cx="4098958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sz="20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运用尺规画已知长度的线段</a:t>
            </a:r>
          </a:p>
        </p:txBody>
      </p:sp>
      <p:sp>
        <p:nvSpPr>
          <p:cNvPr id="9" name="圆角矩形 17"/>
          <p:cNvSpPr/>
          <p:nvPr/>
        </p:nvSpPr>
        <p:spPr>
          <a:xfrm>
            <a:off x="2996589" y="3015465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知识</a:t>
            </a:r>
          </a:p>
        </p:txBody>
      </p:sp>
      <p:sp>
        <p:nvSpPr>
          <p:cNvPr id="10" name="圆角矩形 22"/>
          <p:cNvSpPr/>
          <p:nvPr/>
        </p:nvSpPr>
        <p:spPr>
          <a:xfrm>
            <a:off x="2996589" y="4995206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考点</a:t>
            </a:r>
          </a:p>
        </p:txBody>
      </p:sp>
      <p:sp>
        <p:nvSpPr>
          <p:cNvPr id="12" name="圆角矩形 24"/>
          <p:cNvSpPr/>
          <p:nvPr/>
        </p:nvSpPr>
        <p:spPr>
          <a:xfrm>
            <a:off x="4866139" y="4584389"/>
            <a:ext cx="4118836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线段的比较方法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51881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课堂总结</a:t>
            </a:r>
          </a:p>
        </p:txBody>
      </p:sp>
      <p:sp>
        <p:nvSpPr>
          <p:cNvPr id="13" name="圆角矩形 16"/>
          <p:cNvSpPr/>
          <p:nvPr/>
        </p:nvSpPr>
        <p:spPr>
          <a:xfrm>
            <a:off x="4866139" y="3612612"/>
            <a:ext cx="4132088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sz="20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两点间距离的定义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4561249" y="4901492"/>
            <a:ext cx="137378" cy="786868"/>
          </a:xfrm>
          <a:prstGeom prst="leftBrace">
            <a:avLst>
              <a:gd name="adj1" fmla="val 142269"/>
              <a:gd name="adj2" fmla="val 49677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4528760" y="2968138"/>
            <a:ext cx="137378" cy="786868"/>
          </a:xfrm>
          <a:prstGeom prst="leftBrace">
            <a:avLst>
              <a:gd name="adj1" fmla="val 142269"/>
              <a:gd name="adj2" fmla="val 49677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24"/>
          <p:cNvSpPr/>
          <p:nvPr/>
        </p:nvSpPr>
        <p:spPr>
          <a:xfrm>
            <a:off x="4912522" y="5386148"/>
            <a:ext cx="4118836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sz="2000" b="1">
                <a:latin typeface="方正北魏楷书简体" panose="02000000000000000000" pitchFamily="2" charset="-122"/>
                <a:ea typeface="方正北魏楷书简体" panose="02000000000000000000" pitchFamily="2" charset="-122"/>
              </a:rPr>
              <a:t>“两点之间，线段最短”的应用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70767" y="1432133"/>
            <a:ext cx="4450466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1700" y="12166600"/>
            <a:ext cx="355600" cy="2540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38082" y="2561011"/>
            <a:ext cx="29260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fr-FR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</a:rPr>
              <a:t>掌握线段的比较方法。</a:t>
            </a:r>
          </a:p>
        </p:txBody>
      </p:sp>
      <p:sp>
        <p:nvSpPr>
          <p:cNvPr id="3" name="矩形: 圆角 7"/>
          <p:cNvSpPr/>
          <p:nvPr/>
        </p:nvSpPr>
        <p:spPr>
          <a:xfrm>
            <a:off x="2079034" y="2600767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38082" y="4014768"/>
            <a:ext cx="683654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fr-FR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灵活运用两点间最短距离的数学知识。</a:t>
            </a:r>
          </a:p>
        </p:txBody>
      </p:sp>
      <p:sp>
        <p:nvSpPr>
          <p:cNvPr id="5" name="矩形: 圆角 7"/>
          <p:cNvSpPr/>
          <p:nvPr/>
        </p:nvSpPr>
        <p:spPr>
          <a:xfrm>
            <a:off x="2079034" y="4004433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难点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 dirty="0"/>
              <a:t>重难点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92469" y="1617303"/>
            <a:ext cx="9059917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fr-FR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从上节课的所学知识中得出，线段具有可度量的特点，那么，我们如何画出一条指定长度的线段？或者说，如何画出一条与已知线段长度相等的线段？</a:t>
            </a:r>
          </a:p>
        </p:txBody>
      </p:sp>
      <p:sp>
        <p:nvSpPr>
          <p:cNvPr id="3" name="思想气泡: 云 2"/>
          <p:cNvSpPr/>
          <p:nvPr/>
        </p:nvSpPr>
        <p:spPr>
          <a:xfrm>
            <a:off x="2123089" y="3551388"/>
            <a:ext cx="6901168" cy="1689309"/>
          </a:xfrm>
          <a:prstGeom prst="cloudCallout">
            <a:avLst>
              <a:gd name="adj1" fmla="val -43813"/>
              <a:gd name="adj2" fmla="val 8800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fr-FR" sz="20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我们可以先用直尺量出已知线段的长度，再画一条等于这个长度的线段。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56675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 dirty="0"/>
              <a:t>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92469" y="1617303"/>
            <a:ext cx="9059917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fr-FR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从上节课的所学知识中得出，线段具有可度量的特点，那么，我们如何画出一条指定长度的线段？或者说，如何画出一条与已知线段长度相等的线段？</a:t>
            </a:r>
          </a:p>
        </p:txBody>
      </p:sp>
      <p:sp>
        <p:nvSpPr>
          <p:cNvPr id="4" name="思想气泡: 云 3"/>
          <p:cNvSpPr/>
          <p:nvPr/>
        </p:nvSpPr>
        <p:spPr>
          <a:xfrm>
            <a:off x="1986455" y="3306612"/>
            <a:ext cx="3499945" cy="1689309"/>
          </a:xfrm>
          <a:prstGeom prst="cloudCallout">
            <a:avLst>
              <a:gd name="adj1" fmla="val -70083"/>
              <a:gd name="adj2" fmla="val 111652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那如果给你一个无刻度的直尺，你还能画出来么？</a:t>
            </a:r>
          </a:p>
        </p:txBody>
      </p:sp>
      <p:sp>
        <p:nvSpPr>
          <p:cNvPr id="5" name="思想气泡: 云 4"/>
          <p:cNvSpPr/>
          <p:nvPr/>
        </p:nvSpPr>
        <p:spPr>
          <a:xfrm>
            <a:off x="6214044" y="2967990"/>
            <a:ext cx="3499945" cy="1689309"/>
          </a:xfrm>
          <a:prstGeom prst="cloudCallout">
            <a:avLst>
              <a:gd name="adj1" fmla="val 81869"/>
              <a:gd name="adj2" fmla="val 99831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再加一个圆规呢？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9103" y="4151266"/>
            <a:ext cx="2080260" cy="20802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56675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8517" y="2530421"/>
            <a:ext cx="885496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fr-FR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在数学中，我们常限定用无刻度的直尺和圆规作图，这就是尺规作图。</a:t>
            </a:r>
          </a:p>
        </p:txBody>
      </p:sp>
      <p:sp>
        <p:nvSpPr>
          <p:cNvPr id="3" name="矩形 2"/>
          <p:cNvSpPr/>
          <p:nvPr/>
        </p:nvSpPr>
        <p:spPr>
          <a:xfrm>
            <a:off x="1668516" y="1521372"/>
            <a:ext cx="885496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请利用无刻度直尺和圆规画出一条与已知线段长度相等的线段。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4278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 dirty="0"/>
              <a:t>做一做</a:t>
            </a:r>
          </a:p>
        </p:txBody>
      </p:sp>
      <p:sp>
        <p:nvSpPr>
          <p:cNvPr id="5" name="矩形 4"/>
          <p:cNvSpPr/>
          <p:nvPr/>
        </p:nvSpPr>
        <p:spPr>
          <a:xfrm>
            <a:off x="1668515" y="4248807"/>
            <a:ext cx="669771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无刻度直尺和圆规的作用分别是什么？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8517" y="2530421"/>
            <a:ext cx="885496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fr-FR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在数学中，我们常限定用无刻度的直尺和圆规作图，这就是尺规作图。</a:t>
            </a:r>
          </a:p>
        </p:txBody>
      </p:sp>
      <p:sp>
        <p:nvSpPr>
          <p:cNvPr id="3" name="矩形 2"/>
          <p:cNvSpPr/>
          <p:nvPr/>
        </p:nvSpPr>
        <p:spPr>
          <a:xfrm>
            <a:off x="1668516" y="1521372"/>
            <a:ext cx="885496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请利用无刻度直尺和圆规画出一条与已知线段长度相等的线段。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4278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  <p:sp>
        <p:nvSpPr>
          <p:cNvPr id="6" name="思想气泡: 云 5"/>
          <p:cNvSpPr/>
          <p:nvPr/>
        </p:nvSpPr>
        <p:spPr>
          <a:xfrm>
            <a:off x="1489511" y="4093468"/>
            <a:ext cx="3544943" cy="1142108"/>
          </a:xfrm>
          <a:prstGeom prst="cloudCallout">
            <a:avLst>
              <a:gd name="adj1" fmla="val -49000"/>
              <a:gd name="adj2" fmla="val 101698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直尺可以画出直线、射线、线段</a:t>
            </a:r>
          </a:p>
        </p:txBody>
      </p:sp>
      <p:sp>
        <p:nvSpPr>
          <p:cNvPr id="7" name="思想气泡: 云 6"/>
          <p:cNvSpPr/>
          <p:nvPr/>
        </p:nvSpPr>
        <p:spPr>
          <a:xfrm>
            <a:off x="5698904" y="3279228"/>
            <a:ext cx="3544943" cy="1835479"/>
          </a:xfrm>
          <a:prstGeom prst="cloudCallout">
            <a:avLst>
              <a:gd name="adj1" fmla="val 86792"/>
              <a:gd name="adj2" fmla="val 106299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圆规可以画圆，画弧，也可截取长度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911709">
            <a:off x="1725044" y="1856267"/>
            <a:ext cx="3187881" cy="225369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665159" y="3833883"/>
            <a:ext cx="1579179" cy="0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484559" y="3833883"/>
            <a:ext cx="4091239" cy="0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rot="2700000">
            <a:off x="7040878" y="3811024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268184" y="3786258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21060" y="3866212"/>
            <a:ext cx="4194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19651" y="3911741"/>
            <a:ext cx="4194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52285" y="3924944"/>
            <a:ext cx="4194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75883" y="3833883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矩形 16"/>
          <p:cNvSpPr/>
          <p:nvPr/>
        </p:nvSpPr>
        <p:spPr>
          <a:xfrm>
            <a:off x="1448698" y="4866119"/>
            <a:ext cx="929460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fr-FR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如图，我们可以用直尺画射线AC，再用圆规在射线AC上截取AB=a，这就是“作一条线段等于已知线段”的尺规作图。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04278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-3.7037E-06 L 0.23072 0.00139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85165" y="3316039"/>
            <a:ext cx="922167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有这样两条线段，一位同学想比较这两个线段谁长谁短，你有什么好的办法？</a:t>
            </a:r>
          </a:p>
        </p:txBody>
      </p:sp>
      <p:sp>
        <p:nvSpPr>
          <p:cNvPr id="11" name="思想气泡: 云 10"/>
          <p:cNvSpPr/>
          <p:nvPr/>
        </p:nvSpPr>
        <p:spPr>
          <a:xfrm>
            <a:off x="2185307" y="4070303"/>
            <a:ext cx="3338286" cy="1541711"/>
          </a:xfrm>
          <a:prstGeom prst="cloudCallout">
            <a:avLst>
              <a:gd name="adj1" fmla="val -56920"/>
              <a:gd name="adj2" fmla="val 8227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可以直接用直尺测量</a:t>
            </a:r>
          </a:p>
        </p:txBody>
      </p:sp>
      <p:sp>
        <p:nvSpPr>
          <p:cNvPr id="12" name="思想气泡: 云 11"/>
          <p:cNvSpPr/>
          <p:nvPr/>
        </p:nvSpPr>
        <p:spPr>
          <a:xfrm>
            <a:off x="5523593" y="3327137"/>
            <a:ext cx="4695934" cy="2284877"/>
          </a:xfrm>
          <a:prstGeom prst="cloudCallout">
            <a:avLst>
              <a:gd name="adj1" fmla="val 56390"/>
              <a:gd name="adj2" fmla="val 72184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用圆规把其中一条线段截取下来，与另一个线段作比较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762338" y="1829542"/>
            <a:ext cx="6316348" cy="1109365"/>
            <a:chOff x="2352034" y="4752284"/>
            <a:chExt cx="6316348" cy="1109365"/>
          </a:xfrm>
        </p:grpSpPr>
        <p:grpSp>
          <p:nvGrpSpPr>
            <p:cNvPr id="16" name="组合 15"/>
            <p:cNvGrpSpPr/>
            <p:nvPr/>
          </p:nvGrpSpPr>
          <p:grpSpPr>
            <a:xfrm>
              <a:off x="2352034" y="4752284"/>
              <a:ext cx="6125671" cy="647700"/>
              <a:chOff x="2662729" y="1889795"/>
              <a:chExt cx="6125671" cy="647700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2984500" y="1889795"/>
                <a:ext cx="1739900" cy="6477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6513286" y="2225438"/>
                <a:ext cx="22751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/>
            </p:nvSpPr>
            <p:spPr>
              <a:xfrm>
                <a:off x="2662729" y="1889795"/>
                <a:ext cx="386080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4207257" y="5399984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55771" y="5169151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260899" y="5176587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04278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pitchFamily="2" charset="-122"/>
                <a:ea typeface="方正北魏楷书简体" panose="02000000000000000000" pitchFamily="2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FIRST_PUBLISH" val="1"/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宽屏</PresentationFormat>
  <Paragraphs>148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等线</vt:lpstr>
      <vt:lpstr>等线 Light</vt:lpstr>
      <vt:lpstr>方正北魏楷书简体</vt:lpstr>
      <vt:lpstr>楷体</vt:lpstr>
      <vt:lpstr>思源黑体 CN Heavy</vt:lpstr>
      <vt:lpstr>思源宋体 CN Light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2021-09-19T08:55:00Z</cp:lastPrinted>
  <dcterms:created xsi:type="dcterms:W3CDTF">2021-09-19T08:55:00Z</dcterms:created>
  <dcterms:modified xsi:type="dcterms:W3CDTF">2023-01-16T17:58:06Z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AB972E5D9701426690F29CF467AACB8B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