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1"/>
  </p:notesMasterIdLst>
  <p:handoutMasterIdLst>
    <p:handoutMasterId r:id="rId72"/>
  </p:handoutMasterIdLst>
  <p:sldIdLst>
    <p:sldId id="321" r:id="rId2"/>
    <p:sldId id="335" r:id="rId3"/>
    <p:sldId id="336" r:id="rId4"/>
    <p:sldId id="337" r:id="rId5"/>
    <p:sldId id="338" r:id="rId6"/>
    <p:sldId id="339" r:id="rId7"/>
    <p:sldId id="347" r:id="rId8"/>
    <p:sldId id="348" r:id="rId9"/>
    <p:sldId id="349" r:id="rId10"/>
    <p:sldId id="350" r:id="rId11"/>
    <p:sldId id="351" r:id="rId12"/>
    <p:sldId id="352" r:id="rId13"/>
    <p:sldId id="353" r:id="rId14"/>
    <p:sldId id="354" r:id="rId15"/>
    <p:sldId id="355" r:id="rId16"/>
    <p:sldId id="356" r:id="rId17"/>
    <p:sldId id="357" r:id="rId18"/>
    <p:sldId id="358" r:id="rId19"/>
    <p:sldId id="359" r:id="rId20"/>
    <p:sldId id="360" r:id="rId21"/>
    <p:sldId id="361" r:id="rId22"/>
    <p:sldId id="362" r:id="rId23"/>
    <p:sldId id="363" r:id="rId24"/>
    <p:sldId id="364" r:id="rId25"/>
    <p:sldId id="365" r:id="rId26"/>
    <p:sldId id="366" r:id="rId27"/>
    <p:sldId id="367" r:id="rId28"/>
    <p:sldId id="368" r:id="rId29"/>
    <p:sldId id="369" r:id="rId30"/>
    <p:sldId id="370" r:id="rId31"/>
    <p:sldId id="371" r:id="rId32"/>
    <p:sldId id="372" r:id="rId33"/>
    <p:sldId id="373" r:id="rId34"/>
    <p:sldId id="374" r:id="rId35"/>
    <p:sldId id="375" r:id="rId36"/>
    <p:sldId id="376" r:id="rId37"/>
    <p:sldId id="377" r:id="rId38"/>
    <p:sldId id="378" r:id="rId39"/>
    <p:sldId id="379" r:id="rId40"/>
    <p:sldId id="380" r:id="rId41"/>
    <p:sldId id="381" r:id="rId42"/>
    <p:sldId id="382" r:id="rId43"/>
    <p:sldId id="383" r:id="rId44"/>
    <p:sldId id="384" r:id="rId45"/>
    <p:sldId id="385" r:id="rId46"/>
    <p:sldId id="386" r:id="rId47"/>
    <p:sldId id="267" r:id="rId48"/>
    <p:sldId id="268" r:id="rId49"/>
    <p:sldId id="340" r:id="rId50"/>
    <p:sldId id="269" r:id="rId51"/>
    <p:sldId id="270" r:id="rId52"/>
    <p:sldId id="271" r:id="rId53"/>
    <p:sldId id="272" r:id="rId54"/>
    <p:sldId id="273" r:id="rId55"/>
    <p:sldId id="341" r:id="rId56"/>
    <p:sldId id="274" r:id="rId57"/>
    <p:sldId id="333" r:id="rId58"/>
    <p:sldId id="334" r:id="rId59"/>
    <p:sldId id="330" r:id="rId60"/>
    <p:sldId id="331" r:id="rId61"/>
    <p:sldId id="332" r:id="rId62"/>
    <p:sldId id="275" r:id="rId63"/>
    <p:sldId id="344" r:id="rId64"/>
    <p:sldId id="345" r:id="rId65"/>
    <p:sldId id="346" r:id="rId66"/>
    <p:sldId id="277" r:id="rId67"/>
    <p:sldId id="343" r:id="rId68"/>
    <p:sldId id="278" r:id="rId69"/>
    <p:sldId id="342" r:id="rId7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00FF"/>
    <a:srgbClr val="006600"/>
    <a:srgbClr val="660066"/>
    <a:srgbClr val="333399"/>
    <a:srgbClr val="B2CCEC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48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8" d="100"/>
        <a:sy n="68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88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00FC3D6A-0C56-449C-BD69-FCA7B2CF059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307720E8-6015-4073-857D-2BC348F85561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2CD40BC-86A2-4381-8E23-3AF0D531916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C2EA29A6-6679-4B95-87B4-BC090AF80CA0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2772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fld id="{F654C0B1-7473-4A14-AE1B-FB5103104355}" type="slidenum">
              <a:rPr lang="zh-CN" altLang="en-US" sz="1200">
                <a:latin typeface="Calibri" panose="020F0502020204030204" pitchFamily="34" charset="0"/>
              </a:rPr>
              <a:t>1</a:t>
            </a:fld>
            <a:endParaRPr lang="en-US" altLang="zh-CN" sz="1200">
              <a:latin typeface="Calibri" panose="020F0502020204030204" pitchFamily="34" charset="0"/>
            </a:endParaRPr>
          </a:p>
        </p:txBody>
      </p:sp>
      <p:sp>
        <p:nvSpPr>
          <p:cNvPr id="32773" name="页脚占位符 4"/>
          <p:cNvSpPr txBox="1">
            <a:spLocks noGrp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200">
                <a:latin typeface="Calibri" panose="020F0502020204030204" pitchFamily="34" charset="0"/>
              </a:rPr>
              <a:t>www.enteacher.cn</a:t>
            </a:r>
            <a:endParaRPr lang="zh-CN" altLang="en-US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77828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fld id="{45196EFC-6FE3-417F-9663-51624957F9C5}" type="slidenum">
              <a:rPr lang="zh-CN" altLang="en-US" sz="1200">
                <a:latin typeface="Calibri" panose="020F0502020204030204" pitchFamily="34" charset="0"/>
              </a:rPr>
              <a:t>26</a:t>
            </a:fld>
            <a:endParaRPr lang="en-US" altLang="zh-CN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79876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fld id="{FBB0026D-4A83-4086-90EF-121957A13E54}" type="slidenum">
              <a:rPr lang="zh-CN" altLang="en-US" sz="1200">
                <a:latin typeface="Calibri" panose="020F0502020204030204" pitchFamily="34" charset="0"/>
              </a:rPr>
              <a:t>27</a:t>
            </a:fld>
            <a:endParaRPr lang="en-US" altLang="zh-CN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81924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fld id="{72E0E868-2BE4-4600-ABF2-913B0D4C16B6}" type="slidenum">
              <a:rPr lang="zh-CN" altLang="en-US" sz="1200">
                <a:latin typeface="Calibri" panose="020F0502020204030204" pitchFamily="34" charset="0"/>
              </a:rPr>
              <a:t>28</a:t>
            </a:fld>
            <a:endParaRPr lang="en-US" altLang="zh-CN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83972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fld id="{0B1306E0-8E0A-412C-8D7A-95EF4ED6CFD0}" type="slidenum">
              <a:rPr lang="zh-CN" altLang="en-US" sz="1200">
                <a:latin typeface="Calibri" panose="020F0502020204030204" pitchFamily="34" charset="0"/>
              </a:rPr>
              <a:t>29</a:t>
            </a:fld>
            <a:endParaRPr lang="en-US" altLang="zh-CN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1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86020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fld id="{6E154E42-D1B5-49DB-AA8B-45A8D029BC1C}" type="slidenum">
              <a:rPr lang="zh-CN" altLang="en-US" sz="1200">
                <a:latin typeface="Calibri" panose="020F0502020204030204" pitchFamily="34" charset="0"/>
              </a:rPr>
              <a:t>30</a:t>
            </a:fld>
            <a:endParaRPr lang="en-US" altLang="zh-CN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88068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fld id="{EA431C37-F084-4EDA-AF14-A9A087269A62}" type="slidenum">
              <a:rPr lang="zh-CN" altLang="en-US" sz="1200">
                <a:latin typeface="Calibri" panose="020F0502020204030204" pitchFamily="34" charset="0"/>
              </a:rPr>
              <a:t>31</a:t>
            </a:fld>
            <a:endParaRPr lang="en-US" altLang="zh-CN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011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90116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fld id="{17D628BA-373E-4DA8-9063-AACBCD15A3E9}" type="slidenum">
              <a:rPr lang="zh-CN" altLang="en-US" sz="1200">
                <a:latin typeface="Calibri" panose="020F0502020204030204" pitchFamily="34" charset="0"/>
              </a:rPr>
              <a:t>32</a:t>
            </a:fld>
            <a:endParaRPr lang="en-US" altLang="zh-CN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92164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fld id="{D95E2735-2D6C-4926-9538-5C0B611B6B10}" type="slidenum">
              <a:rPr lang="zh-CN" altLang="en-US" sz="1200">
                <a:latin typeface="Calibri" panose="020F0502020204030204" pitchFamily="34" charset="0"/>
              </a:rPr>
              <a:t>33</a:t>
            </a:fld>
            <a:endParaRPr lang="en-US" altLang="zh-CN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421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94212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fld id="{57CB6A2A-D439-48A5-AFB4-44AA8325945C}" type="slidenum">
              <a:rPr lang="zh-CN" altLang="en-US" sz="1200">
                <a:latin typeface="Calibri" panose="020F0502020204030204" pitchFamily="34" charset="0"/>
              </a:rPr>
              <a:t>34</a:t>
            </a:fld>
            <a:endParaRPr lang="en-US" altLang="zh-CN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625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96260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fld id="{62E94653-631F-4DA2-AA45-D4089065F1FD}" type="slidenum">
              <a:rPr lang="zh-CN" altLang="en-US" sz="1200">
                <a:latin typeface="Calibri" panose="020F0502020204030204" pitchFamily="34" charset="0"/>
              </a:rPr>
              <a:t>35</a:t>
            </a:fld>
            <a:endParaRPr lang="en-US" altLang="zh-CN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51204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fld id="{24075D8C-3C92-4231-AF01-599164E3716E}" type="slidenum">
              <a:rPr lang="zh-CN" altLang="en-US" sz="1200">
                <a:latin typeface="Calibri" panose="020F0502020204030204" pitchFamily="34" charset="0"/>
              </a:rPr>
              <a:t>7</a:t>
            </a:fld>
            <a:endParaRPr lang="en-US" altLang="zh-CN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98308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fld id="{7107344C-EF50-4E54-A50D-B2F6D81FA4AA}" type="slidenum">
              <a:rPr lang="zh-CN" altLang="en-US" sz="1200">
                <a:latin typeface="Calibri" panose="020F0502020204030204" pitchFamily="34" charset="0"/>
              </a:rPr>
              <a:t>36</a:t>
            </a:fld>
            <a:endParaRPr lang="en-US" altLang="zh-CN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035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00356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fld id="{5C8F325B-DDDC-4827-944C-46E92821C3C5}" type="slidenum">
              <a:rPr lang="zh-CN" altLang="en-US" sz="1200">
                <a:latin typeface="Calibri" panose="020F0502020204030204" pitchFamily="34" charset="0"/>
              </a:rPr>
              <a:t>37</a:t>
            </a:fld>
            <a:endParaRPr lang="en-US" altLang="zh-CN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0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02404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fld id="{F966A93D-43DB-4733-9182-6F1B56C607F7}" type="slidenum">
              <a:rPr lang="zh-CN" altLang="en-US" sz="1200">
                <a:latin typeface="Calibri" panose="020F0502020204030204" pitchFamily="34" charset="0"/>
              </a:rPr>
              <a:t>38</a:t>
            </a:fld>
            <a:endParaRPr lang="en-US" altLang="zh-CN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445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04452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fld id="{C260ADB0-050D-4E8B-9E07-9A57A8720971}" type="slidenum">
              <a:rPr lang="zh-CN" altLang="en-US" sz="1200">
                <a:latin typeface="Calibri" panose="020F0502020204030204" pitchFamily="34" charset="0"/>
              </a:rPr>
              <a:t>39</a:t>
            </a:fld>
            <a:endParaRPr lang="en-US" altLang="zh-CN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649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06500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fld id="{8C299C47-DA2C-4ED4-9B7D-B6C4A07B21AE}" type="slidenum">
              <a:rPr lang="zh-CN" altLang="en-US" sz="1200">
                <a:latin typeface="Calibri" panose="020F0502020204030204" pitchFamily="34" charset="0"/>
              </a:rPr>
              <a:t>40</a:t>
            </a:fld>
            <a:endParaRPr lang="en-US" altLang="zh-CN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85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08548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fld id="{CC03EF1C-8489-4B3C-8DD7-337A042A0374}" type="slidenum">
              <a:rPr lang="zh-CN" altLang="en-US" sz="1200">
                <a:latin typeface="Calibri" panose="020F0502020204030204" pitchFamily="34" charset="0"/>
              </a:rPr>
              <a:t>41</a:t>
            </a:fld>
            <a:endParaRPr lang="en-US" altLang="zh-CN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059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10596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fld id="{80BCDDB8-C90A-4421-8576-BA3DEB483169}" type="slidenum">
              <a:rPr lang="zh-CN" altLang="en-US" sz="1200">
                <a:latin typeface="Calibri" panose="020F0502020204030204" pitchFamily="34" charset="0"/>
              </a:rPr>
              <a:t>42</a:t>
            </a:fld>
            <a:endParaRPr lang="en-US" altLang="zh-CN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5844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768CBFD-2068-4B36-A5C1-A1370DCB6767}" type="slidenum">
              <a:rPr lang="zh-CN" altLang="en-US" smtClean="0"/>
              <a:t>47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6868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A1F963B-62AE-47E3-A406-97A115143120}" type="slidenum">
              <a:rPr lang="zh-CN" altLang="en-US" smtClean="0"/>
              <a:t>48</a:t>
            </a:fld>
            <a:endParaRPr lang="en-US" altLang="zh-CN" smtClean="0"/>
          </a:p>
        </p:txBody>
      </p:sp>
      <p:sp>
        <p:nvSpPr>
          <p:cNvPr id="36869" name="页脚占位符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mtClean="0"/>
              <a:t>中国英语教师网</a:t>
            </a: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7892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74B9D50-F1A8-4C8C-B4BC-D7E20C7D495A}" type="slidenum">
              <a:rPr lang="zh-CN" altLang="en-US" smtClean="0"/>
              <a:t>50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EA29A6-6679-4B95-87B4-BC090AF80CA0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8916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28071CE-78F2-4827-AF73-DB47A77E24BB}" type="slidenum">
              <a:rPr lang="zh-CN" altLang="en-US" smtClean="0"/>
              <a:t>51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0724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</a:ln>
        </p:spPr>
        <p:txBody>
          <a:bodyPr anchor="b"/>
          <a:lstStyle/>
          <a:p>
            <a:pPr algn="r">
              <a:defRPr/>
            </a:pPr>
            <a:fld id="{61318B0E-5CA1-4E3C-A4F8-2865E241DE9C}" type="slidenum">
              <a:rPr lang="zh-CN" altLang="en-US" sz="1200">
                <a:latin typeface="+mn-lt"/>
                <a:ea typeface="+mn-ea"/>
              </a:rPr>
              <a:t>20</a:t>
            </a:fld>
            <a:endParaRPr lang="en-US" altLang="zh-CN" sz="1200">
              <a:latin typeface="+mn-lt"/>
              <a:ea typeface="+mn-ea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3796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</a:ln>
        </p:spPr>
        <p:txBody>
          <a:bodyPr anchor="b"/>
          <a:lstStyle/>
          <a:p>
            <a:pPr algn="r">
              <a:defRPr/>
            </a:pPr>
            <a:fld id="{B7DBFFD2-A216-42AE-8261-3A5AECBB86C9}" type="slidenum">
              <a:rPr lang="zh-CN" altLang="en-US" sz="1200">
                <a:latin typeface="+mn-lt"/>
                <a:ea typeface="+mn-ea"/>
              </a:rPr>
              <a:t>21</a:t>
            </a:fld>
            <a:endParaRPr lang="en-US" altLang="zh-CN" sz="1200">
              <a:latin typeface="+mn-lt"/>
              <a:ea typeface="+mn-ea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4820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</a:ln>
        </p:spPr>
        <p:txBody>
          <a:bodyPr anchor="b"/>
          <a:lstStyle/>
          <a:p>
            <a:pPr algn="r">
              <a:defRPr/>
            </a:pPr>
            <a:fld id="{33B88A9F-4526-498C-BE51-40FE63AB9ABB}" type="slidenum">
              <a:rPr lang="zh-CN" altLang="en-US" sz="1200">
                <a:latin typeface="+mn-lt"/>
                <a:ea typeface="+mn-ea"/>
              </a:rPr>
              <a:t>22</a:t>
            </a:fld>
            <a:endParaRPr lang="en-US" altLang="zh-CN" sz="1200">
              <a:latin typeface="+mn-lt"/>
              <a:ea typeface="+mn-ea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71684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fld id="{3605910A-093B-4451-A24F-9AAB918774F8}" type="slidenum">
              <a:rPr lang="zh-CN" altLang="en-US" sz="1200">
                <a:latin typeface="Calibri" panose="020F0502020204030204" pitchFamily="34" charset="0"/>
              </a:rPr>
              <a:t>23</a:t>
            </a:fld>
            <a:endParaRPr lang="en-US" altLang="zh-CN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73732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fld id="{9189AC2E-A26F-4D8E-9925-4DBAABD8C901}" type="slidenum">
              <a:rPr lang="zh-CN" altLang="en-US" sz="1200">
                <a:latin typeface="Calibri" panose="020F0502020204030204" pitchFamily="34" charset="0"/>
              </a:rPr>
              <a:t>24</a:t>
            </a:fld>
            <a:endParaRPr lang="en-US" altLang="zh-CN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75780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fld id="{5D5BC45D-0F28-48B9-A8EF-24E19D473E56}" type="slidenum">
              <a:rPr lang="zh-CN" altLang="en-US" sz="1200">
                <a:latin typeface="Calibri" panose="020F0502020204030204" pitchFamily="34" charset="0"/>
              </a:rPr>
              <a:t>25</a:t>
            </a:fld>
            <a:endParaRPr lang="en-US" altLang="zh-CN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8948C-8B72-4E4E-B9AA-C0C5685C1DA0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6331D-9F91-4509-83D5-3EC53D4CF16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007AFA-BB52-453C-8050-9F6F8F339E68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2BFFC-0307-4ACE-AFFA-767C46D1B79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481B-155C-4E5F-9828-1FCE1703ADE9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2A9E52-84A7-442B-8336-F2D0B39250C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5BE7E-2E92-42D4-AC11-1BFA28358C48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83F98-A463-4FFF-93D5-89D0F53E7A5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6185B-09F5-4C4C-B725-6FF6A6A992A0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A4B5B-2BA5-4EFA-ABBA-ABFDD4C600C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5985C-F694-416C-9FE7-3D465D9018B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A26FE6-F11D-41AA-B55E-3FA0DABCDCF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419CD6-4B19-4A29-90F5-9096638E575B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0191B7-6B77-4834-B37C-13A9101CAFE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50783-C736-48C9-8188-697FAB484CBC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FEC689-746E-4874-B555-02FAA439B40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291AF-CBFD-43BA-BD86-1541C8C61B39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A33522-CCC4-4BFD-BBCB-C6E5D035E6A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8FEFA-910A-46E5-97E0-F2A8D9D2209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A97EA6-C243-469A-820D-7AC3E1CD22F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9864B-AEF4-4B8B-9567-5E8FD4FBCD79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A6B44-F4D0-4B78-843B-1089B2E60E9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0D8B7D5-E338-45DE-A777-BFB945F31C84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07AE747-E801-4D03-BE00-13EEA1552215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F:\&#21016;&#34067;&#20029;14-15&#26149;&#23395;&#25945;&#23398;&#20809;&#30424;\&#24352;&#32769;&#24072;\9%20&#24180;&#32423;&#22806;&#30740;&#26032;&#26631;&#20934;&#65288;&#19979;&#20876;&#65289;zhang\Module%205\&#21516;&#27493;&#35838;&#20214;\listen,%20read%20and%20around%20the%20world\U3-A6.mp3" TargetMode="External"/><Relationship Id="rId1" Type="http://schemas.microsoft.com/office/2007/relationships/media" Target="file:///F:\&#21016;&#34067;&#20029;14-15&#26149;&#23395;&#25945;&#23398;&#20809;&#30424;\&#24352;&#32769;&#24072;\9%20&#24180;&#32423;&#22806;&#30740;&#26032;&#26631;&#20934;&#65288;&#19979;&#20876;&#65289;zhang\Module%205\&#21516;&#27493;&#35838;&#20214;\listen,%20read%20and%20around%20the%20world\U3-A6.mp3" TargetMode="External"/><Relationship Id="rId5" Type="http://schemas.openxmlformats.org/officeDocument/2006/relationships/image" Target="../media/image14.png"/><Relationship Id="rId4" Type="http://schemas.openxmlformats.org/officeDocument/2006/relationships/notesSlide" Target="../notesSlides/notesSlide29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F:\&#21016;&#34067;&#20029;14-15&#26149;&#23395;&#25945;&#23398;&#20809;&#30424;\&#24352;&#32769;&#24072;\9%20&#24180;&#32423;&#22806;&#30740;&#26032;&#26631;&#20934;&#65288;&#19979;&#20876;&#65289;zhang\Module%205\&#21516;&#27493;&#35838;&#20214;\listen,%20read%20and%20around%20the%20world\U3-A7.mp3" TargetMode="External"/><Relationship Id="rId1" Type="http://schemas.microsoft.com/office/2007/relationships/media" Target="file:///F:\&#21016;&#34067;&#20029;14-15&#26149;&#23395;&#25945;&#23398;&#20809;&#30424;\&#24352;&#32769;&#24072;\9%20&#24180;&#32423;&#22806;&#30740;&#26032;&#26631;&#20934;&#65288;&#19979;&#20876;&#65289;zhang\Module%205\&#21516;&#27493;&#35838;&#20214;\listen,%20read%20and%20around%20the%20world\U3-A7.mp3" TargetMode="External"/><Relationship Id="rId5" Type="http://schemas.openxmlformats.org/officeDocument/2006/relationships/image" Target="../media/image15.png"/><Relationship Id="rId4" Type="http://schemas.openxmlformats.org/officeDocument/2006/relationships/notesSlide" Target="../notesSlides/notesSlide30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F:\&#21016;&#34067;&#20029;14-15&#26149;&#23395;&#25945;&#23398;&#20809;&#30424;\&#24352;&#32769;&#24072;\9%20&#24180;&#32423;&#22806;&#30740;&#26032;&#26631;&#20934;&#65288;&#19979;&#20876;&#65289;zhang\Module%205\&#21516;&#27493;&#35838;&#20214;\listen,%20read%20and%20around%20the%20world\U3-A8.mp3" TargetMode="External"/><Relationship Id="rId1" Type="http://schemas.microsoft.com/office/2007/relationships/media" Target="file:///F:\&#21016;&#34067;&#20029;14-15&#26149;&#23395;&#25945;&#23398;&#20809;&#30424;\&#24352;&#32769;&#24072;\9%20&#24180;&#32423;&#22806;&#30740;&#26032;&#26631;&#20934;&#65288;&#19979;&#20876;&#65289;zhang\Module%205\&#21516;&#27493;&#35838;&#20214;\listen,%20read%20and%20around%20the%20world\U3-A8.mp3" TargetMode="External"/><Relationship Id="rId4" Type="http://schemas.openxmlformats.org/officeDocument/2006/relationships/image" Target="../media/image16.png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3"/>
          <p:cNvSpPr txBox="1">
            <a:spLocks noChangeArrowheads="1"/>
          </p:cNvSpPr>
          <p:nvPr/>
        </p:nvSpPr>
        <p:spPr bwMode="auto">
          <a:xfrm>
            <a:off x="858502" y="2348880"/>
            <a:ext cx="7272337" cy="10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20000"/>
              </a:lnSpc>
            </a:pPr>
            <a:r>
              <a:rPr lang="en-US" altLang="zh-CN" sz="5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Unit 3 Language in use</a:t>
            </a:r>
          </a:p>
        </p:txBody>
      </p:sp>
      <p:sp>
        <p:nvSpPr>
          <p:cNvPr id="2051" name="WordArt 5"/>
          <p:cNvSpPr>
            <a:spLocks noChangeArrowheads="1" noChangeShapeType="1" noTextEdit="1"/>
          </p:cNvSpPr>
          <p:nvPr/>
        </p:nvSpPr>
        <p:spPr bwMode="auto">
          <a:xfrm>
            <a:off x="1104975" y="1052736"/>
            <a:ext cx="6779393" cy="5794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9525">
                  <a:solidFill>
                    <a:srgbClr val="CC0000"/>
                  </a:solidFill>
                  <a:round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zuka Gothic Pro B" pitchFamily="34" charset="-128"/>
                <a:ea typeface="Kozuka Gothic Pro B" pitchFamily="34" charset="-128"/>
              </a:rPr>
              <a:t>Module </a:t>
            </a:r>
            <a:r>
              <a:rPr lang="en-US" altLang="zh-CN" sz="3600" b="1" kern="10" dirty="0" smtClean="0">
                <a:ln w="9525">
                  <a:solidFill>
                    <a:srgbClr val="CC0000"/>
                  </a:solidFill>
                  <a:round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zuka Gothic Pro B" pitchFamily="34" charset="-128"/>
                <a:ea typeface="Kozuka Gothic Pro B" pitchFamily="34" charset="-128"/>
              </a:rPr>
              <a:t>5 </a:t>
            </a:r>
            <a:r>
              <a:rPr lang="en-US" altLang="zh-CN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zuka Gothic Pro B" pitchFamily="34" charset="-128"/>
                <a:ea typeface="Kozuka Gothic Pro B" pitchFamily="34" charset="-128"/>
              </a:rPr>
              <a:t>Look </a:t>
            </a:r>
            <a:r>
              <a:rPr lang="en-US" altLang="zh-CN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zuka Gothic Pro B" pitchFamily="34" charset="-128"/>
                <a:ea typeface="Kozuka Gothic Pro B" pitchFamily="34" charset="-128"/>
              </a:rPr>
              <a:t>after </a:t>
            </a:r>
            <a:r>
              <a:rPr lang="en-US" altLang="zh-CN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zuka Gothic Pro B" pitchFamily="34" charset="-128"/>
                <a:ea typeface="Kozuka Gothic Pro B" pitchFamily="34" charset="-128"/>
              </a:rPr>
              <a:t>yourself</a:t>
            </a:r>
            <a:endParaRPr lang="en-US" altLang="zh-CN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ozuka Gothic Pro B" pitchFamily="34" charset="-128"/>
              <a:ea typeface="Kozuka Gothic Pro B" pitchFamily="34" charset="-128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146491" y="5661248"/>
            <a:ext cx="3554179" cy="5324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600" b="1" kern="0" dirty="0">
              <a:solidFill>
                <a:srgbClr val="0000C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5" name="Rectangle 7"/>
          <p:cNvSpPr>
            <a:spLocks noChangeArrowheads="1"/>
          </p:cNvSpPr>
          <p:nvPr/>
        </p:nvSpPr>
        <p:spPr bwMode="auto">
          <a:xfrm>
            <a:off x="323850" y="1989138"/>
            <a:ext cx="8569325" cy="369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用法：</a:t>
            </a:r>
            <a:r>
              <a:rPr lang="zh-CN" altLang="en-US" sz="3200" b="1" dirty="0">
                <a:latin typeface="Times New Roman" panose="02020603050405020304" pitchFamily="18" charset="0"/>
              </a:rPr>
              <a:t>说话时正在进行的动作或当前一段时间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zh-CN" altLang="en-US" sz="3200" b="1" dirty="0">
                <a:latin typeface="Times New Roman" panose="02020603050405020304" pitchFamily="18" charset="0"/>
              </a:rPr>
              <a:t>            正在进行的动作。</a:t>
            </a:r>
            <a:endParaRPr lang="en-US" altLang="zh-CN" sz="3200" b="1" dirty="0"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常用时间状语：</a:t>
            </a:r>
            <a:r>
              <a:rPr lang="en-US" altLang="zh-CN" sz="3200" b="1" dirty="0">
                <a:latin typeface="Times New Roman" panose="02020603050405020304" pitchFamily="18" charset="0"/>
              </a:rPr>
              <a:t>now, these days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结构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:</a:t>
            </a:r>
            <a:r>
              <a:rPr lang="en-US" altLang="zh-CN" sz="3200" b="1" dirty="0">
                <a:latin typeface="Times New Roman" panose="02020603050405020304" pitchFamily="18" charset="0"/>
              </a:rPr>
              <a:t> am / is / are + </a:t>
            </a:r>
            <a:r>
              <a:rPr lang="zh-CN" altLang="en-US" sz="3200" b="1" dirty="0">
                <a:latin typeface="Times New Roman" panose="02020603050405020304" pitchFamily="18" charset="0"/>
              </a:rPr>
              <a:t>现在分词</a:t>
            </a:r>
            <a:r>
              <a:rPr lang="en-US" altLang="zh-CN" sz="3200" b="1" dirty="0">
                <a:latin typeface="Times New Roman" panose="02020603050405020304" pitchFamily="18" charset="0"/>
              </a:rPr>
              <a:t>(--</a:t>
            </a:r>
            <a:r>
              <a:rPr lang="en-US" altLang="zh-CN" sz="3200" b="1" dirty="0" err="1">
                <a:latin typeface="Times New Roman" panose="02020603050405020304" pitchFamily="18" charset="0"/>
              </a:rPr>
              <a:t>ing</a:t>
            </a:r>
            <a:r>
              <a:rPr lang="en-US" altLang="zh-CN" sz="3200" b="1" dirty="0">
                <a:latin typeface="Times New Roman" panose="02020603050405020304" pitchFamily="18" charset="0"/>
              </a:rPr>
              <a:t>)</a:t>
            </a:r>
            <a:br>
              <a:rPr lang="en-US" altLang="zh-CN" sz="3200" b="1" dirty="0">
                <a:latin typeface="Times New Roman" panose="02020603050405020304" pitchFamily="18" charset="0"/>
              </a:rPr>
            </a:br>
            <a:r>
              <a:rPr lang="en-US" altLang="zh-CN" sz="3200" b="1" dirty="0">
                <a:latin typeface="Times New Roman" panose="02020603050405020304" pitchFamily="18" charset="0"/>
              </a:rPr>
              <a:t>          am / is / are working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否定构成：</a:t>
            </a:r>
            <a:r>
              <a:rPr lang="en-US" altLang="zh-CN" sz="3200" b="1" dirty="0">
                <a:latin typeface="Times New Roman" panose="02020603050405020304" pitchFamily="18" charset="0"/>
              </a:rPr>
              <a:t>am / is / are + not + </a:t>
            </a:r>
            <a:r>
              <a:rPr lang="zh-CN" altLang="en-US" sz="3200" b="1" dirty="0">
                <a:latin typeface="Times New Roman" panose="02020603050405020304" pitchFamily="18" charset="0"/>
              </a:rPr>
              <a:t>现在分词</a:t>
            </a:r>
          </a:p>
        </p:txBody>
      </p:sp>
      <p:sp>
        <p:nvSpPr>
          <p:cNvPr id="54275" name="Rectangle 8"/>
          <p:cNvSpPr>
            <a:spLocks noChangeArrowheads="1"/>
          </p:cNvSpPr>
          <p:nvPr/>
        </p:nvSpPr>
        <p:spPr bwMode="auto">
          <a:xfrm>
            <a:off x="2195513" y="836613"/>
            <a:ext cx="4032250" cy="64135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3600" b="1" dirty="0">
                <a:latin typeface="Times New Roman" panose="02020603050405020304" pitchFamily="18" charset="0"/>
              </a:rPr>
              <a:t>现在进行时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83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83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83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83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83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5" name="Rectangle 5"/>
          <p:cNvSpPr>
            <a:spLocks noChangeArrowheads="1"/>
          </p:cNvSpPr>
          <p:nvPr/>
        </p:nvSpPr>
        <p:spPr bwMode="auto">
          <a:xfrm>
            <a:off x="642938" y="785813"/>
            <a:ext cx="8215312" cy="550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一般疑问句构成及简答：</a:t>
            </a:r>
            <a:endParaRPr lang="en-US" altLang="zh-CN" sz="32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r>
              <a:rPr lang="en-US" altLang="zh-CN" sz="3200" b="1" dirty="0">
                <a:latin typeface="Times New Roman" panose="02020603050405020304" pitchFamily="18" charset="0"/>
              </a:rPr>
              <a:t>    Am / Is / Are+</a:t>
            </a:r>
            <a:r>
              <a:rPr lang="zh-CN" altLang="en-US" sz="3200" b="1" dirty="0">
                <a:latin typeface="Times New Roman" panose="02020603050405020304" pitchFamily="18" charset="0"/>
              </a:rPr>
              <a:t>主语</a:t>
            </a:r>
            <a:r>
              <a:rPr lang="en-US" altLang="zh-CN" sz="3200" b="1" dirty="0">
                <a:latin typeface="Times New Roman" panose="02020603050405020304" pitchFamily="18" charset="0"/>
              </a:rPr>
              <a:t>+</a:t>
            </a:r>
            <a:r>
              <a:rPr lang="zh-CN" altLang="en-US" sz="3200" b="1" dirty="0">
                <a:latin typeface="Times New Roman" panose="02020603050405020304" pitchFamily="18" charset="0"/>
              </a:rPr>
              <a:t>现在分词</a:t>
            </a:r>
            <a:r>
              <a:rPr lang="en-US" altLang="zh-CN" sz="3200" b="1" dirty="0">
                <a:latin typeface="Times New Roman" panose="02020603050405020304" pitchFamily="18" charset="0"/>
              </a:rPr>
              <a:t>+ </a:t>
            </a:r>
            <a:r>
              <a:rPr lang="zh-CN" altLang="en-US" sz="3200" b="1" dirty="0">
                <a:latin typeface="Times New Roman" panose="02020603050405020304" pitchFamily="18" charset="0"/>
              </a:rPr>
              <a:t>其它</a:t>
            </a:r>
            <a:r>
              <a:rPr lang="en-US" altLang="zh-CN" sz="3200" b="1" dirty="0">
                <a:latin typeface="Times New Roman" panose="02020603050405020304" pitchFamily="18" charset="0"/>
              </a:rPr>
              <a:t>?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</a:rPr>
              <a:t>    Yes, </a:t>
            </a:r>
            <a:r>
              <a:rPr lang="zh-CN" altLang="en-US" sz="3200" b="1" dirty="0">
                <a:latin typeface="Times New Roman" panose="02020603050405020304" pitchFamily="18" charset="0"/>
              </a:rPr>
              <a:t>主语</a:t>
            </a:r>
            <a:r>
              <a:rPr lang="en-US" altLang="zh-CN" sz="3200" b="1" dirty="0">
                <a:latin typeface="Times New Roman" panose="02020603050405020304" pitchFamily="18" charset="0"/>
              </a:rPr>
              <a:t>+ am / is / are.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</a:rPr>
              <a:t>    No, </a:t>
            </a:r>
            <a:r>
              <a:rPr lang="zh-CN" altLang="en-US" sz="3200" b="1" dirty="0">
                <a:latin typeface="Times New Roman" panose="02020603050405020304" pitchFamily="18" charset="0"/>
              </a:rPr>
              <a:t>主语</a:t>
            </a:r>
            <a:r>
              <a:rPr lang="en-US" altLang="zh-CN" sz="3200" b="1" dirty="0">
                <a:latin typeface="Times New Roman" panose="02020603050405020304" pitchFamily="18" charset="0"/>
              </a:rPr>
              <a:t>+ am / is / are not.</a:t>
            </a:r>
          </a:p>
          <a:p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特殊疑问句举例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:</a:t>
            </a:r>
            <a:r>
              <a:rPr lang="en-US" altLang="zh-CN" sz="3200" b="1" dirty="0">
                <a:latin typeface="Times New Roman" panose="02020603050405020304" pitchFamily="18" charset="0"/>
              </a:rPr>
              <a:t> 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</a:rPr>
              <a:t>      What are you doing now?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</a:rPr>
              <a:t>       Who is flying a kite there?</a:t>
            </a:r>
          </a:p>
          <a:p>
            <a:r>
              <a:rPr lang="zh-CN" altLang="en-US" sz="3200" b="1" dirty="0">
                <a:latin typeface="Times New Roman" panose="02020603050405020304" pitchFamily="18" charset="0"/>
              </a:rPr>
              <a:t>注意：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</a:rPr>
              <a:t>go, come, leave, arrive, return, die</a:t>
            </a:r>
            <a:r>
              <a:rPr lang="zh-CN" altLang="en-US" sz="3200" b="1" dirty="0">
                <a:latin typeface="Times New Roman" panose="02020603050405020304" pitchFamily="18" charset="0"/>
              </a:rPr>
              <a:t>等动词的现在进行时可表将来</a:t>
            </a:r>
            <a:r>
              <a:rPr lang="en-US" altLang="zh-CN" sz="3200" b="1" dirty="0">
                <a:latin typeface="Times New Roman" panose="02020603050405020304" pitchFamily="18" charset="0"/>
              </a:rPr>
              <a:t>, </a:t>
            </a:r>
            <a:r>
              <a:rPr lang="zh-CN" altLang="en-US" sz="3200" b="1" dirty="0">
                <a:latin typeface="Times New Roman" panose="02020603050405020304" pitchFamily="18" charset="0"/>
              </a:rPr>
              <a:t>主要表示最近按计划或安排要发生的 动作</a:t>
            </a:r>
            <a:r>
              <a:rPr lang="en-US" altLang="zh-CN" sz="3200" b="1" dirty="0">
                <a:latin typeface="Times New Roman" panose="02020603050405020304" pitchFamily="18" charset="0"/>
              </a:rPr>
              <a:t>, </a:t>
            </a:r>
            <a:r>
              <a:rPr lang="zh-CN" altLang="en-US" sz="3200" b="1" dirty="0">
                <a:latin typeface="Times New Roman" panose="02020603050405020304" pitchFamily="18" charset="0"/>
              </a:rPr>
              <a:t>如</a:t>
            </a:r>
            <a:r>
              <a:rPr lang="en-US" altLang="zh-CN" sz="3200" b="1" dirty="0">
                <a:latin typeface="Times New Roman" panose="02020603050405020304" pitchFamily="18" charset="0"/>
              </a:rPr>
              <a:t>I’m leaving tomorrow.</a:t>
            </a:r>
            <a:r>
              <a:rPr lang="zh-CN" altLang="en-US" sz="3200" b="1" dirty="0">
                <a:latin typeface="Times New Roman" panose="02020603050405020304" pitchFamily="18" charset="0"/>
              </a:rPr>
              <a:t>。</a:t>
            </a:r>
            <a:r>
              <a:rPr lang="en-US" altLang="zh-CN" sz="3200" b="1" dirty="0">
                <a:latin typeface="Times New Roman" panose="02020603050405020304" pitchFamily="18" charset="0"/>
              </a:rPr>
              <a:t> </a:t>
            </a:r>
            <a:endParaRPr lang="zh-CN" altLang="en-US" sz="32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65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65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65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65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65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65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65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65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65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8" name="Rectangle 6"/>
          <p:cNvSpPr>
            <a:spLocks noChangeArrowheads="1"/>
          </p:cNvSpPr>
          <p:nvPr/>
        </p:nvSpPr>
        <p:spPr bwMode="auto">
          <a:xfrm>
            <a:off x="428625" y="1285875"/>
            <a:ext cx="8497888" cy="486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用法：将来会出现或发生的动作。</a:t>
            </a:r>
          </a:p>
          <a:p>
            <a:pPr>
              <a:spcBef>
                <a:spcPct val="30000"/>
              </a:spcBef>
            </a:pPr>
            <a:r>
              <a:rPr lang="zh-CN" altLang="en-US" sz="3200" b="1">
                <a:latin typeface="Times New Roman" panose="02020603050405020304" pitchFamily="18" charset="0"/>
              </a:rPr>
              <a:t>常用时间状语：</a:t>
            </a:r>
            <a:r>
              <a:rPr lang="en-US" altLang="zh-CN" sz="3200" b="1">
                <a:latin typeface="Times New Roman" panose="02020603050405020304" pitchFamily="18" charset="0"/>
              </a:rPr>
              <a:t>this evening, tomorrow, next   month, in a few  minutes, at the end of this term</a:t>
            </a:r>
          </a:p>
          <a:p>
            <a:pPr>
              <a:spcBef>
                <a:spcPct val="30000"/>
              </a:spcBef>
            </a:pPr>
            <a:r>
              <a:rPr lang="zh-CN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结构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: </a:t>
            </a:r>
          </a:p>
          <a:p>
            <a:pPr>
              <a:spcBef>
                <a:spcPct val="3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1. will / shall+</a:t>
            </a:r>
            <a:r>
              <a:rPr lang="zh-CN" altLang="en-US" sz="3200" b="1">
                <a:latin typeface="Times New Roman" panose="02020603050405020304" pitchFamily="18" charset="0"/>
              </a:rPr>
              <a:t>动原    </a:t>
            </a:r>
          </a:p>
          <a:p>
            <a:pPr>
              <a:spcBef>
                <a:spcPct val="3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2. am / is / are going to+</a:t>
            </a:r>
            <a:r>
              <a:rPr lang="zh-CN" altLang="en-US" sz="3200" b="1">
                <a:latin typeface="Times New Roman" panose="02020603050405020304" pitchFamily="18" charset="0"/>
              </a:rPr>
              <a:t>动词原型</a:t>
            </a:r>
          </a:p>
          <a:p>
            <a:pPr>
              <a:spcBef>
                <a:spcPct val="3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3. am / is / are (about)+</a:t>
            </a:r>
            <a:r>
              <a:rPr lang="zh-CN" altLang="en-US" sz="3200" b="1">
                <a:latin typeface="Times New Roman" panose="02020603050405020304" pitchFamily="18" charset="0"/>
              </a:rPr>
              <a:t>动词不定式</a:t>
            </a:r>
          </a:p>
          <a:p>
            <a:pPr>
              <a:spcBef>
                <a:spcPct val="3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4. am / is / are + coming</a:t>
            </a:r>
            <a:r>
              <a:rPr lang="zh-CN" altLang="en-US" sz="3200" b="1">
                <a:latin typeface="Times New Roman" panose="02020603050405020304" pitchFamily="18" charset="0"/>
              </a:rPr>
              <a:t>等现在分词</a:t>
            </a:r>
            <a:endParaRPr lang="en-US" altLang="zh-CN" sz="3200" b="1">
              <a:latin typeface="Times New Roman" panose="02020603050405020304" pitchFamily="18" charset="0"/>
            </a:endParaRPr>
          </a:p>
        </p:txBody>
      </p:sp>
      <p:sp>
        <p:nvSpPr>
          <p:cNvPr id="56323" name="Rectangle 7"/>
          <p:cNvSpPr>
            <a:spLocks noChangeArrowheads="1"/>
          </p:cNvSpPr>
          <p:nvPr/>
        </p:nvSpPr>
        <p:spPr bwMode="auto">
          <a:xfrm>
            <a:off x="2714625" y="357188"/>
            <a:ext cx="3744913" cy="64135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3600" b="1">
                <a:latin typeface="Times New Roman" panose="02020603050405020304" pitchFamily="18" charset="0"/>
              </a:rPr>
              <a:t>一般将来时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93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93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93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93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93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93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93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9" name="Rectangle 5"/>
          <p:cNvSpPr>
            <a:spLocks noChangeArrowheads="1"/>
          </p:cNvSpPr>
          <p:nvPr/>
        </p:nvSpPr>
        <p:spPr bwMode="auto">
          <a:xfrm>
            <a:off x="323850" y="2924175"/>
            <a:ext cx="8496300" cy="350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 b="1">
                <a:solidFill>
                  <a:srgbClr val="CC0000"/>
                </a:solidFill>
                <a:latin typeface="Times New Roman" panose="02020603050405020304" pitchFamily="18" charset="0"/>
              </a:rPr>
              <a:t>否定构成：</a:t>
            </a:r>
            <a:r>
              <a:rPr lang="en-US" altLang="zh-CN" sz="3200" b="1">
                <a:solidFill>
                  <a:srgbClr val="CC0000"/>
                </a:solidFill>
                <a:latin typeface="Times New Roman" panose="02020603050405020304" pitchFamily="18" charset="0"/>
              </a:rPr>
              <a:t>will / shall not…                </a:t>
            </a:r>
            <a:br>
              <a:rPr lang="en-US" altLang="zh-CN" sz="3200" b="1">
                <a:solidFill>
                  <a:srgbClr val="CC0000"/>
                </a:solidFill>
                <a:latin typeface="Times New Roman" panose="02020603050405020304" pitchFamily="18" charset="0"/>
              </a:rPr>
            </a:br>
            <a:r>
              <a:rPr lang="en-US" altLang="zh-CN" sz="3200" b="1">
                <a:solidFill>
                  <a:srgbClr val="CC0000"/>
                </a:solidFill>
                <a:latin typeface="Times New Roman" panose="02020603050405020304" pitchFamily="18" charset="0"/>
              </a:rPr>
              <a:t>                    am / is / are not…</a:t>
            </a:r>
            <a:br>
              <a:rPr lang="en-US" altLang="zh-CN" sz="3200" b="1">
                <a:solidFill>
                  <a:srgbClr val="CC0000"/>
                </a:solidFill>
                <a:latin typeface="Times New Roman" panose="02020603050405020304" pitchFamily="18" charset="0"/>
              </a:rPr>
            </a:br>
            <a:r>
              <a:rPr lang="zh-CN" altLang="en-US" sz="3200" b="1">
                <a:solidFill>
                  <a:schemeClr val="hlink"/>
                </a:solidFill>
                <a:latin typeface="Times New Roman" panose="02020603050405020304" pitchFamily="18" charset="0"/>
              </a:rPr>
              <a:t>特殊疑问句举例</a:t>
            </a:r>
            <a:r>
              <a:rPr lang="en-US" altLang="zh-CN" sz="3200" b="1">
                <a:solidFill>
                  <a:schemeClr val="hlink"/>
                </a:solidFill>
                <a:latin typeface="Times New Roman" panose="02020603050405020304" pitchFamily="18" charset="0"/>
              </a:rPr>
              <a:t>:</a:t>
            </a:r>
          </a:p>
          <a:p>
            <a:r>
              <a:rPr lang="en-US" altLang="zh-CN" sz="3200" b="1">
                <a:solidFill>
                  <a:schemeClr val="hlink"/>
                </a:solidFill>
                <a:latin typeface="Times New Roman" panose="02020603050405020304" pitchFamily="18" charset="0"/>
              </a:rPr>
              <a:t>   What will you do tomorrow?</a:t>
            </a:r>
            <a:br>
              <a:rPr lang="en-US" altLang="zh-CN" sz="3200" b="1">
                <a:solidFill>
                  <a:schemeClr val="hlink"/>
                </a:solidFill>
                <a:latin typeface="Times New Roman" panose="02020603050405020304" pitchFamily="18" charset="0"/>
              </a:rPr>
            </a:br>
            <a:r>
              <a:rPr lang="en-US" altLang="zh-CN" sz="3200" b="1">
                <a:solidFill>
                  <a:schemeClr val="hlink"/>
                </a:solidFill>
                <a:latin typeface="Times New Roman" panose="02020603050405020304" pitchFamily="18" charset="0"/>
              </a:rPr>
              <a:t>   When are we going to have a class meeting?</a:t>
            </a:r>
            <a:br>
              <a:rPr lang="en-US" altLang="zh-CN" sz="3200" b="1">
                <a:solidFill>
                  <a:schemeClr val="hlink"/>
                </a:solidFill>
                <a:latin typeface="Times New Roman" panose="02020603050405020304" pitchFamily="18" charset="0"/>
              </a:rPr>
            </a:br>
            <a:r>
              <a:rPr lang="zh-CN" altLang="en-US" sz="3200" b="1">
                <a:latin typeface="Times New Roman" panose="02020603050405020304" pitchFamily="18" charset="0"/>
              </a:rPr>
              <a:t>备注：在</a:t>
            </a:r>
            <a:r>
              <a:rPr lang="en-US" altLang="zh-CN" sz="3200" b="1">
                <a:latin typeface="Times New Roman" panose="02020603050405020304" pitchFamily="18" charset="0"/>
              </a:rPr>
              <a:t>if</a:t>
            </a:r>
            <a:r>
              <a:rPr lang="zh-CN" altLang="en-US" sz="3200" b="1">
                <a:latin typeface="Times New Roman" panose="02020603050405020304" pitchFamily="18" charset="0"/>
              </a:rPr>
              <a:t>条件或</a:t>
            </a:r>
            <a:r>
              <a:rPr lang="en-US" altLang="zh-CN" sz="3200" b="1">
                <a:latin typeface="Times New Roman" panose="02020603050405020304" pitchFamily="18" charset="0"/>
              </a:rPr>
              <a:t>as soon as</a:t>
            </a:r>
            <a:r>
              <a:rPr lang="zh-CN" altLang="en-US" sz="3200" b="1">
                <a:latin typeface="Times New Roman" panose="02020603050405020304" pitchFamily="18" charset="0"/>
              </a:rPr>
              <a:t>等时间状语从句中用一般现在时代替一般将来时。 </a:t>
            </a:r>
          </a:p>
        </p:txBody>
      </p:sp>
      <p:sp>
        <p:nvSpPr>
          <p:cNvPr id="57347" name="Rectangle 7"/>
          <p:cNvSpPr>
            <a:spLocks noChangeArrowheads="1"/>
          </p:cNvSpPr>
          <p:nvPr/>
        </p:nvSpPr>
        <p:spPr bwMode="auto">
          <a:xfrm>
            <a:off x="250825" y="260350"/>
            <a:ext cx="8685213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zh-CN" altLang="en-US" sz="3200" b="1">
                <a:latin typeface="Times New Roman" panose="02020603050405020304" pitchFamily="18" charset="0"/>
              </a:rPr>
              <a:t>以</a:t>
            </a:r>
            <a:r>
              <a:rPr lang="en-US" altLang="zh-CN" sz="3200" b="1">
                <a:latin typeface="Times New Roman" panose="02020603050405020304" pitchFamily="18" charset="0"/>
              </a:rPr>
              <a:t>work</a:t>
            </a:r>
            <a:r>
              <a:rPr lang="zh-CN" altLang="en-US" sz="3200" b="1">
                <a:latin typeface="Times New Roman" panose="02020603050405020304" pitchFamily="18" charset="0"/>
              </a:rPr>
              <a:t>为例</a:t>
            </a:r>
            <a:r>
              <a:rPr lang="en-US" altLang="zh-CN" sz="3200" b="1">
                <a:latin typeface="Times New Roman" panose="02020603050405020304" pitchFamily="18" charset="0"/>
              </a:rPr>
              <a:t>:</a:t>
            </a:r>
            <a:br>
              <a:rPr lang="en-US" altLang="zh-CN" sz="3200" b="1">
                <a:latin typeface="Times New Roman" panose="02020603050405020304" pitchFamily="18" charset="0"/>
              </a:rPr>
            </a:br>
            <a:r>
              <a:rPr lang="en-US" altLang="zh-CN" sz="3200" b="1">
                <a:latin typeface="Times New Roman" panose="02020603050405020304" pitchFamily="18" charset="0"/>
              </a:rPr>
              <a:t>     will / shall work          </a:t>
            </a:r>
            <a:br>
              <a:rPr lang="en-US" altLang="zh-CN" sz="3200" b="1">
                <a:latin typeface="Times New Roman" panose="02020603050405020304" pitchFamily="18" charset="0"/>
              </a:rPr>
            </a:br>
            <a:r>
              <a:rPr lang="en-US" altLang="zh-CN" sz="3200" b="1">
                <a:latin typeface="Times New Roman" panose="02020603050405020304" pitchFamily="18" charset="0"/>
              </a:rPr>
              <a:t>     am / is / are going to work</a:t>
            </a:r>
            <a:br>
              <a:rPr lang="en-US" altLang="zh-CN" sz="3200" b="1">
                <a:latin typeface="Times New Roman" panose="02020603050405020304" pitchFamily="18" charset="0"/>
              </a:rPr>
            </a:br>
            <a:r>
              <a:rPr lang="en-US" altLang="zh-CN" sz="3200" b="1">
                <a:latin typeface="Times New Roman" panose="02020603050405020304" pitchFamily="18" charset="0"/>
              </a:rPr>
              <a:t>     am / is / are (about) to work      </a:t>
            </a:r>
            <a:br>
              <a:rPr lang="en-US" altLang="zh-CN" sz="3200" b="1">
                <a:latin typeface="Times New Roman" panose="02020603050405020304" pitchFamily="18" charset="0"/>
              </a:rPr>
            </a:br>
            <a:r>
              <a:rPr lang="en-US" altLang="zh-CN" sz="3200" b="1">
                <a:latin typeface="Times New Roman" panose="02020603050405020304" pitchFamily="18" charset="0"/>
              </a:rPr>
              <a:t>     am / is / are coming / leaving…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7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75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357188" y="1428750"/>
            <a:ext cx="8569325" cy="467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kumimoji="1" lang="zh-CN" altLang="en-US" sz="3200" b="1">
                <a:solidFill>
                  <a:srgbClr val="0000CC"/>
                </a:solidFill>
                <a:latin typeface="Times New Roman" panose="02020603050405020304" pitchFamily="18" charset="0"/>
              </a:rPr>
              <a:t>用法：</a:t>
            </a:r>
            <a:r>
              <a:rPr kumimoji="1" lang="zh-CN" altLang="en-US" sz="3200" b="1">
                <a:latin typeface="Times New Roman" panose="02020603050405020304" pitchFamily="18" charset="0"/>
              </a:rPr>
              <a:t>过去时间发生的或过去经常性的动作。</a:t>
            </a:r>
            <a:r>
              <a:rPr kumimoji="1" lang="zh-CN" altLang="en-US" sz="3200" b="1">
                <a:solidFill>
                  <a:schemeClr val="tx2"/>
                </a:solidFill>
                <a:latin typeface="Times New Roman" panose="02020603050405020304" pitchFamily="18" charset="0"/>
              </a:rPr>
              <a:t/>
            </a:r>
            <a:br>
              <a:rPr kumimoji="1" lang="zh-CN" altLang="en-US" sz="3200" b="1">
                <a:solidFill>
                  <a:schemeClr val="tx2"/>
                </a:solidFill>
                <a:latin typeface="Times New Roman" panose="02020603050405020304" pitchFamily="18" charset="0"/>
              </a:rPr>
            </a:br>
            <a:r>
              <a:rPr kumimoji="1" lang="zh-CN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常用时间状语：</a:t>
            </a:r>
            <a:r>
              <a:rPr kumimoji="1" lang="en-US" altLang="zh-CN" sz="3200" b="1">
                <a:latin typeface="Times New Roman" panose="02020603050405020304" pitchFamily="18" charset="0"/>
              </a:rPr>
              <a:t>yesterday, last night, two days ago, in 2000, at that time, before liberation</a:t>
            </a:r>
            <a:r>
              <a:rPr kumimoji="1" lang="zh-CN" altLang="en-US" sz="3200" b="1">
                <a:latin typeface="Times New Roman" panose="02020603050405020304" pitchFamily="18" charset="0"/>
              </a:rPr>
              <a:t>，</a:t>
            </a:r>
            <a:r>
              <a:rPr kumimoji="1" lang="en-US" altLang="zh-CN" sz="3200" b="1">
                <a:latin typeface="Times New Roman" panose="02020603050405020304" pitchFamily="18" charset="0"/>
              </a:rPr>
              <a:t>when </a:t>
            </a:r>
            <a:r>
              <a:rPr kumimoji="1" lang="zh-CN" altLang="en-US" sz="3200" b="1">
                <a:latin typeface="Times New Roman" panose="02020603050405020304" pitchFamily="18" charset="0"/>
              </a:rPr>
              <a:t>等引导的含过去时的句子。</a:t>
            </a:r>
            <a:r>
              <a:rPr kumimoji="1" lang="zh-CN" altLang="en-US" sz="3200" b="1">
                <a:solidFill>
                  <a:srgbClr val="3366FF"/>
                </a:solidFill>
                <a:latin typeface="Times New Roman" panose="02020603050405020304" pitchFamily="18" charset="0"/>
              </a:rPr>
              <a:t/>
            </a:r>
            <a:br>
              <a:rPr kumimoji="1" lang="zh-CN" altLang="en-US" sz="3200" b="1">
                <a:solidFill>
                  <a:srgbClr val="3366FF"/>
                </a:solidFill>
                <a:latin typeface="Times New Roman" panose="02020603050405020304" pitchFamily="18" charset="0"/>
              </a:rPr>
            </a:br>
            <a:r>
              <a:rPr kumimoji="1" lang="zh-CN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结构</a:t>
            </a:r>
            <a:r>
              <a:rPr kumimoji="1" lang="zh-CN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：</a:t>
            </a:r>
            <a:r>
              <a:rPr kumimoji="1" lang="zh-CN" altLang="en-US" sz="3200" b="1">
                <a:latin typeface="Times New Roman" panose="02020603050405020304" pitchFamily="18" charset="0"/>
              </a:rPr>
              <a:t>动词过去时（</a:t>
            </a:r>
            <a:r>
              <a:rPr kumimoji="1" lang="en-US" altLang="zh-CN" sz="3200" b="1">
                <a:latin typeface="Times New Roman" panose="02020603050405020304" pitchFamily="18" charset="0"/>
              </a:rPr>
              <a:t>--ed</a:t>
            </a:r>
            <a:r>
              <a:rPr kumimoji="1" lang="zh-CN" altLang="en-US" sz="3200" b="1">
                <a:latin typeface="Times New Roman" panose="02020603050405020304" pitchFamily="18" charset="0"/>
              </a:rPr>
              <a:t>）</a:t>
            </a:r>
          </a:p>
          <a:p>
            <a:pPr>
              <a:spcBef>
                <a:spcPct val="30000"/>
              </a:spcBef>
            </a:pPr>
            <a:r>
              <a:rPr kumimoji="1" lang="zh-CN" altLang="en-US" sz="3200" b="1">
                <a:latin typeface="Times New Roman" panose="02020603050405020304" pitchFamily="18" charset="0"/>
              </a:rPr>
              <a:t>    </a:t>
            </a:r>
            <a:r>
              <a:rPr kumimoji="1" lang="en-US" altLang="zh-CN" sz="3200" b="1">
                <a:latin typeface="Times New Roman" panose="02020603050405020304" pitchFamily="18" charset="0"/>
              </a:rPr>
              <a:t>worked / used to work</a:t>
            </a:r>
          </a:p>
          <a:p>
            <a:pPr>
              <a:lnSpc>
                <a:spcPct val="125000"/>
              </a:lnSpc>
              <a:spcBef>
                <a:spcPct val="30000"/>
              </a:spcBef>
            </a:pPr>
            <a:r>
              <a:rPr kumimoji="1" lang="zh-CN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否定构成：</a:t>
            </a:r>
            <a:r>
              <a:rPr kumimoji="1" lang="en-US" altLang="zh-CN" sz="3200" b="1">
                <a:latin typeface="Times New Roman" panose="02020603050405020304" pitchFamily="18" charset="0"/>
              </a:rPr>
              <a:t>didn’t+</a:t>
            </a:r>
            <a:r>
              <a:rPr kumimoji="1" lang="zh-CN" altLang="en-US" sz="3200" b="1">
                <a:latin typeface="Times New Roman" panose="02020603050405020304" pitchFamily="18" charset="0"/>
              </a:rPr>
              <a:t>动原    </a:t>
            </a:r>
          </a:p>
          <a:p>
            <a:pPr>
              <a:lnSpc>
                <a:spcPct val="125000"/>
              </a:lnSpc>
              <a:spcBef>
                <a:spcPct val="30000"/>
              </a:spcBef>
            </a:pPr>
            <a:r>
              <a:rPr kumimoji="1" lang="en-US" altLang="zh-CN" sz="3200" b="1">
                <a:latin typeface="Times New Roman" panose="02020603050405020304" pitchFamily="18" charset="0"/>
              </a:rPr>
              <a:t>  didn’t work    used not (didn’t use) to work</a:t>
            </a:r>
            <a:endParaRPr kumimoji="1" lang="zh-CN" altLang="en-US" sz="3200" b="1">
              <a:latin typeface="Times New Roman" panose="02020603050405020304" pitchFamily="18" charset="0"/>
            </a:endParaRPr>
          </a:p>
        </p:txBody>
      </p:sp>
      <p:sp>
        <p:nvSpPr>
          <p:cNvPr id="58371" name="Rectangle 5"/>
          <p:cNvSpPr>
            <a:spLocks noChangeArrowheads="1"/>
          </p:cNvSpPr>
          <p:nvPr/>
        </p:nvSpPr>
        <p:spPr bwMode="auto">
          <a:xfrm>
            <a:off x="2643188" y="571500"/>
            <a:ext cx="3527425" cy="64135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3600" b="1">
                <a:latin typeface="Times New Roman" panose="02020603050405020304" pitchFamily="18" charset="0"/>
              </a:rPr>
              <a:t>一般过去时</a:t>
            </a:r>
          </a:p>
        </p:txBody>
      </p:sp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0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0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0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04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539750" y="692150"/>
            <a:ext cx="8281988" cy="540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15000"/>
              </a:spcBef>
            </a:pPr>
            <a:r>
              <a:rPr kumimoji="1" lang="zh-CN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一般疑问句构成及简答举例：</a:t>
            </a:r>
          </a:p>
          <a:p>
            <a:pPr>
              <a:spcBef>
                <a:spcPct val="15000"/>
              </a:spcBef>
            </a:pPr>
            <a:r>
              <a:rPr kumimoji="1" lang="en-US" altLang="zh-CN" sz="3200" b="1">
                <a:latin typeface="Times New Roman" panose="02020603050405020304" pitchFamily="18" charset="0"/>
              </a:rPr>
              <a:t>       Did+</a:t>
            </a:r>
            <a:r>
              <a:rPr kumimoji="1" lang="zh-CN" altLang="en-US" sz="3200" b="1">
                <a:latin typeface="Times New Roman" panose="02020603050405020304" pitchFamily="18" charset="0"/>
              </a:rPr>
              <a:t>主语</a:t>
            </a:r>
            <a:r>
              <a:rPr kumimoji="1" lang="en-US" altLang="zh-CN" sz="3200" b="1">
                <a:latin typeface="Times New Roman" panose="02020603050405020304" pitchFamily="18" charset="0"/>
              </a:rPr>
              <a:t>+</a:t>
            </a:r>
            <a:r>
              <a:rPr kumimoji="1" lang="zh-CN" altLang="en-US" sz="3200" b="1">
                <a:latin typeface="Times New Roman" panose="02020603050405020304" pitchFamily="18" charset="0"/>
              </a:rPr>
              <a:t>动原</a:t>
            </a:r>
            <a:r>
              <a:rPr kumimoji="1" lang="en-US" altLang="zh-CN" sz="3200" b="1">
                <a:latin typeface="Times New Roman" panose="02020603050405020304" pitchFamily="18" charset="0"/>
              </a:rPr>
              <a:t>+</a:t>
            </a:r>
            <a:r>
              <a:rPr kumimoji="1" lang="zh-CN" altLang="en-US" sz="3200" b="1">
                <a:latin typeface="Times New Roman" panose="02020603050405020304" pitchFamily="18" charset="0"/>
              </a:rPr>
              <a:t>其它？</a:t>
            </a:r>
            <a:r>
              <a:rPr kumimoji="1" lang="zh-CN" altLang="en-US" sz="3200" b="1">
                <a:solidFill>
                  <a:schemeClr val="tx2"/>
                </a:solidFill>
                <a:latin typeface="Times New Roman" panose="02020603050405020304" pitchFamily="18" charset="0"/>
              </a:rPr>
              <a:t>     </a:t>
            </a:r>
            <a:br>
              <a:rPr kumimoji="1" lang="zh-CN" altLang="en-US" sz="3200" b="1">
                <a:solidFill>
                  <a:schemeClr val="tx2"/>
                </a:solidFill>
                <a:latin typeface="Times New Roman" panose="02020603050405020304" pitchFamily="18" charset="0"/>
              </a:rPr>
            </a:br>
            <a:r>
              <a:rPr kumimoji="1" lang="zh-CN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特殊疑问句举例：</a:t>
            </a:r>
          </a:p>
          <a:p>
            <a:pPr>
              <a:spcBef>
                <a:spcPct val="15000"/>
              </a:spcBef>
            </a:pPr>
            <a:r>
              <a:rPr kumimoji="1"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    </a:t>
            </a:r>
            <a:r>
              <a:rPr kumimoji="1" lang="en-US" altLang="zh-CN" sz="3200" b="1">
                <a:latin typeface="Times New Roman" panose="02020603050405020304" pitchFamily="18" charset="0"/>
              </a:rPr>
              <a:t>What did he do yesterday?   </a:t>
            </a:r>
          </a:p>
          <a:p>
            <a:pPr>
              <a:spcBef>
                <a:spcPct val="15000"/>
              </a:spcBef>
            </a:pPr>
            <a:r>
              <a:rPr kumimoji="1" lang="en-US" altLang="zh-CN" sz="3200" b="1">
                <a:latin typeface="Times New Roman" panose="02020603050405020304" pitchFamily="18" charset="0"/>
              </a:rPr>
              <a:t>    When  did he get up this morning? </a:t>
            </a:r>
          </a:p>
          <a:p>
            <a:pPr>
              <a:spcBef>
                <a:spcPct val="15000"/>
              </a:spcBef>
            </a:pPr>
            <a:r>
              <a:rPr kumimoji="1" lang="zh-CN" altLang="en-US" sz="3200" b="1">
                <a:latin typeface="Times New Roman" panose="02020603050405020304" pitchFamily="18" charset="0"/>
              </a:rPr>
              <a:t>备注：</a:t>
            </a:r>
          </a:p>
          <a:p>
            <a:pPr>
              <a:spcBef>
                <a:spcPct val="15000"/>
              </a:spcBef>
            </a:pPr>
            <a:r>
              <a:rPr kumimoji="1" lang="en-US" altLang="zh-CN" sz="3200" b="1">
                <a:latin typeface="Times New Roman" panose="02020603050405020304" pitchFamily="18" charset="0"/>
              </a:rPr>
              <a:t>He has opened the door.</a:t>
            </a:r>
            <a:r>
              <a:rPr kumimoji="1" lang="zh-CN" altLang="en-US" sz="3200" b="1">
                <a:latin typeface="Times New Roman" panose="02020603050405020304" pitchFamily="18" charset="0"/>
              </a:rPr>
              <a:t> </a:t>
            </a:r>
            <a:r>
              <a:rPr kumimoji="1" lang="en-US" altLang="zh-CN" sz="3200" b="1">
                <a:latin typeface="Times New Roman" panose="02020603050405020304" pitchFamily="18" charset="0"/>
              </a:rPr>
              <a:t>(</a:t>
            </a:r>
            <a:r>
              <a:rPr kumimoji="1" lang="zh-CN" altLang="en-US" sz="3200" b="1">
                <a:latin typeface="Times New Roman" panose="02020603050405020304" pitchFamily="18" charset="0"/>
              </a:rPr>
              <a:t>表示过去“开门”的动作对现在的影响是门还开着</a:t>
            </a:r>
            <a:r>
              <a:rPr kumimoji="1" lang="en-US" altLang="zh-CN" sz="3200" b="1">
                <a:latin typeface="Times New Roman" panose="02020603050405020304" pitchFamily="18" charset="0"/>
              </a:rPr>
              <a:t>)</a:t>
            </a:r>
          </a:p>
          <a:p>
            <a:pPr>
              <a:spcBef>
                <a:spcPct val="15000"/>
              </a:spcBef>
            </a:pPr>
            <a:r>
              <a:rPr kumimoji="1" lang="en-US" altLang="zh-CN" sz="3200" b="1">
                <a:latin typeface="Times New Roman" panose="02020603050405020304" pitchFamily="18" charset="0"/>
              </a:rPr>
              <a:t>He opened the door. (</a:t>
            </a:r>
            <a:r>
              <a:rPr kumimoji="1" lang="zh-CN" altLang="en-US" sz="3200" b="1">
                <a:latin typeface="Times New Roman" panose="02020603050405020304" pitchFamily="18" charset="0"/>
              </a:rPr>
              <a:t>不能确定门现在是否开着</a:t>
            </a:r>
            <a:r>
              <a:rPr kumimoji="1" lang="en-US" altLang="zh-CN" sz="3200" b="1">
                <a:latin typeface="Times New Roman" panose="02020603050405020304" pitchFamily="18" charset="0"/>
              </a:rPr>
              <a:t>) </a:t>
            </a:r>
            <a:endParaRPr kumimoji="1" lang="zh-CN" altLang="en-US" sz="3200" b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86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86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86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86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86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86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395288" y="1341438"/>
            <a:ext cx="8353425" cy="496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1" lang="zh-CN" altLang="en-US" sz="3200" b="1">
                <a:solidFill>
                  <a:srgbClr val="0000CC"/>
                </a:solidFill>
                <a:latin typeface="Times New Roman" panose="02020603050405020304" pitchFamily="18" charset="0"/>
              </a:rPr>
              <a:t>用法</a:t>
            </a:r>
            <a:r>
              <a:rPr kumimoji="1" lang="en-US" altLang="zh-CN" sz="3200" b="1">
                <a:solidFill>
                  <a:srgbClr val="0000CC"/>
                </a:solidFill>
                <a:latin typeface="Times New Roman" panose="02020603050405020304" pitchFamily="18" charset="0"/>
              </a:rPr>
              <a:t>: </a:t>
            </a:r>
          </a:p>
          <a:p>
            <a:r>
              <a:rPr kumimoji="1" lang="en-US" altLang="zh-CN" sz="3200" b="1">
                <a:latin typeface="Times New Roman" panose="02020603050405020304" pitchFamily="18" charset="0"/>
              </a:rPr>
              <a:t>1</a:t>
            </a:r>
            <a:r>
              <a:rPr kumimoji="1" lang="zh-CN" altLang="en-US" sz="3200" b="1">
                <a:latin typeface="Times New Roman" panose="02020603050405020304" pitchFamily="18" charset="0"/>
              </a:rPr>
              <a:t>、发生在过去的动作且对现在仍有影响的动作，强调对现在的影响</a:t>
            </a:r>
            <a:r>
              <a:rPr kumimoji="1" lang="en-US" altLang="zh-CN" sz="3200" b="1">
                <a:latin typeface="Times New Roman" panose="02020603050405020304" pitchFamily="18" charset="0"/>
              </a:rPr>
              <a:t>.</a:t>
            </a:r>
          </a:p>
          <a:p>
            <a:r>
              <a:rPr kumimoji="1" lang="en-US" altLang="zh-CN" sz="3200" b="1">
                <a:latin typeface="Times New Roman" panose="02020603050405020304" pitchFamily="18" charset="0"/>
              </a:rPr>
              <a:t>2</a:t>
            </a:r>
            <a:r>
              <a:rPr kumimoji="1" lang="zh-CN" altLang="en-US" sz="3200" b="1">
                <a:latin typeface="Times New Roman" panose="02020603050405020304" pitchFamily="18" charset="0"/>
              </a:rPr>
              <a:t>、从过去一直延续到现在的动作</a:t>
            </a:r>
            <a:br>
              <a:rPr kumimoji="1" lang="zh-CN" altLang="en-US" sz="3200" b="1">
                <a:latin typeface="Times New Roman" panose="02020603050405020304" pitchFamily="18" charset="0"/>
              </a:rPr>
            </a:br>
            <a:r>
              <a:rPr kumimoji="1" lang="zh-CN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常用时间状语：</a:t>
            </a:r>
            <a:r>
              <a:rPr kumimoji="1" lang="en-US" altLang="zh-CN" sz="3200" b="1">
                <a:latin typeface="Times New Roman" panose="02020603050405020304" pitchFamily="18" charset="0"/>
              </a:rPr>
              <a:t>already, just, never, before, recently, in the past few years, ever, so far, since+</a:t>
            </a:r>
            <a:r>
              <a:rPr kumimoji="1" lang="zh-CN" altLang="en-US" sz="3200" b="1">
                <a:latin typeface="Times New Roman" panose="02020603050405020304" pitchFamily="18" charset="0"/>
              </a:rPr>
              <a:t>过去的点时间</a:t>
            </a:r>
            <a:r>
              <a:rPr kumimoji="1" lang="en-US" altLang="zh-CN" sz="3200" b="1">
                <a:latin typeface="Times New Roman" panose="02020603050405020304" pitchFamily="18" charset="0"/>
              </a:rPr>
              <a:t>, for+</a:t>
            </a:r>
            <a:r>
              <a:rPr kumimoji="1" lang="zh-CN" altLang="en-US" sz="3200" b="1">
                <a:latin typeface="Times New Roman" panose="02020603050405020304" pitchFamily="18" charset="0"/>
              </a:rPr>
              <a:t>段时间</a:t>
            </a:r>
            <a:r>
              <a:rPr kumimoji="1" lang="zh-CN" altLang="en-US" sz="3200" b="1">
                <a:solidFill>
                  <a:srgbClr val="CC0000"/>
                </a:solidFill>
                <a:latin typeface="Times New Roman" panose="02020603050405020304" pitchFamily="18" charset="0"/>
              </a:rPr>
              <a:t/>
            </a:r>
            <a:br>
              <a:rPr kumimoji="1" lang="zh-CN" altLang="en-US" sz="3200" b="1">
                <a:solidFill>
                  <a:srgbClr val="CC0000"/>
                </a:solidFill>
                <a:latin typeface="Times New Roman" panose="02020603050405020304" pitchFamily="18" charset="0"/>
              </a:rPr>
            </a:br>
            <a:r>
              <a:rPr kumimoji="1" lang="zh-CN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结构</a:t>
            </a:r>
            <a:r>
              <a:rPr kumimoji="1" lang="zh-CN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：</a:t>
            </a:r>
            <a:r>
              <a:rPr kumimoji="1" lang="en-US" altLang="zh-CN" sz="3200" b="1">
                <a:latin typeface="Times New Roman" panose="02020603050405020304" pitchFamily="18" charset="0"/>
              </a:rPr>
              <a:t>have / has+</a:t>
            </a:r>
            <a:r>
              <a:rPr kumimoji="1" lang="zh-CN" altLang="en-US" sz="3200" b="1">
                <a:latin typeface="Times New Roman" panose="02020603050405020304" pitchFamily="18" charset="0"/>
              </a:rPr>
              <a:t>过去分词</a:t>
            </a:r>
            <a:r>
              <a:rPr kumimoji="1" lang="en-US" altLang="zh-CN" sz="3200" b="1">
                <a:latin typeface="Times New Roman" panose="02020603050405020304" pitchFamily="18" charset="0"/>
              </a:rPr>
              <a:t>(--ed)            </a:t>
            </a:r>
            <a:br>
              <a:rPr kumimoji="1" lang="en-US" altLang="zh-CN" sz="3200" b="1">
                <a:latin typeface="Times New Roman" panose="02020603050405020304" pitchFamily="18" charset="0"/>
              </a:rPr>
            </a:br>
            <a:r>
              <a:rPr kumimoji="1" lang="en-US" altLang="zh-CN" sz="3200" b="1">
                <a:latin typeface="Times New Roman" panose="02020603050405020304" pitchFamily="18" charset="0"/>
              </a:rPr>
              <a:t>                    have / has worked</a:t>
            </a:r>
          </a:p>
          <a:p>
            <a:r>
              <a:rPr kumimoji="1" lang="zh-CN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否定构成：</a:t>
            </a:r>
            <a:r>
              <a:rPr kumimoji="1" lang="en-US" altLang="zh-CN" sz="3200" b="1">
                <a:latin typeface="Times New Roman" panose="02020603050405020304" pitchFamily="18" charset="0"/>
              </a:rPr>
              <a:t>have / has not+</a:t>
            </a:r>
            <a:r>
              <a:rPr kumimoji="1" lang="zh-CN" altLang="en-US" sz="3200" b="1">
                <a:latin typeface="Times New Roman" panose="02020603050405020304" pitchFamily="18" charset="0"/>
              </a:rPr>
              <a:t>过去分词</a:t>
            </a:r>
            <a:r>
              <a:rPr kumimoji="1" lang="zh-CN" altLang="en-US" sz="3200" b="1">
                <a:solidFill>
                  <a:srgbClr val="CCFF33"/>
                </a:solidFill>
                <a:latin typeface="Times New Roman" panose="02020603050405020304" pitchFamily="18" charset="0"/>
              </a:rPr>
              <a:t>                             </a:t>
            </a:r>
          </a:p>
        </p:txBody>
      </p:sp>
      <p:sp>
        <p:nvSpPr>
          <p:cNvPr id="60419" name="Rectangle 4"/>
          <p:cNvSpPr>
            <a:spLocks noChangeArrowheads="1"/>
          </p:cNvSpPr>
          <p:nvPr/>
        </p:nvSpPr>
        <p:spPr bwMode="auto">
          <a:xfrm>
            <a:off x="2786063" y="500063"/>
            <a:ext cx="3313112" cy="64135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3600" b="1">
                <a:latin typeface="Times New Roman" panose="02020603050405020304" pitchFamily="18" charset="0"/>
              </a:rPr>
              <a:t>现在完成时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4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4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684213" y="1052513"/>
            <a:ext cx="80645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kumimoji="1" lang="zh-CN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一般疑问句构成：</a:t>
            </a:r>
            <a:r>
              <a:rPr kumimoji="1" lang="zh-CN" altLang="en-US" sz="3200" b="1">
                <a:latin typeface="Times New Roman" panose="02020603050405020304" pitchFamily="18" charset="0"/>
              </a:rPr>
              <a:t> </a:t>
            </a:r>
          </a:p>
          <a:p>
            <a:pPr>
              <a:spcBef>
                <a:spcPct val="20000"/>
              </a:spcBef>
            </a:pPr>
            <a:r>
              <a:rPr kumimoji="1" lang="zh-CN" altLang="en-US" sz="3200" b="1">
                <a:latin typeface="Times New Roman" panose="02020603050405020304" pitchFamily="18" charset="0"/>
              </a:rPr>
              <a:t>     </a:t>
            </a:r>
            <a:r>
              <a:rPr kumimoji="1" lang="en-US" altLang="zh-CN" sz="3200" b="1">
                <a:latin typeface="Times New Roman" panose="02020603050405020304" pitchFamily="18" charset="0"/>
              </a:rPr>
              <a:t>Have / Has+</a:t>
            </a:r>
            <a:r>
              <a:rPr kumimoji="1" lang="zh-CN" altLang="en-US" sz="3200" b="1">
                <a:latin typeface="Times New Roman" panose="02020603050405020304" pitchFamily="18" charset="0"/>
              </a:rPr>
              <a:t>主语</a:t>
            </a:r>
            <a:r>
              <a:rPr kumimoji="1" lang="en-US" altLang="zh-CN" sz="3200" b="1">
                <a:latin typeface="Times New Roman" panose="02020603050405020304" pitchFamily="18" charset="0"/>
              </a:rPr>
              <a:t>+</a:t>
            </a:r>
            <a:r>
              <a:rPr kumimoji="1" lang="zh-CN" altLang="en-US" sz="3200" b="1">
                <a:latin typeface="Times New Roman" panose="02020603050405020304" pitchFamily="18" charset="0"/>
              </a:rPr>
              <a:t>过去分词</a:t>
            </a:r>
            <a:r>
              <a:rPr kumimoji="1" lang="en-US" altLang="zh-CN" sz="3200" b="1">
                <a:latin typeface="Times New Roman" panose="02020603050405020304" pitchFamily="18" charset="0"/>
              </a:rPr>
              <a:t>…?</a:t>
            </a:r>
          </a:p>
          <a:p>
            <a:pPr>
              <a:spcBef>
                <a:spcPct val="20000"/>
              </a:spcBef>
            </a:pPr>
            <a:r>
              <a:rPr kumimoji="1" lang="zh-CN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特殊疑问句举例：</a:t>
            </a:r>
          </a:p>
          <a:p>
            <a:pPr>
              <a:spcBef>
                <a:spcPct val="20000"/>
              </a:spcBef>
            </a:pPr>
            <a:r>
              <a:rPr kumimoji="1" lang="en-US" altLang="zh-CN" sz="3200" b="1">
                <a:latin typeface="Times New Roman" panose="02020603050405020304" pitchFamily="18" charset="0"/>
              </a:rPr>
              <a:t>    What have you  done recently?</a:t>
            </a:r>
          </a:p>
          <a:p>
            <a:pPr>
              <a:spcBef>
                <a:spcPct val="20000"/>
              </a:spcBef>
            </a:pPr>
            <a:r>
              <a:rPr kumimoji="1" lang="en-US" altLang="zh-CN" sz="3200" b="1">
                <a:latin typeface="Times New Roman" panose="02020603050405020304" pitchFamily="18" charset="0"/>
              </a:rPr>
              <a:t>    How long has he lived in Beijing?</a:t>
            </a:r>
          </a:p>
          <a:p>
            <a:pPr>
              <a:spcBef>
                <a:spcPct val="20000"/>
              </a:spcBef>
            </a:pPr>
            <a:r>
              <a:rPr kumimoji="1" lang="zh-CN" altLang="en-US" sz="3200" b="1">
                <a:solidFill>
                  <a:srgbClr val="0000CC"/>
                </a:solidFill>
                <a:latin typeface="Times New Roman" panose="02020603050405020304" pitchFamily="18" charset="0"/>
              </a:rPr>
              <a:t>备注：</a:t>
            </a:r>
          </a:p>
          <a:p>
            <a:pPr>
              <a:spcBef>
                <a:spcPct val="20000"/>
              </a:spcBef>
            </a:pPr>
            <a:r>
              <a:rPr kumimoji="1" lang="zh-CN" altLang="en-US" sz="3200" b="1">
                <a:latin typeface="Times New Roman" panose="02020603050405020304" pitchFamily="18" charset="0"/>
              </a:rPr>
              <a:t>暂时性动词不能与</a:t>
            </a:r>
            <a:r>
              <a:rPr kumimoji="1" lang="en-US" altLang="zh-CN" sz="3200" b="1">
                <a:latin typeface="Times New Roman" panose="02020603050405020304" pitchFamily="18" charset="0"/>
              </a:rPr>
              <a:t>for…, since…, How long …</a:t>
            </a:r>
            <a:r>
              <a:rPr kumimoji="1" lang="zh-CN" altLang="en-US" sz="3200" b="1">
                <a:latin typeface="Times New Roman" panose="02020603050405020304" pitchFamily="18" charset="0"/>
              </a:rPr>
              <a:t>等表示段时间 的短语同时使用。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6"/>
          <p:cNvSpPr>
            <a:spLocks noChangeArrowheads="1"/>
          </p:cNvSpPr>
          <p:nvPr/>
        </p:nvSpPr>
        <p:spPr bwMode="auto">
          <a:xfrm>
            <a:off x="2771775" y="692150"/>
            <a:ext cx="3671888" cy="64135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3600" b="1">
                <a:latin typeface="Times New Roman" panose="02020603050405020304" pitchFamily="18" charset="0"/>
              </a:rPr>
              <a:t>过去进行时</a:t>
            </a:r>
          </a:p>
        </p:txBody>
      </p:sp>
      <p:sp>
        <p:nvSpPr>
          <p:cNvPr id="15363" name="Rectangle 7"/>
          <p:cNvSpPr>
            <a:spLocks noChangeArrowheads="1"/>
          </p:cNvSpPr>
          <p:nvPr/>
        </p:nvSpPr>
        <p:spPr bwMode="auto">
          <a:xfrm>
            <a:off x="827088" y="1557338"/>
            <a:ext cx="7705725" cy="462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15000"/>
              </a:lnSpc>
            </a:pPr>
            <a:r>
              <a:rPr kumimoji="1" lang="zh-CN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用法：</a:t>
            </a:r>
            <a:r>
              <a:rPr kumimoji="1" lang="zh-CN" altLang="en-US" sz="3200" b="1">
                <a:latin typeface="Times New Roman" panose="02020603050405020304" pitchFamily="18" charset="0"/>
              </a:rPr>
              <a:t>过去某一时刻或某一段时间内正在发生的动作。</a:t>
            </a:r>
            <a:endParaRPr kumimoji="1" lang="en-US" altLang="zh-CN" sz="3200" b="1">
              <a:latin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kumimoji="1" lang="zh-CN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常用时间状语：</a:t>
            </a:r>
            <a:r>
              <a:rPr kumimoji="1" lang="en-US" altLang="zh-CN" sz="3200" b="1">
                <a:latin typeface="Times New Roman" panose="02020603050405020304" pitchFamily="18" charset="0"/>
              </a:rPr>
              <a:t>at this time yesterday, at that time, at ten o’clock yesterday</a:t>
            </a:r>
            <a:r>
              <a:rPr kumimoji="1" lang="zh-CN" altLang="en-US" sz="3200" b="1">
                <a:latin typeface="Times New Roman" panose="02020603050405020304" pitchFamily="18" charset="0"/>
              </a:rPr>
              <a:t>或</a:t>
            </a:r>
            <a:r>
              <a:rPr kumimoji="1" lang="en-US" altLang="zh-CN" sz="3200" b="1">
                <a:latin typeface="Times New Roman" panose="02020603050405020304" pitchFamily="18" charset="0"/>
              </a:rPr>
              <a:t>when</a:t>
            </a:r>
            <a:r>
              <a:rPr kumimoji="1" lang="zh-CN" altLang="en-US" sz="3200" b="1">
                <a:latin typeface="Times New Roman" panose="02020603050405020304" pitchFamily="18" charset="0"/>
              </a:rPr>
              <a:t>引导的从句。</a:t>
            </a:r>
            <a:endParaRPr kumimoji="1" lang="en-US" altLang="zh-CN" sz="3200" b="1">
              <a:latin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kumimoji="1" lang="zh-CN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动词构成：</a:t>
            </a:r>
            <a:r>
              <a:rPr kumimoji="1" lang="zh-CN" altLang="en-US" sz="3200" b="1">
                <a:solidFill>
                  <a:srgbClr val="CC0000"/>
                </a:solidFill>
                <a:latin typeface="Times New Roman" panose="02020603050405020304" pitchFamily="18" charset="0"/>
              </a:rPr>
              <a:t> </a:t>
            </a:r>
            <a:r>
              <a:rPr kumimoji="1" lang="en-US" altLang="zh-CN" sz="3200" b="1">
                <a:latin typeface="Times New Roman" panose="02020603050405020304" pitchFamily="18" charset="0"/>
              </a:rPr>
              <a:t>was / were+</a:t>
            </a:r>
            <a:r>
              <a:rPr kumimoji="1" lang="zh-CN" altLang="en-US" sz="3200" b="1">
                <a:latin typeface="Times New Roman" panose="02020603050405020304" pitchFamily="18" charset="0"/>
              </a:rPr>
              <a:t>现在分词</a:t>
            </a:r>
            <a:r>
              <a:rPr kumimoji="1" lang="en-US" altLang="zh-CN" sz="3200" b="1">
                <a:latin typeface="Times New Roman" panose="02020603050405020304" pitchFamily="18" charset="0"/>
              </a:rPr>
              <a:t>(--ing)</a:t>
            </a:r>
            <a:r>
              <a:rPr kumimoji="1" lang="en-US" altLang="zh-CN" sz="3200" b="1">
                <a:solidFill>
                  <a:srgbClr val="CC0000"/>
                </a:solidFill>
                <a:latin typeface="Times New Roman" panose="02020603050405020304" pitchFamily="18" charset="0"/>
              </a:rPr>
              <a:t> </a:t>
            </a:r>
          </a:p>
          <a:p>
            <a:pPr>
              <a:lnSpc>
                <a:spcPct val="115000"/>
              </a:lnSpc>
            </a:pPr>
            <a:r>
              <a:rPr kumimoji="1" lang="zh-CN" altLang="en-US" sz="3200" b="1">
                <a:solidFill>
                  <a:srgbClr val="0000CC"/>
                </a:solidFill>
                <a:latin typeface="Times New Roman" panose="02020603050405020304" pitchFamily="18" charset="0"/>
              </a:rPr>
              <a:t>以</a:t>
            </a:r>
            <a:r>
              <a:rPr kumimoji="1" lang="en-US" altLang="zh-CN" sz="3200" b="1">
                <a:solidFill>
                  <a:srgbClr val="0000CC"/>
                </a:solidFill>
                <a:latin typeface="Times New Roman" panose="02020603050405020304" pitchFamily="18" charset="0"/>
              </a:rPr>
              <a:t>work</a:t>
            </a:r>
            <a:r>
              <a:rPr kumimoji="1" lang="zh-CN" altLang="en-US" sz="3200" b="1">
                <a:solidFill>
                  <a:srgbClr val="0000CC"/>
                </a:solidFill>
                <a:latin typeface="Times New Roman" panose="02020603050405020304" pitchFamily="18" charset="0"/>
              </a:rPr>
              <a:t>为例：</a:t>
            </a:r>
            <a:r>
              <a:rPr kumimoji="1" lang="en-US" altLang="zh-CN" sz="3200" b="1">
                <a:latin typeface="Times New Roman" panose="02020603050405020304" pitchFamily="18" charset="0"/>
              </a:rPr>
              <a:t>was / were working</a:t>
            </a:r>
          </a:p>
          <a:p>
            <a:pPr>
              <a:lnSpc>
                <a:spcPct val="115000"/>
              </a:lnSpc>
            </a:pPr>
            <a:r>
              <a:rPr kumimoji="1" lang="zh-CN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否定构成：</a:t>
            </a:r>
            <a:r>
              <a:rPr kumimoji="1" lang="zh-CN" altLang="en-US" sz="3200" b="1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kumimoji="1" lang="en-US" altLang="zh-CN" sz="3200" b="1">
                <a:latin typeface="Times New Roman" panose="02020603050405020304" pitchFamily="18" charset="0"/>
              </a:rPr>
              <a:t>was / were not + </a:t>
            </a:r>
            <a:r>
              <a:rPr kumimoji="1" lang="zh-CN" altLang="en-US" sz="3200" b="1">
                <a:latin typeface="Times New Roman" panose="02020603050405020304" pitchFamily="18" charset="0"/>
              </a:rPr>
              <a:t>现在分词</a:t>
            </a:r>
            <a:endParaRPr kumimoji="1" lang="en-US" altLang="zh-CN" sz="3200" b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827088" y="1125538"/>
            <a:ext cx="7848600" cy="428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kumimoji="1"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一般疑问句构成及简答举例</a:t>
            </a: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:</a:t>
            </a:r>
            <a:b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</a:br>
            <a:r>
              <a:rPr kumimoji="1" lang="en-US" altLang="zh-CN" sz="3200" b="1" dirty="0">
                <a:latin typeface="Times New Roman" panose="02020603050405020304" pitchFamily="18" charset="0"/>
              </a:rPr>
              <a:t>Was / Were+</a:t>
            </a:r>
            <a:r>
              <a:rPr kumimoji="1" lang="zh-CN" altLang="en-US" sz="3200" b="1" dirty="0">
                <a:latin typeface="Times New Roman" panose="02020603050405020304" pitchFamily="18" charset="0"/>
              </a:rPr>
              <a:t>主语</a:t>
            </a:r>
            <a:r>
              <a:rPr kumimoji="1" lang="en-US" altLang="zh-CN" sz="3200" b="1" dirty="0">
                <a:latin typeface="Times New Roman" panose="02020603050405020304" pitchFamily="18" charset="0"/>
              </a:rPr>
              <a:t>+</a:t>
            </a:r>
            <a:r>
              <a:rPr kumimoji="1" lang="zh-CN" altLang="en-US" sz="3200" b="1" dirty="0">
                <a:latin typeface="Times New Roman" panose="02020603050405020304" pitchFamily="18" charset="0"/>
              </a:rPr>
              <a:t>现在分词</a:t>
            </a:r>
            <a:r>
              <a:rPr kumimoji="1" lang="en-US" altLang="zh-CN" sz="3200" b="1" dirty="0">
                <a:latin typeface="Times New Roman" panose="02020603050405020304" pitchFamily="18" charset="0"/>
              </a:rPr>
              <a:t>+</a:t>
            </a:r>
            <a:r>
              <a:rPr kumimoji="1" lang="zh-CN" altLang="en-US" sz="3200" b="1" dirty="0">
                <a:latin typeface="Times New Roman" panose="02020603050405020304" pitchFamily="18" charset="0"/>
              </a:rPr>
              <a:t>其它？</a:t>
            </a:r>
            <a:br>
              <a:rPr kumimoji="1" lang="zh-CN" altLang="en-US" sz="3200" b="1" dirty="0">
                <a:latin typeface="Times New Roman" panose="02020603050405020304" pitchFamily="18" charset="0"/>
              </a:rPr>
            </a:br>
            <a:r>
              <a:rPr kumimoji="1" lang="en-US" altLang="zh-CN" sz="3200" b="1" dirty="0">
                <a:latin typeface="Times New Roman" panose="02020603050405020304" pitchFamily="18" charset="0"/>
              </a:rPr>
              <a:t>Yes, I  was         No, I wasn’t</a:t>
            </a:r>
            <a:br>
              <a:rPr kumimoji="1" lang="en-US" altLang="zh-CN" sz="3200" b="1" dirty="0">
                <a:latin typeface="Times New Roman" panose="02020603050405020304" pitchFamily="18" charset="0"/>
              </a:rPr>
            </a:br>
            <a:endParaRPr kumimoji="1" lang="en-US" altLang="zh-CN" sz="3200" b="1" dirty="0">
              <a:latin typeface="Times New Roman" panose="02020603050405020304" pitchFamily="18" charset="0"/>
            </a:endParaRPr>
          </a:p>
          <a:p>
            <a:pPr>
              <a:spcBef>
                <a:spcPct val="20000"/>
              </a:spcBef>
            </a:pPr>
            <a:r>
              <a:rPr kumimoji="1"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特殊疑问句举例：</a:t>
            </a:r>
          </a:p>
          <a:p>
            <a:pPr>
              <a:spcBef>
                <a:spcPct val="20000"/>
              </a:spcBef>
            </a:pPr>
            <a:r>
              <a:rPr kumimoji="1" lang="en-US" altLang="zh-CN" sz="3200" b="1" dirty="0">
                <a:latin typeface="Times New Roman" panose="02020603050405020304" pitchFamily="18" charset="0"/>
              </a:rPr>
              <a:t>What were you dong at this time yesterday?   </a:t>
            </a:r>
          </a:p>
          <a:p>
            <a:pPr>
              <a:spcBef>
                <a:spcPct val="20000"/>
              </a:spcBef>
            </a:pPr>
            <a:r>
              <a:rPr kumimoji="1" lang="en-US" altLang="zh-CN" sz="3200" b="1" dirty="0">
                <a:latin typeface="Times New Roman" panose="02020603050405020304" pitchFamily="18" charset="0"/>
              </a:rPr>
              <a:t>Where was he standing when the teacher came in? </a:t>
            </a:r>
            <a:endParaRPr kumimoji="1" lang="zh-CN" altLang="en-US" sz="32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0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06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06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06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1219200" y="4572000"/>
            <a:ext cx="12906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smoke</a:t>
            </a: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4038600" y="2590800"/>
            <a:ext cx="45720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b="1" dirty="0">
                <a:latin typeface="Times New Roman" panose="02020603050405020304" pitchFamily="18" charset="0"/>
              </a:rPr>
              <a:t>What’re they doing</a:t>
            </a:r>
            <a:r>
              <a:rPr lang="zh-CN" altLang="en-US" sz="3200" b="1" dirty="0">
                <a:latin typeface="Times New Roman" panose="02020603050405020304" pitchFamily="18" charset="0"/>
              </a:rPr>
              <a:t>？</a:t>
            </a:r>
          </a:p>
          <a:p>
            <a:r>
              <a:rPr lang="zh-CN" altLang="en-US" sz="3200" b="1" dirty="0">
                <a:latin typeface="Times New Roman" panose="02020603050405020304" pitchFamily="18" charset="0"/>
              </a:rPr>
              <a:t>            </a:t>
            </a:r>
          </a:p>
          <a:p>
            <a:r>
              <a:rPr lang="zh-CN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zh-CN" sz="3200" b="1" dirty="0">
                <a:latin typeface="Times New Roman" panose="02020603050405020304" pitchFamily="18" charset="0"/>
              </a:rPr>
              <a:t>They are __________.</a:t>
            </a:r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1295400" y="5410200"/>
            <a:ext cx="5867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b="1" dirty="0">
                <a:latin typeface="Times New Roman" panose="02020603050405020304" pitchFamily="18" charset="0"/>
              </a:rPr>
              <a:t>What do you think of </a:t>
            </a:r>
            <a:r>
              <a:rPr lang="en-US" altLang="zh-CN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smoking</a:t>
            </a:r>
            <a:r>
              <a:rPr lang="zh-CN" altLang="en-US" sz="3200" b="1" dirty="0">
                <a:latin typeface="Times New Roman" panose="02020603050405020304" pitchFamily="18" charset="0"/>
              </a:rPr>
              <a:t>？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6018213" y="3544888"/>
            <a:ext cx="1651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CC"/>
                </a:solidFill>
                <a:latin typeface="Times New Roman" panose="02020603050405020304" pitchFamily="18" charset="0"/>
              </a:rPr>
              <a:t>smoking</a:t>
            </a:r>
          </a:p>
        </p:txBody>
      </p:sp>
      <p:sp>
        <p:nvSpPr>
          <p:cNvPr id="3078" name="WordArt 14"/>
          <p:cNvSpPr>
            <a:spLocks noChangeArrowheads="1" noChangeShapeType="1" noTextEdit="1"/>
          </p:cNvSpPr>
          <p:nvPr/>
        </p:nvSpPr>
        <p:spPr bwMode="auto">
          <a:xfrm>
            <a:off x="3352800" y="685800"/>
            <a:ext cx="2743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 panose="020B0A04020102020204"/>
              </a:rPr>
              <a:t>Free Talk</a:t>
            </a:r>
            <a:endParaRPr lang="zh-CN" altLang="en-US" sz="3600" b="1" kern="10" dirty="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 Black" panose="020B0A04020102020204"/>
            </a:endParaRPr>
          </a:p>
        </p:txBody>
      </p:sp>
      <p:pic>
        <p:nvPicPr>
          <p:cNvPr id="3079" name="Picture 15" descr="0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752600"/>
            <a:ext cx="3200400" cy="264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2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2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9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矩形 6"/>
          <p:cNvSpPr>
            <a:spLocks noChangeArrowheads="1"/>
          </p:cNvSpPr>
          <p:nvPr/>
        </p:nvSpPr>
        <p:spPr bwMode="auto">
          <a:xfrm>
            <a:off x="1285875" y="428625"/>
            <a:ext cx="714375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Complete the conversation with the correct form of the words and expression in brackets.</a:t>
            </a:r>
            <a:endParaRPr lang="zh-CN" alt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1857375" y="2500313"/>
            <a:ext cx="4429125" cy="25542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Answers:</a:t>
            </a:r>
          </a:p>
          <a:p>
            <a:pPr marL="514350" indent="-514350">
              <a:defRPr/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planning   2. went</a:t>
            </a:r>
          </a:p>
          <a:p>
            <a:pPr marL="514350" indent="-514350">
              <a:defRPr/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got up        4. love</a:t>
            </a:r>
          </a:p>
          <a:p>
            <a:pPr marL="514350" indent="-514350">
              <a:defRPr/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do               6. played</a:t>
            </a:r>
          </a:p>
          <a:p>
            <a:pPr marL="514350" indent="-514350">
              <a:defRPr/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have</a:t>
            </a:r>
          </a:p>
        </p:txBody>
      </p:sp>
      <p:sp>
        <p:nvSpPr>
          <p:cNvPr id="4" name="椭圆 3"/>
          <p:cNvSpPr/>
          <p:nvPr/>
        </p:nvSpPr>
        <p:spPr>
          <a:xfrm>
            <a:off x="357188" y="571500"/>
            <a:ext cx="785812" cy="64293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zh-CN" altLang="en-US" dirty="0"/>
          </a:p>
        </p:txBody>
      </p:sp>
      <p:pic>
        <p:nvPicPr>
          <p:cNvPr id="64517" name="图片 4" descr="39.jpg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375" y="4429125"/>
            <a:ext cx="2190750" cy="219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矩形 10"/>
          <p:cNvSpPr>
            <a:spLocks noChangeArrowheads="1"/>
          </p:cNvSpPr>
          <p:nvPr/>
        </p:nvSpPr>
        <p:spPr bwMode="auto">
          <a:xfrm>
            <a:off x="357188" y="1397000"/>
            <a:ext cx="8429625" cy="418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A woman (1) ________ (come) home to find her husband in the kitchen. He (2) _____________ (shake) wildly from side to side. Then the woman (3) ________ (notice) that he (4) _______________ (stand) with one hand on the cooker! Naturally, she thought her husband (5) _____________ (touch) the electricity. </a:t>
            </a:r>
            <a:endParaRPr lang="zh-CN" altLang="en-US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233" name="Text Box 9"/>
          <p:cNvSpPr txBox="1">
            <a:spLocks noChangeArrowheads="1"/>
          </p:cNvSpPr>
          <p:nvPr/>
        </p:nvSpPr>
        <p:spPr bwMode="auto">
          <a:xfrm>
            <a:off x="3000375" y="1428750"/>
            <a:ext cx="14287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came</a:t>
            </a:r>
          </a:p>
        </p:txBody>
      </p:sp>
      <p:sp>
        <p:nvSpPr>
          <p:cNvPr id="52234" name="Text Box 10"/>
          <p:cNvSpPr txBox="1">
            <a:spLocks noChangeArrowheads="1"/>
          </p:cNvSpPr>
          <p:nvPr/>
        </p:nvSpPr>
        <p:spPr bwMode="auto">
          <a:xfrm>
            <a:off x="5940425" y="2060575"/>
            <a:ext cx="2428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was shaking </a:t>
            </a:r>
          </a:p>
        </p:txBody>
      </p:sp>
      <p:sp>
        <p:nvSpPr>
          <p:cNvPr id="52235" name="Text Box 11"/>
          <p:cNvSpPr txBox="1">
            <a:spLocks noChangeArrowheads="1"/>
          </p:cNvSpPr>
          <p:nvPr/>
        </p:nvSpPr>
        <p:spPr bwMode="auto">
          <a:xfrm>
            <a:off x="2500313" y="3143250"/>
            <a:ext cx="15001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noticed </a:t>
            </a:r>
          </a:p>
        </p:txBody>
      </p:sp>
      <p:sp>
        <p:nvSpPr>
          <p:cNvPr id="52236" name="Text Box 12"/>
          <p:cNvSpPr txBox="1">
            <a:spLocks noChangeArrowheads="1"/>
          </p:cNvSpPr>
          <p:nvPr/>
        </p:nvSpPr>
        <p:spPr bwMode="auto">
          <a:xfrm>
            <a:off x="611188" y="3789363"/>
            <a:ext cx="27860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 standing </a:t>
            </a:r>
          </a:p>
        </p:txBody>
      </p:sp>
      <p:sp>
        <p:nvSpPr>
          <p:cNvPr id="52237" name="Text Box 13"/>
          <p:cNvSpPr txBox="1">
            <a:spLocks noChangeArrowheads="1"/>
          </p:cNvSpPr>
          <p:nvPr/>
        </p:nvSpPr>
        <p:spPr bwMode="auto">
          <a:xfrm>
            <a:off x="500063" y="5013325"/>
            <a:ext cx="24701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 touching </a:t>
            </a:r>
          </a:p>
        </p:txBody>
      </p:sp>
      <p:sp>
        <p:nvSpPr>
          <p:cNvPr id="66568" name="矩形 8"/>
          <p:cNvSpPr>
            <a:spLocks noChangeArrowheads="1"/>
          </p:cNvSpPr>
          <p:nvPr/>
        </p:nvSpPr>
        <p:spPr bwMode="auto">
          <a:xfrm>
            <a:off x="1112838" y="214313"/>
            <a:ext cx="7745412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Complete the passage with the correct form of the verbs.</a:t>
            </a:r>
            <a:endParaRPr lang="zh-CN" alt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142875" y="357188"/>
            <a:ext cx="785813" cy="642937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2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2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2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52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52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52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3" grpId="0"/>
      <p:bldP spid="52234" grpId="0"/>
      <p:bldP spid="52235" grpId="0"/>
      <p:bldP spid="52236" grpId="0"/>
      <p:bldP spid="5223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矩形 8"/>
          <p:cNvSpPr>
            <a:spLocks noChangeArrowheads="1"/>
          </p:cNvSpPr>
          <p:nvPr/>
        </p:nvSpPr>
        <p:spPr bwMode="auto">
          <a:xfrm>
            <a:off x="571500" y="968375"/>
            <a:ext cx="7715250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To pull him away from the cooker, she (6) ________ (hit) his arm with a piece of wood “What did you do that for?” he cried in pain. “I was (7) ______________ (make) some tea, and (8) ___________ (dance) to rock music on my MP3 player!”</a:t>
            </a:r>
            <a:endParaRPr lang="zh-CN" altLang="en-US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283" name="Text Box 11"/>
          <p:cNvSpPr txBox="1">
            <a:spLocks noChangeArrowheads="1"/>
          </p:cNvSpPr>
          <p:nvPr/>
        </p:nvSpPr>
        <p:spPr bwMode="auto">
          <a:xfrm>
            <a:off x="3571875" y="2357438"/>
            <a:ext cx="2286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making </a:t>
            </a:r>
          </a:p>
        </p:txBody>
      </p:sp>
      <p:sp>
        <p:nvSpPr>
          <p:cNvPr id="54284" name="Text Box 12"/>
          <p:cNvSpPr txBox="1">
            <a:spLocks noChangeArrowheads="1"/>
          </p:cNvSpPr>
          <p:nvPr/>
        </p:nvSpPr>
        <p:spPr bwMode="auto">
          <a:xfrm>
            <a:off x="3429000" y="2857500"/>
            <a:ext cx="3143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(was)dancing </a:t>
            </a:r>
          </a:p>
        </p:txBody>
      </p:sp>
      <p:sp>
        <p:nvSpPr>
          <p:cNvPr id="10246" name="矩形 9"/>
          <p:cNvSpPr>
            <a:spLocks noChangeArrowheads="1"/>
          </p:cNvSpPr>
          <p:nvPr/>
        </p:nvSpPr>
        <p:spPr bwMode="auto">
          <a:xfrm>
            <a:off x="1552575" y="1500188"/>
            <a:ext cx="6572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hit</a:t>
            </a:r>
            <a:endParaRPr lang="zh-CN" altLang="en-US" sz="3200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8614" name="图片 5" descr="ds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13" y="4500563"/>
            <a:ext cx="1847850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42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42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4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4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4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42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42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4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4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4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83" grpId="0"/>
      <p:bldP spid="54284" grpId="0"/>
      <p:bldP spid="1024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矩形 6"/>
          <p:cNvSpPr>
            <a:spLocks noChangeArrowheads="1"/>
          </p:cNvSpPr>
          <p:nvPr/>
        </p:nvSpPr>
        <p:spPr bwMode="auto">
          <a:xfrm>
            <a:off x="2987675" y="333375"/>
            <a:ext cx="36734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4000" b="1" dirty="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Practice</a:t>
            </a:r>
            <a:endParaRPr lang="zh-CN" altLang="en-US" sz="4000" b="1" dirty="0">
              <a:solidFill>
                <a:srgbClr val="CC0000"/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0659" name="Rectangle 4"/>
          <p:cNvSpPr>
            <a:spLocks noChangeArrowheads="1"/>
          </p:cNvSpPr>
          <p:nvPr/>
        </p:nvSpPr>
        <p:spPr bwMode="auto">
          <a:xfrm>
            <a:off x="395288" y="1100138"/>
            <a:ext cx="8280400" cy="301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b="1" dirty="0">
                <a:latin typeface="Times New Roman" panose="02020603050405020304" pitchFamily="18" charset="0"/>
              </a:rPr>
              <a:t>(        ) 1.The police found that the house _____ and a lot of things _____.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</a:rPr>
              <a:t>    A. has broken into; has been stolen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</a:rPr>
              <a:t>    B. had broken into; had been stolen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</a:rPr>
              <a:t>    C. has been broken into; stolen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</a:rPr>
              <a:t>    D. had been broken into; stolen</a:t>
            </a:r>
          </a:p>
        </p:txBody>
      </p:sp>
      <p:sp>
        <p:nvSpPr>
          <p:cNvPr id="70660" name="Rectangle 5"/>
          <p:cNvSpPr>
            <a:spLocks noChangeArrowheads="1"/>
          </p:cNvSpPr>
          <p:nvPr/>
        </p:nvSpPr>
        <p:spPr bwMode="auto">
          <a:xfrm>
            <a:off x="395288" y="4340225"/>
            <a:ext cx="8064500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/>
            <a:r>
              <a:rPr lang="en-US" altLang="zh-CN" sz="3200" b="1" dirty="0">
                <a:latin typeface="Times New Roman" panose="02020603050405020304" pitchFamily="18" charset="0"/>
              </a:rPr>
              <a:t>(       ) 2.Tom didn't go to hear the singer because he _____ him.    </a:t>
            </a:r>
          </a:p>
          <a:p>
            <a:pPr marL="342900" indent="-342900"/>
            <a:r>
              <a:rPr lang="en-US" altLang="zh-CN" sz="3200" b="1" dirty="0">
                <a:latin typeface="Times New Roman" panose="02020603050405020304" pitchFamily="18" charset="0"/>
              </a:rPr>
              <a:t>    A. heard                  B. would hear </a:t>
            </a:r>
          </a:p>
          <a:p>
            <a:pPr marL="342900" indent="-342900"/>
            <a:r>
              <a:rPr lang="en-US" altLang="zh-CN" sz="3200" b="1" dirty="0">
                <a:latin typeface="Times New Roman" panose="02020603050405020304" pitchFamily="18" charset="0"/>
              </a:rPr>
              <a:t>    C. has heard           D. had heard</a:t>
            </a:r>
          </a:p>
        </p:txBody>
      </p:sp>
      <p:sp>
        <p:nvSpPr>
          <p:cNvPr id="111623" name="Rectangle 7"/>
          <p:cNvSpPr>
            <a:spLocks noChangeArrowheads="1"/>
          </p:cNvSpPr>
          <p:nvPr/>
        </p:nvSpPr>
        <p:spPr bwMode="auto">
          <a:xfrm>
            <a:off x="755650" y="4340225"/>
            <a:ext cx="4778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D</a:t>
            </a:r>
            <a:endParaRPr lang="zh-CN" altLang="en-US" sz="32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1624" name="Rectangle 8"/>
          <p:cNvSpPr>
            <a:spLocks noChangeArrowheads="1"/>
          </p:cNvSpPr>
          <p:nvPr/>
        </p:nvSpPr>
        <p:spPr bwMode="auto">
          <a:xfrm>
            <a:off x="755650" y="1100138"/>
            <a:ext cx="4778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D</a:t>
            </a:r>
            <a:endParaRPr lang="zh-CN" altLang="en-US" sz="32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11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23" grpId="0"/>
      <p:bldP spid="11162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ChangeArrowheads="1"/>
          </p:cNvSpPr>
          <p:nvPr/>
        </p:nvSpPr>
        <p:spPr bwMode="auto">
          <a:xfrm>
            <a:off x="395288" y="620713"/>
            <a:ext cx="8424862" cy="2528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b="1" dirty="0">
                <a:latin typeface="Times New Roman" panose="02020603050405020304" pitchFamily="18" charset="0"/>
              </a:rPr>
              <a:t>(      ) 3.---Why didn't you come to the party?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</a:rPr>
              <a:t>   ---I ____ to come, but one of my friends came to see me just then.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</a:rPr>
              <a:t>    A. wanted                B. was wanting 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</a:rPr>
              <a:t>    C. had wanted         D. had been wanted</a:t>
            </a:r>
          </a:p>
        </p:txBody>
      </p:sp>
      <p:sp>
        <p:nvSpPr>
          <p:cNvPr id="72707" name="Rectangle 3"/>
          <p:cNvSpPr>
            <a:spLocks noChangeArrowheads="1"/>
          </p:cNvSpPr>
          <p:nvPr/>
        </p:nvSpPr>
        <p:spPr bwMode="auto">
          <a:xfrm>
            <a:off x="466725" y="3475038"/>
            <a:ext cx="7993063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/>
            <a:r>
              <a:rPr lang="en-US" altLang="zh-CN" sz="3200" b="1" dirty="0">
                <a:latin typeface="Times New Roman" panose="02020603050405020304" pitchFamily="18" charset="0"/>
              </a:rPr>
              <a:t>(       ) 4. Sorry, I've eaten up the food. I ____ that he would be back.</a:t>
            </a:r>
          </a:p>
          <a:p>
            <a:pPr marL="342900" indent="-342900"/>
            <a:r>
              <a:rPr lang="en-US" altLang="zh-CN" sz="3200" b="1" dirty="0">
                <a:latin typeface="Times New Roman" panose="02020603050405020304" pitchFamily="18" charset="0"/>
              </a:rPr>
              <a:t>    A. don’t think                B. wasn’t thinking</a:t>
            </a:r>
          </a:p>
          <a:p>
            <a:pPr marL="342900" indent="-342900"/>
            <a:r>
              <a:rPr lang="en-US" altLang="zh-CN" sz="3200" b="1" dirty="0">
                <a:latin typeface="Times New Roman" panose="02020603050405020304" pitchFamily="18" charset="0"/>
              </a:rPr>
              <a:t>    C. hadn’t thought         D. didn’t think</a:t>
            </a:r>
            <a:endParaRPr lang="zh-CN" altLang="en-US" sz="3200" b="1" dirty="0">
              <a:latin typeface="Times New Roman" panose="02020603050405020304" pitchFamily="18" charset="0"/>
            </a:endParaRPr>
          </a:p>
        </p:txBody>
      </p:sp>
      <p:sp>
        <p:nvSpPr>
          <p:cNvPr id="112644" name="Rectangle 4"/>
          <p:cNvSpPr>
            <a:spLocks noChangeArrowheads="1"/>
          </p:cNvSpPr>
          <p:nvPr/>
        </p:nvSpPr>
        <p:spPr bwMode="auto">
          <a:xfrm>
            <a:off x="755650" y="620713"/>
            <a:ext cx="4778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C</a:t>
            </a:r>
            <a:endParaRPr lang="zh-CN" altLang="en-US" sz="32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645" name="Rectangle 5"/>
          <p:cNvSpPr>
            <a:spLocks noChangeArrowheads="1"/>
          </p:cNvSpPr>
          <p:nvPr/>
        </p:nvSpPr>
        <p:spPr bwMode="auto">
          <a:xfrm>
            <a:off x="827088" y="3500438"/>
            <a:ext cx="47783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C</a:t>
            </a:r>
            <a:endParaRPr lang="zh-CN" altLang="en-US" sz="32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4" grpId="0"/>
      <p:bldP spid="11264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ChangeArrowheads="1"/>
          </p:cNvSpPr>
          <p:nvPr/>
        </p:nvSpPr>
        <p:spPr bwMode="auto">
          <a:xfrm>
            <a:off x="539750" y="620713"/>
            <a:ext cx="7993063" cy="2528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1" lang="en-US" altLang="zh-CN" sz="3200" b="1">
                <a:latin typeface="Times New Roman" panose="02020603050405020304" pitchFamily="18" charset="0"/>
              </a:rPr>
              <a:t>(       ) 5. --- I’m sorry to keep you waiting.</a:t>
            </a:r>
          </a:p>
          <a:p>
            <a:r>
              <a:rPr kumimoji="1" lang="en-US" altLang="zh-CN" sz="3200" b="1">
                <a:latin typeface="Times New Roman" panose="02020603050405020304" pitchFamily="18" charset="0"/>
              </a:rPr>
              <a:t>--- Oh, not at all. I ___ here only a few minutes.</a:t>
            </a:r>
          </a:p>
          <a:p>
            <a:r>
              <a:rPr kumimoji="1" lang="en-US" altLang="zh-CN" sz="3200" b="1">
                <a:latin typeface="Times New Roman" panose="02020603050405020304" pitchFamily="18" charset="0"/>
              </a:rPr>
              <a:t>    A. have been             B. had been</a:t>
            </a:r>
          </a:p>
          <a:p>
            <a:r>
              <a:rPr kumimoji="1" lang="en-US" altLang="zh-CN" sz="3200" b="1">
                <a:latin typeface="Times New Roman" panose="02020603050405020304" pitchFamily="18" charset="0"/>
              </a:rPr>
              <a:t>    C. was                        D. will be</a:t>
            </a:r>
          </a:p>
        </p:txBody>
      </p:sp>
      <p:sp>
        <p:nvSpPr>
          <p:cNvPr id="74755" name="Rectangle 3"/>
          <p:cNvSpPr>
            <a:spLocks noChangeArrowheads="1"/>
          </p:cNvSpPr>
          <p:nvPr/>
        </p:nvSpPr>
        <p:spPr bwMode="auto">
          <a:xfrm>
            <a:off x="684213" y="3573463"/>
            <a:ext cx="7777162" cy="2528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1" lang="en-US" altLang="zh-CN" sz="3200" b="1">
                <a:latin typeface="Times New Roman" panose="02020603050405020304" pitchFamily="18" charset="0"/>
              </a:rPr>
              <a:t>(       ) 6. Shirley ___ a book about China last year but I don’t know whether she has finished it.</a:t>
            </a:r>
          </a:p>
          <a:p>
            <a:r>
              <a:rPr kumimoji="1" lang="en-US" altLang="zh-CN" sz="3200" b="1">
                <a:latin typeface="Times New Roman" panose="02020603050405020304" pitchFamily="18" charset="0"/>
              </a:rPr>
              <a:t>    A. has written           B. wrote</a:t>
            </a:r>
          </a:p>
          <a:p>
            <a:r>
              <a:rPr kumimoji="1" lang="en-US" altLang="zh-CN" sz="3200" b="1">
                <a:latin typeface="Times New Roman" panose="02020603050405020304" pitchFamily="18" charset="0"/>
              </a:rPr>
              <a:t>    C. had written           D. was writing</a:t>
            </a:r>
          </a:p>
        </p:txBody>
      </p:sp>
      <p:sp>
        <p:nvSpPr>
          <p:cNvPr id="113669" name="Rectangle 5"/>
          <p:cNvSpPr>
            <a:spLocks noChangeArrowheads="1"/>
          </p:cNvSpPr>
          <p:nvPr/>
        </p:nvSpPr>
        <p:spPr bwMode="auto">
          <a:xfrm>
            <a:off x="900113" y="620713"/>
            <a:ext cx="47783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A</a:t>
            </a:r>
            <a:endParaRPr lang="zh-CN" altLang="en-US" sz="32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3670" name="Rectangle 6"/>
          <p:cNvSpPr>
            <a:spLocks noChangeArrowheads="1"/>
          </p:cNvSpPr>
          <p:nvPr/>
        </p:nvSpPr>
        <p:spPr bwMode="auto">
          <a:xfrm>
            <a:off x="1008063" y="3573463"/>
            <a:ext cx="47783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D</a:t>
            </a:r>
            <a:endParaRPr lang="zh-CN" altLang="en-US" sz="32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3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36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36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36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36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ChangeArrowheads="1"/>
          </p:cNvSpPr>
          <p:nvPr/>
        </p:nvSpPr>
        <p:spPr bwMode="auto">
          <a:xfrm>
            <a:off x="395288" y="3573463"/>
            <a:ext cx="8280400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/>
            <a:r>
              <a:rPr lang="en-US" altLang="zh-CN" sz="3200" b="1">
                <a:latin typeface="Times New Roman" panose="02020603050405020304" pitchFamily="18" charset="0"/>
              </a:rPr>
              <a:t>(        ) 8.When we got to his home, we learned he ___ for almost an hour.</a:t>
            </a:r>
          </a:p>
          <a:p>
            <a:pPr marL="342900" indent="-342900"/>
            <a:r>
              <a:rPr lang="en-US" altLang="zh-CN" sz="3200" b="1">
                <a:latin typeface="Times New Roman" panose="02020603050405020304" pitchFamily="18" charset="0"/>
              </a:rPr>
              <a:t>    A. went                          B. had gone  </a:t>
            </a:r>
          </a:p>
          <a:p>
            <a:pPr marL="342900" indent="-342900"/>
            <a:r>
              <a:rPr lang="en-US" altLang="zh-CN" sz="3200" b="1">
                <a:latin typeface="Times New Roman" panose="02020603050405020304" pitchFamily="18" charset="0"/>
              </a:rPr>
              <a:t>    C. had been away         D. has gone</a:t>
            </a:r>
          </a:p>
        </p:txBody>
      </p:sp>
      <p:sp>
        <p:nvSpPr>
          <p:cNvPr id="114693" name="Rectangle 5"/>
          <p:cNvSpPr>
            <a:spLocks noChangeArrowheads="1"/>
          </p:cNvSpPr>
          <p:nvPr/>
        </p:nvSpPr>
        <p:spPr bwMode="auto">
          <a:xfrm>
            <a:off x="898525" y="3573463"/>
            <a:ext cx="4778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C</a:t>
            </a:r>
            <a:endParaRPr lang="zh-CN" altLang="en-US" sz="32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76804" name="Rectangle 6"/>
          <p:cNvSpPr>
            <a:spLocks noChangeArrowheads="1"/>
          </p:cNvSpPr>
          <p:nvPr/>
        </p:nvSpPr>
        <p:spPr bwMode="auto">
          <a:xfrm>
            <a:off x="468313" y="765175"/>
            <a:ext cx="8064500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/>
            <a:r>
              <a:rPr kumimoji="1" lang="en-US" altLang="zh-CN" sz="3200" b="1">
                <a:latin typeface="Times New Roman" panose="02020603050405020304" pitchFamily="18" charset="0"/>
              </a:rPr>
              <a:t>(       ) 7.---Can I join the club, Dad?</a:t>
            </a:r>
          </a:p>
          <a:p>
            <a:pPr marL="342900" indent="-342900"/>
            <a:r>
              <a:rPr kumimoji="1" lang="en-US" altLang="zh-CN" sz="3200" b="1">
                <a:latin typeface="Times New Roman" panose="02020603050405020304" pitchFamily="18" charset="0"/>
              </a:rPr>
              <a:t>---You can when you ___ a bit older.</a:t>
            </a:r>
          </a:p>
          <a:p>
            <a:pPr marL="342900" indent="-342900"/>
            <a:r>
              <a:rPr kumimoji="1" lang="en-US" altLang="zh-CN" sz="3200" b="1">
                <a:latin typeface="Times New Roman" panose="02020603050405020304" pitchFamily="18" charset="0"/>
              </a:rPr>
              <a:t>    A. get                        B. will get</a:t>
            </a:r>
          </a:p>
          <a:p>
            <a:pPr marL="342900" indent="-342900"/>
            <a:r>
              <a:rPr kumimoji="1" lang="en-US" altLang="zh-CN" sz="3200" b="1">
                <a:latin typeface="Times New Roman" panose="02020603050405020304" pitchFamily="18" charset="0"/>
              </a:rPr>
              <a:t>    C. are getting           D. will have got</a:t>
            </a:r>
            <a:endParaRPr kumimoji="1" lang="zh-CN" altLang="en-US" sz="3200" b="1">
              <a:latin typeface="Times New Roman" panose="02020603050405020304" pitchFamily="18" charset="0"/>
            </a:endParaRPr>
          </a:p>
        </p:txBody>
      </p:sp>
      <p:sp>
        <p:nvSpPr>
          <p:cNvPr id="114695" name="Rectangle 7"/>
          <p:cNvSpPr>
            <a:spLocks noChangeArrowheads="1"/>
          </p:cNvSpPr>
          <p:nvPr/>
        </p:nvSpPr>
        <p:spPr bwMode="auto">
          <a:xfrm>
            <a:off x="757238" y="765175"/>
            <a:ext cx="4778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A</a:t>
            </a:r>
            <a:endParaRPr lang="zh-CN" altLang="en-US" sz="32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4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3" grpId="0"/>
      <p:bldP spid="11469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395288" y="4005263"/>
            <a:ext cx="7993062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1" lang="en-US" altLang="zh-CN" sz="3200" b="1">
                <a:latin typeface="Times New Roman" panose="02020603050405020304" pitchFamily="18" charset="0"/>
              </a:rPr>
              <a:t>(       ) 10. I don’t think Jim saw me; he ___ at the sky.</a:t>
            </a:r>
          </a:p>
          <a:p>
            <a:r>
              <a:rPr kumimoji="1" lang="en-US" altLang="zh-CN" sz="3200" b="1">
                <a:latin typeface="Times New Roman" panose="02020603050405020304" pitchFamily="18" charset="0"/>
              </a:rPr>
              <a:t>    A. just stared              B. was just staring</a:t>
            </a:r>
          </a:p>
          <a:p>
            <a:r>
              <a:rPr kumimoji="1" lang="en-US" altLang="zh-CN" sz="3200" b="1">
                <a:latin typeface="Times New Roman" panose="02020603050405020304" pitchFamily="18" charset="0"/>
              </a:rPr>
              <a:t>    C. has just stared        D. had just stared</a:t>
            </a:r>
          </a:p>
        </p:txBody>
      </p:sp>
      <p:sp>
        <p:nvSpPr>
          <p:cNvPr id="115716" name="Rectangle 4"/>
          <p:cNvSpPr>
            <a:spLocks noChangeArrowheads="1"/>
          </p:cNvSpPr>
          <p:nvPr/>
        </p:nvSpPr>
        <p:spPr bwMode="auto">
          <a:xfrm>
            <a:off x="755650" y="4005263"/>
            <a:ext cx="4556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B</a:t>
            </a:r>
            <a:endParaRPr lang="zh-CN" altLang="en-US" sz="32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78852" name="Rectangle 10"/>
          <p:cNvSpPr>
            <a:spLocks noChangeArrowheads="1"/>
          </p:cNvSpPr>
          <p:nvPr/>
        </p:nvSpPr>
        <p:spPr bwMode="auto">
          <a:xfrm>
            <a:off x="395288" y="692150"/>
            <a:ext cx="8280400" cy="301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/>
            <a:r>
              <a:rPr kumimoji="1" lang="en-US" altLang="zh-CN" sz="3200" b="1">
                <a:latin typeface="Times New Roman" panose="02020603050405020304" pitchFamily="18" charset="0"/>
              </a:rPr>
              <a:t>(        ) 9. ---Do you know when she ___?</a:t>
            </a:r>
          </a:p>
          <a:p>
            <a:pPr marL="342900" indent="-342900"/>
            <a:r>
              <a:rPr kumimoji="1" lang="en-US" altLang="zh-CN" sz="3200" b="1">
                <a:latin typeface="Times New Roman" panose="02020603050405020304" pitchFamily="18" charset="0"/>
              </a:rPr>
              <a:t>    ---No, but I’ll tell you as soon as she ___.</a:t>
            </a:r>
          </a:p>
          <a:p>
            <a:pPr marL="342900" indent="-342900"/>
            <a:r>
              <a:rPr kumimoji="1" lang="en-US" altLang="zh-CN" sz="3200" b="1">
                <a:latin typeface="Times New Roman" panose="02020603050405020304" pitchFamily="18" charset="0"/>
              </a:rPr>
              <a:t>    A. will come; comes</a:t>
            </a:r>
          </a:p>
          <a:p>
            <a:pPr marL="342900" indent="-342900"/>
            <a:r>
              <a:rPr kumimoji="1" lang="en-US" altLang="zh-CN" sz="3200" b="1">
                <a:latin typeface="Times New Roman" panose="02020603050405020304" pitchFamily="18" charset="0"/>
              </a:rPr>
              <a:t>    B. comes; will come</a:t>
            </a:r>
          </a:p>
          <a:p>
            <a:pPr marL="342900" indent="-342900"/>
            <a:r>
              <a:rPr kumimoji="1" lang="en-US" altLang="zh-CN" sz="3200" b="1">
                <a:latin typeface="Times New Roman" panose="02020603050405020304" pitchFamily="18" charset="0"/>
              </a:rPr>
              <a:t>    C. will come; will come</a:t>
            </a:r>
          </a:p>
          <a:p>
            <a:pPr marL="342900" indent="-342900"/>
            <a:r>
              <a:rPr kumimoji="1" lang="en-US" altLang="zh-CN" sz="3200" b="1">
                <a:latin typeface="Times New Roman" panose="02020603050405020304" pitchFamily="18" charset="0"/>
              </a:rPr>
              <a:t>    D. comes; comes</a:t>
            </a:r>
          </a:p>
        </p:txBody>
      </p:sp>
      <p:sp>
        <p:nvSpPr>
          <p:cNvPr id="115723" name="Rectangle 11"/>
          <p:cNvSpPr>
            <a:spLocks noChangeArrowheads="1"/>
          </p:cNvSpPr>
          <p:nvPr/>
        </p:nvSpPr>
        <p:spPr bwMode="auto">
          <a:xfrm>
            <a:off x="755650" y="763588"/>
            <a:ext cx="4778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A</a:t>
            </a:r>
            <a:endParaRPr lang="zh-CN" altLang="en-US" sz="32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57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57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5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5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5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15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6" grpId="0"/>
      <p:bldP spid="11572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3"/>
          <p:cNvSpPr>
            <a:spLocks noChangeArrowheads="1"/>
          </p:cNvSpPr>
          <p:nvPr/>
        </p:nvSpPr>
        <p:spPr bwMode="auto">
          <a:xfrm>
            <a:off x="395288" y="4076700"/>
            <a:ext cx="8135937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1" lang="en-US" altLang="zh-CN" sz="3200" b="1">
                <a:latin typeface="Times New Roman" panose="02020603050405020304" pitchFamily="18" charset="0"/>
              </a:rPr>
              <a:t>(        ) 12.The price ___, but I doubt whether it will remain so.</a:t>
            </a:r>
          </a:p>
          <a:p>
            <a:r>
              <a:rPr kumimoji="1" lang="en-US" altLang="zh-CN" sz="3200" b="1">
                <a:latin typeface="Times New Roman" panose="02020603050405020304" pitchFamily="18" charset="0"/>
              </a:rPr>
              <a:t>    A. went down                  B. will go down</a:t>
            </a:r>
          </a:p>
          <a:p>
            <a:r>
              <a:rPr kumimoji="1" lang="en-US" altLang="zh-CN" sz="3200" b="1">
                <a:latin typeface="Times New Roman" panose="02020603050405020304" pitchFamily="18" charset="0"/>
              </a:rPr>
              <a:t>    C. has gone down           D. was going down</a:t>
            </a:r>
          </a:p>
        </p:txBody>
      </p:sp>
      <p:sp>
        <p:nvSpPr>
          <p:cNvPr id="116742" name="Rectangle 6"/>
          <p:cNvSpPr>
            <a:spLocks noChangeArrowheads="1"/>
          </p:cNvSpPr>
          <p:nvPr/>
        </p:nvSpPr>
        <p:spPr bwMode="auto">
          <a:xfrm>
            <a:off x="827088" y="4076700"/>
            <a:ext cx="4778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C</a:t>
            </a:r>
            <a:endParaRPr lang="zh-CN" altLang="en-US" sz="32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80900" name="Rectangle 8"/>
          <p:cNvSpPr>
            <a:spLocks noChangeArrowheads="1"/>
          </p:cNvSpPr>
          <p:nvPr/>
        </p:nvSpPr>
        <p:spPr bwMode="auto">
          <a:xfrm>
            <a:off x="468313" y="908050"/>
            <a:ext cx="8351837" cy="252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/>
            <a:r>
              <a:rPr lang="en-US" altLang="zh-CN" sz="3200" b="1">
                <a:latin typeface="Times New Roman" panose="02020603050405020304" pitchFamily="18" charset="0"/>
              </a:rPr>
              <a:t>(       ) 11.---Alice, why didn’t you come yesterday?</a:t>
            </a:r>
          </a:p>
          <a:p>
            <a:pPr marL="342900" indent="-342900"/>
            <a:r>
              <a:rPr lang="en-US" altLang="zh-CN" sz="3200" b="1">
                <a:latin typeface="Times New Roman" panose="02020603050405020304" pitchFamily="18" charset="0"/>
              </a:rPr>
              <a:t>---I ___, but I had an unexpected visitor.</a:t>
            </a:r>
          </a:p>
          <a:p>
            <a:pPr marL="342900" indent="-342900"/>
            <a:r>
              <a:rPr lang="en-US" altLang="zh-CN" sz="3200" b="1">
                <a:latin typeface="Times New Roman" panose="02020603050405020304" pitchFamily="18" charset="0"/>
              </a:rPr>
              <a:t>    A. had                          B. would</a:t>
            </a:r>
          </a:p>
          <a:p>
            <a:pPr marL="342900" indent="-342900"/>
            <a:r>
              <a:rPr lang="en-US" altLang="zh-CN" sz="3200" b="1">
                <a:latin typeface="Times New Roman" panose="02020603050405020304" pitchFamily="18" charset="0"/>
              </a:rPr>
              <a:t>    C. was going to            D. did</a:t>
            </a:r>
          </a:p>
        </p:txBody>
      </p:sp>
      <p:sp>
        <p:nvSpPr>
          <p:cNvPr id="116745" name="Rectangle 9"/>
          <p:cNvSpPr>
            <a:spLocks noChangeArrowheads="1"/>
          </p:cNvSpPr>
          <p:nvPr/>
        </p:nvSpPr>
        <p:spPr bwMode="auto">
          <a:xfrm>
            <a:off x="827088" y="933450"/>
            <a:ext cx="4778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C</a:t>
            </a:r>
            <a:endParaRPr lang="zh-CN" altLang="en-US" sz="32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6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2" grpId="0"/>
      <p:bldP spid="11674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ChangeArrowheads="1"/>
          </p:cNvSpPr>
          <p:nvPr/>
        </p:nvSpPr>
        <p:spPr bwMode="auto">
          <a:xfrm>
            <a:off x="395288" y="3716338"/>
            <a:ext cx="8208962" cy="2528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/>
            <a:r>
              <a:rPr lang="en-US" altLang="zh-CN" sz="3200" b="1">
                <a:latin typeface="Times New Roman" panose="02020603050405020304" pitchFamily="18" charset="0"/>
              </a:rPr>
              <a:t>(       ) 14. ---Did you meet John here at the university?</a:t>
            </a:r>
          </a:p>
          <a:p>
            <a:pPr marL="342900" indent="-342900"/>
            <a:r>
              <a:rPr lang="en-US" altLang="zh-CN" sz="3200" b="1">
                <a:latin typeface="Times New Roman" panose="02020603050405020304" pitchFamily="18" charset="0"/>
              </a:rPr>
              <a:t>   --- No, we ___ when I started college.</a:t>
            </a:r>
          </a:p>
          <a:p>
            <a:pPr marL="342900" indent="-342900"/>
            <a:r>
              <a:rPr lang="en-US" altLang="zh-CN" sz="3200" b="1">
                <a:latin typeface="Times New Roman" panose="02020603050405020304" pitchFamily="18" charset="0"/>
              </a:rPr>
              <a:t>    A. have already met       B. already met</a:t>
            </a:r>
          </a:p>
          <a:p>
            <a:pPr marL="342900" indent="-342900"/>
            <a:r>
              <a:rPr lang="en-US" altLang="zh-CN" sz="3200" b="1">
                <a:latin typeface="Times New Roman" panose="02020603050405020304" pitchFamily="18" charset="0"/>
              </a:rPr>
              <a:t>    C. would meet                 D. had already met</a:t>
            </a:r>
            <a:endParaRPr lang="zh-CN" altLang="en-US" sz="3200" b="1">
              <a:latin typeface="Times New Roman" panose="02020603050405020304" pitchFamily="18" charset="0"/>
            </a:endParaRPr>
          </a:p>
        </p:txBody>
      </p:sp>
      <p:sp>
        <p:nvSpPr>
          <p:cNvPr id="117763" name="Rectangle 3"/>
          <p:cNvSpPr>
            <a:spLocks noChangeArrowheads="1"/>
          </p:cNvSpPr>
          <p:nvPr/>
        </p:nvSpPr>
        <p:spPr bwMode="auto">
          <a:xfrm>
            <a:off x="755650" y="3741738"/>
            <a:ext cx="4778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D</a:t>
            </a:r>
            <a:endParaRPr lang="zh-CN" altLang="en-US" sz="32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82948" name="Rectangle 8"/>
          <p:cNvSpPr>
            <a:spLocks noChangeArrowheads="1"/>
          </p:cNvSpPr>
          <p:nvPr/>
        </p:nvSpPr>
        <p:spPr bwMode="auto">
          <a:xfrm>
            <a:off x="395288" y="692150"/>
            <a:ext cx="8424862" cy="252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/>
            <a:r>
              <a:rPr kumimoji="1" lang="en-US" altLang="zh-CN" sz="3200" b="1">
                <a:latin typeface="Times New Roman" panose="02020603050405020304" pitchFamily="18" charset="0"/>
              </a:rPr>
              <a:t>(        ) 13.--- Can I help you, sir?</a:t>
            </a:r>
          </a:p>
          <a:p>
            <a:pPr marL="342900" indent="-342900"/>
            <a:r>
              <a:rPr kumimoji="1" lang="en-US" altLang="zh-CN" sz="3200" b="1">
                <a:latin typeface="Times New Roman" panose="02020603050405020304" pitchFamily="18" charset="0"/>
              </a:rPr>
              <a:t>--- Yes. I bought this radio here yesterday, but it ___.</a:t>
            </a:r>
          </a:p>
          <a:p>
            <a:pPr marL="342900" indent="-342900"/>
            <a:r>
              <a:rPr kumimoji="1" lang="en-US" altLang="zh-CN" sz="3200" b="1">
                <a:latin typeface="Times New Roman" panose="02020603050405020304" pitchFamily="18" charset="0"/>
              </a:rPr>
              <a:t>    A. didn’t work            B. won’t work</a:t>
            </a:r>
          </a:p>
          <a:p>
            <a:pPr marL="342900" indent="-342900"/>
            <a:r>
              <a:rPr kumimoji="1" lang="en-US" altLang="zh-CN" sz="3200" b="1">
                <a:latin typeface="Times New Roman" panose="02020603050405020304" pitchFamily="18" charset="0"/>
              </a:rPr>
              <a:t>    C. can’t work              D. doesn’t work</a:t>
            </a:r>
          </a:p>
        </p:txBody>
      </p:sp>
      <p:sp>
        <p:nvSpPr>
          <p:cNvPr id="117769" name="Rectangle 9"/>
          <p:cNvSpPr>
            <a:spLocks noChangeArrowheads="1"/>
          </p:cNvSpPr>
          <p:nvPr/>
        </p:nvSpPr>
        <p:spPr bwMode="auto">
          <a:xfrm>
            <a:off x="755650" y="692150"/>
            <a:ext cx="4778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D</a:t>
            </a:r>
            <a:endParaRPr lang="zh-CN" altLang="en-US" sz="32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7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77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77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7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3" grpId="0"/>
      <p:bldP spid="11776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0" name="Rectangle 4"/>
          <p:cNvSpPr>
            <a:spLocks noChangeArrowheads="1"/>
          </p:cNvSpPr>
          <p:nvPr/>
        </p:nvSpPr>
        <p:spPr bwMode="auto">
          <a:xfrm>
            <a:off x="1214438" y="4714875"/>
            <a:ext cx="7227887" cy="127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Is smoking good or bad for our health?</a:t>
            </a:r>
          </a:p>
          <a:p>
            <a:pPr>
              <a:lnSpc>
                <a:spcPct val="120000"/>
              </a:lnSpc>
            </a:pPr>
            <a:r>
              <a:rPr lang="en-US" altLang="zh-CN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It’s bad for our health.</a:t>
            </a:r>
          </a:p>
        </p:txBody>
      </p:sp>
      <p:pic>
        <p:nvPicPr>
          <p:cNvPr id="4099" name="Picture 5" descr="xy-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5800" y="1447800"/>
            <a:ext cx="4953000" cy="222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6" descr="1123845960_71_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7400" y="1371600"/>
            <a:ext cx="29718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16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16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ChangeArrowheads="1"/>
          </p:cNvSpPr>
          <p:nvPr/>
        </p:nvSpPr>
        <p:spPr bwMode="auto">
          <a:xfrm>
            <a:off x="468313" y="3933825"/>
            <a:ext cx="8208962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(       ) 16.We were all surprised when he made it clear that he ___ office soon.</a:t>
            </a:r>
          </a:p>
          <a:p>
            <a:pPr marL="342900" indent="-342900"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    A. leaves                  B. would leave</a:t>
            </a:r>
          </a:p>
          <a:p>
            <a:pPr marL="342900" indent="-342900"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    C. left                       D. had left</a:t>
            </a:r>
          </a:p>
        </p:txBody>
      </p:sp>
      <p:sp>
        <p:nvSpPr>
          <p:cNvPr id="118792" name="Rectangle 8"/>
          <p:cNvSpPr>
            <a:spLocks noChangeArrowheads="1"/>
          </p:cNvSpPr>
          <p:nvPr/>
        </p:nvSpPr>
        <p:spPr bwMode="auto">
          <a:xfrm>
            <a:off x="900113" y="4076700"/>
            <a:ext cx="4556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B</a:t>
            </a:r>
            <a:endParaRPr lang="zh-CN" altLang="en-US" sz="32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84996" name="Rectangle 13"/>
          <p:cNvSpPr>
            <a:spLocks noChangeArrowheads="1"/>
          </p:cNvSpPr>
          <p:nvPr/>
        </p:nvSpPr>
        <p:spPr bwMode="auto">
          <a:xfrm>
            <a:off x="611188" y="620713"/>
            <a:ext cx="8064500" cy="301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/>
            <a:r>
              <a:rPr kumimoji="1" lang="en-US" altLang="zh-CN" sz="3200" b="1">
                <a:latin typeface="Times New Roman" panose="02020603050405020304" pitchFamily="18" charset="0"/>
              </a:rPr>
              <a:t>(        ) 15.The reporter said the UFO ____ east to west when he saw it.</a:t>
            </a:r>
          </a:p>
          <a:p>
            <a:pPr marL="342900" indent="-342900"/>
            <a:r>
              <a:rPr kumimoji="1" lang="en-US" altLang="zh-CN" sz="3200" b="1">
                <a:latin typeface="Times New Roman" panose="02020603050405020304" pitchFamily="18" charset="0"/>
              </a:rPr>
              <a:t>    A. traveled     </a:t>
            </a:r>
          </a:p>
          <a:p>
            <a:pPr marL="342900" indent="-342900"/>
            <a:r>
              <a:rPr kumimoji="1" lang="en-US" altLang="zh-CN" sz="3200" b="1">
                <a:latin typeface="Times New Roman" panose="02020603050405020304" pitchFamily="18" charset="0"/>
              </a:rPr>
              <a:t>    B. was traveling </a:t>
            </a:r>
          </a:p>
          <a:p>
            <a:pPr marL="342900" indent="-342900"/>
            <a:r>
              <a:rPr kumimoji="1" lang="en-US" altLang="zh-CN" sz="3200" b="1">
                <a:latin typeface="Times New Roman" panose="02020603050405020304" pitchFamily="18" charset="0"/>
              </a:rPr>
              <a:t>    C. had been traveling</a:t>
            </a:r>
          </a:p>
          <a:p>
            <a:pPr marL="342900" indent="-342900"/>
            <a:r>
              <a:rPr kumimoji="1" lang="en-US" altLang="zh-CN" sz="3200" b="1">
                <a:latin typeface="Times New Roman" panose="02020603050405020304" pitchFamily="18" charset="0"/>
              </a:rPr>
              <a:t>    D. was to travel</a:t>
            </a:r>
          </a:p>
        </p:txBody>
      </p:sp>
      <p:sp>
        <p:nvSpPr>
          <p:cNvPr id="118798" name="Rectangle 14"/>
          <p:cNvSpPr>
            <a:spLocks noChangeArrowheads="1"/>
          </p:cNvSpPr>
          <p:nvPr/>
        </p:nvSpPr>
        <p:spPr bwMode="auto">
          <a:xfrm>
            <a:off x="971550" y="620713"/>
            <a:ext cx="4556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B</a:t>
            </a:r>
            <a:endParaRPr lang="zh-CN" altLang="en-US" sz="32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8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87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87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87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87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8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92" grpId="0"/>
      <p:bldP spid="11879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395288" y="3429000"/>
            <a:ext cx="8280400" cy="301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/>
            <a:r>
              <a:rPr kumimoji="1" lang="en-US" altLang="zh-CN" sz="3200" b="1">
                <a:latin typeface="Times New Roman" panose="02020603050405020304" pitchFamily="18" charset="0"/>
              </a:rPr>
              <a:t>(       ) 18.---Hey, look where you are going!</a:t>
            </a:r>
          </a:p>
          <a:p>
            <a:pPr marL="342900" indent="-342900"/>
            <a:r>
              <a:rPr kumimoji="1" lang="en-US" altLang="zh-CN" sz="3200" b="1">
                <a:latin typeface="Times New Roman" panose="02020603050405020304" pitchFamily="18" charset="0"/>
              </a:rPr>
              <a:t>     ---Oh, I’m terribly sorry. _____.</a:t>
            </a:r>
          </a:p>
          <a:p>
            <a:pPr marL="342900" indent="-342900"/>
            <a:r>
              <a:rPr kumimoji="1" lang="en-US" altLang="zh-CN" sz="3200" b="1">
                <a:latin typeface="Times New Roman" panose="02020603050405020304" pitchFamily="18" charset="0"/>
              </a:rPr>
              <a:t>    A. I’m not noticing</a:t>
            </a:r>
          </a:p>
          <a:p>
            <a:pPr marL="342900" indent="-342900"/>
            <a:r>
              <a:rPr kumimoji="1" lang="en-US" altLang="zh-CN" sz="3200" b="1">
                <a:latin typeface="Times New Roman" panose="02020603050405020304" pitchFamily="18" charset="0"/>
              </a:rPr>
              <a:t>    B. I wasn’t noticing</a:t>
            </a:r>
          </a:p>
          <a:p>
            <a:pPr marL="342900" indent="-342900"/>
            <a:r>
              <a:rPr kumimoji="1" lang="en-US" altLang="zh-CN" sz="3200" b="1">
                <a:latin typeface="Times New Roman" panose="02020603050405020304" pitchFamily="18" charset="0"/>
              </a:rPr>
              <a:t>    C. I haven’t notice</a:t>
            </a:r>
          </a:p>
          <a:p>
            <a:pPr marL="342900" indent="-342900"/>
            <a:r>
              <a:rPr kumimoji="1" lang="en-US" altLang="zh-CN" sz="3200" b="1">
                <a:latin typeface="Times New Roman" panose="02020603050405020304" pitchFamily="18" charset="0"/>
              </a:rPr>
              <a:t>    D. I don’t notice</a:t>
            </a:r>
          </a:p>
        </p:txBody>
      </p:sp>
      <p:sp>
        <p:nvSpPr>
          <p:cNvPr id="119811" name="Rectangle 3"/>
          <p:cNvSpPr>
            <a:spLocks noChangeArrowheads="1"/>
          </p:cNvSpPr>
          <p:nvPr/>
        </p:nvSpPr>
        <p:spPr bwMode="auto">
          <a:xfrm>
            <a:off x="682625" y="3429000"/>
            <a:ext cx="4556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B</a:t>
            </a:r>
            <a:endParaRPr lang="zh-CN" altLang="en-US" sz="32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87044" name="Rectangle 6"/>
          <p:cNvSpPr>
            <a:spLocks noChangeArrowheads="1"/>
          </p:cNvSpPr>
          <p:nvPr/>
        </p:nvSpPr>
        <p:spPr bwMode="auto">
          <a:xfrm>
            <a:off x="395288" y="620713"/>
            <a:ext cx="8280400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(       ) 17.When I got to the cinema, the film ____ for five minutes.</a:t>
            </a:r>
          </a:p>
          <a:p>
            <a:pPr marL="342900" indent="-342900"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    A. had began            B. was on  </a:t>
            </a:r>
          </a:p>
          <a:p>
            <a:pPr marL="342900" indent="-342900"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    C. has begun             D. had been on </a:t>
            </a:r>
            <a:endParaRPr lang="zh-CN" altLang="en-US" sz="3200" b="1">
              <a:latin typeface="Times New Roman" panose="02020603050405020304" pitchFamily="18" charset="0"/>
            </a:endParaRPr>
          </a:p>
        </p:txBody>
      </p:sp>
      <p:sp>
        <p:nvSpPr>
          <p:cNvPr id="119815" name="Rectangle 7"/>
          <p:cNvSpPr>
            <a:spLocks noChangeArrowheads="1"/>
          </p:cNvSpPr>
          <p:nvPr/>
        </p:nvSpPr>
        <p:spPr bwMode="auto">
          <a:xfrm>
            <a:off x="754063" y="763588"/>
            <a:ext cx="47783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D</a:t>
            </a:r>
            <a:endParaRPr lang="zh-CN" altLang="en-US" sz="32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9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98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98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98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98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9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1" grpId="0"/>
      <p:bldP spid="11981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468313" y="3429000"/>
            <a:ext cx="8064500" cy="301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/>
            <a:r>
              <a:rPr kumimoji="1" lang="en-US" altLang="zh-CN" sz="3200" b="1">
                <a:latin typeface="Times New Roman" panose="02020603050405020304" pitchFamily="18" charset="0"/>
              </a:rPr>
              <a:t>(       ) 20.The last time I ___ Jane, she ___ cotton in the fields.</a:t>
            </a:r>
          </a:p>
          <a:p>
            <a:pPr marL="342900" indent="-342900"/>
            <a:r>
              <a:rPr kumimoji="1" lang="en-US" altLang="zh-CN" sz="3200" b="1">
                <a:latin typeface="Times New Roman" panose="02020603050405020304" pitchFamily="18" charset="0"/>
              </a:rPr>
              <a:t>    A. had seen; was picking</a:t>
            </a:r>
          </a:p>
          <a:p>
            <a:pPr marL="342900" indent="-342900"/>
            <a:r>
              <a:rPr kumimoji="1" lang="en-US" altLang="zh-CN" sz="3200" b="1">
                <a:latin typeface="Times New Roman" panose="02020603050405020304" pitchFamily="18" charset="0"/>
              </a:rPr>
              <a:t>    B. saw; picked</a:t>
            </a:r>
          </a:p>
          <a:p>
            <a:pPr marL="342900" indent="-342900"/>
            <a:r>
              <a:rPr kumimoji="1" lang="en-US" altLang="zh-CN" sz="3200" b="1">
                <a:latin typeface="Times New Roman" panose="02020603050405020304" pitchFamily="18" charset="0"/>
              </a:rPr>
              <a:t>    C. had seen; picked</a:t>
            </a:r>
          </a:p>
          <a:p>
            <a:pPr marL="342900" indent="-342900"/>
            <a:r>
              <a:rPr kumimoji="1" lang="en-US" altLang="zh-CN" sz="3200" b="1">
                <a:latin typeface="Times New Roman" panose="02020603050405020304" pitchFamily="18" charset="0"/>
              </a:rPr>
              <a:t>    D. saw; was picking</a:t>
            </a:r>
            <a:endParaRPr kumimoji="1" lang="zh-CN" altLang="en-US" sz="3200" b="1">
              <a:latin typeface="Times New Roman" panose="02020603050405020304" pitchFamily="18" charset="0"/>
            </a:endParaRPr>
          </a:p>
        </p:txBody>
      </p:sp>
      <p:sp>
        <p:nvSpPr>
          <p:cNvPr id="120835" name="Rectangle 3"/>
          <p:cNvSpPr>
            <a:spLocks noChangeArrowheads="1"/>
          </p:cNvSpPr>
          <p:nvPr/>
        </p:nvSpPr>
        <p:spPr bwMode="auto">
          <a:xfrm>
            <a:off x="757238" y="3429000"/>
            <a:ext cx="4778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D</a:t>
            </a:r>
            <a:endParaRPr lang="zh-CN" altLang="en-US" sz="32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89092" name="Rectangle 4"/>
          <p:cNvSpPr>
            <a:spLocks noChangeArrowheads="1"/>
          </p:cNvSpPr>
          <p:nvPr/>
        </p:nvSpPr>
        <p:spPr bwMode="auto">
          <a:xfrm>
            <a:off x="395288" y="260350"/>
            <a:ext cx="8135937" cy="301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/>
            <a:r>
              <a:rPr lang="en-US" altLang="zh-CN" sz="3200" b="1">
                <a:latin typeface="Times New Roman" panose="02020603050405020304" pitchFamily="18" charset="0"/>
              </a:rPr>
              <a:t>(       ) 19.Class ___ by the time I ____ there, so I took a seat in the back.</a:t>
            </a:r>
          </a:p>
          <a:p>
            <a:pPr marL="342900" indent="-342900"/>
            <a:r>
              <a:rPr lang="en-US" altLang="zh-CN" sz="3200" b="1">
                <a:latin typeface="Times New Roman" panose="02020603050405020304" pitchFamily="18" charset="0"/>
              </a:rPr>
              <a:t>    A. has begun, get     </a:t>
            </a:r>
          </a:p>
          <a:p>
            <a:pPr marL="342900" indent="-342900"/>
            <a:r>
              <a:rPr lang="en-US" altLang="zh-CN" sz="3200" b="1">
                <a:latin typeface="Times New Roman" panose="02020603050405020304" pitchFamily="18" charset="0"/>
              </a:rPr>
              <a:t>    B. had begun, got</a:t>
            </a:r>
          </a:p>
          <a:p>
            <a:pPr marL="342900" indent="-342900"/>
            <a:r>
              <a:rPr lang="en-US" altLang="zh-CN" sz="3200" b="1">
                <a:latin typeface="Times New Roman" panose="02020603050405020304" pitchFamily="18" charset="0"/>
              </a:rPr>
              <a:t>    C. began, got           </a:t>
            </a:r>
          </a:p>
          <a:p>
            <a:pPr marL="342900" indent="-342900"/>
            <a:r>
              <a:rPr lang="en-US" altLang="zh-CN" sz="3200" b="1">
                <a:latin typeface="Times New Roman" panose="02020603050405020304" pitchFamily="18" charset="0"/>
              </a:rPr>
              <a:t>    D. begins, get</a:t>
            </a:r>
            <a:endParaRPr lang="zh-CN" altLang="en-US" sz="3200" b="1">
              <a:latin typeface="Times New Roman" panose="02020603050405020304" pitchFamily="18" charset="0"/>
            </a:endParaRPr>
          </a:p>
        </p:txBody>
      </p:sp>
      <p:sp>
        <p:nvSpPr>
          <p:cNvPr id="120837" name="Rectangle 5"/>
          <p:cNvSpPr>
            <a:spLocks noChangeArrowheads="1"/>
          </p:cNvSpPr>
          <p:nvPr/>
        </p:nvSpPr>
        <p:spPr bwMode="auto">
          <a:xfrm>
            <a:off x="754063" y="260350"/>
            <a:ext cx="4556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B</a:t>
            </a:r>
            <a:endParaRPr lang="zh-CN" altLang="en-US" sz="32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08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08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08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08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0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5" grpId="0"/>
      <p:bldP spid="12083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3059832" y="404813"/>
            <a:ext cx="24479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6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链接中考</a:t>
            </a:r>
          </a:p>
        </p:txBody>
      </p:sp>
      <p:sp>
        <p:nvSpPr>
          <p:cNvPr id="91139" name="Rectangle 3"/>
          <p:cNvSpPr>
            <a:spLocks noChangeArrowheads="1"/>
          </p:cNvSpPr>
          <p:nvPr/>
        </p:nvSpPr>
        <p:spPr bwMode="auto">
          <a:xfrm>
            <a:off x="250825" y="1125538"/>
            <a:ext cx="8424863" cy="301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altLang="zh-CN" sz="3200" b="1" dirty="0">
                <a:latin typeface="Times New Roman" panose="02020603050405020304" pitchFamily="18" charset="0"/>
              </a:rPr>
              <a:t>(      )1. —I called you at 4:00 yesterday  afternoon, but no one answered.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</a:rPr>
              <a:t>—Sorry, I _____ with my friends at that time. (2011</a:t>
            </a:r>
            <a:r>
              <a:rPr lang="zh-CN" altLang="en-US" sz="3200" b="1" dirty="0">
                <a:latin typeface="Times New Roman" panose="02020603050405020304" pitchFamily="18" charset="0"/>
              </a:rPr>
              <a:t>河南省</a:t>
            </a:r>
            <a:r>
              <a:rPr lang="en-US" altLang="zh-CN" sz="3200" b="1" dirty="0">
                <a:latin typeface="Times New Roman" panose="02020603050405020304" pitchFamily="18" charset="0"/>
              </a:rPr>
              <a:t>)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</a:rPr>
              <a:t>    A. swim                   B. swam 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</a:rPr>
              <a:t>    C. will swim            D. was swimming</a:t>
            </a:r>
          </a:p>
        </p:txBody>
      </p:sp>
      <p:sp>
        <p:nvSpPr>
          <p:cNvPr id="133124" name="Rectangle 4"/>
          <p:cNvSpPr>
            <a:spLocks noChangeArrowheads="1"/>
          </p:cNvSpPr>
          <p:nvPr/>
        </p:nvSpPr>
        <p:spPr bwMode="auto">
          <a:xfrm>
            <a:off x="611188" y="1196975"/>
            <a:ext cx="5397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D</a:t>
            </a:r>
            <a:endParaRPr lang="zh-CN" altLang="en-US" sz="32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91141" name="Rectangle 5"/>
          <p:cNvSpPr>
            <a:spLocks noChangeArrowheads="1"/>
          </p:cNvSpPr>
          <p:nvPr/>
        </p:nvSpPr>
        <p:spPr bwMode="auto">
          <a:xfrm>
            <a:off x="179388" y="4652963"/>
            <a:ext cx="8569325" cy="155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altLang="zh-CN" sz="3200" b="1" dirty="0">
                <a:latin typeface="Times New Roman" panose="02020603050405020304" pitchFamily="18" charset="0"/>
              </a:rPr>
              <a:t>(       )2. Don't make so much noise. The children _______ an English lesson. (2011</a:t>
            </a:r>
            <a:r>
              <a:rPr lang="zh-CN" altLang="en-US" sz="3200" b="1" dirty="0">
                <a:latin typeface="Times New Roman" panose="02020603050405020304" pitchFamily="18" charset="0"/>
              </a:rPr>
              <a:t>黑龙江绥化市</a:t>
            </a:r>
            <a:r>
              <a:rPr lang="en-US" altLang="zh-CN" sz="3200" b="1" dirty="0">
                <a:latin typeface="Times New Roman" panose="02020603050405020304" pitchFamily="18" charset="0"/>
              </a:rPr>
              <a:t>)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</a:rPr>
              <a:t>    A. have        B. are having        C. were having</a:t>
            </a:r>
            <a:endParaRPr lang="zh-CN" altLang="en-US" sz="3200" b="1" dirty="0">
              <a:latin typeface="Times New Roman" panose="02020603050405020304" pitchFamily="18" charset="0"/>
            </a:endParaRPr>
          </a:p>
        </p:txBody>
      </p:sp>
      <p:sp>
        <p:nvSpPr>
          <p:cNvPr id="133126" name="Rectangle 6"/>
          <p:cNvSpPr>
            <a:spLocks noChangeArrowheads="1"/>
          </p:cNvSpPr>
          <p:nvPr/>
        </p:nvSpPr>
        <p:spPr bwMode="auto">
          <a:xfrm>
            <a:off x="539750" y="4652963"/>
            <a:ext cx="4556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B</a:t>
            </a:r>
            <a:endParaRPr lang="zh-CN" altLang="en-US" sz="32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33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33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4" grpId="0"/>
      <p:bldP spid="13312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ChangeArrowheads="1"/>
          </p:cNvSpPr>
          <p:nvPr/>
        </p:nvSpPr>
        <p:spPr bwMode="auto">
          <a:xfrm>
            <a:off x="323850" y="333375"/>
            <a:ext cx="8531225" cy="252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altLang="zh-CN" sz="3200" b="1" dirty="0">
                <a:latin typeface="Times New Roman" panose="02020603050405020304" pitchFamily="18" charset="0"/>
              </a:rPr>
              <a:t>(      )3. So far this year, many new houses ________ in </a:t>
            </a:r>
            <a:r>
              <a:rPr lang="en-US" altLang="zh-CN" sz="3200" b="1" dirty="0" err="1">
                <a:latin typeface="Times New Roman" panose="02020603050405020304" pitchFamily="18" charset="0"/>
              </a:rPr>
              <a:t>Wenchuan</a:t>
            </a:r>
            <a:r>
              <a:rPr lang="en-US" altLang="zh-CN" sz="3200" b="1" dirty="0">
                <a:latin typeface="Times New Roman" panose="02020603050405020304" pitchFamily="18" charset="0"/>
              </a:rPr>
              <a:t> with the help of the government. (2011</a:t>
            </a:r>
            <a:r>
              <a:rPr lang="zh-CN" altLang="en-US" sz="3200" b="1" dirty="0">
                <a:latin typeface="Times New Roman" panose="02020603050405020304" pitchFamily="18" charset="0"/>
              </a:rPr>
              <a:t>四川资阳</a:t>
            </a:r>
            <a:r>
              <a:rPr lang="en-US" altLang="zh-CN" sz="3200" b="1" dirty="0">
                <a:latin typeface="Times New Roman" panose="02020603050405020304" pitchFamily="18" charset="0"/>
              </a:rPr>
              <a:t>)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</a:rPr>
              <a:t>    A. build               B. are built         </a:t>
            </a:r>
            <a:br>
              <a:rPr lang="en-US" altLang="zh-CN" sz="3200" b="1" dirty="0">
                <a:latin typeface="Times New Roman" panose="02020603050405020304" pitchFamily="18" charset="0"/>
              </a:rPr>
            </a:br>
            <a:r>
              <a:rPr lang="en-US" altLang="zh-CN" sz="3200" b="1" dirty="0">
                <a:latin typeface="Times New Roman" panose="02020603050405020304" pitchFamily="18" charset="0"/>
              </a:rPr>
              <a:t>    C. will build        D. have been built</a:t>
            </a:r>
          </a:p>
        </p:txBody>
      </p:sp>
      <p:sp>
        <p:nvSpPr>
          <p:cNvPr id="134153" name="Rectangle 9"/>
          <p:cNvSpPr>
            <a:spLocks noChangeArrowheads="1"/>
          </p:cNvSpPr>
          <p:nvPr/>
        </p:nvSpPr>
        <p:spPr bwMode="auto">
          <a:xfrm>
            <a:off x="611188" y="333375"/>
            <a:ext cx="4778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93188" name="Rectangle 10"/>
          <p:cNvSpPr>
            <a:spLocks noChangeArrowheads="1"/>
          </p:cNvSpPr>
          <p:nvPr/>
        </p:nvSpPr>
        <p:spPr bwMode="auto">
          <a:xfrm>
            <a:off x="250825" y="3357563"/>
            <a:ext cx="8208963" cy="262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(      )4. I was very angry with John — he just _____ when I spoke to him. (2011</a:t>
            </a:r>
            <a:r>
              <a:rPr lang="zh-CN" altLang="en-US" sz="3200" b="1" dirty="0">
                <a:latin typeface="Times New Roman" panose="02020603050405020304" pitchFamily="18" charset="0"/>
              </a:rPr>
              <a:t>江苏徐州</a:t>
            </a:r>
            <a:r>
              <a:rPr lang="en-US" altLang="zh-CN" sz="3200" b="1" dirty="0">
                <a:latin typeface="Times New Roman" panose="02020603050405020304" pitchFamily="18" charset="0"/>
              </a:rPr>
              <a:t>)</a:t>
            </a:r>
          </a:p>
          <a:p>
            <a:pPr>
              <a:lnSpc>
                <a:spcPct val="13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A. isn’t listening          B. hasn’t listened  </a:t>
            </a:r>
          </a:p>
          <a:p>
            <a:pPr>
              <a:lnSpc>
                <a:spcPct val="13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C. didn’t listen            D. wasn’t listening</a:t>
            </a:r>
            <a:endParaRPr lang="zh-CN" altLang="en-US" sz="3200" b="1" dirty="0">
              <a:latin typeface="Times New Roman" panose="02020603050405020304" pitchFamily="18" charset="0"/>
            </a:endParaRPr>
          </a:p>
        </p:txBody>
      </p:sp>
      <p:sp>
        <p:nvSpPr>
          <p:cNvPr id="134155" name="Rectangle 11"/>
          <p:cNvSpPr>
            <a:spLocks noChangeArrowheads="1"/>
          </p:cNvSpPr>
          <p:nvPr/>
        </p:nvSpPr>
        <p:spPr bwMode="auto">
          <a:xfrm>
            <a:off x="466725" y="3502025"/>
            <a:ext cx="4778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D</a:t>
            </a:r>
            <a:endParaRPr lang="zh-CN" altLang="en-US" sz="32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4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4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4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4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4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34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53" grpId="0"/>
      <p:bldP spid="13415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4"/>
          <p:cNvSpPr>
            <a:spLocks noChangeArrowheads="1"/>
          </p:cNvSpPr>
          <p:nvPr/>
        </p:nvSpPr>
        <p:spPr bwMode="auto">
          <a:xfrm>
            <a:off x="395288" y="765175"/>
            <a:ext cx="8064500" cy="301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(      )5. — Are you going to the bank, Laura?</a:t>
            </a:r>
          </a:p>
          <a:p>
            <a:pPr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—No, I _____ to the bank already. (2011</a:t>
            </a:r>
            <a:r>
              <a:rPr lang="zh-CN" altLang="en-US" sz="3200" b="1">
                <a:latin typeface="Times New Roman" panose="02020603050405020304" pitchFamily="18" charset="0"/>
              </a:rPr>
              <a:t>江苏徐州</a:t>
            </a:r>
            <a:r>
              <a:rPr lang="en-US" altLang="zh-CN" sz="3200" b="1">
                <a:latin typeface="Times New Roman" panose="02020603050405020304" pitchFamily="18" charset="0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   A. have been  		    B. have gone  	     </a:t>
            </a:r>
          </a:p>
          <a:p>
            <a:pPr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   C. am going  		     D. had been</a:t>
            </a:r>
            <a:endParaRPr lang="zh-CN" altLang="en-US" sz="3200" b="1">
              <a:latin typeface="Times New Roman" panose="02020603050405020304" pitchFamily="18" charset="0"/>
            </a:endParaRPr>
          </a:p>
        </p:txBody>
      </p:sp>
      <p:sp>
        <p:nvSpPr>
          <p:cNvPr id="124934" name="Rectangle 6"/>
          <p:cNvSpPr>
            <a:spLocks noChangeArrowheads="1"/>
          </p:cNvSpPr>
          <p:nvPr/>
        </p:nvSpPr>
        <p:spPr bwMode="auto">
          <a:xfrm>
            <a:off x="684213" y="836613"/>
            <a:ext cx="47783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A</a:t>
            </a:r>
            <a:endParaRPr lang="zh-CN" altLang="en-US" sz="32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95236" name="Rectangle 7"/>
          <p:cNvSpPr>
            <a:spLocks noChangeArrowheads="1"/>
          </p:cNvSpPr>
          <p:nvPr/>
        </p:nvSpPr>
        <p:spPr bwMode="auto">
          <a:xfrm>
            <a:off x="323850" y="3784600"/>
            <a:ext cx="8569325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(      ) 6. My grandmother _____ a lot of changes in Tianjin since she came here. (2011</a:t>
            </a:r>
            <a:r>
              <a:rPr lang="zh-CN" altLang="en-US" sz="3200" b="1">
                <a:latin typeface="Times New Roman" panose="02020603050405020304" pitchFamily="18" charset="0"/>
              </a:rPr>
              <a:t>天津</a:t>
            </a:r>
            <a:r>
              <a:rPr lang="en-US" altLang="zh-CN" sz="3200" b="1">
                <a:latin typeface="Times New Roman" panose="02020603050405020304" pitchFamily="18" charset="0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    A. sees                      B. can see     </a:t>
            </a:r>
          </a:p>
          <a:p>
            <a:pPr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    C. will see                D. has seen</a:t>
            </a:r>
            <a:endParaRPr lang="zh-CN" altLang="en-US" sz="3200" b="1">
              <a:latin typeface="Times New Roman" panose="02020603050405020304" pitchFamily="18" charset="0"/>
            </a:endParaRPr>
          </a:p>
        </p:txBody>
      </p:sp>
      <p:sp>
        <p:nvSpPr>
          <p:cNvPr id="124936" name="Rectangle 8"/>
          <p:cNvSpPr>
            <a:spLocks noChangeArrowheads="1"/>
          </p:cNvSpPr>
          <p:nvPr/>
        </p:nvSpPr>
        <p:spPr bwMode="auto">
          <a:xfrm>
            <a:off x="611188" y="3933825"/>
            <a:ext cx="4778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D</a:t>
            </a:r>
            <a:endParaRPr lang="zh-CN" altLang="en-US" sz="32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49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49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49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49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49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49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4" grpId="0"/>
      <p:bldP spid="124936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5"/>
          <p:cNvSpPr>
            <a:spLocks noChangeArrowheads="1"/>
          </p:cNvSpPr>
          <p:nvPr/>
        </p:nvSpPr>
        <p:spPr bwMode="auto">
          <a:xfrm>
            <a:off x="323850" y="549275"/>
            <a:ext cx="8569325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(      ) 7.The meeting ____ by the time I got there yesterday. (2011</a:t>
            </a:r>
            <a:r>
              <a:rPr lang="zh-CN" altLang="en-US" sz="3200" b="1">
                <a:latin typeface="Times New Roman" panose="02020603050405020304" pitchFamily="18" charset="0"/>
              </a:rPr>
              <a:t>乌鲁木齐</a:t>
            </a:r>
            <a:r>
              <a:rPr lang="en-US" altLang="zh-CN" sz="3200" b="1">
                <a:latin typeface="Times New Roman" panose="02020603050405020304" pitchFamily="18" charset="0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    A. was on                  B. has been on  </a:t>
            </a:r>
          </a:p>
          <a:p>
            <a:pPr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    C. had begun            D. has begun</a:t>
            </a:r>
          </a:p>
        </p:txBody>
      </p:sp>
      <p:sp>
        <p:nvSpPr>
          <p:cNvPr id="146439" name="Rectangle 7"/>
          <p:cNvSpPr>
            <a:spLocks noChangeArrowheads="1"/>
          </p:cNvSpPr>
          <p:nvPr/>
        </p:nvSpPr>
        <p:spPr bwMode="auto">
          <a:xfrm>
            <a:off x="611188" y="692150"/>
            <a:ext cx="4778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97284" name="Rectangle 8"/>
          <p:cNvSpPr>
            <a:spLocks noChangeArrowheads="1"/>
          </p:cNvSpPr>
          <p:nvPr/>
        </p:nvSpPr>
        <p:spPr bwMode="auto">
          <a:xfrm>
            <a:off x="323850" y="3068638"/>
            <a:ext cx="8497888" cy="301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(      ) 8.—You have found your lost umbrella, haven’t you?</a:t>
            </a:r>
          </a:p>
          <a:p>
            <a:pPr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  —Yes. I _____ it behind the door this afternoon. (2011</a:t>
            </a:r>
            <a:r>
              <a:rPr lang="zh-CN" altLang="en-US" sz="3200" b="1">
                <a:latin typeface="Times New Roman" panose="02020603050405020304" pitchFamily="18" charset="0"/>
              </a:rPr>
              <a:t>广西柳州</a:t>
            </a:r>
            <a:r>
              <a:rPr lang="en-US" altLang="zh-CN" sz="3200" b="1">
                <a:latin typeface="Times New Roman" panose="02020603050405020304" pitchFamily="18" charset="0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  A. have found        B. will find        C. found</a:t>
            </a:r>
          </a:p>
        </p:txBody>
      </p:sp>
      <p:sp>
        <p:nvSpPr>
          <p:cNvPr id="146441" name="Rectangle 9"/>
          <p:cNvSpPr>
            <a:spLocks noChangeArrowheads="1"/>
          </p:cNvSpPr>
          <p:nvPr/>
        </p:nvSpPr>
        <p:spPr bwMode="auto">
          <a:xfrm>
            <a:off x="611188" y="3141663"/>
            <a:ext cx="47783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6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6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9" grpId="0"/>
      <p:bldP spid="146441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ChangeArrowheads="1"/>
          </p:cNvSpPr>
          <p:nvPr/>
        </p:nvSpPr>
        <p:spPr bwMode="auto">
          <a:xfrm>
            <a:off x="395288" y="620713"/>
            <a:ext cx="8424862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(      )9. I met a good friend of mine while I ___</a:t>
            </a:r>
            <a:r>
              <a:rPr lang="en-US" altLang="zh-CN" sz="3200" b="1" u="sng">
                <a:latin typeface="Times New Roman" panose="02020603050405020304" pitchFamily="18" charset="0"/>
              </a:rPr>
              <a:t>    </a:t>
            </a:r>
            <a:r>
              <a:rPr lang="en-US" altLang="zh-CN" sz="3200" b="1">
                <a:latin typeface="Times New Roman" panose="02020603050405020304" pitchFamily="18" charset="0"/>
              </a:rPr>
              <a:t> on the street. (2011</a:t>
            </a:r>
            <a:r>
              <a:rPr lang="zh-CN" altLang="en-US" sz="3200" b="1">
                <a:latin typeface="Times New Roman" panose="02020603050405020304" pitchFamily="18" charset="0"/>
              </a:rPr>
              <a:t>梧州</a:t>
            </a:r>
            <a:r>
              <a:rPr lang="en-US" altLang="zh-CN" sz="3200" b="1">
                <a:latin typeface="Times New Roman" panose="02020603050405020304" pitchFamily="18" charset="0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    A. walks                      B. walk </a:t>
            </a:r>
          </a:p>
          <a:p>
            <a:pPr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    C. was walking           D. am walking</a:t>
            </a:r>
          </a:p>
        </p:txBody>
      </p:sp>
      <p:sp>
        <p:nvSpPr>
          <p:cNvPr id="148484" name="Rectangle 4"/>
          <p:cNvSpPr>
            <a:spLocks noChangeArrowheads="1"/>
          </p:cNvSpPr>
          <p:nvPr/>
        </p:nvSpPr>
        <p:spPr bwMode="auto">
          <a:xfrm>
            <a:off x="755650" y="692150"/>
            <a:ext cx="4778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C</a:t>
            </a:r>
            <a:endParaRPr lang="zh-CN" altLang="en-US" sz="32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99332" name="Rectangle 5"/>
          <p:cNvSpPr>
            <a:spLocks noChangeArrowheads="1"/>
          </p:cNvSpPr>
          <p:nvPr/>
        </p:nvSpPr>
        <p:spPr bwMode="auto">
          <a:xfrm>
            <a:off x="323850" y="3379788"/>
            <a:ext cx="8569325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(     )10. The computer is broken. </a:t>
            </a:r>
            <a:r>
              <a:rPr lang="zh-CN" altLang="en-US" sz="3200" b="1">
                <a:latin typeface="Times New Roman" panose="02020603050405020304" pitchFamily="18" charset="0"/>
              </a:rPr>
              <a:t>＿＿ </a:t>
            </a:r>
            <a:r>
              <a:rPr lang="en-US" altLang="zh-CN" sz="3200" b="1">
                <a:latin typeface="Times New Roman" panose="02020603050405020304" pitchFamily="18" charset="0"/>
              </a:rPr>
              <a:t>it</a:t>
            </a:r>
            <a:r>
              <a:rPr lang="zh-CN" altLang="en-US" sz="3200" b="1">
                <a:latin typeface="Times New Roman" panose="02020603050405020304" pitchFamily="18" charset="0"/>
              </a:rPr>
              <a:t>＿＿ </a:t>
            </a:r>
            <a:r>
              <a:rPr lang="en-US" altLang="zh-CN" sz="3200" b="1">
                <a:latin typeface="Times New Roman" panose="02020603050405020304" pitchFamily="18" charset="0"/>
              </a:rPr>
              <a:t>today? </a:t>
            </a:r>
            <a:r>
              <a:rPr lang="zh-CN" altLang="en-US" sz="3200" b="1">
                <a:latin typeface="Times New Roman" panose="02020603050405020304" pitchFamily="18" charset="0"/>
              </a:rPr>
              <a:t>（</a:t>
            </a:r>
            <a:r>
              <a:rPr lang="en-US" altLang="zh-CN" sz="3200" b="1">
                <a:latin typeface="Times New Roman" panose="02020603050405020304" pitchFamily="18" charset="0"/>
              </a:rPr>
              <a:t>2011</a:t>
            </a:r>
            <a:r>
              <a:rPr lang="zh-CN" altLang="en-US" sz="3200" b="1">
                <a:latin typeface="Times New Roman" panose="02020603050405020304" pitchFamily="18" charset="0"/>
              </a:rPr>
              <a:t>沈阳）</a:t>
            </a:r>
            <a:endParaRPr lang="en-US" altLang="zh-CN" sz="3200" b="1">
              <a:latin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  A. Will; repair                B. Has; repaired    </a:t>
            </a:r>
          </a:p>
          <a:p>
            <a:pPr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  C. Will; be repaired       D. Has; been repaired</a:t>
            </a:r>
            <a:endParaRPr lang="zh-CN" altLang="en-US" sz="3200" b="1">
              <a:latin typeface="Times New Roman" panose="02020603050405020304" pitchFamily="18" charset="0"/>
            </a:endParaRPr>
          </a:p>
        </p:txBody>
      </p:sp>
      <p:sp>
        <p:nvSpPr>
          <p:cNvPr id="148486" name="Rectangle 6"/>
          <p:cNvSpPr>
            <a:spLocks noChangeArrowheads="1"/>
          </p:cNvSpPr>
          <p:nvPr/>
        </p:nvSpPr>
        <p:spPr bwMode="auto">
          <a:xfrm>
            <a:off x="539750" y="3500438"/>
            <a:ext cx="4778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C</a:t>
            </a:r>
            <a:endParaRPr lang="zh-CN" altLang="en-US" sz="32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8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48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8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48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4" grpId="0"/>
      <p:bldP spid="148486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5"/>
          <p:cNvSpPr>
            <a:spLocks noChangeArrowheads="1"/>
          </p:cNvSpPr>
          <p:nvPr/>
        </p:nvSpPr>
        <p:spPr bwMode="auto">
          <a:xfrm>
            <a:off x="539750" y="836613"/>
            <a:ext cx="7775575" cy="155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altLang="zh-CN" sz="3200" b="1">
                <a:latin typeface="Times New Roman" panose="02020603050405020304" pitchFamily="18" charset="0"/>
              </a:rPr>
              <a:t>(      )11. It ____ hard outside. You have to stay at home. </a:t>
            </a:r>
            <a:r>
              <a:rPr lang="zh-CN" altLang="en-US" sz="3200" b="1">
                <a:latin typeface="Times New Roman" panose="02020603050405020304" pitchFamily="18" charset="0"/>
              </a:rPr>
              <a:t>（</a:t>
            </a:r>
            <a:r>
              <a:rPr lang="en-US" altLang="zh-CN" sz="3200" b="1">
                <a:latin typeface="Times New Roman" panose="02020603050405020304" pitchFamily="18" charset="0"/>
              </a:rPr>
              <a:t>2011</a:t>
            </a:r>
            <a:r>
              <a:rPr lang="zh-CN" altLang="en-US" sz="3200" b="1">
                <a:latin typeface="Times New Roman" panose="02020603050405020304" pitchFamily="18" charset="0"/>
              </a:rPr>
              <a:t>四川德阳）</a:t>
            </a:r>
            <a:endParaRPr lang="en-US" altLang="zh-CN" sz="3200" b="1">
              <a:latin typeface="Times New Roman" panose="02020603050405020304" pitchFamily="18" charset="0"/>
            </a:endParaRPr>
          </a:p>
          <a:p>
            <a:r>
              <a:rPr lang="en-US" altLang="zh-CN" sz="3200" b="1">
                <a:latin typeface="Times New Roman" panose="02020603050405020304" pitchFamily="18" charset="0"/>
              </a:rPr>
              <a:t>     A. rain       B. is raining           C. rained</a:t>
            </a:r>
            <a:endParaRPr lang="zh-CN" altLang="en-US" sz="3200" b="1">
              <a:latin typeface="Times New Roman" panose="02020603050405020304" pitchFamily="18" charset="0"/>
            </a:endParaRPr>
          </a:p>
        </p:txBody>
      </p:sp>
      <p:sp>
        <p:nvSpPr>
          <p:cNvPr id="138247" name="Rectangle 7"/>
          <p:cNvSpPr>
            <a:spLocks noChangeArrowheads="1"/>
          </p:cNvSpPr>
          <p:nvPr/>
        </p:nvSpPr>
        <p:spPr bwMode="auto">
          <a:xfrm>
            <a:off x="827088" y="836613"/>
            <a:ext cx="45561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B</a:t>
            </a:r>
            <a:endParaRPr lang="zh-CN" altLang="en-US" sz="32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1380" name="Rectangle 10"/>
          <p:cNvSpPr>
            <a:spLocks noChangeArrowheads="1"/>
          </p:cNvSpPr>
          <p:nvPr/>
        </p:nvSpPr>
        <p:spPr bwMode="auto">
          <a:xfrm>
            <a:off x="539750" y="3213100"/>
            <a:ext cx="8280400" cy="301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altLang="zh-CN" sz="3200" b="1">
                <a:latin typeface="Times New Roman" panose="02020603050405020304" pitchFamily="18" charset="0"/>
              </a:rPr>
              <a:t>(      ) 12. </a:t>
            </a:r>
            <a:r>
              <a:rPr lang="zh-CN" altLang="en-US" sz="3200" b="1">
                <a:latin typeface="Times New Roman" panose="02020603050405020304" pitchFamily="18" charset="0"/>
              </a:rPr>
              <a:t>－</a:t>
            </a:r>
            <a:r>
              <a:rPr lang="en-US" altLang="zh-CN" sz="3200" b="1">
                <a:latin typeface="Times New Roman" panose="02020603050405020304" pitchFamily="18" charset="0"/>
              </a:rPr>
              <a:t>I called you this morning, but nobody answered it.</a:t>
            </a:r>
          </a:p>
          <a:p>
            <a:r>
              <a:rPr lang="zh-CN" altLang="en-US" sz="3200" b="1">
                <a:latin typeface="Times New Roman" panose="02020603050405020304" pitchFamily="18" charset="0"/>
              </a:rPr>
              <a:t>－</a:t>
            </a:r>
            <a:r>
              <a:rPr lang="en-US" altLang="zh-CN" sz="3200" b="1">
                <a:latin typeface="Times New Roman" panose="02020603050405020304" pitchFamily="18" charset="0"/>
              </a:rPr>
              <a:t>Oh, we _____ some running in the park. (2012</a:t>
            </a:r>
            <a:r>
              <a:rPr lang="zh-CN" altLang="en-US" sz="3200" b="1">
                <a:latin typeface="Times New Roman" panose="02020603050405020304" pitchFamily="18" charset="0"/>
              </a:rPr>
              <a:t>山东日照</a:t>
            </a:r>
            <a:r>
              <a:rPr lang="en-US" altLang="zh-CN" sz="3200" b="1">
                <a:latin typeface="Times New Roman" panose="02020603050405020304" pitchFamily="18" charset="0"/>
              </a:rPr>
              <a:t>)</a:t>
            </a:r>
          </a:p>
          <a:p>
            <a:r>
              <a:rPr lang="en-US" altLang="zh-CN" sz="3200" b="1">
                <a:latin typeface="Times New Roman" panose="02020603050405020304" pitchFamily="18" charset="0"/>
              </a:rPr>
              <a:t>    A. are doing		B. were doing		</a:t>
            </a:r>
          </a:p>
          <a:p>
            <a:r>
              <a:rPr lang="en-US" altLang="zh-CN" sz="3200" b="1">
                <a:latin typeface="Times New Roman" panose="02020603050405020304" pitchFamily="18" charset="0"/>
              </a:rPr>
              <a:t>    C. have done		D. did</a:t>
            </a:r>
          </a:p>
        </p:txBody>
      </p:sp>
      <p:sp>
        <p:nvSpPr>
          <p:cNvPr id="138251" name="Rectangle 11"/>
          <p:cNvSpPr>
            <a:spLocks noChangeArrowheads="1"/>
          </p:cNvSpPr>
          <p:nvPr/>
        </p:nvSpPr>
        <p:spPr bwMode="auto">
          <a:xfrm>
            <a:off x="827088" y="3284538"/>
            <a:ext cx="45561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B</a:t>
            </a:r>
            <a:endParaRPr lang="zh-CN" altLang="en-US" sz="32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8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8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8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7" grpId="0"/>
      <p:bldP spid="138251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3" name="Rectangle 3"/>
          <p:cNvSpPr>
            <a:spLocks noChangeArrowheads="1"/>
          </p:cNvSpPr>
          <p:nvPr/>
        </p:nvSpPr>
        <p:spPr bwMode="auto">
          <a:xfrm>
            <a:off x="755650" y="404813"/>
            <a:ext cx="4778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A</a:t>
            </a:r>
            <a:endParaRPr lang="zh-CN" altLang="en-US" sz="32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3427" name="Rectangle 4"/>
          <p:cNvSpPr>
            <a:spLocks noChangeArrowheads="1"/>
          </p:cNvSpPr>
          <p:nvPr/>
        </p:nvSpPr>
        <p:spPr bwMode="auto">
          <a:xfrm>
            <a:off x="396875" y="3508375"/>
            <a:ext cx="8351838" cy="301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altLang="zh-CN" sz="3200" b="1">
                <a:latin typeface="Times New Roman" panose="02020603050405020304" pitchFamily="18" charset="0"/>
              </a:rPr>
              <a:t>(        ) 14. — What did the teacher say just now?</a:t>
            </a:r>
          </a:p>
          <a:p>
            <a:r>
              <a:rPr lang="en-US" altLang="zh-CN" sz="3200" b="1">
                <a:latin typeface="Times New Roman" panose="02020603050405020304" pitchFamily="18" charset="0"/>
              </a:rPr>
              <a:t>— Sorry, I didn’t hear it. I </a:t>
            </a:r>
            <a:r>
              <a:rPr lang="en-US" altLang="zh-CN" sz="3200" b="1" i="1" u="sng">
                <a:latin typeface="Times New Roman" panose="02020603050405020304" pitchFamily="18" charset="0"/>
              </a:rPr>
              <a:t>         </a:t>
            </a:r>
            <a:r>
              <a:rPr lang="en-US" altLang="zh-CN" sz="3200" b="1" i="1">
                <a:latin typeface="Times New Roman" panose="02020603050405020304" pitchFamily="18" charset="0"/>
              </a:rPr>
              <a:t> </a:t>
            </a:r>
            <a:r>
              <a:rPr lang="en-US" altLang="zh-CN" sz="3200" b="1">
                <a:latin typeface="Times New Roman" panose="02020603050405020304" pitchFamily="18" charset="0"/>
              </a:rPr>
              <a:t>out of the window. (2012</a:t>
            </a:r>
            <a:r>
              <a:rPr lang="zh-CN" altLang="en-US" sz="3200" b="1">
                <a:latin typeface="Times New Roman" panose="02020603050405020304" pitchFamily="18" charset="0"/>
              </a:rPr>
              <a:t>湖北省荆州市</a:t>
            </a:r>
            <a:r>
              <a:rPr lang="en-US" altLang="zh-CN" sz="3200" b="1">
                <a:latin typeface="Times New Roman" panose="02020603050405020304" pitchFamily="18" charset="0"/>
              </a:rPr>
              <a:t>)</a:t>
            </a:r>
          </a:p>
          <a:p>
            <a:r>
              <a:rPr lang="en-US" altLang="zh-CN" sz="3200" b="1">
                <a:latin typeface="Times New Roman" panose="02020603050405020304" pitchFamily="18" charset="0"/>
              </a:rPr>
              <a:t>    A. look				B. looked 	</a:t>
            </a:r>
          </a:p>
          <a:p>
            <a:r>
              <a:rPr lang="en-US" altLang="zh-CN" sz="3200" b="1">
                <a:latin typeface="Times New Roman" panose="02020603050405020304" pitchFamily="18" charset="0"/>
              </a:rPr>
              <a:t>    C. am looking		D. was looking</a:t>
            </a:r>
          </a:p>
        </p:txBody>
      </p:sp>
      <p:sp>
        <p:nvSpPr>
          <p:cNvPr id="163845" name="Rectangle 5"/>
          <p:cNvSpPr>
            <a:spLocks noChangeArrowheads="1"/>
          </p:cNvSpPr>
          <p:nvPr/>
        </p:nvSpPr>
        <p:spPr bwMode="auto">
          <a:xfrm>
            <a:off x="757238" y="3579813"/>
            <a:ext cx="47783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D</a:t>
            </a:r>
            <a:endParaRPr lang="zh-CN" altLang="en-US" sz="32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3429" name="Rectangle 7"/>
          <p:cNvSpPr>
            <a:spLocks noChangeArrowheads="1"/>
          </p:cNvSpPr>
          <p:nvPr/>
        </p:nvSpPr>
        <p:spPr bwMode="auto">
          <a:xfrm>
            <a:off x="395288" y="404813"/>
            <a:ext cx="8137525" cy="301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(       )13. —Jimmy isn’t here. Where is he?</a:t>
            </a:r>
          </a:p>
          <a:p>
            <a:pPr>
              <a:spcBef>
                <a:spcPct val="5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—He hurt his arm on the playground just now. He ______ to the school doctor’s. (2012</a:t>
            </a:r>
            <a:r>
              <a:rPr lang="zh-CN" altLang="en-US" sz="3200" b="1">
                <a:latin typeface="Times New Roman" panose="02020603050405020304" pitchFamily="18" charset="0"/>
              </a:rPr>
              <a:t>湖南省岳阳</a:t>
            </a:r>
            <a:r>
              <a:rPr lang="en-US" altLang="zh-CN" sz="3200" b="1">
                <a:latin typeface="Times New Roman" panose="02020603050405020304" pitchFamily="18" charset="0"/>
              </a:rPr>
              <a:t>)</a:t>
            </a:r>
          </a:p>
          <a:p>
            <a:pPr>
              <a:spcBef>
                <a:spcPct val="5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    A. has gone         B. has been      C. goes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638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38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3" grpId="0"/>
      <p:bldP spid="16384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6" name="Rectangle 4"/>
          <p:cNvSpPr>
            <a:spLocks noChangeArrowheads="1"/>
          </p:cNvSpPr>
          <p:nvPr/>
        </p:nvSpPr>
        <p:spPr bwMode="auto">
          <a:xfrm>
            <a:off x="2071688" y="4857750"/>
            <a:ext cx="5791200" cy="122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15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Smoking is bad for our lungs.</a:t>
            </a:r>
          </a:p>
          <a:p>
            <a:pPr>
              <a:lnSpc>
                <a:spcPct val="115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It can even cause cancer.</a:t>
            </a:r>
          </a:p>
        </p:txBody>
      </p:sp>
      <p:pic>
        <p:nvPicPr>
          <p:cNvPr id="5123" name="Picture 5" descr="20090609173926-24342546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066800"/>
            <a:ext cx="4495800" cy="323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6" descr="0130000034183112336695155135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486400" y="1066800"/>
            <a:ext cx="32004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0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05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7" name="Rectangle 3"/>
          <p:cNvSpPr>
            <a:spLocks noChangeArrowheads="1"/>
          </p:cNvSpPr>
          <p:nvPr/>
        </p:nvSpPr>
        <p:spPr bwMode="auto">
          <a:xfrm>
            <a:off x="827088" y="549275"/>
            <a:ext cx="4778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C</a:t>
            </a:r>
            <a:endParaRPr lang="zh-CN" altLang="en-US" sz="32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5475" name="Rectangle 4"/>
          <p:cNvSpPr>
            <a:spLocks noChangeArrowheads="1"/>
          </p:cNvSpPr>
          <p:nvPr/>
        </p:nvSpPr>
        <p:spPr bwMode="auto">
          <a:xfrm>
            <a:off x="396875" y="3141663"/>
            <a:ext cx="7704138" cy="301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altLang="zh-CN" sz="3200" b="1">
                <a:latin typeface="Times New Roman" panose="02020603050405020304" pitchFamily="18" charset="0"/>
              </a:rPr>
              <a:t>(       ) 16.</a:t>
            </a:r>
            <a:r>
              <a:rPr lang="en-US" altLang="zh-CN" sz="3200" b="1" i="1">
                <a:latin typeface="Times New Roman" panose="02020603050405020304" pitchFamily="18" charset="0"/>
              </a:rPr>
              <a:t>— </a:t>
            </a:r>
            <a:r>
              <a:rPr lang="en-US" altLang="zh-CN" sz="3200" b="1">
                <a:latin typeface="Times New Roman" panose="02020603050405020304" pitchFamily="18" charset="0"/>
              </a:rPr>
              <a:t>What did you do yesterday evening, Gina?</a:t>
            </a:r>
          </a:p>
          <a:p>
            <a:r>
              <a:rPr lang="en-US" altLang="zh-CN" sz="3200" b="1">
                <a:latin typeface="Times New Roman" panose="02020603050405020304" pitchFamily="18" charset="0"/>
              </a:rPr>
              <a:t>— I _______ </a:t>
            </a:r>
            <a:r>
              <a:rPr lang="en-US" altLang="zh-CN" sz="3200" b="1" i="1">
                <a:latin typeface="Times New Roman" panose="02020603050405020304" pitchFamily="18" charset="0"/>
              </a:rPr>
              <a:t>Titanic 3D </a:t>
            </a:r>
            <a:r>
              <a:rPr lang="en-US" altLang="zh-CN" sz="3200" b="1">
                <a:latin typeface="Times New Roman" panose="02020603050405020304" pitchFamily="18" charset="0"/>
              </a:rPr>
              <a:t>in the City Cinema. (2012</a:t>
            </a:r>
            <a:r>
              <a:rPr lang="zh-CN" altLang="en-US" sz="3200" b="1">
                <a:latin typeface="Times New Roman" panose="02020603050405020304" pitchFamily="18" charset="0"/>
              </a:rPr>
              <a:t>浙江温州</a:t>
            </a:r>
            <a:r>
              <a:rPr lang="en-US" altLang="zh-CN" sz="3200" b="1">
                <a:latin typeface="Times New Roman" panose="02020603050405020304" pitchFamily="18" charset="0"/>
              </a:rPr>
              <a:t>)</a:t>
            </a:r>
          </a:p>
          <a:p>
            <a:r>
              <a:rPr lang="en-US" altLang="zh-CN" sz="3200" b="1">
                <a:latin typeface="Times New Roman" panose="02020603050405020304" pitchFamily="18" charset="0"/>
              </a:rPr>
              <a:t>    A. watch                    B. watched </a:t>
            </a:r>
          </a:p>
          <a:p>
            <a:r>
              <a:rPr lang="en-US" altLang="zh-CN" sz="3200" b="1">
                <a:latin typeface="Times New Roman" panose="02020603050405020304" pitchFamily="18" charset="0"/>
              </a:rPr>
              <a:t>    C. am watching         D. will watch </a:t>
            </a:r>
          </a:p>
        </p:txBody>
      </p:sp>
      <p:sp>
        <p:nvSpPr>
          <p:cNvPr id="164869" name="Rectangle 5"/>
          <p:cNvSpPr>
            <a:spLocks noChangeArrowheads="1"/>
          </p:cNvSpPr>
          <p:nvPr/>
        </p:nvSpPr>
        <p:spPr bwMode="auto">
          <a:xfrm>
            <a:off x="684213" y="3141663"/>
            <a:ext cx="45561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B</a:t>
            </a:r>
            <a:endParaRPr lang="zh-CN" altLang="en-US" sz="32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5477" name="Rectangle 7"/>
          <p:cNvSpPr>
            <a:spLocks noChangeArrowheads="1"/>
          </p:cNvSpPr>
          <p:nvPr/>
        </p:nvSpPr>
        <p:spPr bwMode="auto">
          <a:xfrm>
            <a:off x="468313" y="549275"/>
            <a:ext cx="76327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(       ) 15. Summer holiday is coming. Li Lei with his father _____ to go to Shanghai. (2012</a:t>
            </a:r>
            <a:r>
              <a:rPr lang="zh-CN" altLang="en-US" sz="3200" b="1">
                <a:latin typeface="Times New Roman" panose="02020603050405020304" pitchFamily="18" charset="0"/>
              </a:rPr>
              <a:t>黑龙江黑河市</a:t>
            </a:r>
            <a:r>
              <a:rPr lang="en-US" altLang="zh-CN" sz="3200" b="1">
                <a:latin typeface="Times New Roman" panose="02020603050405020304" pitchFamily="18" charset="0"/>
              </a:rPr>
              <a:t>)</a:t>
            </a:r>
          </a:p>
          <a:p>
            <a:pPr>
              <a:spcBef>
                <a:spcPct val="5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  A. wan       B. will want	  C. wants</a:t>
            </a:r>
            <a:endParaRPr lang="zh-CN" altLang="en-US" sz="3200" b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48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648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4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48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48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4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7" grpId="0"/>
      <p:bldP spid="164869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ChangeArrowheads="1"/>
          </p:cNvSpPr>
          <p:nvPr/>
        </p:nvSpPr>
        <p:spPr bwMode="auto">
          <a:xfrm>
            <a:off x="468313" y="404813"/>
            <a:ext cx="8207375" cy="255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altLang="zh-CN" sz="3200" b="1">
                <a:latin typeface="Times New Roman" panose="02020603050405020304" pitchFamily="18" charset="0"/>
              </a:rPr>
              <a:t>(        ) 17. —Ssh, be quiet! The baby ______ in the next room.</a:t>
            </a:r>
          </a:p>
          <a:p>
            <a:r>
              <a:rPr lang="en-US" altLang="zh-CN" sz="3200" b="1">
                <a:latin typeface="Times New Roman" panose="02020603050405020304" pitchFamily="18" charset="0"/>
              </a:rPr>
              <a:t>—Oh, sorry. (2012</a:t>
            </a:r>
            <a:r>
              <a:rPr lang="zh-CN" altLang="en-US" sz="3200" b="1">
                <a:latin typeface="Times New Roman" panose="02020603050405020304" pitchFamily="18" charset="0"/>
              </a:rPr>
              <a:t>浙江衢州</a:t>
            </a:r>
            <a:r>
              <a:rPr lang="en-US" altLang="zh-CN" sz="3200" b="1">
                <a:latin typeface="Times New Roman" panose="02020603050405020304" pitchFamily="18" charset="0"/>
              </a:rPr>
              <a:t>)</a:t>
            </a:r>
          </a:p>
          <a:p>
            <a:r>
              <a:rPr lang="en-US" altLang="zh-CN" sz="3200" b="1">
                <a:latin typeface="Times New Roman" panose="02020603050405020304" pitchFamily="18" charset="0"/>
              </a:rPr>
              <a:t>    A. sleeps                   B. slept </a:t>
            </a:r>
          </a:p>
          <a:p>
            <a:r>
              <a:rPr lang="en-US" altLang="zh-CN" sz="3200" b="1">
                <a:latin typeface="Times New Roman" panose="02020603050405020304" pitchFamily="18" charset="0"/>
              </a:rPr>
              <a:t>    C. is sleeping           D. was sleeping</a:t>
            </a:r>
          </a:p>
        </p:txBody>
      </p:sp>
      <p:sp>
        <p:nvSpPr>
          <p:cNvPr id="165891" name="Rectangle 3"/>
          <p:cNvSpPr>
            <a:spLocks noChangeArrowheads="1"/>
          </p:cNvSpPr>
          <p:nvPr/>
        </p:nvSpPr>
        <p:spPr bwMode="auto">
          <a:xfrm>
            <a:off x="854075" y="404813"/>
            <a:ext cx="4778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C</a:t>
            </a:r>
            <a:endParaRPr lang="zh-CN" altLang="en-US" sz="32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7524" name="Rectangle 4"/>
          <p:cNvSpPr>
            <a:spLocks noChangeArrowheads="1"/>
          </p:cNvSpPr>
          <p:nvPr/>
        </p:nvSpPr>
        <p:spPr bwMode="auto">
          <a:xfrm>
            <a:off x="395288" y="3500438"/>
            <a:ext cx="8137525" cy="255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266700"/>
            <a:r>
              <a:rPr lang="en-US" altLang="zh-CN" sz="3200" b="1">
                <a:latin typeface="Times New Roman" panose="02020603050405020304" pitchFamily="18" charset="0"/>
              </a:rPr>
              <a:t>(        ) 18. —Where were you last Saturday?</a:t>
            </a:r>
          </a:p>
          <a:p>
            <a:pPr indent="266700"/>
            <a:r>
              <a:rPr lang="en-US" altLang="zh-CN" sz="3200" b="1">
                <a:latin typeface="Times New Roman" panose="02020603050405020304" pitchFamily="18" charset="0"/>
              </a:rPr>
              <a:t>—I _______ in the Capital Museum. (2012</a:t>
            </a:r>
            <a:r>
              <a:rPr lang="zh-CN" altLang="en-US" sz="3200" b="1">
                <a:latin typeface="Times New Roman" panose="02020603050405020304" pitchFamily="18" charset="0"/>
              </a:rPr>
              <a:t>北京</a:t>
            </a:r>
            <a:r>
              <a:rPr lang="en-US" altLang="zh-CN" sz="3200" b="1">
                <a:latin typeface="Times New Roman" panose="02020603050405020304" pitchFamily="18" charset="0"/>
              </a:rPr>
              <a:t>)</a:t>
            </a:r>
          </a:p>
          <a:p>
            <a:pPr indent="266700"/>
            <a:r>
              <a:rPr lang="en-US" altLang="zh-CN" sz="3200" b="1">
                <a:latin typeface="Times New Roman" panose="02020603050405020304" pitchFamily="18" charset="0"/>
              </a:rPr>
              <a:t>    A. am 			B. will be 	</a:t>
            </a:r>
          </a:p>
          <a:p>
            <a:pPr indent="266700"/>
            <a:r>
              <a:rPr lang="en-US" altLang="zh-CN" sz="3200" b="1">
                <a:latin typeface="Times New Roman" panose="02020603050405020304" pitchFamily="18" charset="0"/>
              </a:rPr>
              <a:t>    C. was			D. have been</a:t>
            </a:r>
          </a:p>
        </p:txBody>
      </p:sp>
      <p:sp>
        <p:nvSpPr>
          <p:cNvPr id="165893" name="Rectangle 5"/>
          <p:cNvSpPr>
            <a:spLocks noChangeArrowheads="1"/>
          </p:cNvSpPr>
          <p:nvPr/>
        </p:nvSpPr>
        <p:spPr bwMode="auto">
          <a:xfrm>
            <a:off x="1069975" y="3573463"/>
            <a:ext cx="4778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C</a:t>
            </a:r>
            <a:endParaRPr lang="zh-CN" altLang="en-US" sz="32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58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658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5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58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58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5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1" grpId="0"/>
      <p:bldP spid="165893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ChangeArrowheads="1"/>
          </p:cNvSpPr>
          <p:nvPr/>
        </p:nvSpPr>
        <p:spPr bwMode="auto">
          <a:xfrm>
            <a:off x="395288" y="692150"/>
            <a:ext cx="8137525" cy="252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266700"/>
            <a:r>
              <a:rPr lang="en-US" altLang="zh-CN" sz="3200" b="1">
                <a:latin typeface="Times New Roman" panose="02020603050405020304" pitchFamily="18" charset="0"/>
              </a:rPr>
              <a:t>(        ) 19. —May I speak to the headmaster?</a:t>
            </a:r>
          </a:p>
          <a:p>
            <a:pPr indent="266700"/>
            <a:r>
              <a:rPr lang="en-US" altLang="zh-CN" sz="3200" b="1">
                <a:latin typeface="Times New Roman" panose="02020603050405020304" pitchFamily="18" charset="0"/>
              </a:rPr>
              <a:t>—He ____ a meeting now. Can I take a message? (2012</a:t>
            </a:r>
            <a:r>
              <a:rPr lang="zh-CN" altLang="en-US" sz="3200" b="1">
                <a:latin typeface="Times New Roman" panose="02020603050405020304" pitchFamily="18" charset="0"/>
              </a:rPr>
              <a:t>北京</a:t>
            </a:r>
            <a:r>
              <a:rPr lang="en-US" altLang="zh-CN" sz="3200" b="1">
                <a:latin typeface="Times New Roman" panose="02020603050405020304" pitchFamily="18" charset="0"/>
              </a:rPr>
              <a:t>)</a:t>
            </a:r>
          </a:p>
          <a:p>
            <a:pPr indent="266700"/>
            <a:r>
              <a:rPr lang="en-US" altLang="zh-CN" sz="3200" b="1">
                <a:latin typeface="Times New Roman" panose="02020603050405020304" pitchFamily="18" charset="0"/>
              </a:rPr>
              <a:t>    A. is having		B. had	</a:t>
            </a:r>
            <a:br>
              <a:rPr lang="en-US" altLang="zh-CN" sz="3200" b="1">
                <a:latin typeface="Times New Roman" panose="02020603050405020304" pitchFamily="18" charset="0"/>
              </a:rPr>
            </a:br>
            <a:r>
              <a:rPr lang="en-US" altLang="zh-CN" sz="3200" b="1">
                <a:latin typeface="Times New Roman" panose="02020603050405020304" pitchFamily="18" charset="0"/>
              </a:rPr>
              <a:t>       C. has			D. will have</a:t>
            </a:r>
          </a:p>
        </p:txBody>
      </p:sp>
      <p:sp>
        <p:nvSpPr>
          <p:cNvPr id="166915" name="Rectangle 3"/>
          <p:cNvSpPr>
            <a:spLocks noChangeArrowheads="1"/>
          </p:cNvSpPr>
          <p:nvPr/>
        </p:nvSpPr>
        <p:spPr bwMode="auto">
          <a:xfrm>
            <a:off x="998538" y="692150"/>
            <a:ext cx="4778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A</a:t>
            </a:r>
            <a:endParaRPr lang="zh-CN" altLang="en-US" sz="32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9572" name="Rectangle 4"/>
          <p:cNvSpPr>
            <a:spLocks noChangeArrowheads="1"/>
          </p:cNvSpPr>
          <p:nvPr/>
        </p:nvSpPr>
        <p:spPr bwMode="auto">
          <a:xfrm>
            <a:off x="395288" y="3559175"/>
            <a:ext cx="8137525" cy="252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200025"/>
            <a:r>
              <a:rPr lang="en-US" altLang="zh-CN" sz="3200" b="1">
                <a:latin typeface="Times New Roman" panose="02020603050405020304" pitchFamily="18" charset="0"/>
              </a:rPr>
              <a:t>(       ) 20. --Let's discuss the plan, shall we?</a:t>
            </a:r>
          </a:p>
          <a:p>
            <a:pPr indent="200025"/>
            <a:r>
              <a:rPr lang="en-US" altLang="zh-CN" sz="3200" b="1">
                <a:latin typeface="Times New Roman" panose="02020603050405020304" pitchFamily="18" charset="0"/>
              </a:rPr>
              <a:t>--Not now. I _____ to an interview. (2012</a:t>
            </a:r>
            <a:r>
              <a:rPr lang="zh-CN" altLang="en-US" sz="3200" b="1">
                <a:latin typeface="Times New Roman" panose="02020603050405020304" pitchFamily="18" charset="0"/>
              </a:rPr>
              <a:t>安徽省</a:t>
            </a:r>
            <a:r>
              <a:rPr lang="en-US" altLang="zh-CN" sz="3200" b="1">
                <a:latin typeface="Times New Roman" panose="02020603050405020304" pitchFamily="18" charset="0"/>
              </a:rPr>
              <a:t>)</a:t>
            </a:r>
          </a:p>
          <a:p>
            <a:pPr indent="200025"/>
            <a:r>
              <a:rPr lang="en-US" altLang="zh-CN" sz="3200" b="1">
                <a:latin typeface="Times New Roman" panose="02020603050405020304" pitchFamily="18" charset="0"/>
              </a:rPr>
              <a:t>    A. go	                    B. went	</a:t>
            </a:r>
          </a:p>
          <a:p>
            <a:pPr indent="200025"/>
            <a:r>
              <a:rPr lang="en-US" altLang="zh-CN" sz="3200" b="1">
                <a:latin typeface="Times New Roman" panose="02020603050405020304" pitchFamily="18" charset="0"/>
              </a:rPr>
              <a:t>    C. am going	           D. was going</a:t>
            </a:r>
          </a:p>
        </p:txBody>
      </p:sp>
      <p:sp>
        <p:nvSpPr>
          <p:cNvPr id="166917" name="Rectangle 5"/>
          <p:cNvSpPr>
            <a:spLocks noChangeArrowheads="1"/>
          </p:cNvSpPr>
          <p:nvPr/>
        </p:nvSpPr>
        <p:spPr bwMode="auto">
          <a:xfrm>
            <a:off x="927100" y="3573463"/>
            <a:ext cx="4778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C</a:t>
            </a:r>
            <a:endParaRPr lang="zh-CN" altLang="en-US" sz="32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69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669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6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69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69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6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5" grpId="0"/>
      <p:bldP spid="166917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4"/>
          <p:cNvSpPr>
            <a:spLocks noChangeArrowheads="1"/>
          </p:cNvSpPr>
          <p:nvPr/>
        </p:nvSpPr>
        <p:spPr bwMode="auto">
          <a:xfrm>
            <a:off x="611188" y="620713"/>
            <a:ext cx="7777162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altLang="zh-CN" sz="3200" b="1">
                <a:latin typeface="Times New Roman" panose="02020603050405020304" pitchFamily="18" charset="0"/>
              </a:rPr>
              <a:t>(        ) 21. The astronaut is so tired that he ______ for eleven hours.  (2013</a:t>
            </a:r>
            <a:r>
              <a:rPr lang="zh-CN" altLang="en-US" sz="3200" b="1">
                <a:latin typeface="Times New Roman" panose="02020603050405020304" pitchFamily="18" charset="0"/>
              </a:rPr>
              <a:t>山东青岛</a:t>
            </a:r>
            <a:r>
              <a:rPr lang="en-US" altLang="zh-CN" sz="3200" b="1">
                <a:latin typeface="Times New Roman" panose="02020603050405020304" pitchFamily="18" charset="0"/>
              </a:rPr>
              <a:t>)</a:t>
            </a:r>
          </a:p>
          <a:p>
            <a:r>
              <a:rPr lang="en-US" altLang="zh-CN" sz="3200" b="1">
                <a:latin typeface="Times New Roman" panose="02020603050405020304" pitchFamily="18" charset="0"/>
              </a:rPr>
              <a:t>  A. has been asleep       B. has fallen asleep     </a:t>
            </a:r>
          </a:p>
          <a:p>
            <a:r>
              <a:rPr lang="en-US" altLang="zh-CN" sz="3200" b="1">
                <a:latin typeface="Times New Roman" panose="02020603050405020304" pitchFamily="18" charset="0"/>
              </a:rPr>
              <a:t>  C. has gone to bed       D. has gone to sleep</a:t>
            </a:r>
            <a:endParaRPr lang="zh-CN" altLang="en-US" sz="3200" b="1">
              <a:latin typeface="Times New Roman" panose="02020603050405020304" pitchFamily="18" charset="0"/>
            </a:endParaRPr>
          </a:p>
        </p:txBody>
      </p:sp>
      <p:sp>
        <p:nvSpPr>
          <p:cNvPr id="169989" name="Rectangle 5"/>
          <p:cNvSpPr>
            <a:spLocks noChangeArrowheads="1"/>
          </p:cNvSpPr>
          <p:nvPr/>
        </p:nvSpPr>
        <p:spPr bwMode="auto">
          <a:xfrm>
            <a:off x="1042988" y="692150"/>
            <a:ext cx="4778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A</a:t>
            </a:r>
            <a:endParaRPr lang="zh-CN" altLang="en-US" sz="32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1620" name="Rectangle 6"/>
          <p:cNvSpPr>
            <a:spLocks noChangeArrowheads="1"/>
          </p:cNvSpPr>
          <p:nvPr/>
        </p:nvSpPr>
        <p:spPr bwMode="auto">
          <a:xfrm>
            <a:off x="539750" y="3213100"/>
            <a:ext cx="7848600" cy="252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altLang="zh-CN" sz="3200" b="1">
                <a:latin typeface="Times New Roman" panose="02020603050405020304" pitchFamily="18" charset="0"/>
              </a:rPr>
              <a:t>(        ) 22. Though he ____ the book three times, he hopes to read is again. (2013</a:t>
            </a:r>
            <a:r>
              <a:rPr lang="zh-CN" altLang="en-US" sz="3200" b="1">
                <a:latin typeface="Times New Roman" panose="02020603050405020304" pitchFamily="18" charset="0"/>
              </a:rPr>
              <a:t>四川内江</a:t>
            </a:r>
            <a:r>
              <a:rPr lang="en-US" altLang="zh-CN" sz="3200" b="1">
                <a:latin typeface="Times New Roman" panose="02020603050405020304" pitchFamily="18" charset="0"/>
              </a:rPr>
              <a:t>)</a:t>
            </a:r>
          </a:p>
          <a:p>
            <a:r>
              <a:rPr lang="en-US" altLang="zh-CN" sz="3200" b="1">
                <a:latin typeface="Times New Roman" panose="02020603050405020304" pitchFamily="18" charset="0"/>
              </a:rPr>
              <a:t>    A. read                   B. reads   </a:t>
            </a:r>
          </a:p>
          <a:p>
            <a:r>
              <a:rPr lang="en-US" altLang="zh-CN" sz="3200" b="1">
                <a:latin typeface="Times New Roman" panose="02020603050405020304" pitchFamily="18" charset="0"/>
              </a:rPr>
              <a:t>    C. has read             D. would read</a:t>
            </a:r>
          </a:p>
        </p:txBody>
      </p:sp>
      <p:sp>
        <p:nvSpPr>
          <p:cNvPr id="169991" name="Rectangle 7"/>
          <p:cNvSpPr>
            <a:spLocks noChangeArrowheads="1"/>
          </p:cNvSpPr>
          <p:nvPr/>
        </p:nvSpPr>
        <p:spPr bwMode="auto">
          <a:xfrm>
            <a:off x="971550" y="3284538"/>
            <a:ext cx="4778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C</a:t>
            </a:r>
            <a:endParaRPr lang="zh-CN" altLang="en-US" sz="32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99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99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9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69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99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99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99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99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89" grpId="0"/>
      <p:bldP spid="169991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6"/>
          <p:cNvSpPr>
            <a:spLocks noChangeArrowheads="1"/>
          </p:cNvSpPr>
          <p:nvPr/>
        </p:nvSpPr>
        <p:spPr bwMode="auto">
          <a:xfrm>
            <a:off x="611188" y="404813"/>
            <a:ext cx="7920037" cy="3503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b="1">
                <a:latin typeface="Times New Roman" panose="02020603050405020304" pitchFamily="18" charset="0"/>
              </a:rPr>
              <a:t>(       ) 23. —Sam, what will the weather be like tomorrow?</a:t>
            </a:r>
          </a:p>
          <a:p>
            <a:r>
              <a:rPr lang="en-US" altLang="zh-CN" sz="3200" b="1">
                <a:latin typeface="Times New Roman" panose="02020603050405020304" pitchFamily="18" charset="0"/>
              </a:rPr>
              <a:t>   —Sorry, Mum. I didn’t watch the weather forecast just now. I _____ a football match. (2013 </a:t>
            </a:r>
            <a:r>
              <a:rPr lang="zh-CN" altLang="en-US" sz="3200" b="1">
                <a:latin typeface="Times New Roman" panose="02020603050405020304" pitchFamily="18" charset="0"/>
              </a:rPr>
              <a:t>浙江衢州</a:t>
            </a:r>
            <a:r>
              <a:rPr lang="en-US" altLang="zh-CN" sz="3200" b="1">
                <a:latin typeface="Times New Roman" panose="02020603050405020304" pitchFamily="18" charset="0"/>
              </a:rPr>
              <a:t>)</a:t>
            </a:r>
          </a:p>
          <a:p>
            <a:r>
              <a:rPr lang="en-US" altLang="zh-CN" sz="3200" b="1">
                <a:latin typeface="Times New Roman" panose="02020603050405020304" pitchFamily="18" charset="0"/>
              </a:rPr>
              <a:t>    A. was watching          B. am watching      </a:t>
            </a:r>
          </a:p>
          <a:p>
            <a:r>
              <a:rPr lang="en-US" altLang="zh-CN" sz="3200" b="1">
                <a:latin typeface="Times New Roman" panose="02020603050405020304" pitchFamily="18" charset="0"/>
              </a:rPr>
              <a:t>    C. would watch           D. will watch</a:t>
            </a:r>
          </a:p>
        </p:txBody>
      </p:sp>
      <p:sp>
        <p:nvSpPr>
          <p:cNvPr id="168967" name="Rectangle 7"/>
          <p:cNvSpPr>
            <a:spLocks noChangeArrowheads="1"/>
          </p:cNvSpPr>
          <p:nvPr/>
        </p:nvSpPr>
        <p:spPr bwMode="auto">
          <a:xfrm>
            <a:off x="971550" y="404813"/>
            <a:ext cx="4778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A</a:t>
            </a:r>
            <a:endParaRPr lang="zh-CN" altLang="en-US" sz="32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644" name="Rectangle 8"/>
          <p:cNvSpPr>
            <a:spLocks noChangeArrowheads="1"/>
          </p:cNvSpPr>
          <p:nvPr/>
        </p:nvSpPr>
        <p:spPr bwMode="auto">
          <a:xfrm>
            <a:off x="539750" y="3933825"/>
            <a:ext cx="8208963" cy="252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altLang="zh-CN" sz="3200" b="1">
                <a:latin typeface="Times New Roman" panose="02020603050405020304" pitchFamily="18" charset="0"/>
              </a:rPr>
              <a:t>(       ) 24. Look, so many passengers ____ with their smart phones on the underground.(2013 </a:t>
            </a:r>
            <a:r>
              <a:rPr lang="zh-CN" altLang="en-US" sz="3200" b="1">
                <a:latin typeface="Times New Roman" panose="02020603050405020304" pitchFamily="18" charset="0"/>
              </a:rPr>
              <a:t>上海</a:t>
            </a:r>
            <a:r>
              <a:rPr lang="en-US" altLang="zh-CN" sz="3200" b="1">
                <a:latin typeface="Times New Roman" panose="02020603050405020304" pitchFamily="18" charset="0"/>
              </a:rPr>
              <a:t>)</a:t>
            </a:r>
          </a:p>
          <a:p>
            <a:r>
              <a:rPr lang="en-US" altLang="zh-CN" sz="3200" b="1">
                <a:latin typeface="Times New Roman" panose="02020603050405020304" pitchFamily="18" charset="0"/>
              </a:rPr>
              <a:t>    A. played  	           B. will play 	</a:t>
            </a:r>
          </a:p>
          <a:p>
            <a:r>
              <a:rPr lang="en-US" altLang="zh-CN" sz="3200" b="1">
                <a:latin typeface="Times New Roman" panose="02020603050405020304" pitchFamily="18" charset="0"/>
              </a:rPr>
              <a:t>    C. are playing 	  D. have played</a:t>
            </a:r>
          </a:p>
        </p:txBody>
      </p:sp>
      <p:sp>
        <p:nvSpPr>
          <p:cNvPr id="168969" name="Rectangle 9"/>
          <p:cNvSpPr>
            <a:spLocks noChangeArrowheads="1"/>
          </p:cNvSpPr>
          <p:nvPr/>
        </p:nvSpPr>
        <p:spPr bwMode="auto">
          <a:xfrm>
            <a:off x="900113" y="3933825"/>
            <a:ext cx="4778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C</a:t>
            </a:r>
            <a:endParaRPr lang="zh-CN" altLang="en-US" sz="32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89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89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89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689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89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89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89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89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7" grpId="0"/>
      <p:bldP spid="168969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4"/>
          <p:cNvSpPr>
            <a:spLocks noChangeArrowheads="1"/>
          </p:cNvSpPr>
          <p:nvPr/>
        </p:nvSpPr>
        <p:spPr bwMode="auto">
          <a:xfrm>
            <a:off x="539750" y="476250"/>
            <a:ext cx="7993063" cy="301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altLang="zh-CN" sz="3200" b="1">
                <a:latin typeface="Times New Roman" panose="02020603050405020304" pitchFamily="18" charset="0"/>
              </a:rPr>
              <a:t>(         ) 25. --- You look very nice in your new dress today. </a:t>
            </a:r>
          </a:p>
          <a:p>
            <a:r>
              <a:rPr lang="en-US" altLang="zh-CN" sz="3200" b="1">
                <a:latin typeface="Times New Roman" panose="02020603050405020304" pitchFamily="18" charset="0"/>
              </a:rPr>
              <a:t>   --- Oh, really? I ______ it when it was on sale. (2013</a:t>
            </a:r>
            <a:r>
              <a:rPr lang="zh-CN" altLang="en-US" sz="3200" b="1">
                <a:latin typeface="Times New Roman" panose="02020603050405020304" pitchFamily="18" charset="0"/>
              </a:rPr>
              <a:t>广东广州</a:t>
            </a:r>
            <a:r>
              <a:rPr lang="en-US" altLang="zh-CN" sz="3200" b="1">
                <a:latin typeface="Times New Roman" panose="02020603050405020304" pitchFamily="18" charset="0"/>
              </a:rPr>
              <a:t>)</a:t>
            </a:r>
          </a:p>
          <a:p>
            <a:r>
              <a:rPr lang="en-US" altLang="zh-CN" sz="3200" b="1">
                <a:latin typeface="Times New Roman" panose="02020603050405020304" pitchFamily="18" charset="0"/>
              </a:rPr>
              <a:t>    A. buy 			     B. bought 		</a:t>
            </a:r>
          </a:p>
          <a:p>
            <a:r>
              <a:rPr lang="en-US" altLang="zh-CN" sz="3200" b="1">
                <a:latin typeface="Times New Roman" panose="02020603050405020304" pitchFamily="18" charset="0"/>
              </a:rPr>
              <a:t>    C. have bought 	     D. will buy </a:t>
            </a:r>
          </a:p>
        </p:txBody>
      </p:sp>
      <p:sp>
        <p:nvSpPr>
          <p:cNvPr id="171013" name="Rectangle 5"/>
          <p:cNvSpPr>
            <a:spLocks noChangeArrowheads="1"/>
          </p:cNvSpPr>
          <p:nvPr/>
        </p:nvSpPr>
        <p:spPr bwMode="auto">
          <a:xfrm>
            <a:off x="971550" y="546100"/>
            <a:ext cx="4556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B</a:t>
            </a:r>
            <a:endParaRPr lang="zh-CN" altLang="en-US" sz="32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3668" name="Rectangle 6"/>
          <p:cNvSpPr>
            <a:spLocks noChangeArrowheads="1"/>
          </p:cNvSpPr>
          <p:nvPr/>
        </p:nvSpPr>
        <p:spPr bwMode="auto">
          <a:xfrm>
            <a:off x="468313" y="3789363"/>
            <a:ext cx="8135937" cy="255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altLang="zh-CN" sz="3200" b="1">
                <a:latin typeface="Times New Roman" panose="02020603050405020304" pitchFamily="18" charset="0"/>
              </a:rPr>
              <a:t>(        ) 26. Has your friend completed his design? —Not yet. He _______ on it last night. (2014</a:t>
            </a:r>
            <a:r>
              <a:rPr lang="zh-CN" altLang="en-US" sz="3200" b="1">
                <a:latin typeface="Times New Roman" panose="02020603050405020304" pitchFamily="18" charset="0"/>
              </a:rPr>
              <a:t>扬州</a:t>
            </a:r>
            <a:r>
              <a:rPr lang="en-US" altLang="zh-CN" sz="3200" b="1">
                <a:latin typeface="Times New Roman" panose="02020603050405020304" pitchFamily="18" charset="0"/>
              </a:rPr>
              <a:t>)</a:t>
            </a:r>
          </a:p>
          <a:p>
            <a:r>
              <a:rPr lang="en-US" altLang="zh-CN" sz="3200" b="1">
                <a:latin typeface="Times New Roman" panose="02020603050405020304" pitchFamily="18" charset="0"/>
              </a:rPr>
              <a:t>     A. worked	         B. has worked   	</a:t>
            </a:r>
          </a:p>
          <a:p>
            <a:r>
              <a:rPr lang="en-US" altLang="zh-CN" sz="3200" b="1">
                <a:latin typeface="Times New Roman" panose="02020603050405020304" pitchFamily="18" charset="0"/>
              </a:rPr>
              <a:t>    C. is working		D. was working</a:t>
            </a:r>
          </a:p>
        </p:txBody>
      </p:sp>
      <p:sp>
        <p:nvSpPr>
          <p:cNvPr id="171015" name="Rectangle 7"/>
          <p:cNvSpPr>
            <a:spLocks noChangeArrowheads="1"/>
          </p:cNvSpPr>
          <p:nvPr/>
        </p:nvSpPr>
        <p:spPr bwMode="auto">
          <a:xfrm>
            <a:off x="827088" y="3789363"/>
            <a:ext cx="4810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D</a:t>
            </a:r>
            <a:endParaRPr lang="zh-CN" altLang="en-US" sz="32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10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10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10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710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10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10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10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1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3" grpId="0"/>
      <p:bldP spid="171015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4"/>
          <p:cNvSpPr>
            <a:spLocks noChangeArrowheads="1"/>
          </p:cNvSpPr>
          <p:nvPr/>
        </p:nvSpPr>
        <p:spPr bwMode="auto">
          <a:xfrm>
            <a:off x="539750" y="476250"/>
            <a:ext cx="7920038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altLang="zh-CN" sz="3200" b="1">
                <a:latin typeface="Times New Roman" panose="02020603050405020304" pitchFamily="18" charset="0"/>
              </a:rPr>
              <a:t>(        ) 27. —What do you often do at weekends? —I often _______ my grandparents. (2014</a:t>
            </a:r>
            <a:r>
              <a:rPr lang="zh-CN" altLang="en-US" sz="3200" b="1">
                <a:latin typeface="Times New Roman" panose="02020603050405020304" pitchFamily="18" charset="0"/>
              </a:rPr>
              <a:t>北京</a:t>
            </a:r>
            <a:r>
              <a:rPr lang="en-US" altLang="zh-CN" sz="3200" b="1">
                <a:latin typeface="Times New Roman" panose="02020603050405020304" pitchFamily="18" charset="0"/>
              </a:rPr>
              <a:t>)</a:t>
            </a:r>
          </a:p>
          <a:p>
            <a:r>
              <a:rPr lang="en-US" altLang="zh-CN" sz="3200" b="1">
                <a:latin typeface="Times New Roman" panose="02020603050405020304" pitchFamily="18" charset="0"/>
              </a:rPr>
              <a:t>	 A. visit	              B. visited	   </a:t>
            </a:r>
          </a:p>
          <a:p>
            <a:r>
              <a:rPr lang="en-US" altLang="zh-CN" sz="3200" b="1">
                <a:latin typeface="Times New Roman" panose="02020603050405020304" pitchFamily="18" charset="0"/>
              </a:rPr>
              <a:t>         C. have visited	     D. will visit</a:t>
            </a:r>
          </a:p>
        </p:txBody>
      </p:sp>
      <p:sp>
        <p:nvSpPr>
          <p:cNvPr id="167941" name="Rectangle 5"/>
          <p:cNvSpPr>
            <a:spLocks noChangeArrowheads="1"/>
          </p:cNvSpPr>
          <p:nvPr/>
        </p:nvSpPr>
        <p:spPr bwMode="auto">
          <a:xfrm>
            <a:off x="925513" y="476250"/>
            <a:ext cx="4778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A</a:t>
            </a:r>
            <a:endParaRPr lang="zh-CN" altLang="en-US" sz="32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4692" name="Rectangle 6"/>
          <p:cNvSpPr>
            <a:spLocks noChangeArrowheads="1"/>
          </p:cNvSpPr>
          <p:nvPr/>
        </p:nvSpPr>
        <p:spPr bwMode="auto">
          <a:xfrm>
            <a:off x="571500" y="3143250"/>
            <a:ext cx="7991475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altLang="zh-CN" sz="3200" b="1">
                <a:latin typeface="Times New Roman" panose="02020603050405020304" pitchFamily="18" charset="0"/>
              </a:rPr>
              <a:t>(        ) 28.He _____ in this factory for 20 years already. (2014</a:t>
            </a:r>
            <a:r>
              <a:rPr lang="zh-CN" altLang="en-US" sz="3200" b="1">
                <a:latin typeface="Times New Roman" panose="02020603050405020304" pitchFamily="18" charset="0"/>
              </a:rPr>
              <a:t>北京</a:t>
            </a:r>
            <a:r>
              <a:rPr lang="en-US" altLang="zh-CN" sz="3200" b="1">
                <a:latin typeface="Times New Roman" panose="02020603050405020304" pitchFamily="18" charset="0"/>
              </a:rPr>
              <a:t>)</a:t>
            </a:r>
          </a:p>
          <a:p>
            <a:r>
              <a:rPr lang="en-US" altLang="zh-CN" sz="3200" b="1">
                <a:latin typeface="Times New Roman" panose="02020603050405020304" pitchFamily="18" charset="0"/>
              </a:rPr>
              <a:t>	A. will work	     B. works	   </a:t>
            </a:r>
          </a:p>
          <a:p>
            <a:r>
              <a:rPr lang="en-US" altLang="zh-CN" sz="3200" b="1">
                <a:latin typeface="Times New Roman" panose="02020603050405020304" pitchFamily="18" charset="0"/>
              </a:rPr>
              <a:t>        C. has worked	     D. is working</a:t>
            </a:r>
          </a:p>
        </p:txBody>
      </p:sp>
      <p:sp>
        <p:nvSpPr>
          <p:cNvPr id="167943" name="Rectangle 7"/>
          <p:cNvSpPr>
            <a:spLocks noChangeArrowheads="1"/>
          </p:cNvSpPr>
          <p:nvPr/>
        </p:nvSpPr>
        <p:spPr bwMode="auto">
          <a:xfrm>
            <a:off x="1000125" y="3143250"/>
            <a:ext cx="4778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C</a:t>
            </a:r>
            <a:endParaRPr lang="zh-CN" altLang="en-US" sz="32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79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79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7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67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79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79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79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79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41" grpId="0"/>
      <p:bldP spid="167943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矩形 8"/>
          <p:cNvSpPr>
            <a:spLocks noChangeArrowheads="1"/>
          </p:cNvSpPr>
          <p:nvPr/>
        </p:nvSpPr>
        <p:spPr bwMode="auto">
          <a:xfrm>
            <a:off x="71438" y="2254250"/>
            <a:ext cx="9001125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A: What’s that you’re wearing around your 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stomach?</a:t>
            </a:r>
            <a:endParaRPr lang="zh-CN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B: It’s a new piece of technology that records how 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many _________ you walk each day. 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A: Why do you want to know? 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B: Because to keep fit, you need to walk at least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10,000 steps a day! It’s important, both for a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_________ heart and for you to feel good.</a:t>
            </a:r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2214563" y="3714750"/>
            <a:ext cx="12144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steps </a:t>
            </a:r>
          </a:p>
        </p:txBody>
      </p:sp>
      <p:sp>
        <p:nvSpPr>
          <p:cNvPr id="8196" name="矩形 6"/>
          <p:cNvSpPr>
            <a:spLocks noChangeArrowheads="1"/>
          </p:cNvSpPr>
          <p:nvPr/>
        </p:nvSpPr>
        <p:spPr bwMode="auto">
          <a:xfrm>
            <a:off x="1071563" y="1428750"/>
            <a:ext cx="7286625" cy="584200"/>
          </a:xfrm>
          <a:prstGeom prst="rect">
            <a:avLst/>
          </a:prstGeom>
          <a:solidFill>
            <a:srgbClr val="B2CCEC"/>
          </a:solidFill>
          <a:ln w="9525">
            <a:solidFill>
              <a:schemeClr val="tx1"/>
            </a:solidFill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bad   exercise    health   smoke     step</a:t>
            </a:r>
            <a:endParaRPr lang="zh-CN" altLang="en-US" sz="3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7" name="矩形 7"/>
          <p:cNvSpPr>
            <a:spLocks noChangeArrowheads="1"/>
          </p:cNvSpPr>
          <p:nvPr/>
        </p:nvSpPr>
        <p:spPr bwMode="auto">
          <a:xfrm>
            <a:off x="1143000" y="357188"/>
            <a:ext cx="5857875" cy="619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95000"/>
              </a:lnSpc>
            </a:pP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Complete the conversation.</a:t>
            </a:r>
            <a:endParaRPr lang="zh-CN" alt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1000125" y="5643563"/>
            <a:ext cx="14827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healthy</a:t>
            </a:r>
            <a:endParaRPr lang="zh-CN" altLang="en-US">
              <a:solidFill>
                <a:srgbClr val="0000FF"/>
              </a:solidFill>
            </a:endParaRPr>
          </a:p>
        </p:txBody>
      </p:sp>
      <p:sp>
        <p:nvSpPr>
          <p:cNvPr id="8" name="椭圆 7"/>
          <p:cNvSpPr/>
          <p:nvPr/>
        </p:nvSpPr>
        <p:spPr>
          <a:xfrm>
            <a:off x="357188" y="357188"/>
            <a:ext cx="714375" cy="714375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3600" b="1" dirty="0">
                <a:solidFill>
                  <a:schemeClr val="tx1"/>
                </a:solidFill>
                <a:latin typeface="Arial Black" panose="020B0A04020102020204" pitchFamily="34" charset="0"/>
              </a:rPr>
              <a:t>4</a:t>
            </a:r>
            <a:endParaRPr lang="zh-CN" altLang="en-US" sz="36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7" grpId="0"/>
      <p:bldP spid="7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矩形 9"/>
          <p:cNvSpPr>
            <a:spLocks noChangeArrowheads="1"/>
          </p:cNvSpPr>
          <p:nvPr/>
        </p:nvSpPr>
        <p:spPr bwMode="auto">
          <a:xfrm>
            <a:off x="571500" y="1143000"/>
            <a:ext cx="828675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A: You’re taking a sudden interest in exercise!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B: Yes. For the past couple of months, I’ve put 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on a lot of weight. I should spend some time 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_________.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A: But at least you’ve never taken up 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__________.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B: Yes, I’m really glad about that! Smoking is 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the ___________ thing you can do for your     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health.</a:t>
            </a:r>
          </a:p>
        </p:txBody>
      </p:sp>
      <p:sp>
        <p:nvSpPr>
          <p:cNvPr id="55305" name="Text Box 9"/>
          <p:cNvSpPr txBox="1">
            <a:spLocks noChangeArrowheads="1"/>
          </p:cNvSpPr>
          <p:nvPr/>
        </p:nvSpPr>
        <p:spPr bwMode="auto">
          <a:xfrm>
            <a:off x="1285875" y="3500438"/>
            <a:ext cx="17859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smoking</a:t>
            </a:r>
          </a:p>
        </p:txBody>
      </p:sp>
      <p:sp>
        <p:nvSpPr>
          <p:cNvPr id="55306" name="Text Box 10"/>
          <p:cNvSpPr txBox="1">
            <a:spLocks noChangeArrowheads="1"/>
          </p:cNvSpPr>
          <p:nvPr/>
        </p:nvSpPr>
        <p:spPr bwMode="auto">
          <a:xfrm>
            <a:off x="2286000" y="4572000"/>
            <a:ext cx="16430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worst 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1143000" y="2571750"/>
            <a:ext cx="23574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exercising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53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53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5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5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5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55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5" grpId="0"/>
      <p:bldP spid="55306" grpId="0"/>
      <p:bldP spid="8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矩形 7"/>
          <p:cNvSpPr>
            <a:spLocks noChangeArrowheads="1"/>
          </p:cNvSpPr>
          <p:nvPr/>
        </p:nvSpPr>
        <p:spPr bwMode="auto">
          <a:xfrm>
            <a:off x="1643063" y="714375"/>
            <a:ext cx="6643687" cy="11445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95000"/>
              </a:lnSpc>
            </a:pPr>
            <a:r>
              <a:rPr lang="en-US" altLang="zh-C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Complete the sentences with the expressions in the box.</a:t>
            </a:r>
            <a:endParaRPr lang="zh-CN" alt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7"/>
          <p:cNvSpPr>
            <a:spLocks noChangeArrowheads="1"/>
          </p:cNvSpPr>
          <p:nvPr/>
        </p:nvSpPr>
        <p:spPr bwMode="auto">
          <a:xfrm>
            <a:off x="2286000" y="2071688"/>
            <a:ext cx="4857750" cy="38020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ts val="4900"/>
              </a:lnSpc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Answers:</a:t>
            </a:r>
          </a:p>
          <a:p>
            <a:pPr>
              <a:lnSpc>
                <a:spcPts val="4900"/>
              </a:lnSpc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1. keep fit</a:t>
            </a:r>
          </a:p>
          <a:p>
            <a:pPr>
              <a:lnSpc>
                <a:spcPts val="4900"/>
              </a:lnSpc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2. at least</a:t>
            </a:r>
          </a:p>
          <a:p>
            <a:pPr>
              <a:lnSpc>
                <a:spcPts val="4900"/>
              </a:lnSpc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3. thanks to</a:t>
            </a:r>
          </a:p>
          <a:p>
            <a:pPr>
              <a:lnSpc>
                <a:spcPts val="4900"/>
              </a:lnSpc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4. in the future</a:t>
            </a:r>
          </a:p>
          <a:p>
            <a:pPr>
              <a:lnSpc>
                <a:spcPts val="4900"/>
              </a:lnSpc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5. once in a while</a:t>
            </a:r>
            <a:endParaRPr lang="zh-CN" altLang="en-US" sz="3200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椭圆 3"/>
          <p:cNvSpPr/>
          <p:nvPr/>
        </p:nvSpPr>
        <p:spPr>
          <a:xfrm>
            <a:off x="714375" y="785813"/>
            <a:ext cx="714375" cy="714375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3600" b="1" dirty="0">
                <a:solidFill>
                  <a:schemeClr val="tx1"/>
                </a:solidFill>
                <a:latin typeface="Arial Black" panose="020B0A04020102020204" pitchFamily="34" charset="0"/>
              </a:rPr>
              <a:t>5</a:t>
            </a:r>
            <a:endParaRPr lang="zh-CN" altLang="en-US" sz="36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8" name="Rectangle 4"/>
          <p:cNvSpPr>
            <a:spLocks noChangeArrowheads="1"/>
          </p:cNvSpPr>
          <p:nvPr/>
        </p:nvSpPr>
        <p:spPr bwMode="auto">
          <a:xfrm>
            <a:off x="1676400" y="4876800"/>
            <a:ext cx="685800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15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Smoking is bad for people around.</a:t>
            </a:r>
          </a:p>
        </p:txBody>
      </p:sp>
      <p:pic>
        <p:nvPicPr>
          <p:cNvPr id="6147" name="Picture 5" descr="xbwh050603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914400"/>
            <a:ext cx="45720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3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矩形 8"/>
          <p:cNvSpPr>
            <a:spLocks noChangeArrowheads="1"/>
          </p:cNvSpPr>
          <p:nvPr/>
        </p:nvSpPr>
        <p:spPr bwMode="auto">
          <a:xfrm>
            <a:off x="755650" y="1412875"/>
            <a:ext cx="7786688" cy="350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① Where does the conversation take place?</a:t>
            </a:r>
          </a:p>
          <a:p>
            <a:endParaRPr lang="en-US" altLang="zh-C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② Who is talking?</a:t>
            </a:r>
          </a:p>
          <a:p>
            <a:endParaRPr lang="en-US" altLang="zh-C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③ What’s the problem?</a:t>
            </a: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1143000" y="1928813"/>
            <a:ext cx="7286625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conversation takes place in a doctor’s office.</a:t>
            </a: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1143000" y="3584575"/>
            <a:ext cx="75723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Mr. Maxwell and the doctor  are talking.</a:t>
            </a:r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1214438" y="4941888"/>
            <a:ext cx="72421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Mr. Maxwell wants to give up smoking. </a:t>
            </a:r>
          </a:p>
        </p:txBody>
      </p:sp>
      <p:sp>
        <p:nvSpPr>
          <p:cNvPr id="11270" name="矩形 7"/>
          <p:cNvSpPr>
            <a:spLocks noChangeArrowheads="1"/>
          </p:cNvSpPr>
          <p:nvPr/>
        </p:nvSpPr>
        <p:spPr bwMode="auto">
          <a:xfrm>
            <a:off x="857250" y="500063"/>
            <a:ext cx="65468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Listen and answer the questions.</a:t>
            </a:r>
            <a:endParaRPr lang="zh-CN" alt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285750" y="571500"/>
            <a:ext cx="714375" cy="714375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3600" b="1" dirty="0">
                <a:solidFill>
                  <a:schemeClr val="tx1"/>
                </a:solidFill>
                <a:latin typeface="Arial Black" panose="020B0A04020102020204" pitchFamily="34" charset="0"/>
              </a:rPr>
              <a:t>6</a:t>
            </a:r>
            <a:endParaRPr lang="zh-CN" altLang="en-US" sz="36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pic>
        <p:nvPicPr>
          <p:cNvPr id="8" name="U3-A6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938" y="785813"/>
            <a:ext cx="7143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3" dur="95583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3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35845" grpId="0"/>
      <p:bldP spid="35846" grpId="0"/>
      <p:bldP spid="35847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矩形 12"/>
          <p:cNvSpPr>
            <a:spLocks noChangeArrowheads="1"/>
          </p:cNvSpPr>
          <p:nvPr/>
        </p:nvSpPr>
        <p:spPr bwMode="auto">
          <a:xfrm>
            <a:off x="428625" y="928688"/>
            <a:ext cx="8429625" cy="5262562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b="1">
                <a:latin typeface="Arial Black" panose="020B0A04020102020204" pitchFamily="34" charset="0"/>
                <a:cs typeface="Times New Roman" panose="02020603050405020304" pitchFamily="18" charset="0"/>
              </a:rPr>
              <a:t>Patient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zh-CN" sz="32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Mr Maxwell</a:t>
            </a:r>
            <a:endParaRPr lang="en-US" altLang="zh-CN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200" b="1">
                <a:latin typeface="Arial Black" panose="020B0A04020102020204" pitchFamily="34" charset="0"/>
                <a:cs typeface="Times New Roman" panose="02020603050405020304" pitchFamily="18" charset="0"/>
              </a:rPr>
              <a:t>Problem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He started smoking ________ years ago.</a:t>
            </a:r>
          </a:p>
          <a:p>
            <a:pPr>
              <a:lnSpc>
                <a:spcPct val="150000"/>
              </a:lnSpc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Has he tried to stop smoking before?    Yes / No </a:t>
            </a:r>
          </a:p>
          <a:p>
            <a:pPr>
              <a:lnSpc>
                <a:spcPct val="150000"/>
              </a:lnSpc>
            </a:pPr>
            <a:r>
              <a:rPr lang="en-US" altLang="zh-CN" sz="3200" b="1">
                <a:latin typeface="Arial Black" panose="020B0A04020102020204" pitchFamily="34" charset="0"/>
                <a:cs typeface="Times New Roman" panose="02020603050405020304" pitchFamily="18" charset="0"/>
              </a:rPr>
              <a:t>General health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: fit / not fit </a:t>
            </a:r>
          </a:p>
          <a:p>
            <a:pPr>
              <a:lnSpc>
                <a:spcPct val="150000"/>
              </a:lnSpc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Has a(n) _______ and often gets __________ </a:t>
            </a:r>
          </a:p>
          <a:p>
            <a:pPr>
              <a:lnSpc>
                <a:spcPct val="150000"/>
              </a:lnSpc>
            </a:pPr>
            <a:r>
              <a:rPr lang="en-US" altLang="zh-CN" sz="3200" b="1">
                <a:latin typeface="Arial Black" panose="020B0A04020102020204" pitchFamily="34" charset="0"/>
                <a:cs typeface="Times New Roman" panose="02020603050405020304" pitchFamily="18" charset="0"/>
              </a:rPr>
              <a:t>Advice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: _____________________________</a:t>
            </a: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4429125" y="2500313"/>
            <a:ext cx="6429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</a:p>
        </p:txBody>
      </p:sp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2143125" y="4714875"/>
            <a:ext cx="1285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cough</a:t>
            </a:r>
          </a:p>
        </p:txBody>
      </p:sp>
      <p:sp>
        <p:nvSpPr>
          <p:cNvPr id="38921" name="Text Box 9"/>
          <p:cNvSpPr txBox="1">
            <a:spLocks noChangeArrowheads="1"/>
          </p:cNvSpPr>
          <p:nvPr/>
        </p:nvSpPr>
        <p:spPr bwMode="auto">
          <a:xfrm>
            <a:off x="6357938" y="4714875"/>
            <a:ext cx="12144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colds</a:t>
            </a:r>
          </a:p>
        </p:txBody>
      </p:sp>
      <p:sp>
        <p:nvSpPr>
          <p:cNvPr id="38922" name="Text Box 10"/>
          <p:cNvSpPr txBox="1">
            <a:spLocks noChangeArrowheads="1"/>
          </p:cNvSpPr>
          <p:nvPr/>
        </p:nvSpPr>
        <p:spPr bwMode="auto">
          <a:xfrm>
            <a:off x="2286000" y="5357813"/>
            <a:ext cx="58404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join a group</a:t>
            </a:r>
          </a:p>
        </p:txBody>
      </p:sp>
      <p:sp>
        <p:nvSpPr>
          <p:cNvPr id="12295" name="矩形 10"/>
          <p:cNvSpPr>
            <a:spLocks noChangeArrowheads="1"/>
          </p:cNvSpPr>
          <p:nvPr/>
        </p:nvSpPr>
        <p:spPr bwMode="auto">
          <a:xfrm>
            <a:off x="857250" y="285750"/>
            <a:ext cx="7270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Listen again and complete the notes.</a:t>
            </a:r>
            <a:endParaRPr lang="zh-CN" alt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7072313" y="3214688"/>
            <a:ext cx="10541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5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∨ </a:t>
            </a:r>
            <a:endParaRPr lang="zh-CN" altLang="en-US" sz="3600">
              <a:solidFill>
                <a:srgbClr val="0000FF"/>
              </a:solidFill>
            </a:endParaRP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4786313" y="3929063"/>
            <a:ext cx="10541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5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∨ </a:t>
            </a:r>
            <a:endParaRPr lang="zh-CN" altLang="en-US" sz="3600">
              <a:solidFill>
                <a:srgbClr val="0000FF"/>
              </a:solidFill>
            </a:endParaRPr>
          </a:p>
        </p:txBody>
      </p:sp>
      <p:sp>
        <p:nvSpPr>
          <p:cNvPr id="10" name="椭圆 9"/>
          <p:cNvSpPr/>
          <p:nvPr/>
        </p:nvSpPr>
        <p:spPr>
          <a:xfrm>
            <a:off x="0" y="357188"/>
            <a:ext cx="714375" cy="714375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3600" b="1" dirty="0">
                <a:solidFill>
                  <a:schemeClr val="tx1"/>
                </a:solidFill>
                <a:latin typeface="Arial Black" panose="020B0A04020102020204" pitchFamily="34" charset="0"/>
              </a:rPr>
              <a:t>7</a:t>
            </a:r>
            <a:endParaRPr lang="zh-CN" altLang="en-US" sz="36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pic>
        <p:nvPicPr>
          <p:cNvPr id="11" name="U3-A7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1000125"/>
            <a:ext cx="7239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89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89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89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89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8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8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9" dur="89940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audio>
              <p:cMediaNode>
                <p:cTn id="6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  <p:bldLst>
      <p:bldP spid="38917" grpId="0"/>
      <p:bldP spid="38920" grpId="0"/>
      <p:bldP spid="38921" grpId="0"/>
      <p:bldP spid="38922" grpId="0"/>
      <p:bldP spid="8" grpId="0"/>
      <p:bldP spid="9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矩形 10"/>
          <p:cNvSpPr>
            <a:spLocks noChangeArrowheads="1"/>
          </p:cNvSpPr>
          <p:nvPr/>
        </p:nvSpPr>
        <p:spPr bwMode="auto">
          <a:xfrm>
            <a:off x="571500" y="1714500"/>
            <a:ext cx="8358188" cy="4032250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 marL="514350" indent="-514350">
              <a:buFontTx/>
              <a:buAutoNum type="alphaLcParenR"/>
              <a:defRPr/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Kate asks her father to stop smoking. </a:t>
            </a:r>
          </a:p>
          <a:p>
            <a:pPr marL="514350" indent="-514350">
              <a:defRPr/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____________</a:t>
            </a:r>
          </a:p>
          <a:p>
            <a:pPr>
              <a:defRPr/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Kate tells her father why smoking is also </a:t>
            </a:r>
          </a:p>
          <a:p>
            <a:pPr>
              <a:defRPr/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bad for non-smokers.         ___________</a:t>
            </a:r>
          </a:p>
          <a:p>
            <a:pPr>
              <a:defRPr/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Kate explains why she’s writing the email. </a:t>
            </a:r>
          </a:p>
          <a:p>
            <a:pPr>
              <a:defRPr/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___________</a:t>
            </a:r>
          </a:p>
          <a:p>
            <a:pPr>
              <a:defRPr/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Kate tells her father why smoking is bad for </a:t>
            </a:r>
          </a:p>
          <a:p>
            <a:pPr>
              <a:defRPr/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him.                                       ___________</a:t>
            </a:r>
          </a:p>
        </p:txBody>
      </p:sp>
      <p:sp>
        <p:nvSpPr>
          <p:cNvPr id="13315" name="矩形 9"/>
          <p:cNvSpPr>
            <a:spLocks noChangeArrowheads="1"/>
          </p:cNvSpPr>
          <p:nvPr/>
        </p:nvSpPr>
        <p:spPr bwMode="auto">
          <a:xfrm>
            <a:off x="857250" y="357188"/>
            <a:ext cx="76771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Read the passage and match the ideas with the paragraphs.</a:t>
            </a:r>
            <a:endParaRPr lang="zh-CN" alt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5857875" y="2214563"/>
            <a:ext cx="25003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Paragraph 4 </a:t>
            </a:r>
          </a:p>
        </p:txBody>
      </p:sp>
      <p:sp>
        <p:nvSpPr>
          <p:cNvPr id="56326" name="Text Box 6"/>
          <p:cNvSpPr txBox="1">
            <a:spLocks noChangeArrowheads="1"/>
          </p:cNvSpPr>
          <p:nvPr/>
        </p:nvSpPr>
        <p:spPr bwMode="auto">
          <a:xfrm>
            <a:off x="5786438" y="3143250"/>
            <a:ext cx="25717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Paragraph 3</a:t>
            </a:r>
          </a:p>
        </p:txBody>
      </p:sp>
      <p:sp>
        <p:nvSpPr>
          <p:cNvPr id="56327" name="Text Box 7"/>
          <p:cNvSpPr txBox="1">
            <a:spLocks noChangeArrowheads="1"/>
          </p:cNvSpPr>
          <p:nvPr/>
        </p:nvSpPr>
        <p:spPr bwMode="auto">
          <a:xfrm>
            <a:off x="5929313" y="4071938"/>
            <a:ext cx="26431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Paragraph 1</a:t>
            </a:r>
          </a:p>
        </p:txBody>
      </p:sp>
      <p:sp>
        <p:nvSpPr>
          <p:cNvPr id="56328" name="Text Box 8"/>
          <p:cNvSpPr txBox="1">
            <a:spLocks noChangeArrowheads="1"/>
          </p:cNvSpPr>
          <p:nvPr/>
        </p:nvSpPr>
        <p:spPr bwMode="auto">
          <a:xfrm>
            <a:off x="5929313" y="5143500"/>
            <a:ext cx="25003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Paragraph 2</a:t>
            </a:r>
          </a:p>
        </p:txBody>
      </p:sp>
      <p:sp>
        <p:nvSpPr>
          <p:cNvPr id="8" name="椭圆 7"/>
          <p:cNvSpPr/>
          <p:nvPr/>
        </p:nvSpPr>
        <p:spPr>
          <a:xfrm>
            <a:off x="214313" y="571500"/>
            <a:ext cx="714375" cy="714375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3600" b="1" dirty="0">
                <a:solidFill>
                  <a:schemeClr val="tx1"/>
                </a:solidFill>
                <a:latin typeface="Arial Black" panose="020B0A04020102020204" pitchFamily="34" charset="0"/>
              </a:rPr>
              <a:t>8</a:t>
            </a:r>
            <a:endParaRPr lang="zh-CN" altLang="en-US" sz="36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pic>
        <p:nvPicPr>
          <p:cNvPr id="9" name="U3-A8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1071563"/>
            <a:ext cx="8572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63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3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6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6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6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63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56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5" dur="107756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>
                <p:cTn id="4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  <p:bldLst>
      <p:bldP spid="56325" grpId="0"/>
      <p:bldP spid="56326" grpId="0"/>
      <p:bldP spid="56327" grpId="0"/>
      <p:bldP spid="56328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矩形 5"/>
          <p:cNvSpPr>
            <a:spLocks noChangeArrowheads="1"/>
          </p:cNvSpPr>
          <p:nvPr/>
        </p:nvSpPr>
        <p:spPr bwMode="auto">
          <a:xfrm>
            <a:off x="684213" y="188913"/>
            <a:ext cx="54689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Choose the correct answer.</a:t>
            </a:r>
            <a:endParaRPr lang="zh-CN" alt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矩形 6"/>
          <p:cNvSpPr>
            <a:spLocks noChangeArrowheads="1"/>
          </p:cNvSpPr>
          <p:nvPr/>
        </p:nvSpPr>
        <p:spPr bwMode="auto">
          <a:xfrm>
            <a:off x="285750" y="928688"/>
            <a:ext cx="8858250" cy="550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① Kate is writing to her father because    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_______.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a) he has stopped smoking 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b) she missed her father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c) she wants him to stop smoking 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d) her mum asked her to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② Kate has found out that smoking _______.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a) isn’t so bad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b) causes many illnesses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c) makes people think slowly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d) outside is dangerous</a:t>
            </a: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1571625" y="1357313"/>
            <a:ext cx="3667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CN" altLang="en-US" sz="3200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215188" y="3786188"/>
            <a:ext cx="412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CN" altLang="en-US" sz="3200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0" y="285750"/>
            <a:ext cx="714375" cy="714375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3600" b="1" dirty="0">
                <a:solidFill>
                  <a:schemeClr val="tx1"/>
                </a:solidFill>
                <a:latin typeface="Arial Black" panose="020B0A04020102020204" pitchFamily="34" charset="0"/>
              </a:rPr>
              <a:t>9</a:t>
            </a:r>
            <a:endParaRPr lang="zh-CN" altLang="en-US" sz="36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1" grpId="0"/>
      <p:bldP spid="16392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矩形 7"/>
          <p:cNvSpPr>
            <a:spLocks noChangeArrowheads="1"/>
          </p:cNvSpPr>
          <p:nvPr/>
        </p:nvSpPr>
        <p:spPr bwMode="auto">
          <a:xfrm>
            <a:off x="571500" y="928688"/>
            <a:ext cx="8143875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③ Kate’s mother doesn’t like ________.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a) smoking outside 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b) the smell of Kate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c) the smell in the house 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d) the smell of smoke in the house 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④ Kate is afraid that ________.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a) she and her mother will fall ill 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b) her clothes will smell of smoke 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c) she will start to smoke 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d) she can’t help her father 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6500813" y="928688"/>
            <a:ext cx="4095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zh-CN" altLang="en-US" sz="3200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5072063" y="3286125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CN" altLang="en-US" sz="3200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4" grpId="0"/>
      <p:bldP spid="17415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8"/>
          <p:cNvSpPr>
            <a:spLocks noChangeArrowheads="1"/>
          </p:cNvSpPr>
          <p:nvPr/>
        </p:nvSpPr>
        <p:spPr bwMode="auto">
          <a:xfrm>
            <a:off x="928688" y="2928938"/>
            <a:ext cx="7643812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600" b="1">
                <a:latin typeface="Times New Roman" panose="02020603050405020304" pitchFamily="18" charset="0"/>
              </a:rPr>
              <a:t>Is your father / mother / grandfather / uncle / … smoking? Try to write a letter to him / her, using Kate’s email as an example.</a:t>
            </a:r>
          </a:p>
        </p:txBody>
      </p:sp>
      <p:sp>
        <p:nvSpPr>
          <p:cNvPr id="16387" name="WordArt 14"/>
          <p:cNvSpPr>
            <a:spLocks noChangeArrowheads="1" noChangeShapeType="1" noTextEdit="1"/>
          </p:cNvSpPr>
          <p:nvPr/>
        </p:nvSpPr>
        <p:spPr bwMode="auto">
          <a:xfrm>
            <a:off x="3000375" y="1000125"/>
            <a:ext cx="314325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 panose="020B0A04020102020204"/>
              </a:rPr>
              <a:t>Writing</a:t>
            </a:r>
            <a:endParaRPr lang="zh-CN" altLang="en-US" sz="36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 Black" panose="020B0A0402010202020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矩形 3"/>
          <p:cNvSpPr>
            <a:spLocks noChangeArrowheads="1"/>
          </p:cNvSpPr>
          <p:nvPr/>
        </p:nvSpPr>
        <p:spPr bwMode="auto">
          <a:xfrm>
            <a:off x="357188" y="285750"/>
            <a:ext cx="6489700" cy="126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 b="1">
                <a:solidFill>
                  <a:srgbClr val="CC0000"/>
                </a:solidFill>
                <a:latin typeface="华文彩云" panose="02010800040101010101" pitchFamily="2" charset="-122"/>
                <a:ea typeface="华文彩云" panose="02010800040101010101" pitchFamily="2" charset="-122"/>
                <a:cs typeface="Times New Roman" panose="02020603050405020304" pitchFamily="18" charset="0"/>
              </a:rPr>
              <a:t>Around the world</a:t>
            </a:r>
            <a:r>
              <a:rPr lang="en-US" altLang="zh-CN" sz="3600" b="1">
                <a:solidFill>
                  <a:srgbClr val="CC0000"/>
                </a:solidFill>
                <a:latin typeface="Times New Roman" panose="02020603050405020304" pitchFamily="18" charset="0"/>
                <a:ea typeface="华文彩云" panose="02010800040101010101" pitchFamily="2" charset="-122"/>
                <a:cs typeface="Times New Roman" panose="02020603050405020304" pitchFamily="18" charset="0"/>
              </a:rPr>
              <a:t> </a:t>
            </a:r>
          </a:p>
          <a:p>
            <a:r>
              <a:rPr lang="en-US" altLang="zh-CN" sz="3600" b="1">
                <a:solidFill>
                  <a:srgbClr val="CC0000"/>
                </a:solidFill>
                <a:latin typeface="Times New Roman" panose="02020603050405020304" pitchFamily="18" charset="0"/>
                <a:ea typeface="华文彩云" panose="02010800040101010101" pitchFamily="2" charset="-122"/>
                <a:cs typeface="Times New Roman" panose="02020603050405020304" pitchFamily="18" charset="0"/>
              </a:rPr>
              <a:t>                    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ea typeface="华文彩云" panose="02010800040101010101" pitchFamily="2" charset="-122"/>
                <a:cs typeface="Times New Roman" panose="02020603050405020304" pitchFamily="18" charset="0"/>
              </a:rPr>
              <a:t>Laughter for health </a:t>
            </a:r>
            <a:endParaRPr lang="zh-CN" altLang="en-US" sz="3600" b="1">
              <a:solidFill>
                <a:srgbClr val="FF0000"/>
              </a:solidFill>
              <a:latin typeface="Times New Roman" panose="02020603050405020304" pitchFamily="18" charset="0"/>
              <a:ea typeface="华文彩云" panose="020108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7411" name="Text Box 4"/>
          <p:cNvSpPr txBox="1">
            <a:spLocks noChangeArrowheads="1"/>
          </p:cNvSpPr>
          <p:nvPr/>
        </p:nvSpPr>
        <p:spPr bwMode="auto">
          <a:xfrm>
            <a:off x="642938" y="1785938"/>
            <a:ext cx="6500812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Times New Roman" panose="02020603050405020304" pitchFamily="18" charset="0"/>
              </a:rPr>
              <a:t>Read the passage and discuss what the benefits of laughter are.</a:t>
            </a:r>
          </a:p>
        </p:txBody>
      </p:sp>
      <p:pic>
        <p:nvPicPr>
          <p:cNvPr id="17412" name="Picture 7" descr="W02007113040638490290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625" y="3214688"/>
            <a:ext cx="3829050" cy="321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9" descr="69_2001_6083ec5d840240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143750" y="1285875"/>
            <a:ext cx="1800225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12" descr="30adcbef76094b363999f5e7a3cc7cd98c1001e93901bd8d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072063" y="3500438"/>
            <a:ext cx="3321050" cy="307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ChangeArrowheads="1"/>
          </p:cNvSpPr>
          <p:nvPr/>
        </p:nvSpPr>
        <p:spPr bwMode="auto">
          <a:xfrm>
            <a:off x="2627313" y="658813"/>
            <a:ext cx="3187700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8088" tIns="9522" rIns="38088" bIns="9522" anchor="ctr">
            <a:spAutoFit/>
          </a:bodyPr>
          <a:lstStyle/>
          <a:p>
            <a:r>
              <a:rPr lang="en-US" altLang="zh-CN" sz="3200" b="1">
                <a:latin typeface="Times New Roman" panose="02020603050405020304" pitchFamily="18" charset="0"/>
              </a:rPr>
              <a:t>World Smile Day </a:t>
            </a:r>
          </a:p>
        </p:txBody>
      </p:sp>
      <p:sp>
        <p:nvSpPr>
          <p:cNvPr id="18435" name="Rectangle 6"/>
          <p:cNvSpPr>
            <a:spLocks noChangeArrowheads="1"/>
          </p:cNvSpPr>
          <p:nvPr/>
        </p:nvSpPr>
        <p:spPr bwMode="auto">
          <a:xfrm>
            <a:off x="827088" y="1557338"/>
            <a:ext cx="5400675" cy="255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World Smile Day was created by Harvey Ball of Worcester, Massachusetts, who, in 1963, designed the original smiley face logo.</a:t>
            </a:r>
          </a:p>
        </p:txBody>
      </p:sp>
      <p:pic>
        <p:nvPicPr>
          <p:cNvPr id="18436" name="Picture 7" descr="worldsmileday260_tcm4-67446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5963" y="1557338"/>
            <a:ext cx="2763837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7" name="Rectangle 9"/>
          <p:cNvSpPr>
            <a:spLocks noChangeArrowheads="1"/>
          </p:cNvSpPr>
          <p:nvPr/>
        </p:nvSpPr>
        <p:spPr bwMode="auto">
          <a:xfrm>
            <a:off x="827088" y="4221163"/>
            <a:ext cx="7920037" cy="206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b="1">
                <a:latin typeface="Times New Roman" panose="02020603050405020304" pitchFamily="18" charset="0"/>
              </a:rPr>
              <a:t>    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He thought that all of us should devote one day each year to smiles and kind acts throughout the world, regardless of politics, geography and religion.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ChangeArrowheads="1"/>
          </p:cNvSpPr>
          <p:nvPr/>
        </p:nvSpPr>
        <p:spPr bwMode="auto">
          <a:xfrm>
            <a:off x="857250" y="642938"/>
            <a:ext cx="7632700" cy="206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    So on World Smile Day, the first Friday in October each year, people all around the planet perform acts of kindness and help others smile.</a:t>
            </a:r>
          </a:p>
        </p:txBody>
      </p:sp>
      <p:pic>
        <p:nvPicPr>
          <p:cNvPr id="19459" name="Picture 5" descr="may-8-2013-yinchuan-china-students-pose-to-form-a-6643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08175" y="2924175"/>
            <a:ext cx="5394325" cy="364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ChangeArrowheads="1"/>
          </p:cNvSpPr>
          <p:nvPr/>
        </p:nvSpPr>
        <p:spPr bwMode="auto">
          <a:xfrm>
            <a:off x="2571750" y="714375"/>
            <a:ext cx="4168775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zh-CN" altLang="en-US" sz="3600" b="1" dirty="0"/>
              <a:t>关于微笑的英语格言</a:t>
            </a:r>
            <a:endParaRPr lang="zh-CN" altLang="en-US" sz="3600" dirty="0">
              <a:latin typeface="Calibri" panose="020F0502020204030204" pitchFamily="34" charset="0"/>
            </a:endParaRPr>
          </a:p>
        </p:txBody>
      </p:sp>
      <p:sp>
        <p:nvSpPr>
          <p:cNvPr id="172037" name="Rectangle 5"/>
          <p:cNvSpPr>
            <a:spLocks noChangeArrowheads="1"/>
          </p:cNvSpPr>
          <p:nvPr/>
        </p:nvSpPr>
        <p:spPr bwMode="auto">
          <a:xfrm>
            <a:off x="714375" y="1571625"/>
            <a:ext cx="7970838" cy="481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342900" indent="-342900">
              <a:spcBef>
                <a:spcPct val="15000"/>
              </a:spcBef>
            </a:pP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If you don’t learn to laugh at troubles, you won’t have anything to laugh at when you grow old. 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         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---Edward W.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Howe 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</a:p>
          <a:p>
            <a:pPr marL="342900" indent="-342900">
              <a:spcBef>
                <a:spcPct val="15000"/>
              </a:spcBef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如果你不学会在麻烦时笑，当你变老时，你不会对任何东西笑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。 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---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爱徳华</a:t>
            </a:r>
            <a:r>
              <a:rPr lang="en-US" altLang="zh-CN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豪</a:t>
            </a:r>
            <a:endParaRPr lang="zh-CN" altLang="en-US" sz="32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marL="342900" indent="-342900">
              <a:spcBef>
                <a:spcPct val="15000"/>
              </a:spcBef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Laughter is the shortest distance between two people.                    ----Victor </a:t>
            </a:r>
            <a:r>
              <a:rPr lang="en-US" altLang="zh-CN" sz="3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Borge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</a:p>
          <a:p>
            <a:pPr marL="342900" indent="-342900">
              <a:spcBef>
                <a:spcPct val="15000"/>
              </a:spcBef>
            </a:pP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笑是两个人之间最短的距离。  </a:t>
            </a:r>
          </a:p>
          <a:p>
            <a:pPr marL="342900" indent="-342900">
              <a:spcBef>
                <a:spcPct val="15000"/>
              </a:spcBef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                                    ----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维克托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伯盖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2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20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20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20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20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4" name="Rectangle 4"/>
          <p:cNvSpPr>
            <a:spLocks noChangeArrowheads="1"/>
          </p:cNvSpPr>
          <p:nvPr/>
        </p:nvSpPr>
        <p:spPr bwMode="auto">
          <a:xfrm>
            <a:off x="1285875" y="5214938"/>
            <a:ext cx="65500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49" charset="-122"/>
              </a:rPr>
              <a:t>So everyone should give up smoking.</a:t>
            </a:r>
          </a:p>
        </p:txBody>
      </p:sp>
      <p:pic>
        <p:nvPicPr>
          <p:cNvPr id="7171" name="Picture 5" descr="955133833886227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914400"/>
            <a:ext cx="4191000" cy="247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6" descr="20110613130794471339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29200" y="1905000"/>
            <a:ext cx="3505200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26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60" name="Rectangle 4"/>
          <p:cNvSpPr>
            <a:spLocks noChangeArrowheads="1"/>
          </p:cNvSpPr>
          <p:nvPr/>
        </p:nvSpPr>
        <p:spPr bwMode="auto">
          <a:xfrm>
            <a:off x="500063" y="500063"/>
            <a:ext cx="8318500" cy="611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95000"/>
              </a:lnSpc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Laughter is the privilege of human. </a:t>
            </a:r>
          </a:p>
          <a:p>
            <a:pPr>
              <a:lnSpc>
                <a:spcPct val="95000"/>
              </a:lnSpc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                                           —— Carnegie  </a:t>
            </a:r>
          </a:p>
          <a:p>
            <a:pPr>
              <a:lnSpc>
                <a:spcPct val="95000"/>
              </a:lnSpc>
            </a:pP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        笑是人类的特权。        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——</a:t>
            </a: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卡耐基</a:t>
            </a:r>
          </a:p>
          <a:p>
            <a:pPr>
              <a:lnSpc>
                <a:spcPct val="95000"/>
              </a:lnSpc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The human race has one really effective weapon, and that is laughter. </a:t>
            </a:r>
          </a:p>
          <a:p>
            <a:pPr>
              <a:lnSpc>
                <a:spcPct val="95000"/>
              </a:lnSpc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                                      —— Mark Twain </a:t>
            </a:r>
          </a:p>
          <a:p>
            <a:pPr>
              <a:lnSpc>
                <a:spcPct val="95000"/>
              </a:lnSpc>
            </a:pP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     人类确有一件有效武器，那就是笑。 </a:t>
            </a:r>
          </a:p>
          <a:p>
            <a:pPr>
              <a:lnSpc>
                <a:spcPct val="95000"/>
              </a:lnSpc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                                             ——</a:t>
            </a: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马克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吐温</a:t>
            </a:r>
          </a:p>
          <a:p>
            <a:pPr>
              <a:lnSpc>
                <a:spcPct val="95000"/>
              </a:lnSpc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When you smile, the world loved him; when he laughed, the world became afraid of him.</a:t>
            </a:r>
          </a:p>
          <a:p>
            <a:pPr>
              <a:lnSpc>
                <a:spcPct val="95000"/>
              </a:lnSpc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                                                        —— Tagore  </a:t>
            </a:r>
          </a:p>
          <a:p>
            <a:pPr>
              <a:lnSpc>
                <a:spcPct val="95000"/>
              </a:lnSpc>
            </a:pP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 当你微笑时，世界爱了他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; </a:t>
            </a: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当他大笑时，世界便怕了他。                             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——</a:t>
            </a: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泰戈尔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3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30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30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30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30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30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730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730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730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730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4" name="Rectangle 4"/>
          <p:cNvSpPr>
            <a:spLocks noChangeArrowheads="1"/>
          </p:cNvSpPr>
          <p:nvPr/>
        </p:nvSpPr>
        <p:spPr bwMode="auto">
          <a:xfrm>
            <a:off x="785813" y="571500"/>
            <a:ext cx="7921625" cy="579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Just one laugh makes the person ten years younger.</a:t>
            </a:r>
          </a:p>
          <a:p>
            <a:pPr>
              <a:lnSpc>
                <a:spcPct val="130000"/>
              </a:lnSpc>
            </a:pP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               笑一笑，十年少。</a:t>
            </a:r>
          </a:p>
          <a:p>
            <a:pPr>
              <a:lnSpc>
                <a:spcPct val="130000"/>
              </a:lnSpc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A smile is the language has multiple meanings.                                 ----- Spitler </a:t>
            </a:r>
          </a:p>
          <a:p>
            <a:pPr>
              <a:lnSpc>
                <a:spcPct val="130000"/>
              </a:lnSpc>
            </a:pP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  微笑乃是具有多重意义的语言。</a:t>
            </a:r>
          </a:p>
          <a:p>
            <a:pPr>
              <a:lnSpc>
                <a:spcPct val="130000"/>
              </a:lnSpc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                                             ——</a:t>
            </a: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施皮特勒</a:t>
            </a:r>
          </a:p>
          <a:p>
            <a:pPr>
              <a:lnSpc>
                <a:spcPct val="130000"/>
              </a:lnSpc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Smile is the best name card.</a:t>
            </a:r>
          </a:p>
          <a:p>
            <a:pPr>
              <a:lnSpc>
                <a:spcPct val="130000"/>
              </a:lnSpc>
            </a:pP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       微笑是最好的名片。</a:t>
            </a:r>
            <a:endParaRPr lang="en-US" altLang="zh-CN" sz="32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4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4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4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4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40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740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矩形 5"/>
          <p:cNvSpPr>
            <a:spLocks noChangeArrowheads="1"/>
          </p:cNvSpPr>
          <p:nvPr/>
        </p:nvSpPr>
        <p:spPr bwMode="auto">
          <a:xfrm>
            <a:off x="0" y="333375"/>
            <a:ext cx="9144000" cy="641350"/>
          </a:xfrm>
          <a:prstGeom prst="rect">
            <a:avLst/>
          </a:prstGeom>
          <a:solidFill>
            <a:srgbClr val="33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Module task: Giving health advice to people </a:t>
            </a:r>
            <a:endParaRPr lang="zh-CN" alt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55" name="矩形 6"/>
          <p:cNvSpPr>
            <a:spLocks noChangeArrowheads="1"/>
          </p:cNvSpPr>
          <p:nvPr/>
        </p:nvSpPr>
        <p:spPr bwMode="auto">
          <a:xfrm>
            <a:off x="1071563" y="2071688"/>
            <a:ext cx="7429500" cy="294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 in groups. Give advice for the following problems.</a:t>
            </a:r>
          </a:p>
          <a:p>
            <a:pPr>
              <a:spcAft>
                <a:spcPts val="600"/>
              </a:spcAft>
            </a:pP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First have a discussion about the problems. Then write some advice for each problem.</a:t>
            </a:r>
            <a:endParaRPr lang="zh-CN" alt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4" name="Rectangle 4"/>
          <p:cNvSpPr>
            <a:spLocks noChangeArrowheads="1"/>
          </p:cNvSpPr>
          <p:nvPr/>
        </p:nvSpPr>
        <p:spPr bwMode="auto">
          <a:xfrm>
            <a:off x="2428875" y="1428750"/>
            <a:ext cx="5143500" cy="457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You should / shouldn't …</a:t>
            </a:r>
          </a:p>
          <a:p>
            <a:pPr>
              <a:lnSpc>
                <a:spcPct val="130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You’d better …</a:t>
            </a:r>
          </a:p>
          <a:p>
            <a:pPr>
              <a:lnSpc>
                <a:spcPct val="130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It’s a good idea …</a:t>
            </a:r>
          </a:p>
          <a:p>
            <a:pPr>
              <a:lnSpc>
                <a:spcPct val="130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To …, try (not) to …</a:t>
            </a:r>
          </a:p>
          <a:p>
            <a:pPr>
              <a:lnSpc>
                <a:spcPct val="130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It’s important to …</a:t>
            </a:r>
          </a:p>
          <a:p>
            <a:pPr>
              <a:lnSpc>
                <a:spcPct val="130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How / What about …?</a:t>
            </a:r>
          </a:p>
          <a:p>
            <a:pPr>
              <a:lnSpc>
                <a:spcPct val="130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Why don't you …?</a:t>
            </a:r>
          </a:p>
        </p:txBody>
      </p:sp>
      <p:sp>
        <p:nvSpPr>
          <p:cNvPr id="24579" name="Rectangle 4"/>
          <p:cNvSpPr>
            <a:spLocks noChangeArrowheads="1"/>
          </p:cNvSpPr>
          <p:nvPr/>
        </p:nvSpPr>
        <p:spPr bwMode="auto">
          <a:xfrm>
            <a:off x="2428875" y="785813"/>
            <a:ext cx="4232275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altLang="zh-CN" sz="3600" b="1" dirty="0"/>
              <a:t>Useful expressions</a:t>
            </a:r>
            <a:endParaRPr lang="zh-CN" altLang="en-US" sz="36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4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4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4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4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40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740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9" descr="http://t4.baidu.com/it/u=2676771472,2800605983&amp;fm=0&amp;gp=-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" y="2214563"/>
            <a:ext cx="2151063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AutoShape 8"/>
          <p:cNvSpPr>
            <a:spLocks noChangeArrowheads="1"/>
          </p:cNvSpPr>
          <p:nvPr/>
        </p:nvSpPr>
        <p:spPr bwMode="auto">
          <a:xfrm>
            <a:off x="3714750" y="1571625"/>
            <a:ext cx="5000625" cy="2928938"/>
          </a:xfrm>
          <a:prstGeom prst="wedgeRoundRectCallout">
            <a:avLst>
              <a:gd name="adj1" fmla="val -78820"/>
              <a:gd name="adj2" fmla="val -9508"/>
              <a:gd name="adj3" fmla="val 16667"/>
            </a:avLst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>
              <a:defRPr/>
            </a:pPr>
            <a:r>
              <a:rPr lang="en-US" altLang="zh-C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I’ve just moved to a new area. I’m unhappy because I don’t know anyone. It’s making me feel sad.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6" descr="C:\Documents and Settings\zhengli\桌面\QQ截图2014111315220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072188" y="4594225"/>
            <a:ext cx="2938462" cy="194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928688" y="1214438"/>
            <a:ext cx="7715250" cy="3354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Get used and face your new life bravely.</a:t>
            </a:r>
          </a:p>
          <a:p>
            <a:pPr>
              <a:spcAft>
                <a:spcPts val="600"/>
              </a:spcAft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Try to get familiar with people around you.</a:t>
            </a:r>
          </a:p>
          <a:p>
            <a:pPr>
              <a:spcAft>
                <a:spcPts val="600"/>
              </a:spcAft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Smile at your neighbors when meeting on the road.</a:t>
            </a:r>
          </a:p>
          <a:p>
            <a:pPr>
              <a:spcAft>
                <a:spcPts val="600"/>
              </a:spcAft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Invite your friends to your new house.</a:t>
            </a:r>
          </a:p>
          <a:p>
            <a:pPr>
              <a:spcAft>
                <a:spcPts val="600"/>
              </a:spcAft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Take an active part in different activities.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5"/>
          <p:cNvSpPr>
            <a:spLocks noChangeArrowheads="1"/>
          </p:cNvSpPr>
          <p:nvPr/>
        </p:nvSpPr>
        <p:spPr bwMode="auto">
          <a:xfrm>
            <a:off x="3000375" y="2000250"/>
            <a:ext cx="5000625" cy="1428750"/>
          </a:xfrm>
          <a:prstGeom prst="wedgeRoundRectCallout">
            <a:avLst>
              <a:gd name="adj1" fmla="val -51042"/>
              <a:gd name="adj2" fmla="val 100394"/>
              <a:gd name="adj3" fmla="val 16667"/>
            </a:avLst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algn="ctr">
              <a:defRPr/>
            </a:pP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can’t get my friend to give up smoking.</a:t>
            </a:r>
            <a:endParaRPr lang="en-US" altLang="zh-CN" sz="32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7651" name="Picture 8" descr="http://t1.baidu.com/it/u=1758273894,1590991836&amp;fm=0&amp;gp=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50" y="3286125"/>
            <a:ext cx="1847850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6" descr="C:\Documents and Settings\zhengli\桌面\QQ截图2014111315220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072188" y="4824413"/>
            <a:ext cx="3071812" cy="2033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084" name="Rectangle 4"/>
          <p:cNvSpPr>
            <a:spLocks noChangeArrowheads="1"/>
          </p:cNvSpPr>
          <p:nvPr/>
        </p:nvSpPr>
        <p:spPr bwMode="auto">
          <a:xfrm>
            <a:off x="1071563" y="1000125"/>
            <a:ext cx="7500937" cy="426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You should warn him that smoking is harmful to him and to the people around.</a:t>
            </a:r>
          </a:p>
          <a:p>
            <a:pPr>
              <a:spcAft>
                <a:spcPts val="600"/>
              </a:spcAft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Tell him smoking could lead to lung cancer. </a:t>
            </a:r>
          </a:p>
          <a:p>
            <a:pPr>
              <a:spcAft>
                <a:spcPts val="600"/>
              </a:spcAft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Tell him how painful the people who get the cancer feel.</a:t>
            </a:r>
          </a:p>
          <a:p>
            <a:pPr>
              <a:spcAft>
                <a:spcPts val="600"/>
              </a:spcAft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The bad smell keeps people away from him.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4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4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4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8" descr="http://t2.baidu.com/it/u=931256739,2517060556&amp;fm=0&amp;gp=-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813" y="3786188"/>
            <a:ext cx="1571625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9" name="AutoShape 5"/>
          <p:cNvSpPr>
            <a:spLocks noChangeArrowheads="1"/>
          </p:cNvSpPr>
          <p:nvPr/>
        </p:nvSpPr>
        <p:spPr bwMode="auto">
          <a:xfrm>
            <a:off x="3286125" y="2286000"/>
            <a:ext cx="5286375" cy="1714500"/>
          </a:xfrm>
          <a:prstGeom prst="wedgeRoundRectCallout">
            <a:avLst>
              <a:gd name="adj1" fmla="val -65611"/>
              <a:gd name="adj2" fmla="val 67134"/>
              <a:gd name="adj3" fmla="val 16667"/>
            </a:avLst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algn="ctr">
              <a:defRPr/>
            </a:pP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have difficulty sleeping. I worry so much about my schoolwork.</a:t>
            </a:r>
            <a:endParaRPr lang="en-US" altLang="zh-CN" sz="32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6" descr="C:\Documents and Settings\zhengli\桌面\QQ截图2014111315220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48350" y="4676775"/>
            <a:ext cx="3295650" cy="218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084" name="Rectangle 4"/>
          <p:cNvSpPr>
            <a:spLocks noChangeArrowheads="1"/>
          </p:cNvSpPr>
          <p:nvPr/>
        </p:nvSpPr>
        <p:spPr bwMode="auto">
          <a:xfrm>
            <a:off x="857250" y="1000125"/>
            <a:ext cx="7786688" cy="377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Plan time carefully. </a:t>
            </a:r>
          </a:p>
          <a:p>
            <a:pPr>
              <a:spcAft>
                <a:spcPts val="600"/>
              </a:spcAft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Make full use of your free time and be efficient.</a:t>
            </a:r>
          </a:p>
          <a:p>
            <a:pPr>
              <a:spcAft>
                <a:spcPts val="600"/>
              </a:spcAft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Put your heart into study, and then you will achieve a lot. </a:t>
            </a:r>
          </a:p>
          <a:p>
            <a:pPr>
              <a:spcAft>
                <a:spcPts val="600"/>
              </a:spcAft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Before going to bed, have deep breathing or have a cup of milk</a:t>
            </a:r>
            <a:r>
              <a:rPr lang="en-US" altLang="zh-CN" sz="32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. </a:t>
            </a:r>
            <a:endParaRPr lang="en-US" altLang="zh-CN" sz="32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4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4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4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矩形 3"/>
          <p:cNvSpPr>
            <a:spLocks noChangeArrowheads="1"/>
          </p:cNvSpPr>
          <p:nvPr/>
        </p:nvSpPr>
        <p:spPr bwMode="auto">
          <a:xfrm>
            <a:off x="928688" y="500063"/>
            <a:ext cx="792956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Read these sentences and pay attention to the tense in each.</a:t>
            </a:r>
            <a:endParaRPr lang="zh-CN" alt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3731" name="矩形 4"/>
          <p:cNvSpPr>
            <a:spLocks noChangeArrowheads="1"/>
          </p:cNvSpPr>
          <p:nvPr/>
        </p:nvSpPr>
        <p:spPr bwMode="auto">
          <a:xfrm>
            <a:off x="857250" y="2000250"/>
            <a:ext cx="7818438" cy="371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05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think it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’s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going to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rain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5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fell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over when he 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 running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down the steps.</a:t>
            </a:r>
          </a:p>
          <a:p>
            <a:pPr>
              <a:lnSpc>
                <a:spcPct val="105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He’s 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hit 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 head and his leg 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hurts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 think he’s broken his leg.</a:t>
            </a:r>
          </a:p>
          <a:p>
            <a:pPr>
              <a:lnSpc>
                <a:spcPct val="105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’s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missing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>
              <a:lnSpc>
                <a:spcPct val="105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live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4"/>
          <p:cNvSpPr>
            <a:spLocks noChangeArrowheads="1"/>
          </p:cNvSpPr>
          <p:nvPr/>
        </p:nvSpPr>
        <p:spPr bwMode="auto">
          <a:xfrm>
            <a:off x="2928938" y="1285875"/>
            <a:ext cx="3240087" cy="64135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3600" b="1" dirty="0">
                <a:latin typeface="Times New Roman" panose="02020603050405020304" pitchFamily="18" charset="0"/>
              </a:rPr>
              <a:t>一般现在时</a:t>
            </a:r>
          </a:p>
        </p:txBody>
      </p:sp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714375" y="2000250"/>
            <a:ext cx="8135938" cy="442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15000"/>
              </a:spcBef>
            </a:pP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用法：</a:t>
            </a:r>
            <a:r>
              <a:rPr lang="zh-CN" altLang="en-US" sz="3200" b="1" dirty="0">
                <a:latin typeface="Times New Roman" panose="02020603050405020304" pitchFamily="18" charset="0"/>
              </a:rPr>
              <a:t>表示经常性的和习惯性的动作</a:t>
            </a:r>
          </a:p>
          <a:p>
            <a:pPr>
              <a:spcBef>
                <a:spcPct val="15000"/>
              </a:spcBef>
            </a:pP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常用时间状语：</a:t>
            </a:r>
            <a:r>
              <a:rPr lang="zh-CN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zh-CN" sz="3200" b="1" dirty="0">
                <a:latin typeface="Times New Roman" panose="02020603050405020304" pitchFamily="18" charset="0"/>
              </a:rPr>
              <a:t>usually, sometimes, in </a:t>
            </a:r>
          </a:p>
          <a:p>
            <a:pPr>
              <a:spcBef>
                <a:spcPct val="15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           spring, every day, in the morning</a:t>
            </a:r>
          </a:p>
          <a:p>
            <a:pPr>
              <a:spcBef>
                <a:spcPct val="15000"/>
              </a:spcBef>
            </a:pP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结构：</a:t>
            </a:r>
            <a:r>
              <a:rPr lang="en-US" altLang="zh-CN" sz="3200" b="1" dirty="0">
                <a:latin typeface="Times New Roman" panose="02020603050405020304" pitchFamily="18" charset="0"/>
              </a:rPr>
              <a:t>do / does</a:t>
            </a:r>
          </a:p>
          <a:p>
            <a:pPr>
              <a:spcBef>
                <a:spcPct val="15000"/>
              </a:spcBef>
            </a:pP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否定构成</a:t>
            </a:r>
            <a:r>
              <a:rPr lang="zh-CN" altLang="en-US" sz="3200" b="1" dirty="0">
                <a:latin typeface="Times New Roman" panose="02020603050405020304" pitchFamily="18" charset="0"/>
              </a:rPr>
              <a:t>： </a:t>
            </a:r>
            <a:r>
              <a:rPr lang="en-US" altLang="zh-CN" sz="3200" b="1" dirty="0">
                <a:latin typeface="Times New Roman" panose="02020603050405020304" pitchFamily="18" charset="0"/>
              </a:rPr>
              <a:t>don’t+</a:t>
            </a:r>
            <a:r>
              <a:rPr lang="zh-CN" altLang="en-US" sz="3200" b="1" dirty="0">
                <a:latin typeface="Times New Roman" panose="02020603050405020304" pitchFamily="18" charset="0"/>
              </a:rPr>
              <a:t>动原 </a:t>
            </a:r>
            <a:r>
              <a:rPr lang="en-US" altLang="zh-CN" sz="3200" b="1" dirty="0">
                <a:latin typeface="Times New Roman" panose="02020603050405020304" pitchFamily="18" charset="0"/>
              </a:rPr>
              <a:t>/ doesn’t+</a:t>
            </a:r>
            <a:r>
              <a:rPr lang="zh-CN" altLang="en-US" sz="3200" b="1" dirty="0">
                <a:latin typeface="Times New Roman" panose="02020603050405020304" pitchFamily="18" charset="0"/>
              </a:rPr>
              <a:t>动原</a:t>
            </a:r>
          </a:p>
          <a:p>
            <a:pPr>
              <a:spcBef>
                <a:spcPct val="15000"/>
              </a:spcBef>
            </a:pP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一般疑问构成及简答：</a:t>
            </a:r>
          </a:p>
          <a:p>
            <a:pPr>
              <a:spcBef>
                <a:spcPct val="15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   Do+</a:t>
            </a:r>
            <a:r>
              <a:rPr lang="zh-CN" altLang="en-US" sz="3200" b="1" dirty="0">
                <a:latin typeface="Times New Roman" panose="02020603050405020304" pitchFamily="18" charset="0"/>
              </a:rPr>
              <a:t>主语</a:t>
            </a:r>
            <a:r>
              <a:rPr lang="en-US" altLang="zh-CN" sz="3200" b="1" dirty="0">
                <a:latin typeface="Times New Roman" panose="02020603050405020304" pitchFamily="18" charset="0"/>
              </a:rPr>
              <a:t>+</a:t>
            </a:r>
            <a:r>
              <a:rPr lang="zh-CN" altLang="en-US" sz="3200" b="1" dirty="0">
                <a:latin typeface="Times New Roman" panose="02020603050405020304" pitchFamily="18" charset="0"/>
              </a:rPr>
              <a:t>动原</a:t>
            </a:r>
            <a:r>
              <a:rPr lang="en-US" altLang="zh-CN" sz="3200" b="1" dirty="0">
                <a:latin typeface="Times New Roman" panose="02020603050405020304" pitchFamily="18" charset="0"/>
              </a:rPr>
              <a:t>+</a:t>
            </a:r>
            <a:r>
              <a:rPr lang="zh-CN" altLang="en-US" sz="3200" b="1" dirty="0">
                <a:latin typeface="Times New Roman" panose="02020603050405020304" pitchFamily="18" charset="0"/>
              </a:rPr>
              <a:t>其它？</a:t>
            </a:r>
            <a:r>
              <a:rPr lang="en-US" altLang="zh-CN" sz="3200" b="1" dirty="0">
                <a:latin typeface="Times New Roman" panose="02020603050405020304" pitchFamily="18" charset="0"/>
              </a:rPr>
              <a:t>Yes, I do.</a:t>
            </a:r>
            <a:br>
              <a:rPr lang="en-US" altLang="zh-CN" sz="3200" b="1" dirty="0">
                <a:latin typeface="Times New Roman" panose="02020603050405020304" pitchFamily="18" charset="0"/>
              </a:rPr>
            </a:br>
            <a:r>
              <a:rPr lang="en-US" altLang="zh-CN" sz="3200" b="1" dirty="0">
                <a:latin typeface="Times New Roman" panose="02020603050405020304" pitchFamily="18" charset="0"/>
              </a:rPr>
              <a:t>   Does+</a:t>
            </a:r>
            <a:r>
              <a:rPr lang="zh-CN" altLang="en-US" sz="3200" b="1" dirty="0">
                <a:latin typeface="Times New Roman" panose="02020603050405020304" pitchFamily="18" charset="0"/>
              </a:rPr>
              <a:t>主语</a:t>
            </a:r>
            <a:r>
              <a:rPr lang="en-US" altLang="zh-CN" sz="3200" b="1" dirty="0">
                <a:latin typeface="Times New Roman" panose="02020603050405020304" pitchFamily="18" charset="0"/>
              </a:rPr>
              <a:t>+</a:t>
            </a:r>
            <a:r>
              <a:rPr lang="zh-CN" altLang="en-US" sz="3200" b="1" dirty="0">
                <a:latin typeface="Times New Roman" panose="02020603050405020304" pitchFamily="18" charset="0"/>
              </a:rPr>
              <a:t>动原</a:t>
            </a:r>
            <a:r>
              <a:rPr lang="en-US" altLang="zh-CN" sz="3200" b="1" dirty="0">
                <a:latin typeface="Times New Roman" panose="02020603050405020304" pitchFamily="18" charset="0"/>
              </a:rPr>
              <a:t>+</a:t>
            </a:r>
            <a:r>
              <a:rPr lang="zh-CN" altLang="en-US" sz="3200" b="1" dirty="0">
                <a:latin typeface="Times New Roman" panose="02020603050405020304" pitchFamily="18" charset="0"/>
              </a:rPr>
              <a:t>其它？</a:t>
            </a:r>
            <a:r>
              <a:rPr lang="en-US" altLang="zh-CN" sz="3200" b="1" dirty="0">
                <a:latin typeface="Times New Roman" panose="02020603050405020304" pitchFamily="18" charset="0"/>
              </a:rPr>
              <a:t>No, he doesn’t.</a:t>
            </a:r>
          </a:p>
        </p:txBody>
      </p:sp>
      <p:sp>
        <p:nvSpPr>
          <p:cNvPr id="52228" name="Text Box 9"/>
          <p:cNvSpPr txBox="1">
            <a:spLocks noChangeArrowheads="1"/>
          </p:cNvSpPr>
          <p:nvPr/>
        </p:nvSpPr>
        <p:spPr bwMode="auto">
          <a:xfrm>
            <a:off x="657225" y="285750"/>
            <a:ext cx="3384550" cy="641350"/>
          </a:xfrm>
          <a:prstGeom prst="rect">
            <a:avLst/>
          </a:prstGeom>
          <a:solidFill>
            <a:srgbClr val="00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Review of tenses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7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73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73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73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73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73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73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3" name="Rectangle 7"/>
          <p:cNvSpPr>
            <a:spLocks noChangeArrowheads="1"/>
          </p:cNvSpPr>
          <p:nvPr/>
        </p:nvSpPr>
        <p:spPr bwMode="auto">
          <a:xfrm>
            <a:off x="785813" y="785813"/>
            <a:ext cx="7786687" cy="5189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15000"/>
              </a:lnSpc>
            </a:pPr>
            <a:r>
              <a:rPr lang="zh-CN" altLang="en-US" sz="3200" b="1" dirty="0">
                <a:latin typeface="Times New Roman" panose="02020603050405020304" pitchFamily="18" charset="0"/>
              </a:rPr>
              <a:t>特殊疑问句举例：</a:t>
            </a:r>
          </a:p>
          <a:p>
            <a:pPr>
              <a:lnSpc>
                <a:spcPct val="11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What do you often do on Sundays?</a:t>
            </a:r>
            <a:br>
              <a:rPr lang="en-US" altLang="zh-CN" sz="3200" b="1" dirty="0">
                <a:latin typeface="Times New Roman" panose="02020603050405020304" pitchFamily="18" charset="0"/>
              </a:rPr>
            </a:br>
            <a:r>
              <a:rPr lang="en-US" altLang="zh-CN" sz="3200" b="1" dirty="0">
                <a:latin typeface="Times New Roman" panose="02020603050405020304" pitchFamily="18" charset="0"/>
              </a:rPr>
              <a:t>   Where does he live?  </a:t>
            </a:r>
          </a:p>
          <a:p>
            <a:pPr>
              <a:lnSpc>
                <a:spcPct val="11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</a:t>
            </a:r>
          </a:p>
          <a:p>
            <a:pPr>
              <a:lnSpc>
                <a:spcPct val="115000"/>
              </a:lnSpc>
            </a:pPr>
            <a:r>
              <a:rPr lang="zh-CN" altLang="en-US" sz="3200" b="1" dirty="0">
                <a:latin typeface="Times New Roman" panose="02020603050405020304" pitchFamily="18" charset="0"/>
              </a:rPr>
              <a:t>注意： </a:t>
            </a:r>
          </a:p>
          <a:p>
            <a:pPr>
              <a:lnSpc>
                <a:spcPct val="11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start, leave, go, come</a:t>
            </a:r>
            <a:r>
              <a:rPr lang="zh-CN" altLang="en-US" sz="3200" b="1" dirty="0">
                <a:latin typeface="Times New Roman" panose="02020603050405020304" pitchFamily="18" charset="0"/>
              </a:rPr>
              <a:t>等动词的一般现在时可表示按规定、计划或安排预计要发生的事情，如</a:t>
            </a:r>
            <a:r>
              <a:rPr lang="en-US" altLang="zh-CN" sz="3200" b="1" dirty="0">
                <a:latin typeface="Times New Roman" panose="02020603050405020304" pitchFamily="18" charset="0"/>
              </a:rPr>
              <a:t>The plane takes off at six past five.</a:t>
            </a:r>
            <a:r>
              <a:rPr lang="zh-CN" altLang="en-US" sz="3200" b="1" dirty="0">
                <a:latin typeface="Times New Roman" panose="02020603050405020304" pitchFamily="18" charset="0"/>
              </a:rPr>
              <a:t>。客观真理在从句中也用一般现在时。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55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55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3978</Words>
  <Application>Microsoft Office PowerPoint</Application>
  <PresentationFormat>全屏显示(4:3)</PresentationFormat>
  <Paragraphs>527</Paragraphs>
  <Slides>69</Slides>
  <Notes>30</Notes>
  <HiddenSlides>0</HiddenSlides>
  <MMClips>3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69</vt:i4>
      </vt:variant>
    </vt:vector>
  </HeadingPairs>
  <TitlesOfParts>
    <vt:vector size="79" baseType="lpstr">
      <vt:lpstr>Kozuka Gothic Pro B</vt:lpstr>
      <vt:lpstr>仿宋_GB2312</vt:lpstr>
      <vt:lpstr>华文彩云</vt:lpstr>
      <vt:lpstr>宋体</vt:lpstr>
      <vt:lpstr>微软雅黑</vt:lpstr>
      <vt:lpstr>Arial</vt:lpstr>
      <vt:lpstr>Arial Black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2009-10-25T05:59:00Z</dcterms:created>
  <dcterms:modified xsi:type="dcterms:W3CDTF">2023-01-16T17:58:16Z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D9C7BAA6AD2745C59650F498EE8C32D9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