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619"/>
    <a:srgbClr val="FADCA9"/>
    <a:srgbClr val="D42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1D5D-93AB-4705-8923-0E6BC04D3C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CC26-0C72-4149-9A30-F4A5A8E766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DCC26-0C72-4149-9A30-F4A5A8E7665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DCC26-0C72-4149-9A30-F4A5A8E766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DCC26-0C72-4149-9A30-F4A5A8E7665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DCC26-0C72-4149-9A30-F4A5A8E7665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DCC26-0C72-4149-9A30-F4A5A8E7665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DCC26-0C72-4149-9A30-F4A5A8E7665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77075" y="645302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4187-C3B1-4C46-AF23-9E7C4E4D0B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F11D-A5DE-42A7-A414-24E7012D22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1935"/>
            <a:ext cx="9679562" cy="3944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936"/>
            <a:ext cx="12192000" cy="28840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146"/>
            <a:ext cx="1170963" cy="36490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81" y="-135879"/>
            <a:ext cx="3981450" cy="26860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21" y="5782540"/>
            <a:ext cx="1989073" cy="12113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33" y="1308616"/>
            <a:ext cx="2794474" cy="33154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69" y="5714600"/>
            <a:ext cx="1989073" cy="12113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06" y="-259903"/>
            <a:ext cx="2575578" cy="156851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24916" y="1570160"/>
            <a:ext cx="79547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D42619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2030</a:t>
            </a:r>
            <a:r>
              <a:rPr lang="zh-CN" altLang="en-US" sz="4000" b="1" dirty="0" smtClean="0">
                <a:solidFill>
                  <a:srgbClr val="D42619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公司年会</a:t>
            </a:r>
            <a:endParaRPr lang="en-US" altLang="zh-CN" sz="4000" b="1" dirty="0">
              <a:solidFill>
                <a:srgbClr val="D42619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r>
              <a:rPr lang="zh-CN" altLang="en-US" sz="13800" dirty="0">
                <a:solidFill>
                  <a:srgbClr val="D4261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邀请函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09" y="3496939"/>
            <a:ext cx="687174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1"/>
    </mc:Choice>
    <mc:Fallback xmlns="">
      <p:transition spd="slow" advTm="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936"/>
            <a:ext cx="12192000" cy="28840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21" y="5782540"/>
            <a:ext cx="1989073" cy="1211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78498"/>
            <a:ext cx="10888825" cy="52040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4" y="1147665"/>
            <a:ext cx="3131467" cy="41894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69" y="5714600"/>
            <a:ext cx="1989073" cy="12113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06" y="-259903"/>
            <a:ext cx="2575578" cy="156851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8872" y="1943908"/>
            <a:ext cx="6683066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1900" dirty="0">
                <a:cs typeface="+mn-ea"/>
                <a:sym typeface="+mn-lt"/>
              </a:rPr>
              <a:t>       衷心的感谢您一直以来对我公司的关心贺支持，岁月的年轮即将转过</a:t>
            </a:r>
            <a:r>
              <a:rPr lang="en-US" altLang="zh-CN" sz="1900" dirty="0">
                <a:cs typeface="+mn-ea"/>
                <a:sym typeface="+mn-lt"/>
              </a:rPr>
              <a:t>20XX</a:t>
            </a:r>
            <a:r>
              <a:rPr lang="zh-CN" altLang="en-US" sz="1900" dirty="0">
                <a:cs typeface="+mn-ea"/>
                <a:sym typeface="+mn-lt"/>
              </a:rPr>
              <a:t>年，崭新的</a:t>
            </a:r>
            <a:r>
              <a:rPr lang="en-US" altLang="zh-CN" sz="1900" dirty="0">
                <a:cs typeface="+mn-ea"/>
                <a:sym typeface="+mn-lt"/>
              </a:rPr>
              <a:t>20XX</a:t>
            </a:r>
            <a:r>
              <a:rPr lang="zh-CN" altLang="en-US" sz="1900" dirty="0">
                <a:cs typeface="+mn-ea"/>
                <a:sym typeface="+mn-lt"/>
              </a:rPr>
              <a:t>年正在踏着春天的步伐向我们走来。日月开新元，天地又一春，在这新春佳节来临之际，特邀您出席我公司新春团拜会，恭候您的光临！</a:t>
            </a:r>
            <a:endParaRPr lang="en-US" altLang="zh-CN" sz="1900" dirty="0">
              <a:cs typeface="+mn-ea"/>
              <a:sym typeface="+mn-lt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1900" dirty="0">
                <a:cs typeface="+mn-ea"/>
                <a:sym typeface="+mn-lt"/>
              </a:rPr>
              <a:t>        </a:t>
            </a:r>
            <a:r>
              <a:rPr lang="zh-CN" altLang="en-US" sz="1900" dirty="0">
                <a:cs typeface="+mn-ea"/>
                <a:sym typeface="+mn-lt"/>
              </a:rPr>
              <a:t>祝您及家人新出愉快、万事大吉！</a:t>
            </a:r>
          </a:p>
        </p:txBody>
      </p:sp>
      <p:sp>
        <p:nvSpPr>
          <p:cNvPr id="16" name="矩形 15"/>
          <p:cNvSpPr/>
          <p:nvPr/>
        </p:nvSpPr>
        <p:spPr>
          <a:xfrm>
            <a:off x="159435" y="1077783"/>
            <a:ext cx="2778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D42619"/>
                </a:solidFill>
                <a:cs typeface="+mn-ea"/>
                <a:sym typeface="+mn-lt"/>
              </a:rPr>
              <a:t>尊敬的先生</a:t>
            </a:r>
            <a:r>
              <a:rPr lang="en-US" altLang="zh-CN" sz="2400" dirty="0">
                <a:solidFill>
                  <a:srgbClr val="D42619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D42619"/>
                </a:solidFill>
                <a:cs typeface="+mn-ea"/>
                <a:sym typeface="+mn-lt"/>
              </a:rPr>
              <a:t>女士：</a:t>
            </a:r>
          </a:p>
        </p:txBody>
      </p:sp>
      <p:sp>
        <p:nvSpPr>
          <p:cNvPr id="18" name="矩形 17"/>
          <p:cNvSpPr/>
          <p:nvPr/>
        </p:nvSpPr>
        <p:spPr>
          <a:xfrm>
            <a:off x="4478194" y="4983501"/>
            <a:ext cx="27238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 dirty="0">
                <a:solidFill>
                  <a:srgbClr val="D42619"/>
                </a:solidFill>
                <a:cs typeface="+mn-ea"/>
                <a:sym typeface="+mn-lt"/>
              </a:rPr>
              <a:t>某某某科技有限公司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70" y="-3715910"/>
            <a:ext cx="687174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9"/>
    </mc:Choice>
    <mc:Fallback xmlns="">
      <p:transition spd="slow" advTm="7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936"/>
            <a:ext cx="12192000" cy="2884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3175" y="556397"/>
            <a:ext cx="10888825" cy="5204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858" y="1115757"/>
            <a:ext cx="3131467" cy="41894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21" y="5782540"/>
            <a:ext cx="1989073" cy="12113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69" y="5714600"/>
            <a:ext cx="1989073" cy="12113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09" y="-363742"/>
            <a:ext cx="2575578" cy="15685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" y="3247770"/>
            <a:ext cx="1490229" cy="84529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053889" y="1568125"/>
            <a:ext cx="2107555" cy="31479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B7152C"/>
                </a:solidFill>
                <a:cs typeface="+mn-ea"/>
                <a:sym typeface="+mn-lt"/>
              </a:rPr>
              <a:t>17:00-17:30</a:t>
            </a:r>
          </a:p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B7152C"/>
                </a:solidFill>
                <a:cs typeface="+mn-ea"/>
                <a:sym typeface="+mn-lt"/>
              </a:rPr>
              <a:t>17:30-18:30</a:t>
            </a:r>
          </a:p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B7152C"/>
                </a:solidFill>
                <a:cs typeface="+mn-ea"/>
                <a:sym typeface="+mn-lt"/>
              </a:rPr>
              <a:t>18:30-20:00</a:t>
            </a:r>
          </a:p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B7152C"/>
                </a:solidFill>
                <a:cs typeface="+mn-ea"/>
                <a:sym typeface="+mn-lt"/>
              </a:rPr>
              <a:t>20:00-20:30     </a:t>
            </a:r>
          </a:p>
          <a:p>
            <a:pPr algn="just">
              <a:lnSpc>
                <a:spcPct val="170000"/>
              </a:lnSpc>
            </a:pPr>
            <a:r>
              <a:rPr lang="en-US" altLang="zh-CN" sz="2400" dirty="0">
                <a:solidFill>
                  <a:srgbClr val="B7152C"/>
                </a:solidFill>
                <a:cs typeface="+mn-ea"/>
                <a:sym typeface="+mn-lt"/>
              </a:rPr>
              <a:t>20:30-21:00</a:t>
            </a:r>
          </a:p>
        </p:txBody>
      </p:sp>
      <p:sp>
        <p:nvSpPr>
          <p:cNvPr id="24" name="矩形 23"/>
          <p:cNvSpPr/>
          <p:nvPr/>
        </p:nvSpPr>
        <p:spPr>
          <a:xfrm>
            <a:off x="9065173" y="1568125"/>
            <a:ext cx="1735346" cy="3231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B7152C"/>
                </a:solidFill>
                <a:cs typeface="+mn-ea"/>
                <a:sym typeface="+mn-lt"/>
              </a:rPr>
              <a:t>回顾</a:t>
            </a:r>
            <a:r>
              <a:rPr lang="en-US" altLang="zh-CN" sz="2400" dirty="0">
                <a:solidFill>
                  <a:srgbClr val="B7152C"/>
                </a:solidFill>
                <a:cs typeface="+mn-ea"/>
                <a:sym typeface="+mn-lt"/>
              </a:rPr>
              <a:t>20XX </a:t>
            </a:r>
          </a:p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B7152C"/>
                </a:solidFill>
                <a:cs typeface="+mn-ea"/>
                <a:sym typeface="+mn-lt"/>
              </a:rPr>
              <a:t>颁奖典礼</a:t>
            </a:r>
            <a:endParaRPr lang="en-US" altLang="zh-CN" sz="2400" dirty="0">
              <a:solidFill>
                <a:srgbClr val="B7152C"/>
              </a:solidFill>
              <a:cs typeface="+mn-ea"/>
              <a:sym typeface="+mn-lt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B7152C"/>
                </a:solidFill>
                <a:cs typeface="+mn-ea"/>
                <a:sym typeface="+mn-lt"/>
              </a:rPr>
              <a:t>节目表演</a:t>
            </a:r>
            <a:endParaRPr lang="en-US" altLang="zh-CN" sz="2400" dirty="0">
              <a:solidFill>
                <a:srgbClr val="B7152C"/>
              </a:solidFill>
              <a:cs typeface="+mn-ea"/>
              <a:sym typeface="+mn-lt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B7152C"/>
                </a:solidFill>
                <a:cs typeface="+mn-ea"/>
                <a:sym typeface="+mn-lt"/>
              </a:rPr>
              <a:t>抽奖环节</a:t>
            </a:r>
            <a:endParaRPr lang="en-US" altLang="zh-CN" sz="2400" dirty="0">
              <a:solidFill>
                <a:srgbClr val="B7152C"/>
              </a:solidFill>
              <a:cs typeface="+mn-ea"/>
              <a:sym typeface="+mn-lt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400" dirty="0">
                <a:solidFill>
                  <a:srgbClr val="B7152C"/>
                </a:solidFill>
                <a:cs typeface="+mn-ea"/>
                <a:sym typeface="+mn-lt"/>
              </a:rPr>
              <a:t>展望</a:t>
            </a:r>
            <a:r>
              <a:rPr lang="en-US" altLang="zh-CN" sz="2400" dirty="0">
                <a:solidFill>
                  <a:srgbClr val="B7152C"/>
                </a:solidFill>
                <a:cs typeface="+mn-ea"/>
                <a:sym typeface="+mn-lt"/>
              </a:rPr>
              <a:t>20XX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518395" y="1568125"/>
            <a:ext cx="12957" cy="3351347"/>
          </a:xfrm>
          <a:prstGeom prst="line">
            <a:avLst/>
          </a:prstGeom>
          <a:ln>
            <a:solidFill>
              <a:srgbClr val="D426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8455788" y="1902708"/>
            <a:ext cx="137160" cy="139953"/>
          </a:xfrm>
          <a:prstGeom prst="ellipse">
            <a:avLst/>
          </a:prstGeom>
          <a:solidFill>
            <a:srgbClr val="D42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455788" y="2530563"/>
            <a:ext cx="137160" cy="139953"/>
          </a:xfrm>
          <a:prstGeom prst="ellipse">
            <a:avLst/>
          </a:prstGeom>
          <a:solidFill>
            <a:srgbClr val="D42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455108" y="3158418"/>
            <a:ext cx="137160" cy="139953"/>
          </a:xfrm>
          <a:prstGeom prst="ellipse">
            <a:avLst/>
          </a:prstGeom>
          <a:solidFill>
            <a:srgbClr val="D42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455108" y="3794787"/>
            <a:ext cx="137160" cy="139953"/>
          </a:xfrm>
          <a:prstGeom prst="ellipse">
            <a:avLst/>
          </a:prstGeom>
          <a:solidFill>
            <a:srgbClr val="D42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449815" y="4402964"/>
            <a:ext cx="137160" cy="139953"/>
          </a:xfrm>
          <a:prstGeom prst="ellipse">
            <a:avLst/>
          </a:prstGeom>
          <a:solidFill>
            <a:srgbClr val="D42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6965" y="-3647521"/>
            <a:ext cx="687174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"/>
    </mc:Choice>
    <mc:Fallback xmlns="">
      <p:transition spd="slow" advTm="4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936"/>
            <a:ext cx="12192000" cy="28840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45" y="-409833"/>
            <a:ext cx="3981450" cy="26860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21" y="5782540"/>
            <a:ext cx="1989073" cy="1211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78498"/>
            <a:ext cx="10888825" cy="52040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4" y="1147665"/>
            <a:ext cx="3131467" cy="41894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69" y="5714600"/>
            <a:ext cx="1989073" cy="12113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06" y="-259903"/>
            <a:ext cx="2575578" cy="156851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59669" y="1541779"/>
            <a:ext cx="4627374" cy="33850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B7152C"/>
                </a:solidFill>
                <a:cs typeface="+mn-ea"/>
                <a:sym typeface="+mn-lt"/>
              </a:rPr>
              <a:t>主题：</a:t>
            </a:r>
            <a:r>
              <a:rPr lang="en-US" altLang="zh-CN" sz="2000" b="1" spc="300" dirty="0">
                <a:solidFill>
                  <a:srgbClr val="B7152C"/>
                </a:solidFill>
                <a:cs typeface="+mn-ea"/>
                <a:sym typeface="+mn-lt"/>
              </a:rPr>
              <a:t>20XX</a:t>
            </a:r>
            <a:r>
              <a:rPr lang="zh-CN" altLang="en-US" sz="2000" b="1" spc="300" dirty="0">
                <a:solidFill>
                  <a:srgbClr val="B7152C"/>
                </a:solidFill>
                <a:cs typeface="+mn-ea"/>
                <a:sym typeface="+mn-lt"/>
              </a:rPr>
              <a:t>共创蓝图</a:t>
            </a:r>
            <a:endParaRPr lang="en-US" altLang="zh-CN" sz="2000" b="1" spc="300" dirty="0">
              <a:solidFill>
                <a:srgbClr val="B7152C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2000" b="1" spc="300" dirty="0">
              <a:solidFill>
                <a:srgbClr val="B7152C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B7152C"/>
                </a:solidFill>
                <a:cs typeface="+mn-ea"/>
                <a:sym typeface="+mn-lt"/>
              </a:rPr>
              <a:t>时间：</a:t>
            </a:r>
            <a:r>
              <a:rPr lang="en-US" altLang="zh-CN" sz="2000" b="1" spc="300" dirty="0">
                <a:solidFill>
                  <a:srgbClr val="B7152C"/>
                </a:solidFill>
                <a:cs typeface="+mn-ea"/>
                <a:sym typeface="+mn-lt"/>
              </a:rPr>
              <a:t>20XX</a:t>
            </a:r>
            <a:r>
              <a:rPr lang="zh-CN" altLang="en-US" sz="2000" b="1" spc="300" dirty="0">
                <a:solidFill>
                  <a:srgbClr val="B7152C"/>
                </a:solidFill>
                <a:cs typeface="+mn-ea"/>
                <a:sym typeface="+mn-lt"/>
              </a:rPr>
              <a:t>年X月X日下17:00</a:t>
            </a:r>
            <a:endParaRPr lang="en-US" altLang="zh-CN" sz="2000" b="1" spc="300" dirty="0">
              <a:solidFill>
                <a:srgbClr val="B7152C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b="1" spc="300" dirty="0">
              <a:solidFill>
                <a:srgbClr val="B7152C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B7152C"/>
                </a:solidFill>
                <a:cs typeface="+mn-ea"/>
                <a:sym typeface="+mn-lt"/>
              </a:rPr>
              <a:t>地点：某某路某某街某某大酒店</a:t>
            </a:r>
            <a:endParaRPr lang="en-US" altLang="zh-CN" sz="2000" b="1" spc="300" dirty="0">
              <a:solidFill>
                <a:srgbClr val="B7152C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b="1" spc="300" dirty="0">
              <a:solidFill>
                <a:srgbClr val="B7152C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B7152C"/>
                </a:solidFill>
                <a:cs typeface="+mn-ea"/>
                <a:sym typeface="+mn-lt"/>
              </a:rPr>
              <a:t>电话：1888888888</a:t>
            </a:r>
            <a:endParaRPr lang="en-US" altLang="zh-CN" sz="2000" b="1" spc="300" dirty="0">
              <a:solidFill>
                <a:srgbClr val="B7152C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b="1" spc="300" dirty="0">
              <a:solidFill>
                <a:srgbClr val="B7152C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rgbClr val="B7152C"/>
                </a:solidFill>
                <a:cs typeface="+mn-ea"/>
                <a:sym typeface="+mn-lt"/>
              </a:rPr>
              <a:t>联系人：</a:t>
            </a:r>
            <a:r>
              <a:rPr lang="en-US" altLang="zh-CN" sz="2000" b="1" spc="300" dirty="0">
                <a:solidFill>
                  <a:srgbClr val="B7152C"/>
                </a:solidFill>
                <a:cs typeface="+mn-ea"/>
                <a:sym typeface="+mn-lt"/>
              </a:rPr>
              <a:t>XX</a:t>
            </a:r>
            <a:endParaRPr lang="zh-CN" altLang="en-US" sz="2000" spc="300" dirty="0">
              <a:solidFill>
                <a:srgbClr val="B7152C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424" y="33970"/>
            <a:ext cx="687174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7"/>
    </mc:Choice>
    <mc:Fallback xmlns="">
      <p:transition spd="slow" advTm="7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936"/>
            <a:ext cx="12192000" cy="2884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3025" y="570109"/>
            <a:ext cx="10888825" cy="5204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858" y="1115757"/>
            <a:ext cx="3131467" cy="41894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21" y="5782540"/>
            <a:ext cx="1989073" cy="12113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69" y="5714600"/>
            <a:ext cx="1989073" cy="12113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21" y="-218345"/>
            <a:ext cx="2575578" cy="15685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20979" y="561720"/>
            <a:ext cx="3981450" cy="26860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105192" y="2318892"/>
            <a:ext cx="6683066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1900" dirty="0">
                <a:cs typeface="+mn-ea"/>
                <a:sym typeface="+mn-lt"/>
              </a:rPr>
              <a:t>       衷心的感谢您一直以来对我公司的关心贺支持，岁月的年轮即将转过</a:t>
            </a:r>
            <a:r>
              <a:rPr lang="en-US" altLang="zh-CN" sz="1900" dirty="0">
                <a:cs typeface="+mn-ea"/>
                <a:sym typeface="+mn-lt"/>
              </a:rPr>
              <a:t>20XX</a:t>
            </a:r>
            <a:r>
              <a:rPr lang="zh-CN" altLang="en-US" sz="1900" dirty="0">
                <a:cs typeface="+mn-ea"/>
                <a:sym typeface="+mn-lt"/>
              </a:rPr>
              <a:t>年，崭新的</a:t>
            </a:r>
            <a:r>
              <a:rPr lang="en-US" altLang="zh-CN" sz="1900" dirty="0">
                <a:cs typeface="+mn-ea"/>
                <a:sym typeface="+mn-lt"/>
              </a:rPr>
              <a:t>20XX</a:t>
            </a:r>
            <a:r>
              <a:rPr lang="zh-CN" altLang="en-US" sz="1900" dirty="0">
                <a:cs typeface="+mn-ea"/>
                <a:sym typeface="+mn-lt"/>
              </a:rPr>
              <a:t>年正在踏着春天的步伐向我们走来。日月开新元，天地又一春，在这新春佳节来临之际，特邀您出席我公司新春团拜会，恭候您的光临！</a:t>
            </a:r>
            <a:endParaRPr lang="en-US" altLang="zh-CN" sz="1900" dirty="0">
              <a:cs typeface="+mn-ea"/>
              <a:sym typeface="+mn-lt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1900" dirty="0">
                <a:cs typeface="+mn-ea"/>
                <a:sym typeface="+mn-lt"/>
              </a:rPr>
              <a:t>        </a:t>
            </a:r>
            <a:r>
              <a:rPr lang="zh-CN" altLang="en-US" sz="1900" dirty="0">
                <a:cs typeface="+mn-ea"/>
                <a:sym typeface="+mn-lt"/>
              </a:rPr>
              <a:t>祝您及家人新出愉快、万事大吉！</a:t>
            </a:r>
          </a:p>
        </p:txBody>
      </p:sp>
      <p:sp>
        <p:nvSpPr>
          <p:cNvPr id="15" name="矩形 14"/>
          <p:cNvSpPr/>
          <p:nvPr/>
        </p:nvSpPr>
        <p:spPr>
          <a:xfrm>
            <a:off x="5105192" y="1437772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D42619"/>
                </a:solidFill>
                <a:cs typeface="+mn-ea"/>
                <a:sym typeface="+mn-lt"/>
              </a:rPr>
              <a:t>新年寄语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718" y="3773798"/>
            <a:ext cx="687174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8"/>
    </mc:Choice>
    <mc:Fallback xmlns="">
      <p:transition spd="slow" advTm="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1935"/>
            <a:ext cx="9679562" cy="3944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936"/>
            <a:ext cx="12192000" cy="28840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146"/>
            <a:ext cx="1170963" cy="36490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81" y="-135879"/>
            <a:ext cx="3981450" cy="26860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21" y="5782540"/>
            <a:ext cx="1989073" cy="12113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33" y="1308616"/>
            <a:ext cx="2794474" cy="331547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54" y="2387425"/>
            <a:ext cx="1490229" cy="8452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69" y="5714600"/>
            <a:ext cx="1989073" cy="12113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06" y="-259903"/>
            <a:ext cx="2575578" cy="156851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62717" y="1635734"/>
            <a:ext cx="7954749" cy="266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spc="300" dirty="0">
                <a:solidFill>
                  <a:srgbClr val="D4261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真诚的期待</a:t>
            </a:r>
            <a:endParaRPr lang="en-US" altLang="zh-CN" sz="4800" spc="300" dirty="0">
              <a:solidFill>
                <a:srgbClr val="D42619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9600" spc="300" dirty="0">
                <a:solidFill>
                  <a:srgbClr val="D4261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您的到来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33" y="2946852"/>
            <a:ext cx="687174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"/>
    </mc:Choice>
    <mc:Fallback xmlns="">
      <p:transition spd="slow" advTm="4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yn5rx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宽屏</PresentationFormat>
  <Paragraphs>36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方正粗黑宋简体</vt:lpstr>
      <vt:lpstr>方正细谭黑简体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2022-03-08T05:39:41Z</dcterms:created>
  <dcterms:modified xsi:type="dcterms:W3CDTF">2023-01-10T05:46:50Z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07FD9B54BEC141F28BE6FE03268A677E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