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5" r:id="rId20"/>
    <p:sldId id="257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andolFang R" panose="02010600030101010101" charset="-122"/>
      <p:regular r:id="rId30"/>
    </p:embeddedFont>
    <p:embeddedFont>
      <p:font typeface="优设标题黑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75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989"/>
      </p:cViewPr>
      <p:guideLst>
        <p:guide pos="416"/>
        <p:guide pos="7256"/>
        <p:guide orient="horz" pos="595"/>
        <p:guide orient="horz" pos="686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5320742-21C1-4F7E-B6F4-23AD3B3E3EA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54114C8E-AA9C-4E04-B9BC-33578653CD0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4C8E-AA9C-4E04-B9BC-33578653CD0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CAE6-9ECA-4818-8854-55BB13D8C6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5.jpeg"/><Relationship Id="rId5" Type="http://schemas.openxmlformats.org/officeDocument/2006/relationships/tags" Target="../tags/tag32.xml"/><Relationship Id="rId10" Type="http://schemas.openxmlformats.org/officeDocument/2006/relationships/image" Target="../media/image4.jpeg"/><Relationship Id="rId4" Type="http://schemas.openxmlformats.org/officeDocument/2006/relationships/tags" Target="../tags/tag31.xm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14951" y="1752600"/>
            <a:ext cx="6745785" cy="2839718"/>
            <a:chOff x="898408" y="1608612"/>
            <a:chExt cx="6745785" cy="2839718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898408" y="4131075"/>
              <a:ext cx="1977177" cy="316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3085142" y="4129406"/>
              <a:ext cx="1738171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1038108" y="1608612"/>
              <a:ext cx="6606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秋天的怀念</a:t>
              </a:r>
              <a:endParaRPr lang="en-US" altLang="zh-CN" sz="8000" dirty="0"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8408" y="3262317"/>
              <a:ext cx="3470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七年级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>
              <a:off x="1038108" y="3051017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61303">
                      <a:alpha val="0"/>
                    </a:srgbClr>
                  </a:gs>
                  <a:gs pos="100000">
                    <a:srgbClr val="56130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6763" y="135598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品味语言  感受魅力</a:t>
            </a:r>
          </a:p>
        </p:txBody>
      </p:sp>
      <p:sp>
        <p:nvSpPr>
          <p:cNvPr id="13314" name="TextBox 3"/>
          <p:cNvSpPr/>
          <p:nvPr>
            <p:custDataLst>
              <p:tags r:id="rId2"/>
            </p:custDataLst>
          </p:nvPr>
        </p:nvSpPr>
        <p:spPr>
          <a:xfrm>
            <a:off x="1200946" y="1817653"/>
            <a:ext cx="9790109" cy="39703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．品味细节描写的魅力。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母亲就悄悄地躲出去，在我看不见的地方偷偷地听着我的动静。当一切恢复沉寂，她又悄悄地进来，眼边儿红红的，看着我。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系列关于母亲的细节、动作描写都体现了深沉伟大又毫不张扬的母爱；躲出去是不忍心看儿子受折磨；听动静是担心儿子想不开；一切沉寂后再进来眼边儿红红的，是为儿子所承受的苦难而痛心；一直没有劝解是怕说错话伤及儿子的自尊。她不是那种光会疼爱儿子而不懂得理解儿子的母亲。她知道儿子心里的苦闷，知道要给他一个静静地平息暴怒的空间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868680" y="1448322"/>
            <a:ext cx="10454640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母亲喜欢花，可自从我的腿瘫痪后，她侍弄的那些花都死了。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看似平淡无奇好像多余之笔的一句话，却写出了母亲为了儿子放弃了自己最喜欢的东西，一颗心全部放在了儿子身上。不能不让人为之深深感动。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“看着窗外的树叶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‘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唰唰啦啦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’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地飘落。母亲进来了，挡在窗前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，母亲为什么“挡”在窗前？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不想让多愁善感的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看到落叶凋零的萧条景象而产生伤感痛苦的情绪，甚至是绝望的心情，从而失去对生活的信心。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175545" y="1833042"/>
            <a:ext cx="9840910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“她忽然不说了。对于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‘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’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‘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’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一类的字眼儿，她比我还敏感。她又悄悄地出去了。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如何理解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她又悄悄地出去了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她为自己出语不慎引起了儿子的伤心而懊悔不已，黯然神伤。她把儿子的自尊看得比什么都重，甚至在这一点上比儿子自己都敏感。所以母亲像做错事的孩子，小心翼翼，生怕刺激了儿子。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434626" y="1736317"/>
            <a:ext cx="9322749" cy="41329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．品味景物描写的魅力。</a:t>
            </a:r>
          </a:p>
          <a:p>
            <a:pPr>
              <a:lnSpc>
                <a:spcPct val="25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文中有哪两处景物描写？找出来并理解两处景物描写的作用。</a:t>
            </a:r>
          </a:p>
          <a:p>
            <a:pPr>
              <a:lnSpc>
                <a:spcPct val="25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第一处景物描写：窗外的树叶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唰唰啦啦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地飘落。这里运用以动衬静的手法，突出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孤独、痛苦、无望的心情。第二处景物描写：黄色的花淡雅，白色的花高洁，紫红色的花热烈而深沉，泼泼洒洒，秋风中正开得烂漫。写出了菊花蓬勃的生命力，渲染出悲壮、深沉的氛围，突出了“我”的心理从痛苦、无望转向明朗、坚强的变化过程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650" name="图片 2355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81" r="1" b="12481"/>
          <a:stretch>
            <a:fillRect/>
          </a:stretch>
        </p:blipFill>
        <p:spPr bwMode="auto">
          <a:xfrm>
            <a:off x="2180288" y="2507327"/>
            <a:ext cx="1965968" cy="11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文本框 23554"/>
          <p:cNvSpPr/>
          <p:nvPr>
            <p:custDataLst>
              <p:tags r:id="rId2"/>
            </p:custDataLst>
          </p:nvPr>
        </p:nvSpPr>
        <p:spPr>
          <a:xfrm>
            <a:off x="2063602" y="4539013"/>
            <a:ext cx="244951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白色的花高洁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652" name="图片 2457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3" r="1" b="7813"/>
          <a:stretch>
            <a:fillRect/>
          </a:stretch>
        </p:blipFill>
        <p:spPr bwMode="auto">
          <a:xfrm>
            <a:off x="5092231" y="2495636"/>
            <a:ext cx="2007537" cy="11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4579"/>
          <p:cNvSpPr/>
          <p:nvPr>
            <p:custDataLst>
              <p:tags r:id="rId4"/>
            </p:custDataLst>
          </p:nvPr>
        </p:nvSpPr>
        <p:spPr>
          <a:xfrm>
            <a:off x="4793097" y="4539013"/>
            <a:ext cx="25209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黄色的花淡雅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654" name="图片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2482"/>
          <a:stretch>
            <a:fillRect/>
          </a:stretch>
        </p:blipFill>
        <p:spPr bwMode="auto">
          <a:xfrm>
            <a:off x="7822776" y="2485898"/>
            <a:ext cx="2042161" cy="11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文本框 25603"/>
          <p:cNvSpPr txBox="1"/>
          <p:nvPr>
            <p:custDataLst>
              <p:tags r:id="rId6"/>
            </p:custDataLst>
          </p:nvPr>
        </p:nvSpPr>
        <p:spPr>
          <a:xfrm>
            <a:off x="6899170" y="4539013"/>
            <a:ext cx="3889375" cy="40011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紫红色的花热烈而深沉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 animBg="1"/>
      <p:bldP spid="17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75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41939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18435" name="TextBox 3"/>
          <p:cNvSpPr/>
          <p:nvPr>
            <p:custDataLst>
              <p:tags r:id="rId2"/>
            </p:custDataLst>
          </p:nvPr>
        </p:nvSpPr>
        <p:spPr>
          <a:xfrm>
            <a:off x="1145134" y="1909986"/>
            <a:ext cx="9901733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理解末段中包含的题旨：又是秋天，妹妹推我去北海看了菊花。黄色的花淡雅，白色的花高洁，紫红色的花热烈而深沉，泼泼洒洒，秋风中正开得烂漫。我懂得母亲没有说完的话。妹妹也懂。我俩在一块儿，要好好儿活……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盛开的菊花犹如坚强勇敢地活过来的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，艳丽的色彩是对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坚韧人生的描绘，“我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最终懂得了母亲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好好儿活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的真正含义，而菊花却成为了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怀念母亲永远的寄托。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738666" y="1448322"/>
            <a:ext cx="10714669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阅读下面史铁生的两段文字，体会他顽强乐观的性格特点。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我坐在小公园安静的树林里，闭上眼睛，想，上帝为什么早早地召母亲回去呢？很久很久，迷迷糊糊的我听见了回答：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她心里太苦了，上帝看她受不住了，就召她回去。”我似乎得了一点安慰，睁开眼睛，看见风正从树林里穿过。</a:t>
            </a:r>
          </a:p>
          <a:p>
            <a:pPr algn="r"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《合欢树》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1131096" y="1448322"/>
            <a:ext cx="9929809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生病也是生活体验的一种，甚或算得一项别开生面的游历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刚坐上轮椅时，我老想，不能直立行走岂非把人的特点搞丢了？便觉天昏地暗。等到生出褥疮一连数日只能歪七扭八地躺着，才看见端坐的日子其实多么晴朗。后来又患尿毒症，经常昏昏然不能思想，就更加怀念起往日时光。终于醒悟，其实每时每刻我们都是幸运的，因为任何灾难的前面都可以加上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字。生病的经验是一步步懂得满足……</a:t>
            </a:r>
          </a:p>
          <a:p>
            <a:pPr algn="r"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《病隙碎笔》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29" name="TextBox 2"/>
          <p:cNvSpPr/>
          <p:nvPr>
            <p:custDataLst>
              <p:tags r:id="rId1"/>
            </p:custDataLst>
          </p:nvPr>
        </p:nvSpPr>
        <p:spPr>
          <a:xfrm>
            <a:off x="1226346" y="1448322"/>
            <a:ext cx="9739309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学了这篇课文，你读懂了什么？你想对自己、或是对母亲、或是对史铁生说些什么？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当苦难、逆境来临的时候，我们首先应想到的是好好活，活得热烈而辉煌。但愿大家从这篇文章中看到的，不仅仅是母爱，还能看到作者对生命的思索。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妈妈的爱就像空气一样，让我赖以生存，而我却常常忘了它的存在。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生命是美好的，要好好珍惜、好好活才是！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生命对于每个人都只有一次，命运是可以通过个人的努力、奋斗来改变的！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8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4291" y="1749756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4819" name="图片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3"/>
          <a:stretch>
            <a:fillRect/>
          </a:stretch>
        </p:blipFill>
        <p:spPr bwMode="auto">
          <a:xfrm>
            <a:off x="2200116" y="2602257"/>
            <a:ext cx="7791768" cy="309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TextBox 4"/>
          <p:cNvSpPr/>
          <p:nvPr/>
        </p:nvSpPr>
        <p:spPr>
          <a:xfrm>
            <a:off x="1708946" y="1540655"/>
            <a:ext cx="8774109" cy="45243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学会使用人物的动作、神态、语言等描写手法，感受人物形象。</a:t>
            </a:r>
          </a:p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通过默读、分角色朗读、小组讨论等方式来理解文中的母亲。</a:t>
            </a:r>
          </a:p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深切地领悟文章蕴含的深沉无私的母爱。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14951" y="1752600"/>
            <a:ext cx="6745785" cy="2839718"/>
            <a:chOff x="898408" y="1608612"/>
            <a:chExt cx="6745785" cy="2839718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898408" y="4131075"/>
              <a:ext cx="1977177" cy="316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3085142" y="4129406"/>
              <a:ext cx="1738171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1038108" y="1608612"/>
              <a:ext cx="6606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None/>
              </a:pPr>
              <a:r>
                <a:rPr lang="zh-CN" altLang="en-US" sz="8000" dirty="0"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dirty="0"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8408" y="3262317"/>
              <a:ext cx="3470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七年级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>
              <a:off x="1038108" y="3051017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61303">
                      <a:alpha val="0"/>
                    </a:srgbClr>
                  </a:gs>
                  <a:gs pos="100000">
                    <a:srgbClr val="56130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153160" y="1306379"/>
            <a:ext cx="9885680" cy="17543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1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幸福是要自己去寻找的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哪怕是你现在正在经历着一场大的浩劫，你也应该幸福，因为你可以在浩劫中看到曙光，能从浩劫中学到很多别人可能一辈子都学不到的东西，当你拥有了别人所不曾拥有的东西那你就是唯一。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EA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10" name="TextBox 1"/>
          <p:cNvSpPr/>
          <p:nvPr>
            <p:custDataLst>
              <p:tags r:id="rId2"/>
            </p:custDataLst>
          </p:nvPr>
        </p:nvSpPr>
        <p:spPr>
          <a:xfrm>
            <a:off x="1153160" y="3120737"/>
            <a:ext cx="9885680" cy="324704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06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能决定生命的长度，但你可以扩展它的宽度；不能改变天生的容貌，但你可以时时展现笑容；不能企望控制他人，但你可以好好把握自己；不能全然预知明天，但你可以充分利用今天；不能要求事事顺利，但你可以做到事事尽心。”</a:t>
            </a:r>
          </a:p>
          <a:p>
            <a:pPr>
              <a:lnSpc>
                <a:spcPts val="406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3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人生如梦。生命从无到有，又从有走向无，生生死死，构成社会和世界。从人生无常这一点来说，人生有如梦幻。因此，一个人只有活得有声有色、有滋有味，才不枉到这世界上走一回。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1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211" y="129723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7171" name="TextBox 3"/>
          <p:cNvSpPr/>
          <p:nvPr>
            <p:custDataLst>
              <p:tags r:id="rId2"/>
            </p:custDataLst>
          </p:nvPr>
        </p:nvSpPr>
        <p:spPr>
          <a:xfrm>
            <a:off x="644211" y="1699048"/>
            <a:ext cx="6874189" cy="40934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史铁生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(1951—2010)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，原籍河北涿县，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1951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年出生于北京，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1969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年去延安一带插队。因双腿瘫痪，于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1971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年回到北京。后来又患肾病并发展到尿毒症，需要靠透析维持生命。史铁生创作的散文《我与地坛》鼓励了无数的人。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57" y="2413000"/>
            <a:ext cx="2571750" cy="33909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4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2326" y="2352144"/>
            <a:ext cx="799306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瘫痪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　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雁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阵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）　　　 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捶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  ）  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翻来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覆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憔悴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）</a:t>
            </a:r>
          </a:p>
          <a:p>
            <a:pPr>
              <a:lnSpc>
                <a:spcPct val="18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仿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烂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漫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8194" name="文本框 2"/>
          <p:cNvSpPr/>
          <p:nvPr>
            <p:custDataLst>
              <p:tags r:id="rId2"/>
            </p:custDataLst>
          </p:nvPr>
        </p:nvSpPr>
        <p:spPr>
          <a:xfrm>
            <a:off x="4239486" y="2543118"/>
            <a:ext cx="19621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tān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hu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文本框 3"/>
          <p:cNvSpPr/>
          <p:nvPr>
            <p:custDataLst>
              <p:tags r:id="rId3"/>
            </p:custDataLst>
          </p:nvPr>
        </p:nvSpPr>
        <p:spPr>
          <a:xfrm>
            <a:off x="7856631" y="2543117"/>
            <a:ext cx="8636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yàn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6" name="文本框 4"/>
          <p:cNvSpPr/>
          <p:nvPr>
            <p:custDataLst>
              <p:tags r:id="rId4"/>
            </p:custDataLst>
          </p:nvPr>
        </p:nvSpPr>
        <p:spPr>
          <a:xfrm>
            <a:off x="4508567" y="3195757"/>
            <a:ext cx="101123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chuí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7" name="文本框 5"/>
          <p:cNvSpPr/>
          <p:nvPr>
            <p:custDataLst>
              <p:tags r:id="rId5"/>
            </p:custDataLst>
          </p:nvPr>
        </p:nvSpPr>
        <p:spPr>
          <a:xfrm>
            <a:off x="8642417" y="3195757"/>
            <a:ext cx="6762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fù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文本框 6"/>
          <p:cNvSpPr/>
          <p:nvPr>
            <p:custDataLst>
              <p:tags r:id="rId6"/>
            </p:custDataLst>
          </p:nvPr>
        </p:nvSpPr>
        <p:spPr>
          <a:xfrm>
            <a:off x="4329974" y="3856215"/>
            <a:ext cx="18716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qiáo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cuì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文本框 7"/>
          <p:cNvSpPr/>
          <p:nvPr>
            <p:custDataLst>
              <p:tags r:id="rId7"/>
            </p:custDataLst>
          </p:nvPr>
        </p:nvSpPr>
        <p:spPr>
          <a:xfrm>
            <a:off x="7950284" y="3856215"/>
            <a:ext cx="889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xiǔ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文本框 8"/>
          <p:cNvSpPr/>
          <p:nvPr>
            <p:custDataLst>
              <p:tags r:id="rId8"/>
            </p:custDataLst>
          </p:nvPr>
        </p:nvSpPr>
        <p:spPr>
          <a:xfrm>
            <a:off x="4508567" y="4516673"/>
            <a:ext cx="10937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shàn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文本框 9"/>
          <p:cNvSpPr/>
          <p:nvPr>
            <p:custDataLst>
              <p:tags r:id="rId9"/>
            </p:custDataLst>
          </p:nvPr>
        </p:nvSpPr>
        <p:spPr>
          <a:xfrm>
            <a:off x="7866156" y="4516673"/>
            <a:ext cx="8540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màn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9491" y="1296622"/>
            <a:ext cx="29527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8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3896" y="1288663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" name="TextBox 10"/>
          <p:cNvSpPr/>
          <p:nvPr>
            <p:custDataLst>
              <p:tags r:id="rId2"/>
            </p:custDataLst>
          </p:nvPr>
        </p:nvSpPr>
        <p:spPr>
          <a:xfrm>
            <a:off x="3141506" y="1602210"/>
            <a:ext cx="5908989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侍弄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】经营照管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庄稼、家禽、家畜等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捶打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】用拳头或器物撞击物体。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翻来覆去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】指来回翻身。一次又一次；多次重复。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絮絮叨叨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】形容说话啰唆。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敏感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】生理上或心理上对外界事物反应很快。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淡雅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】素净雅致；素淡典雅。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烂漫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】颜色鲜明而美丽。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2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37137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0242" name="TextBox 2"/>
          <p:cNvSpPr/>
          <p:nvPr>
            <p:custDataLst>
              <p:tags r:id="rId2"/>
            </p:custDataLst>
          </p:nvPr>
        </p:nvSpPr>
        <p:spPr>
          <a:xfrm>
            <a:off x="1209040" y="1907888"/>
            <a:ext cx="9773920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．朗读课文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教师范读，学生听读，欣赏。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学生诵读：调动情绪，纠正音准，品读语气、语调，把握韵律、节奏。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．整体感知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请概括文章的主要内容。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作者通过对自己瘫痪以后与母亲之间相处的几件小事的描写，表达了自己对母亲深切的怀念之情，同时母亲深沉的爱，也让作者最终对生活充满希望。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7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6762" y="134613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深层探究  深入理解</a:t>
            </a:r>
          </a:p>
        </p:txBody>
      </p:sp>
      <p:sp>
        <p:nvSpPr>
          <p:cNvPr id="21508" name="Text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4527" y="1939363"/>
            <a:ext cx="8569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．借助表格，理清文脉。</a:t>
            </a:r>
          </a:p>
        </p:txBody>
      </p:sp>
      <p:graphicFrame>
        <p:nvGraphicFramePr>
          <p:cNvPr id="21509" name="表格 107526"/>
          <p:cNvGraphicFramePr>
            <a:graphicFrameLocks noGrp="1"/>
          </p:cNvGraphicFramePr>
          <p:nvPr/>
        </p:nvGraphicFramePr>
        <p:xfrm>
          <a:off x="1769704" y="2606355"/>
          <a:ext cx="8652591" cy="3559495"/>
        </p:xfrm>
        <a:graphic>
          <a:graphicData uri="http://schemas.openxmlformats.org/drawingml/2006/table">
            <a:tbl>
              <a:tblPr/>
              <a:tblGrid>
                <a:gridCol w="123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78"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第一次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第二次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55"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我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</a:t>
                      </a:r>
                    </a:p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情况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暴怒无常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独自坐在屋里，看着窗外的树叶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唰唰啦啦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地飘落。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260"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母亲的</a:t>
                      </a:r>
                    </a:p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悄悄地躲出去，在我看不见的地方偷偷地听着我的动静。当一切恢复沉寂，她又悄悄地进来，眼边红红的，看着我。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母亲进来了，挡在窗前。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55"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母亲</a:t>
                      </a:r>
                    </a:p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的话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听说北海的花都开了，我推着你去走走。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北海的菊花开了，我推着你去看看吧。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5"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我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</a:t>
                      </a:r>
                    </a:p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不，我不去！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狠命捶打两条腿。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什么时候？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好吧，就明天。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432"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母亲的</a:t>
                      </a:r>
                    </a:p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扑过来抓住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我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的手，忍住哭声说：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咱娘儿俩在一块儿，好好儿活，好好儿活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……</a:t>
                      </a:r>
                      <a:r>
                        <a:rPr kumimoji="0" lang="zh-CN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”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1219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1219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1219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1219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喜出望外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DEA75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89" name="TextBox 1"/>
          <p:cNvSpPr/>
          <p:nvPr>
            <p:custDataLst>
              <p:tags r:id="rId1"/>
            </p:custDataLst>
          </p:nvPr>
        </p:nvSpPr>
        <p:spPr>
          <a:xfrm>
            <a:off x="1925544" y="1307556"/>
            <a:ext cx="8340913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课文写了母亲关心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的哪几件事？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主要体现在四件小事上：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发脾气时，母亲抚慰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母亲重病缠身时，却不告诉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，不想给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增添痛苦。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母亲央求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去看花。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母亲的临终嘱托。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．作者对生活的态度前后有什么改变？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“我可活什么劲儿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绝望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，“我俩在一块儿，要好好儿活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再生希望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Microsoft Office PowerPoint</Application>
  <PresentationFormat>宽屏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FandolFang R</vt:lpstr>
      <vt:lpstr>优设标题黑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2020-11-17T07:08:00Z</dcterms:created>
  <dcterms:modified xsi:type="dcterms:W3CDTF">2023-01-10T10:57:13Z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D18FCEF321C94723924855D0FF649F13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