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80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299" r:id="rId21"/>
    <p:sldId id="300" r:id="rId22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6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9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5" Type="http://schemas.openxmlformats.org/officeDocument/2006/relationships/tags" Target="../tags/tag21.xml"/><Relationship Id="rId4" Type="http://schemas.openxmlformats.org/officeDocument/2006/relationships/tags" Target="../tags/tag20.xml"/><Relationship Id="rId9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Relationship Id="rId5" Type="http://schemas.openxmlformats.org/officeDocument/2006/relationships/image" Target="../media/image15.GIF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Relationship Id="rId4" Type="http://schemas.openxmlformats.org/officeDocument/2006/relationships/image" Target="../media/image1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Relationship Id="rId4" Type="http://schemas.openxmlformats.org/officeDocument/2006/relationships/image" Target="../media/image18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7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10" Type="http://schemas.openxmlformats.org/officeDocument/2006/relationships/image" Target="../media/image4.GIF"/><Relationship Id="rId4" Type="http://schemas.openxmlformats.org/officeDocument/2006/relationships/tags" Target="../tags/tag8.xml"/><Relationship Id="rId9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71550"/>
            <a:ext cx="91440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4800" b="1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1.4  </a:t>
            </a:r>
            <a:r>
              <a:rPr lang="zh-CN" altLang="en-US" sz="4800" b="1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角平分线</a:t>
            </a:r>
            <a:endParaRPr lang="en-US" altLang="zh-CN" sz="4800" b="1" dirty="0" smtClean="0">
              <a:solidFill>
                <a:srgbClr val="292929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800" b="1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2800" b="1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2800" b="1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</a:t>
            </a:r>
            <a:endParaRPr lang="zh-CN" altLang="en-US" sz="2800" b="1" dirty="0">
              <a:solidFill>
                <a:srgbClr val="292929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8500" y="299085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八年级下册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-2219" y="4248150"/>
            <a:ext cx="9146219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归纳小结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8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PA_文本框 5"/>
          <p:cNvSpPr txBox="1"/>
          <p:nvPr>
            <p:custDataLst>
              <p:tags r:id="rId2"/>
            </p:custDataLst>
          </p:nvPr>
        </p:nvSpPr>
        <p:spPr>
          <a:xfrm>
            <a:off x="465989" y="793161"/>
            <a:ext cx="82208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定理的逆命题是利用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公理和我们已证过的定理证明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了的真命题，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那么我们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就可以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把这个逆命题叫做原定理的逆定理．我们就把它叫做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角平分线的判定</a:t>
            </a:r>
            <a:r>
              <a:rPr lang="zh-CN" altLang="en-US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定理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PA_文本框 10"/>
          <p:cNvSpPr txBox="1"/>
          <p:nvPr>
            <p:custDataLst>
              <p:tags r:id="rId3"/>
            </p:custDataLst>
          </p:nvPr>
        </p:nvSpPr>
        <p:spPr>
          <a:xfrm>
            <a:off x="576344" y="1795534"/>
            <a:ext cx="7738245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角平分线的判定</a:t>
            </a:r>
            <a:r>
              <a:rPr lang="zh-CN" altLang="en-US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定理：</a:t>
            </a:r>
            <a:r>
              <a: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在一个角的内部，到角的两边距离相等的</a:t>
            </a:r>
            <a:r>
              <a:rPr lang="zh-CN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点在</a:t>
            </a:r>
            <a:r>
              <a: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这个角的平分线</a:t>
            </a:r>
            <a:r>
              <a:rPr lang="zh-CN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上</a:t>
            </a:r>
            <a:r>
              <a:rPr lang="en-US" altLang="zh-CN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b="1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8" name="PA_组合 14"/>
          <p:cNvGrpSpPr/>
          <p:nvPr>
            <p:custDataLst>
              <p:tags r:id="rId4"/>
            </p:custDataLst>
          </p:nvPr>
        </p:nvGrpSpPr>
        <p:grpSpPr>
          <a:xfrm>
            <a:off x="873480" y="3181218"/>
            <a:ext cx="5265005" cy="1524132"/>
            <a:chOff x="788491" y="3105150"/>
            <a:chExt cx="5265005" cy="1524132"/>
          </a:xfrm>
        </p:grpSpPr>
        <p:pic>
          <p:nvPicPr>
            <p:cNvPr id="9" name="PA_图片 11"/>
            <p:cNvPicPr>
              <a:picLocks noChangeAspect="1"/>
            </p:cNvPicPr>
            <p:nvPr>
              <p:custDataLst>
                <p:tags r:id="rId5"/>
              </p:custDataLst>
            </p:nvPr>
          </p:nvPicPr>
          <p:blipFill>
            <a:blip r:embed="rId9" cstate="email"/>
            <a:stretch>
              <a:fillRect/>
            </a:stretch>
          </p:blipFill>
          <p:spPr>
            <a:xfrm>
              <a:off x="4114800" y="3105150"/>
              <a:ext cx="1938696" cy="1524132"/>
            </a:xfrm>
            <a:prstGeom prst="rect">
              <a:avLst/>
            </a:prstGeom>
          </p:spPr>
        </p:pic>
        <p:sp>
          <p:nvSpPr>
            <p:cNvPr id="10" name="PA_文本框 12"/>
            <p:cNvSpPr txBox="1"/>
            <p:nvPr>
              <p:custDataLst>
                <p:tags r:id="rId6"/>
              </p:custDataLst>
            </p:nvPr>
          </p:nvSpPr>
          <p:spPr>
            <a:xfrm>
              <a:off x="788491" y="3121269"/>
              <a:ext cx="3124200" cy="133882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∵PD⊥OA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，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PE⊥OB</a:t>
              </a:r>
              <a:r>
                <a:rPr lang="zh-CN" altLang="en-US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，</a:t>
              </a:r>
              <a:endPara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 </a:t>
              </a:r>
              <a:r>
                <a:rPr lang="en-US" altLang="zh-CN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 PD=PE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，</a:t>
              </a:r>
            </a:p>
            <a:p>
              <a:pPr>
                <a:lnSpc>
                  <a:spcPct val="150000"/>
                </a:lnSpc>
              </a:pPr>
              <a:r>
                <a:rPr lang="zh-CN" altLang="en-US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∴</a:t>
              </a:r>
              <a:r>
                <a:rPr lang="en-US" altLang="zh-CN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OP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是∠</a:t>
              </a:r>
              <a:r>
                <a:rPr lang="en-US" altLang="zh-CN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AOB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的</a:t>
              </a:r>
              <a:r>
                <a:rPr lang="zh-CN" altLang="en-US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角平分线．</a:t>
              </a:r>
              <a:endPara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6"/>
          <p:cNvSpPr txBox="1"/>
          <p:nvPr/>
        </p:nvSpPr>
        <p:spPr>
          <a:xfrm>
            <a:off x="533404" y="438152"/>
            <a:ext cx="804304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例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如图，在△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BAC=60°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上，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AD=10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DE⊥AB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DF⊥AC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，垂足分别为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，且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DE=DF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，求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DE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的长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解：∵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DE⊥AB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DF⊥AC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，垂足分别为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，且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DE=DF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平分∠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BAC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（在一个角的内部，到角的两边距离相等的点，在这个角的角平分线上）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又∵∠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BAC=60 º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∴∠BAD=30 º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</a:t>
            </a:r>
            <a:r>
              <a:rPr lang="en-US" altLang="zh-CN" dirty="0" err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Rt△ADE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中，∠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AED=90 º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AD=10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∴DE= ½AD= ½×10=5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（在直角三角形中，如果一个锐角等于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30 º.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那么它所对的直角边等于斜边的一半）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791200" y="2022750"/>
            <a:ext cx="1718028" cy="169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5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5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5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5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5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643759" y="895350"/>
            <a:ext cx="819544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变式训练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图所示．在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AC=BC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C=90°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平分∠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CAB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交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于点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⊥AB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于点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．若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AB=6 cm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，则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DEB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的周长为（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A. 12 cm    B. 8 cm    C. 6 cm    D. 4 cm</a:t>
            </a:r>
            <a:endParaRPr lang="zh-CN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4" y="2533819"/>
            <a:ext cx="1428571" cy="1333333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6019800" y="1428752"/>
            <a:ext cx="457200" cy="285151"/>
          </a:xfrm>
          <a:prstGeom prst="rect">
            <a:avLst/>
          </a:prstGeom>
          <a:solidFill>
            <a:srgbClr val="F6F6F6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491356" y="1065338"/>
            <a:ext cx="827164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变式训练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图所示，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OP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平分∠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AOB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PA⊥OA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PB⊥OB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，垂足分别为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，下列结论不一定成立的是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 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PA=PB    B. PO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平分∠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APB    C. OA=OB    D. AB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垂直平分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OP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3369" y="3211778"/>
            <a:ext cx="1247619" cy="1038095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3810000" y="1600801"/>
            <a:ext cx="457200" cy="285151"/>
          </a:xfrm>
          <a:prstGeom prst="rect">
            <a:avLst/>
          </a:prstGeom>
          <a:solidFill>
            <a:srgbClr val="F6F6F6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_文本框 24"/>
          <p:cNvSpPr txBox="1"/>
          <p:nvPr>
            <p:custDataLst>
              <p:tags r:id="rId1"/>
            </p:custDataLst>
          </p:nvPr>
        </p:nvSpPr>
        <p:spPr>
          <a:xfrm>
            <a:off x="533400" y="347337"/>
            <a:ext cx="8382000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例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如图，已知：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BE⊥AC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于点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CF⊥AB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于点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BE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CF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交于点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，若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BD=CD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求证：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平分∠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BAC.</a:t>
            </a:r>
          </a:p>
          <a:p>
            <a:pPr>
              <a:lnSpc>
                <a:spcPct val="150000"/>
              </a:lnSpc>
            </a:pPr>
            <a:endParaRPr lang="en-US" altLang="zh-CN" dirty="0" smtClean="0">
              <a:solidFill>
                <a:srgbClr val="0000FF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证明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：∵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BE⊥AC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于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CF⊥AB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于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</a:t>
            </a:r>
            <a:r>
              <a:rPr lang="zh-CN" altLang="en-US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endParaRPr lang="en-US" altLang="zh-CN" dirty="0" smtClean="0">
              <a:solidFill>
                <a:srgbClr val="0000FF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∴∠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BFD=∠CED=90°</a:t>
            </a:r>
            <a:r>
              <a:rPr lang="zh-CN" altLang="en-US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endParaRPr lang="en-US" altLang="zh-CN" dirty="0" smtClean="0">
              <a:solidFill>
                <a:srgbClr val="0000FF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∵∠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BDF=∠</a:t>
            </a:r>
            <a:r>
              <a:rPr lang="en-US" altLang="zh-CN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CDE,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∵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BD=CD</a:t>
            </a:r>
            <a:r>
              <a:rPr lang="en-US" altLang="zh-CN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∴△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BDF≌△</a:t>
            </a:r>
            <a:r>
              <a:rPr lang="en-US" altLang="zh-CN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CDE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∴DF=DE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又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∵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BE⊥AC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 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CF⊥</a:t>
            </a:r>
            <a:r>
              <a:rPr lang="en-US" altLang="zh-CN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平分∠</a:t>
            </a:r>
            <a:r>
              <a:rPr lang="en-US" altLang="zh-CN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BAC.</a:t>
            </a:r>
            <a:endParaRPr lang="zh-CN" altLang="en-US" dirty="0">
              <a:solidFill>
                <a:srgbClr val="0000FF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7" name="图片 1" descr="http://qimg.afanti100.com/data/image/question_image/8/1ea19747340a8622e8225a45ee378a14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4" y="1389941"/>
            <a:ext cx="1533525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519433" y="819150"/>
            <a:ext cx="804304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变式训练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图所示，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AD⊥OB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BC⊥OA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，垂足分别为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相交于点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，若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，则∠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的大小是（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A. ∠1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    B. ∠1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＞∠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    C. ∠1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＜∠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    D.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无法确定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2383" y="2952752"/>
            <a:ext cx="1457143" cy="828571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5410204" y="1352552"/>
            <a:ext cx="326325" cy="285151"/>
          </a:xfrm>
          <a:prstGeom prst="rect">
            <a:avLst/>
          </a:prstGeom>
          <a:solidFill>
            <a:srgbClr val="F6F6F6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68126" y="122841"/>
            <a:ext cx="2160346" cy="510845"/>
            <a:chOff x="279260" y="218396"/>
            <a:chExt cx="2160272" cy="515092"/>
          </a:xfrm>
        </p:grpSpPr>
        <p:sp>
          <p:nvSpPr>
            <p:cNvPr id="3" name="TextBox 7"/>
            <p:cNvSpPr txBox="1"/>
            <p:nvPr/>
          </p:nvSpPr>
          <p:spPr bwMode="auto">
            <a:xfrm>
              <a:off x="1042822" y="272386"/>
              <a:ext cx="1330440" cy="417609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prstTxWarp prst="textPlain">
                <a:avLst/>
              </a:prstTxWarp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1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自我小结</a:t>
              </a:r>
              <a:endParaRPr lang="en-US" altLang="zh-CN" sz="1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文本框 5"/>
          <p:cNvSpPr txBox="1"/>
          <p:nvPr/>
        </p:nvSpPr>
        <p:spPr>
          <a:xfrm>
            <a:off x="609600" y="1200150"/>
            <a:ext cx="80924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20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本节课你的收获是什么？你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还有哪些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没解决的问题？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20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这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节课学习了角平分线的性质定理和判定定理及应用，在有角有关的平分线（或证明是角的平分线）问题，通常过角平分线上的点向两边作垂线段，利用角平分线的判定或性质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解决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68126" y="122841"/>
            <a:ext cx="2160346" cy="510845"/>
            <a:chOff x="279260" y="218396"/>
            <a:chExt cx="2160272" cy="515092"/>
          </a:xfrm>
        </p:grpSpPr>
        <p:sp>
          <p:nvSpPr>
            <p:cNvPr id="3" name="TextBox 7"/>
            <p:cNvSpPr txBox="1"/>
            <p:nvPr/>
          </p:nvSpPr>
          <p:spPr bwMode="auto">
            <a:xfrm>
              <a:off x="1042822" y="272386"/>
              <a:ext cx="1330440" cy="417609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prstTxWarp prst="textPlain">
                <a:avLst/>
              </a:prstTxWarp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1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1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文本框 5"/>
          <p:cNvSpPr txBox="1"/>
          <p:nvPr/>
        </p:nvSpPr>
        <p:spPr>
          <a:xfrm>
            <a:off x="268126" y="687229"/>
            <a:ext cx="8382000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dirty="0">
                <a:latin typeface="+mn-ea"/>
              </a:rPr>
              <a:t>1</a:t>
            </a:r>
            <a:r>
              <a:rPr lang="zh-CN" altLang="en-US" dirty="0">
                <a:latin typeface="+mn-ea"/>
              </a:rPr>
              <a:t>．如图，</a:t>
            </a:r>
            <a:r>
              <a:rPr lang="en-US" altLang="zh-CN" dirty="0">
                <a:latin typeface="+mn-ea"/>
              </a:rPr>
              <a:t>OP</a:t>
            </a:r>
            <a:r>
              <a:rPr lang="zh-CN" altLang="en-US" dirty="0">
                <a:latin typeface="+mn-ea"/>
              </a:rPr>
              <a:t>平分∠</a:t>
            </a:r>
            <a:r>
              <a:rPr lang="en-US" altLang="zh-CN" dirty="0">
                <a:latin typeface="+mn-ea"/>
              </a:rPr>
              <a:t>MON</a:t>
            </a:r>
            <a:r>
              <a:rPr lang="zh-CN" altLang="en-US" dirty="0">
                <a:latin typeface="+mn-ea"/>
              </a:rPr>
              <a:t>，</a:t>
            </a:r>
            <a:r>
              <a:rPr lang="en-US" altLang="zh-CN" dirty="0">
                <a:latin typeface="+mn-ea"/>
              </a:rPr>
              <a:t>PA⊥ON</a:t>
            </a:r>
            <a:r>
              <a:rPr lang="zh-CN" altLang="en-US" dirty="0">
                <a:latin typeface="+mn-ea"/>
              </a:rPr>
              <a:t>于点 </a:t>
            </a:r>
            <a:r>
              <a:rPr lang="en-US" altLang="zh-CN" dirty="0">
                <a:latin typeface="+mn-ea"/>
              </a:rPr>
              <a:t>A</a:t>
            </a:r>
            <a:r>
              <a:rPr lang="zh-CN" altLang="en-US" dirty="0">
                <a:latin typeface="+mn-ea"/>
              </a:rPr>
              <a:t>，点</a:t>
            </a:r>
            <a:r>
              <a:rPr lang="en-US" altLang="zh-CN" dirty="0">
                <a:latin typeface="+mn-ea"/>
              </a:rPr>
              <a:t>Q</a:t>
            </a:r>
            <a:r>
              <a:rPr lang="zh-CN" altLang="en-US" dirty="0">
                <a:latin typeface="+mn-ea"/>
              </a:rPr>
              <a:t>是射线</a:t>
            </a:r>
            <a:r>
              <a:rPr lang="en-US" altLang="zh-CN" dirty="0">
                <a:latin typeface="+mn-ea"/>
              </a:rPr>
              <a:t>OM</a:t>
            </a:r>
            <a:r>
              <a:rPr lang="zh-CN" altLang="en-US" dirty="0">
                <a:latin typeface="+mn-ea"/>
              </a:rPr>
              <a:t>上的一个动点，若</a:t>
            </a:r>
            <a:r>
              <a:rPr lang="en-US" altLang="zh-CN" dirty="0">
                <a:latin typeface="+mn-ea"/>
              </a:rPr>
              <a:t>PA</a:t>
            </a:r>
            <a:r>
              <a:rPr lang="zh-CN" altLang="en-US" dirty="0">
                <a:latin typeface="+mn-ea"/>
              </a:rPr>
              <a:t>＝</a:t>
            </a:r>
            <a:r>
              <a:rPr lang="en-US" altLang="zh-CN" dirty="0">
                <a:latin typeface="+mn-ea"/>
              </a:rPr>
              <a:t>2</a:t>
            </a:r>
            <a:r>
              <a:rPr lang="zh-CN" altLang="en-US" dirty="0">
                <a:latin typeface="+mn-ea"/>
              </a:rPr>
              <a:t>，则</a:t>
            </a:r>
            <a:r>
              <a:rPr lang="en-US" altLang="zh-CN" dirty="0">
                <a:latin typeface="+mn-ea"/>
              </a:rPr>
              <a:t>PQ</a:t>
            </a:r>
            <a:r>
              <a:rPr lang="zh-CN" altLang="en-US" dirty="0">
                <a:latin typeface="+mn-ea"/>
              </a:rPr>
              <a:t>的最小值为</a:t>
            </a:r>
            <a:r>
              <a:rPr lang="en-US" altLang="zh-CN" dirty="0" smtClean="0">
                <a:latin typeface="+mn-ea"/>
              </a:rPr>
              <a:t>(  </a:t>
            </a:r>
            <a:r>
              <a:rPr lang="en-US" altLang="zh-CN" dirty="0" smtClean="0">
                <a:solidFill>
                  <a:srgbClr val="FF0000"/>
                </a:solidFill>
                <a:latin typeface="+mn-ea"/>
              </a:rPr>
              <a:t>B</a:t>
            </a:r>
            <a:r>
              <a:rPr lang="en-US" altLang="zh-CN" dirty="0" smtClean="0">
                <a:latin typeface="+mn-ea"/>
              </a:rPr>
              <a:t>  </a:t>
            </a:r>
            <a:r>
              <a:rPr lang="en-US" altLang="zh-CN" dirty="0">
                <a:latin typeface="+mn-ea"/>
              </a:rPr>
              <a:t>)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+mn-ea"/>
              </a:rPr>
              <a:t>  A</a:t>
            </a:r>
            <a:r>
              <a:rPr lang="zh-CN" altLang="en-US" dirty="0">
                <a:latin typeface="+mn-ea"/>
              </a:rPr>
              <a:t>．</a:t>
            </a:r>
            <a:r>
              <a:rPr lang="en-US" altLang="zh-CN" dirty="0">
                <a:latin typeface="+mn-ea"/>
              </a:rPr>
              <a:t>1              B</a:t>
            </a:r>
            <a:r>
              <a:rPr lang="zh-CN" altLang="en-US" dirty="0">
                <a:latin typeface="+mn-ea"/>
              </a:rPr>
              <a:t>．</a:t>
            </a:r>
            <a:r>
              <a:rPr lang="en-US" altLang="zh-CN" dirty="0">
                <a:latin typeface="+mn-ea"/>
              </a:rPr>
              <a:t>2               C</a:t>
            </a:r>
            <a:r>
              <a:rPr lang="zh-CN" altLang="en-US" dirty="0">
                <a:latin typeface="+mn-ea"/>
              </a:rPr>
              <a:t>．</a:t>
            </a:r>
            <a:r>
              <a:rPr lang="en-US" altLang="zh-CN" dirty="0">
                <a:latin typeface="+mn-ea"/>
              </a:rPr>
              <a:t>3              D</a:t>
            </a:r>
            <a:r>
              <a:rPr lang="zh-CN" altLang="en-US" dirty="0">
                <a:latin typeface="+mn-ea"/>
              </a:rPr>
              <a:t>．</a:t>
            </a:r>
            <a:r>
              <a:rPr lang="en-US" altLang="zh-CN" dirty="0" smtClean="0">
                <a:latin typeface="+mn-ea"/>
              </a:rPr>
              <a:t>4</a:t>
            </a:r>
          </a:p>
          <a:p>
            <a:pPr indent="457200">
              <a:lnSpc>
                <a:spcPct val="150000"/>
              </a:lnSpc>
            </a:pPr>
            <a:endParaRPr lang="en-US" altLang="zh-CN" dirty="0" smtClean="0">
              <a:latin typeface="+mn-ea"/>
            </a:endParaRPr>
          </a:p>
          <a:p>
            <a:pPr indent="457200">
              <a:lnSpc>
                <a:spcPct val="150000"/>
              </a:lnSpc>
            </a:pPr>
            <a:endParaRPr lang="en-US" altLang="zh-CN" dirty="0">
              <a:latin typeface="+mn-ea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dirty="0" smtClean="0">
                <a:latin typeface="+mn-ea"/>
              </a:rPr>
              <a:t>2</a:t>
            </a:r>
            <a:r>
              <a:rPr lang="en-US" altLang="zh-CN" dirty="0">
                <a:latin typeface="+mn-ea"/>
              </a:rPr>
              <a:t>.</a:t>
            </a:r>
            <a:r>
              <a:rPr lang="zh-CN" altLang="en-US" dirty="0">
                <a:latin typeface="+mn-ea"/>
              </a:rPr>
              <a:t>如图，在△</a:t>
            </a:r>
            <a:r>
              <a:rPr lang="en-US" altLang="zh-CN" dirty="0">
                <a:latin typeface="+mn-ea"/>
              </a:rPr>
              <a:t>ABC</a:t>
            </a:r>
            <a:r>
              <a:rPr lang="zh-CN" altLang="en-US" dirty="0">
                <a:latin typeface="+mn-ea"/>
              </a:rPr>
              <a:t>中，∠</a:t>
            </a:r>
            <a:r>
              <a:rPr lang="en-US" altLang="zh-CN" dirty="0">
                <a:latin typeface="+mn-ea"/>
              </a:rPr>
              <a:t>ACB</a:t>
            </a:r>
            <a:r>
              <a:rPr lang="zh-CN" altLang="en-US" dirty="0">
                <a:latin typeface="+mn-ea"/>
              </a:rPr>
              <a:t>＝</a:t>
            </a:r>
            <a:r>
              <a:rPr lang="en-US" altLang="zh-CN" dirty="0">
                <a:latin typeface="+mn-ea"/>
              </a:rPr>
              <a:t>90°</a:t>
            </a:r>
            <a:r>
              <a:rPr lang="zh-CN" altLang="en-US" dirty="0">
                <a:latin typeface="+mn-ea"/>
              </a:rPr>
              <a:t>，</a:t>
            </a:r>
            <a:r>
              <a:rPr lang="en-US" altLang="zh-CN" dirty="0">
                <a:latin typeface="+mn-ea"/>
              </a:rPr>
              <a:t>BE</a:t>
            </a:r>
            <a:r>
              <a:rPr lang="zh-CN" altLang="en-US" dirty="0">
                <a:latin typeface="+mn-ea"/>
              </a:rPr>
              <a:t>平分∠</a:t>
            </a:r>
            <a:r>
              <a:rPr lang="en-US" altLang="zh-CN" dirty="0">
                <a:latin typeface="+mn-ea"/>
              </a:rPr>
              <a:t>ABC</a:t>
            </a:r>
            <a:r>
              <a:rPr lang="zh-CN" altLang="en-US" dirty="0">
                <a:latin typeface="+mn-ea"/>
              </a:rPr>
              <a:t>，</a:t>
            </a:r>
            <a:r>
              <a:rPr lang="en-US" altLang="zh-CN" dirty="0">
                <a:latin typeface="+mn-ea"/>
              </a:rPr>
              <a:t>ED⊥AB</a:t>
            </a:r>
            <a:r>
              <a:rPr lang="zh-CN" altLang="en-US" dirty="0">
                <a:latin typeface="+mn-ea"/>
              </a:rPr>
              <a:t>于点</a:t>
            </a:r>
            <a:r>
              <a:rPr lang="en-US" altLang="zh-CN" dirty="0">
                <a:latin typeface="+mn-ea"/>
              </a:rPr>
              <a:t>D.</a:t>
            </a:r>
            <a:r>
              <a:rPr lang="zh-CN" altLang="en-US" dirty="0">
                <a:latin typeface="+mn-ea"/>
              </a:rPr>
              <a:t>如果∠</a:t>
            </a:r>
            <a:r>
              <a:rPr lang="en-US" altLang="zh-CN" dirty="0">
                <a:latin typeface="+mn-ea"/>
              </a:rPr>
              <a:t>A</a:t>
            </a:r>
            <a:r>
              <a:rPr lang="zh-CN" altLang="en-US" dirty="0">
                <a:latin typeface="+mn-ea"/>
              </a:rPr>
              <a:t>＝</a:t>
            </a:r>
            <a:r>
              <a:rPr lang="en-US" altLang="zh-CN" dirty="0">
                <a:latin typeface="+mn-ea"/>
              </a:rPr>
              <a:t>30°</a:t>
            </a:r>
            <a:r>
              <a:rPr lang="zh-CN" altLang="en-US" dirty="0">
                <a:latin typeface="+mn-ea"/>
              </a:rPr>
              <a:t>，</a:t>
            </a:r>
            <a:r>
              <a:rPr lang="en-US" altLang="zh-CN" dirty="0">
                <a:latin typeface="+mn-ea"/>
              </a:rPr>
              <a:t>AE</a:t>
            </a:r>
            <a:r>
              <a:rPr lang="zh-CN" altLang="en-US" dirty="0">
                <a:latin typeface="+mn-ea"/>
              </a:rPr>
              <a:t>＝</a:t>
            </a:r>
            <a:r>
              <a:rPr lang="en-US" altLang="zh-CN" dirty="0">
                <a:latin typeface="+mn-ea"/>
              </a:rPr>
              <a:t>6 cm</a:t>
            </a:r>
            <a:r>
              <a:rPr lang="zh-CN" altLang="en-US" dirty="0">
                <a:latin typeface="+mn-ea"/>
              </a:rPr>
              <a:t>，那么</a:t>
            </a:r>
            <a:r>
              <a:rPr lang="en-US" altLang="zh-CN" dirty="0">
                <a:latin typeface="+mn-ea"/>
              </a:rPr>
              <a:t>CE</a:t>
            </a:r>
            <a:r>
              <a:rPr lang="zh-CN" altLang="en-US" dirty="0">
                <a:latin typeface="+mn-ea"/>
              </a:rPr>
              <a:t>等于</a:t>
            </a:r>
            <a:r>
              <a:rPr lang="en-US" altLang="zh-CN" dirty="0">
                <a:latin typeface="+mn-ea"/>
              </a:rPr>
              <a:t>( </a:t>
            </a:r>
            <a:r>
              <a:rPr lang="en-US" altLang="zh-CN" dirty="0" smtClean="0">
                <a:latin typeface="+mn-ea"/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  <a:latin typeface="+mn-ea"/>
              </a:rPr>
              <a:t>C</a:t>
            </a:r>
            <a:r>
              <a:rPr lang="en-US" altLang="zh-CN" dirty="0" smtClean="0">
                <a:latin typeface="+mn-ea"/>
              </a:rPr>
              <a:t>  )</a:t>
            </a:r>
            <a:endParaRPr lang="en-US" altLang="zh-CN" dirty="0">
              <a:latin typeface="+mn-ea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+mn-ea"/>
              </a:rPr>
              <a:t>  A.1 cm           </a:t>
            </a:r>
            <a:r>
              <a:rPr lang="en-US" altLang="zh-CN" dirty="0" smtClean="0">
                <a:latin typeface="+mn-ea"/>
              </a:rPr>
              <a:t>B</a:t>
            </a:r>
            <a:r>
              <a:rPr lang="zh-CN" altLang="en-US" dirty="0">
                <a:latin typeface="+mn-ea"/>
              </a:rPr>
              <a:t>．</a:t>
            </a:r>
            <a:r>
              <a:rPr lang="en-US" altLang="zh-CN" dirty="0">
                <a:latin typeface="+mn-ea"/>
              </a:rPr>
              <a:t>2 cm         </a:t>
            </a:r>
            <a:r>
              <a:rPr lang="zh-CN" altLang="en-US" dirty="0">
                <a:latin typeface="+mn-ea"/>
              </a:rPr>
              <a:t>　</a:t>
            </a:r>
            <a:r>
              <a:rPr lang="en-US" altLang="zh-CN" dirty="0">
                <a:latin typeface="+mn-ea"/>
              </a:rPr>
              <a:t>C</a:t>
            </a:r>
            <a:r>
              <a:rPr lang="zh-CN" altLang="en-US" dirty="0">
                <a:latin typeface="+mn-ea"/>
              </a:rPr>
              <a:t>．</a:t>
            </a:r>
            <a:r>
              <a:rPr lang="en-US" altLang="zh-CN" dirty="0">
                <a:latin typeface="+mn-ea"/>
              </a:rPr>
              <a:t>3 cm  </a:t>
            </a:r>
            <a:r>
              <a:rPr lang="zh-CN" altLang="en-US" dirty="0">
                <a:latin typeface="+mn-ea"/>
              </a:rPr>
              <a:t>　  </a:t>
            </a:r>
            <a:r>
              <a:rPr lang="zh-CN" altLang="en-US" dirty="0" smtClean="0">
                <a:latin typeface="+mn-ea"/>
              </a:rPr>
              <a:t>       </a:t>
            </a:r>
            <a:r>
              <a:rPr lang="en-US" altLang="zh-CN" dirty="0">
                <a:latin typeface="+mn-ea"/>
              </a:rPr>
              <a:t>D</a:t>
            </a:r>
            <a:r>
              <a:rPr lang="zh-CN" altLang="en-US" dirty="0">
                <a:latin typeface="+mn-ea"/>
              </a:rPr>
              <a:t>．</a:t>
            </a:r>
            <a:r>
              <a:rPr lang="en-US" altLang="zh-CN" dirty="0">
                <a:latin typeface="+mn-ea"/>
              </a:rPr>
              <a:t>4 cm</a:t>
            </a:r>
          </a:p>
          <a:p>
            <a:pPr indent="457200">
              <a:lnSpc>
                <a:spcPct val="150000"/>
              </a:lnSpc>
            </a:pPr>
            <a:endParaRPr lang="en-US" altLang="zh-CN" dirty="0">
              <a:latin typeface="+mn-ea"/>
            </a:endParaRPr>
          </a:p>
        </p:txBody>
      </p:sp>
      <p:pic>
        <p:nvPicPr>
          <p:cNvPr id="7" name="图片 20" descr="学科网(www.zxxk.com)--教育资源门户，提供试卷、教案、课件、论文、素材及各类教学资源下载，还有大量而丰富的教学相关资讯！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962404" y="1792170"/>
            <a:ext cx="993295" cy="931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20616" y="3943352"/>
            <a:ext cx="1860426" cy="1047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矩形 8"/>
          <p:cNvSpPr/>
          <p:nvPr/>
        </p:nvSpPr>
        <p:spPr>
          <a:xfrm>
            <a:off x="2400402" y="1219801"/>
            <a:ext cx="600075" cy="285151"/>
          </a:xfrm>
          <a:prstGeom prst="rect">
            <a:avLst/>
          </a:prstGeom>
          <a:solidFill>
            <a:srgbClr val="F6F6F6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3505200" y="3257552"/>
            <a:ext cx="457200" cy="280405"/>
          </a:xfrm>
          <a:prstGeom prst="rect">
            <a:avLst/>
          </a:prstGeom>
          <a:solidFill>
            <a:srgbClr val="F6F6F6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68126" y="122841"/>
            <a:ext cx="2160346" cy="510845"/>
            <a:chOff x="279260" y="218396"/>
            <a:chExt cx="2160272" cy="515092"/>
          </a:xfrm>
        </p:grpSpPr>
        <p:sp>
          <p:nvSpPr>
            <p:cNvPr id="3" name="TextBox 7"/>
            <p:cNvSpPr txBox="1"/>
            <p:nvPr/>
          </p:nvSpPr>
          <p:spPr bwMode="auto">
            <a:xfrm>
              <a:off x="1042822" y="272386"/>
              <a:ext cx="1330440" cy="417609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prstTxWarp prst="textPlain">
                <a:avLst/>
              </a:prstTxWarp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1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1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文本框 5"/>
          <p:cNvSpPr txBox="1"/>
          <p:nvPr/>
        </p:nvSpPr>
        <p:spPr>
          <a:xfrm>
            <a:off x="457200" y="1047751"/>
            <a:ext cx="83820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dirty="0">
                <a:latin typeface="+mn-ea"/>
              </a:rPr>
              <a:t>3. AD</a:t>
            </a:r>
            <a:r>
              <a:rPr lang="zh-CN" altLang="en-US" dirty="0">
                <a:latin typeface="+mn-ea"/>
              </a:rPr>
              <a:t>是△</a:t>
            </a:r>
            <a:r>
              <a:rPr lang="en-US" altLang="zh-CN" dirty="0">
                <a:latin typeface="+mn-ea"/>
              </a:rPr>
              <a:t>ABC</a:t>
            </a:r>
            <a:r>
              <a:rPr lang="zh-CN" altLang="en-US" dirty="0">
                <a:latin typeface="+mn-ea"/>
              </a:rPr>
              <a:t>中∠</a:t>
            </a:r>
            <a:r>
              <a:rPr lang="en-US" altLang="zh-CN" dirty="0">
                <a:latin typeface="+mn-ea"/>
              </a:rPr>
              <a:t>BAC</a:t>
            </a:r>
            <a:r>
              <a:rPr lang="zh-CN" altLang="en-US" dirty="0">
                <a:latin typeface="+mn-ea"/>
              </a:rPr>
              <a:t>的平分线，</a:t>
            </a:r>
            <a:r>
              <a:rPr lang="en-US" altLang="zh-CN" dirty="0">
                <a:latin typeface="+mn-ea"/>
              </a:rPr>
              <a:t>DE⊥AB</a:t>
            </a:r>
            <a:r>
              <a:rPr lang="zh-CN" altLang="en-US" dirty="0">
                <a:latin typeface="+mn-ea"/>
              </a:rPr>
              <a:t>于点</a:t>
            </a:r>
            <a:r>
              <a:rPr lang="en-US" altLang="zh-CN" dirty="0">
                <a:latin typeface="+mn-ea"/>
              </a:rPr>
              <a:t>E</a:t>
            </a:r>
            <a:r>
              <a:rPr lang="zh-CN" altLang="en-US" dirty="0">
                <a:latin typeface="+mn-ea"/>
              </a:rPr>
              <a:t>，</a:t>
            </a:r>
            <a:r>
              <a:rPr lang="en-US" altLang="zh-CN" dirty="0">
                <a:latin typeface="+mn-ea"/>
              </a:rPr>
              <a:t>S△ABC</a:t>
            </a:r>
            <a:r>
              <a:rPr lang="zh-CN" altLang="en-US" dirty="0">
                <a:latin typeface="+mn-ea"/>
              </a:rPr>
              <a:t>＝</a:t>
            </a:r>
            <a:r>
              <a:rPr lang="en-US" altLang="zh-CN" dirty="0">
                <a:latin typeface="+mn-ea"/>
              </a:rPr>
              <a:t>7</a:t>
            </a:r>
            <a:r>
              <a:rPr lang="zh-CN" altLang="en-US" dirty="0">
                <a:latin typeface="+mn-ea"/>
              </a:rPr>
              <a:t>，</a:t>
            </a:r>
            <a:r>
              <a:rPr lang="en-US" altLang="zh-CN" dirty="0">
                <a:latin typeface="+mn-ea"/>
              </a:rPr>
              <a:t>DE</a:t>
            </a:r>
            <a:r>
              <a:rPr lang="zh-CN" altLang="en-US" dirty="0">
                <a:latin typeface="+mn-ea"/>
              </a:rPr>
              <a:t>＝</a:t>
            </a:r>
            <a:r>
              <a:rPr lang="en-US" altLang="zh-CN" dirty="0">
                <a:latin typeface="+mn-ea"/>
              </a:rPr>
              <a:t>2</a:t>
            </a:r>
            <a:r>
              <a:rPr lang="zh-CN" altLang="en-US" dirty="0">
                <a:latin typeface="+mn-ea"/>
              </a:rPr>
              <a:t>，</a:t>
            </a:r>
            <a:r>
              <a:rPr lang="en-US" altLang="zh-CN" dirty="0">
                <a:latin typeface="+mn-ea"/>
              </a:rPr>
              <a:t>AB</a:t>
            </a:r>
            <a:r>
              <a:rPr lang="zh-CN" altLang="en-US" dirty="0">
                <a:latin typeface="+mn-ea"/>
              </a:rPr>
              <a:t>＝</a:t>
            </a:r>
            <a:r>
              <a:rPr lang="en-US" altLang="zh-CN" dirty="0">
                <a:latin typeface="+mn-ea"/>
              </a:rPr>
              <a:t>4 </a:t>
            </a:r>
            <a:r>
              <a:rPr lang="zh-CN" altLang="en-US" dirty="0">
                <a:latin typeface="+mn-ea"/>
              </a:rPr>
              <a:t>，则</a:t>
            </a:r>
            <a:r>
              <a:rPr lang="en-US" altLang="zh-CN" dirty="0">
                <a:latin typeface="+mn-ea"/>
              </a:rPr>
              <a:t>AC</a:t>
            </a:r>
            <a:r>
              <a:rPr lang="zh-CN" altLang="en-US" dirty="0">
                <a:latin typeface="+mn-ea"/>
              </a:rPr>
              <a:t>的长是</a:t>
            </a:r>
            <a:r>
              <a:rPr lang="en-US" altLang="zh-CN" dirty="0" smtClean="0">
                <a:latin typeface="+mn-ea"/>
              </a:rPr>
              <a:t>(  </a:t>
            </a:r>
            <a:r>
              <a:rPr lang="en-US" altLang="zh-CN" dirty="0" smtClean="0">
                <a:solidFill>
                  <a:srgbClr val="FF0000"/>
                </a:solidFill>
                <a:latin typeface="+mn-ea"/>
              </a:rPr>
              <a:t>A</a:t>
            </a:r>
            <a:r>
              <a:rPr lang="en-US" altLang="zh-CN" dirty="0" smtClean="0">
                <a:latin typeface="+mn-ea"/>
              </a:rPr>
              <a:t>  </a:t>
            </a:r>
            <a:r>
              <a:rPr lang="en-US" altLang="zh-CN" dirty="0">
                <a:latin typeface="+mn-ea"/>
              </a:rPr>
              <a:t>)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+mn-ea"/>
              </a:rPr>
              <a:t>  A</a:t>
            </a:r>
            <a:r>
              <a:rPr lang="zh-CN" altLang="en-US" dirty="0">
                <a:latin typeface="+mn-ea"/>
              </a:rPr>
              <a:t>．</a:t>
            </a:r>
            <a:r>
              <a:rPr lang="en-US" altLang="zh-CN" dirty="0">
                <a:latin typeface="+mn-ea"/>
              </a:rPr>
              <a:t>3            B</a:t>
            </a:r>
            <a:r>
              <a:rPr lang="zh-CN" altLang="en-US" dirty="0">
                <a:latin typeface="+mn-ea"/>
              </a:rPr>
              <a:t>．</a:t>
            </a:r>
            <a:r>
              <a:rPr lang="en-US" altLang="zh-CN" dirty="0">
                <a:latin typeface="+mn-ea"/>
              </a:rPr>
              <a:t>4            C</a:t>
            </a:r>
            <a:r>
              <a:rPr lang="zh-CN" altLang="en-US" dirty="0">
                <a:latin typeface="+mn-ea"/>
              </a:rPr>
              <a:t>．</a:t>
            </a:r>
            <a:r>
              <a:rPr lang="en-US" altLang="zh-CN" dirty="0">
                <a:latin typeface="+mn-ea"/>
              </a:rPr>
              <a:t>6              D</a:t>
            </a:r>
            <a:r>
              <a:rPr lang="zh-CN" altLang="en-US" dirty="0">
                <a:latin typeface="+mn-ea"/>
              </a:rPr>
              <a:t>．</a:t>
            </a:r>
            <a:r>
              <a:rPr lang="en-US" altLang="zh-CN" dirty="0">
                <a:latin typeface="+mn-ea"/>
              </a:rPr>
              <a:t>5</a:t>
            </a:r>
          </a:p>
        </p:txBody>
      </p:sp>
      <p:pic>
        <p:nvPicPr>
          <p:cNvPr id="7" name="图片 21" descr="学科网(www.zxxk.com)--教育资源门户，提供试卷、教案、课件、论文、素材及各类教学资源下载，还有大量而丰富的教学相关资讯！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971800" y="2772787"/>
            <a:ext cx="245872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矩形 7"/>
          <p:cNvSpPr/>
          <p:nvPr/>
        </p:nvSpPr>
        <p:spPr>
          <a:xfrm>
            <a:off x="1905000" y="1544486"/>
            <a:ext cx="457200" cy="280405"/>
          </a:xfrm>
          <a:prstGeom prst="rect">
            <a:avLst/>
          </a:prstGeom>
          <a:solidFill>
            <a:srgbClr val="F6F6F6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68126" y="122841"/>
            <a:ext cx="2160346" cy="510845"/>
            <a:chOff x="279260" y="218396"/>
            <a:chExt cx="2160272" cy="515092"/>
          </a:xfrm>
        </p:grpSpPr>
        <p:sp>
          <p:nvSpPr>
            <p:cNvPr id="3" name="TextBox 7"/>
            <p:cNvSpPr txBox="1"/>
            <p:nvPr/>
          </p:nvSpPr>
          <p:spPr bwMode="auto">
            <a:xfrm>
              <a:off x="1042822" y="272386"/>
              <a:ext cx="1330440" cy="417609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prstTxWarp prst="textPlain">
                <a:avLst/>
              </a:prstTxWarp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1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1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文本框 5"/>
          <p:cNvSpPr txBox="1"/>
          <p:nvPr/>
        </p:nvSpPr>
        <p:spPr>
          <a:xfrm>
            <a:off x="268126" y="895350"/>
            <a:ext cx="8647274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+mn-ea"/>
              </a:rPr>
              <a:t>4.</a:t>
            </a:r>
            <a:r>
              <a:rPr lang="zh-CN" altLang="en-US" dirty="0">
                <a:latin typeface="+mn-ea"/>
              </a:rPr>
              <a:t>在</a:t>
            </a:r>
            <a:r>
              <a:rPr lang="en-US" altLang="zh-CN" dirty="0" err="1">
                <a:latin typeface="+mn-ea"/>
              </a:rPr>
              <a:t>Rt△ABC</a:t>
            </a:r>
            <a:r>
              <a:rPr lang="zh-CN" altLang="en-US" dirty="0">
                <a:latin typeface="+mn-ea"/>
              </a:rPr>
              <a:t>中，∠</a:t>
            </a:r>
            <a:r>
              <a:rPr lang="en-US" altLang="zh-CN" dirty="0">
                <a:latin typeface="+mn-ea"/>
              </a:rPr>
              <a:t>C</a:t>
            </a:r>
            <a:r>
              <a:rPr lang="zh-CN" altLang="en-US" dirty="0">
                <a:latin typeface="+mn-ea"/>
              </a:rPr>
              <a:t>＝</a:t>
            </a:r>
            <a:r>
              <a:rPr lang="en-US" altLang="zh-CN" dirty="0">
                <a:latin typeface="+mn-ea"/>
              </a:rPr>
              <a:t>90°</a:t>
            </a:r>
            <a:r>
              <a:rPr lang="zh-CN" altLang="en-US" dirty="0">
                <a:latin typeface="+mn-ea"/>
              </a:rPr>
              <a:t>，</a:t>
            </a:r>
            <a:r>
              <a:rPr lang="en-US" altLang="zh-CN" dirty="0">
                <a:latin typeface="+mn-ea"/>
              </a:rPr>
              <a:t>AD</a:t>
            </a:r>
            <a:r>
              <a:rPr lang="zh-CN" altLang="en-US" dirty="0">
                <a:latin typeface="+mn-ea"/>
              </a:rPr>
              <a:t>平分∠</a:t>
            </a:r>
            <a:r>
              <a:rPr lang="en-US" altLang="zh-CN" dirty="0">
                <a:latin typeface="+mn-ea"/>
              </a:rPr>
              <a:t>CAB</a:t>
            </a:r>
            <a:r>
              <a:rPr lang="zh-CN" altLang="en-US" dirty="0">
                <a:latin typeface="+mn-ea"/>
              </a:rPr>
              <a:t>，</a:t>
            </a:r>
            <a:r>
              <a:rPr lang="en-US" altLang="zh-CN" dirty="0">
                <a:latin typeface="+mn-ea"/>
              </a:rPr>
              <a:t>DE⊥AB</a:t>
            </a:r>
            <a:r>
              <a:rPr lang="zh-CN" altLang="en-US" dirty="0">
                <a:latin typeface="+mn-ea"/>
              </a:rPr>
              <a:t>于点</a:t>
            </a:r>
            <a:r>
              <a:rPr lang="en-US" altLang="zh-CN" dirty="0">
                <a:latin typeface="+mn-ea"/>
              </a:rPr>
              <a:t>E</a:t>
            </a:r>
            <a:r>
              <a:rPr lang="zh-CN" altLang="en-US" dirty="0">
                <a:latin typeface="+mn-ea"/>
              </a:rPr>
              <a:t>，若</a:t>
            </a:r>
            <a:r>
              <a:rPr lang="en-US" altLang="zh-CN" dirty="0">
                <a:latin typeface="+mn-ea"/>
              </a:rPr>
              <a:t>AC</a:t>
            </a:r>
            <a:r>
              <a:rPr lang="zh-CN" altLang="en-US" dirty="0">
                <a:latin typeface="+mn-ea"/>
              </a:rPr>
              <a:t>＝</a:t>
            </a:r>
            <a:r>
              <a:rPr lang="en-US" altLang="zh-CN" dirty="0">
                <a:latin typeface="+mn-ea"/>
              </a:rPr>
              <a:t>6</a:t>
            </a:r>
            <a:r>
              <a:rPr lang="zh-CN" altLang="en-US" dirty="0">
                <a:latin typeface="+mn-ea"/>
              </a:rPr>
              <a:t>，</a:t>
            </a:r>
            <a:r>
              <a:rPr lang="en-US" altLang="zh-CN" dirty="0">
                <a:latin typeface="+mn-ea"/>
              </a:rPr>
              <a:t>BC</a:t>
            </a:r>
            <a:r>
              <a:rPr lang="zh-CN" altLang="en-US" dirty="0">
                <a:latin typeface="+mn-ea"/>
              </a:rPr>
              <a:t>＝</a:t>
            </a:r>
            <a:r>
              <a:rPr lang="en-US" altLang="zh-CN" dirty="0">
                <a:latin typeface="+mn-ea"/>
              </a:rPr>
              <a:t>8</a:t>
            </a:r>
            <a:r>
              <a:rPr lang="zh-CN" altLang="en-US" dirty="0">
                <a:latin typeface="+mn-ea"/>
              </a:rPr>
              <a:t>，</a:t>
            </a:r>
            <a:r>
              <a:rPr lang="en-US" altLang="zh-CN" dirty="0">
                <a:latin typeface="+mn-ea"/>
              </a:rPr>
              <a:t>CD</a:t>
            </a:r>
            <a:r>
              <a:rPr lang="zh-CN" altLang="en-US" dirty="0">
                <a:latin typeface="+mn-ea"/>
              </a:rPr>
              <a:t>＝</a:t>
            </a:r>
            <a:r>
              <a:rPr lang="en-US" altLang="zh-CN" dirty="0">
                <a:latin typeface="+mn-ea"/>
              </a:rPr>
              <a:t>3.</a:t>
            </a:r>
            <a:r>
              <a:rPr lang="zh-CN" altLang="en-US" dirty="0">
                <a:latin typeface="+mn-ea"/>
              </a:rPr>
              <a:t>求</a:t>
            </a:r>
            <a:r>
              <a:rPr lang="en-US" altLang="zh-CN" dirty="0">
                <a:latin typeface="+mn-ea"/>
              </a:rPr>
              <a:t>DE</a:t>
            </a:r>
            <a:r>
              <a:rPr lang="zh-CN" altLang="en-US" dirty="0">
                <a:latin typeface="+mn-ea"/>
              </a:rPr>
              <a:t>的长；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+mn-ea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+mn-ea"/>
              </a:rPr>
              <a:t>解</a:t>
            </a:r>
            <a:r>
              <a:rPr lang="zh-CN" altLang="en-US" dirty="0" smtClean="0">
                <a:solidFill>
                  <a:srgbClr val="FF0000"/>
                </a:solidFill>
                <a:latin typeface="+mn-ea"/>
              </a:rPr>
              <a:t>：</a:t>
            </a:r>
            <a:r>
              <a:rPr lang="en-US" altLang="zh-CN" dirty="0" smtClean="0">
                <a:solidFill>
                  <a:srgbClr val="FF0000"/>
                </a:solidFill>
                <a:latin typeface="+mn-ea"/>
              </a:rPr>
              <a:t>∵</a:t>
            </a:r>
            <a:r>
              <a:rPr lang="zh-CN" altLang="en-US" dirty="0">
                <a:solidFill>
                  <a:srgbClr val="FF0000"/>
                </a:solidFill>
                <a:latin typeface="+mn-ea"/>
              </a:rPr>
              <a:t>在</a:t>
            </a:r>
            <a:r>
              <a:rPr lang="en-US" altLang="zh-CN" dirty="0" err="1">
                <a:solidFill>
                  <a:srgbClr val="FF0000"/>
                </a:solidFill>
                <a:latin typeface="+mn-ea"/>
              </a:rPr>
              <a:t>Rt△ABC</a:t>
            </a:r>
            <a:r>
              <a:rPr lang="zh-CN" altLang="en-US" dirty="0">
                <a:solidFill>
                  <a:srgbClr val="FF0000"/>
                </a:solidFill>
                <a:latin typeface="+mn-ea"/>
              </a:rPr>
              <a:t>中，∠</a:t>
            </a:r>
            <a:r>
              <a:rPr lang="en-US" altLang="zh-CN" dirty="0">
                <a:solidFill>
                  <a:srgbClr val="FF0000"/>
                </a:solidFill>
                <a:latin typeface="+mn-ea"/>
              </a:rPr>
              <a:t>C</a:t>
            </a:r>
            <a:r>
              <a:rPr lang="zh-CN" altLang="en-US" dirty="0">
                <a:solidFill>
                  <a:srgbClr val="FF0000"/>
                </a:solidFill>
                <a:latin typeface="+mn-ea"/>
              </a:rPr>
              <a:t>＝</a:t>
            </a:r>
            <a:r>
              <a:rPr lang="en-US" altLang="zh-CN" dirty="0">
                <a:solidFill>
                  <a:srgbClr val="FF0000"/>
                </a:solidFill>
                <a:latin typeface="+mn-ea"/>
              </a:rPr>
              <a:t>90 °</a:t>
            </a:r>
            <a:r>
              <a:rPr lang="zh-CN" altLang="en-US" dirty="0">
                <a:solidFill>
                  <a:srgbClr val="FF0000"/>
                </a:solidFill>
                <a:latin typeface="+mn-ea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+mn-ea"/>
              </a:rPr>
              <a:t>∴</a:t>
            </a:r>
            <a:r>
              <a:rPr lang="en-US" altLang="zh-CN" dirty="0">
                <a:solidFill>
                  <a:srgbClr val="FF0000"/>
                </a:solidFill>
                <a:latin typeface="+mn-ea"/>
              </a:rPr>
              <a:t>AC⊥CD.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+mn-ea"/>
              </a:rPr>
              <a:t>又∵</a:t>
            </a:r>
            <a:r>
              <a:rPr lang="en-US" altLang="zh-CN" dirty="0">
                <a:solidFill>
                  <a:srgbClr val="FF0000"/>
                </a:solidFill>
                <a:latin typeface="+mn-ea"/>
              </a:rPr>
              <a:t>AD</a:t>
            </a:r>
            <a:r>
              <a:rPr lang="zh-CN" altLang="en-US" dirty="0">
                <a:solidFill>
                  <a:srgbClr val="FF0000"/>
                </a:solidFill>
                <a:latin typeface="+mn-ea"/>
              </a:rPr>
              <a:t>平分∠</a:t>
            </a:r>
            <a:r>
              <a:rPr lang="en-US" altLang="zh-CN" dirty="0">
                <a:solidFill>
                  <a:srgbClr val="FF0000"/>
                </a:solidFill>
                <a:latin typeface="+mn-ea"/>
              </a:rPr>
              <a:t>CAB</a:t>
            </a:r>
            <a:r>
              <a:rPr lang="zh-CN" altLang="en-US" dirty="0">
                <a:solidFill>
                  <a:srgbClr val="FF0000"/>
                </a:solidFill>
                <a:latin typeface="+mn-ea"/>
              </a:rPr>
              <a:t>，</a:t>
            </a:r>
            <a:r>
              <a:rPr lang="en-US" altLang="zh-CN" dirty="0">
                <a:solidFill>
                  <a:srgbClr val="FF0000"/>
                </a:solidFill>
                <a:latin typeface="+mn-ea"/>
              </a:rPr>
              <a:t>DE⊥AB</a:t>
            </a:r>
            <a:r>
              <a:rPr lang="zh-CN" altLang="en-US" dirty="0">
                <a:solidFill>
                  <a:srgbClr val="FF0000"/>
                </a:solidFill>
                <a:latin typeface="+mn-ea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+mn-ea"/>
              </a:rPr>
              <a:t>∴</a:t>
            </a:r>
            <a:r>
              <a:rPr lang="en-US" altLang="zh-CN" dirty="0">
                <a:solidFill>
                  <a:srgbClr val="FF0000"/>
                </a:solidFill>
                <a:latin typeface="+mn-ea"/>
              </a:rPr>
              <a:t>DE</a:t>
            </a:r>
            <a:r>
              <a:rPr lang="zh-CN" altLang="en-US" dirty="0">
                <a:solidFill>
                  <a:srgbClr val="FF0000"/>
                </a:solidFill>
                <a:latin typeface="+mn-ea"/>
              </a:rPr>
              <a:t>＝</a:t>
            </a:r>
            <a:r>
              <a:rPr lang="en-US" altLang="zh-CN" dirty="0">
                <a:solidFill>
                  <a:srgbClr val="FF0000"/>
                </a:solidFill>
                <a:latin typeface="+mn-ea"/>
              </a:rPr>
              <a:t>CD</a:t>
            </a:r>
            <a:r>
              <a:rPr lang="zh-CN" altLang="en-US" dirty="0">
                <a:solidFill>
                  <a:srgbClr val="FF0000"/>
                </a:solidFill>
                <a:latin typeface="+mn-ea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+mn-ea"/>
              </a:rPr>
              <a:t>又∵</a:t>
            </a:r>
            <a:r>
              <a:rPr lang="en-US" altLang="zh-CN" dirty="0">
                <a:solidFill>
                  <a:srgbClr val="FF0000"/>
                </a:solidFill>
                <a:latin typeface="+mn-ea"/>
              </a:rPr>
              <a:t>CD</a:t>
            </a:r>
            <a:r>
              <a:rPr lang="zh-CN" altLang="en-US" dirty="0">
                <a:solidFill>
                  <a:srgbClr val="FF0000"/>
                </a:solidFill>
                <a:latin typeface="+mn-ea"/>
              </a:rPr>
              <a:t>＝</a:t>
            </a:r>
            <a:r>
              <a:rPr lang="en-US" altLang="zh-CN" dirty="0">
                <a:solidFill>
                  <a:srgbClr val="FF0000"/>
                </a:solidFill>
                <a:latin typeface="+mn-ea"/>
              </a:rPr>
              <a:t>3</a:t>
            </a:r>
            <a:r>
              <a:rPr lang="zh-CN" altLang="en-US" dirty="0">
                <a:solidFill>
                  <a:srgbClr val="FF0000"/>
                </a:solidFill>
                <a:latin typeface="+mn-ea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+mn-ea"/>
              </a:rPr>
              <a:t>∴</a:t>
            </a:r>
            <a:r>
              <a:rPr lang="en-US" altLang="zh-CN" dirty="0">
                <a:solidFill>
                  <a:srgbClr val="FF0000"/>
                </a:solidFill>
                <a:latin typeface="+mn-ea"/>
              </a:rPr>
              <a:t>DE</a:t>
            </a:r>
            <a:r>
              <a:rPr lang="zh-CN" altLang="en-US" dirty="0">
                <a:solidFill>
                  <a:srgbClr val="FF0000"/>
                </a:solidFill>
                <a:latin typeface="+mn-ea"/>
              </a:rPr>
              <a:t>＝</a:t>
            </a:r>
            <a:r>
              <a:rPr lang="en-US" altLang="zh-CN" dirty="0">
                <a:solidFill>
                  <a:srgbClr val="FF0000"/>
                </a:solidFill>
                <a:latin typeface="+mn-ea"/>
              </a:rPr>
              <a:t>3.</a:t>
            </a:r>
          </a:p>
        </p:txBody>
      </p:sp>
      <p:pic>
        <p:nvPicPr>
          <p:cNvPr id="7" name="图片 9" descr="学科网(www.zxxk.com)--教育资源门户，提供试卷、教案、课件、论文、素材及各类教学资源下载，还有大量而丰富的教学相关资讯！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876803" y="1927862"/>
            <a:ext cx="1654425" cy="1482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学习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目标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矩形 5"/>
          <p:cNvSpPr/>
          <p:nvPr/>
        </p:nvSpPr>
        <p:spPr>
          <a:xfrm>
            <a:off x="1428733" y="1581152"/>
            <a:ext cx="7105671" cy="692701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457200">
              <a:lnSpc>
                <a:spcPct val="150000"/>
              </a:lnSpc>
              <a:defRPr/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探索并理解角平分线的性质和判定</a:t>
            </a: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n>
                <a:solidFill>
                  <a:srgbClr val="FFC000"/>
                </a:solidFill>
              </a:ln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PA_矩形 6"/>
          <p:cNvSpPr/>
          <p:nvPr>
            <p:custDataLst>
              <p:tags r:id="rId1"/>
            </p:custDataLst>
          </p:nvPr>
        </p:nvSpPr>
        <p:spPr>
          <a:xfrm>
            <a:off x="1500166" y="2926099"/>
            <a:ext cx="7034234" cy="779557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457200">
              <a:lnSpc>
                <a:spcPct val="150000"/>
              </a:lnSpc>
              <a:defRPr/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能灵活运用角平分线的性质和判定解决有关问题</a:t>
            </a: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n>
                <a:solidFill>
                  <a:srgbClr val="FFC000"/>
                </a:solidFill>
              </a:ln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燕尾形箭头 7"/>
          <p:cNvSpPr/>
          <p:nvPr>
            <p:custDataLst>
              <p:tags r:id="rId2"/>
            </p:custDataLst>
          </p:nvPr>
        </p:nvSpPr>
        <p:spPr>
          <a:xfrm rot="5400000" flipV="1">
            <a:off x="-356483" y="2221435"/>
            <a:ext cx="3643716" cy="771525"/>
          </a:xfrm>
          <a:prstGeom prst="notchedRightArrow">
            <a:avLst>
              <a:gd name="adj1" fmla="val 50000"/>
              <a:gd name="adj2" fmla="val 43193"/>
            </a:avLst>
          </a:prstGeom>
          <a:solidFill>
            <a:srgbClr val="EAEAE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 dirty="0"/>
          </a:p>
        </p:txBody>
      </p:sp>
      <p:sp>
        <p:nvSpPr>
          <p:cNvPr id="9" name="圆角矩形 8"/>
          <p:cNvSpPr/>
          <p:nvPr>
            <p:custDataLst>
              <p:tags r:id="rId3"/>
            </p:custDataLst>
          </p:nvPr>
        </p:nvSpPr>
        <p:spPr bwMode="auto">
          <a:xfrm>
            <a:off x="1142957" y="1630775"/>
            <a:ext cx="642942" cy="637824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34925">
            <a:solidFill>
              <a:srgbClr val="FFFFFF"/>
            </a:solidFill>
          </a:ln>
          <a:effectLst/>
          <a:scene3d>
            <a:camera prst="orthographicFront"/>
            <a:lightRig rig="threePt" dir="t"/>
          </a:scene3d>
          <a:sp3d extrusionH="349250" prstMaterial="metal">
            <a:bevelB w="88900" h="19685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圆角矩形 9"/>
          <p:cNvSpPr/>
          <p:nvPr>
            <p:custDataLst>
              <p:tags r:id="rId4"/>
            </p:custDataLst>
          </p:nvPr>
        </p:nvSpPr>
        <p:spPr bwMode="auto">
          <a:xfrm>
            <a:off x="1190603" y="3057316"/>
            <a:ext cx="642938" cy="637820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34925"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68126" y="122841"/>
            <a:ext cx="2160346" cy="510845"/>
            <a:chOff x="279260" y="218396"/>
            <a:chExt cx="2160272" cy="515092"/>
          </a:xfrm>
        </p:grpSpPr>
        <p:sp>
          <p:nvSpPr>
            <p:cNvPr id="3" name="TextBox 7"/>
            <p:cNvSpPr txBox="1"/>
            <p:nvPr/>
          </p:nvSpPr>
          <p:spPr bwMode="auto">
            <a:xfrm>
              <a:off x="1042822" y="272386"/>
              <a:ext cx="1330440" cy="417609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prstTxWarp prst="textPlain">
                <a:avLst/>
              </a:prstTxWarp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1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1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文本框 5"/>
          <p:cNvSpPr txBox="1"/>
          <p:nvPr/>
        </p:nvSpPr>
        <p:spPr>
          <a:xfrm>
            <a:off x="381000" y="590552"/>
            <a:ext cx="8382000" cy="44088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700" dirty="0">
                <a:latin typeface="+mn-ea"/>
              </a:rPr>
              <a:t>5.</a:t>
            </a:r>
            <a:r>
              <a:rPr lang="zh-CN" altLang="en-US" sz="1700" dirty="0">
                <a:latin typeface="+mn-ea"/>
              </a:rPr>
              <a:t>如图，</a:t>
            </a:r>
            <a:r>
              <a:rPr lang="en-US" altLang="zh-CN" sz="1700" dirty="0">
                <a:latin typeface="+mn-ea"/>
              </a:rPr>
              <a:t>P</a:t>
            </a:r>
            <a:r>
              <a:rPr lang="zh-CN" altLang="en-US" sz="1700" dirty="0">
                <a:latin typeface="+mn-ea"/>
              </a:rPr>
              <a:t>是∠</a:t>
            </a:r>
            <a:r>
              <a:rPr lang="en-US" altLang="zh-CN" sz="1700" dirty="0">
                <a:latin typeface="+mn-ea"/>
              </a:rPr>
              <a:t>BAC</a:t>
            </a:r>
            <a:r>
              <a:rPr lang="zh-CN" altLang="en-US" sz="1700" dirty="0">
                <a:latin typeface="+mn-ea"/>
              </a:rPr>
              <a:t>内的一点，</a:t>
            </a:r>
            <a:r>
              <a:rPr lang="en-US" altLang="zh-CN" sz="1700" dirty="0">
                <a:latin typeface="+mn-ea"/>
              </a:rPr>
              <a:t>PE⊥AB</a:t>
            </a:r>
            <a:r>
              <a:rPr lang="zh-CN" altLang="en-US" sz="1700" dirty="0">
                <a:latin typeface="+mn-ea"/>
              </a:rPr>
              <a:t>，</a:t>
            </a:r>
            <a:r>
              <a:rPr lang="en-US" altLang="zh-CN" sz="1700" dirty="0">
                <a:latin typeface="+mn-ea"/>
              </a:rPr>
              <a:t>PF⊥AC</a:t>
            </a:r>
            <a:r>
              <a:rPr lang="zh-CN" altLang="en-US" sz="1700" dirty="0">
                <a:latin typeface="+mn-ea"/>
              </a:rPr>
              <a:t>，垂足分别为点</a:t>
            </a:r>
            <a:r>
              <a:rPr lang="en-US" altLang="zh-CN" sz="1700" dirty="0">
                <a:latin typeface="+mn-ea"/>
              </a:rPr>
              <a:t>E</a:t>
            </a:r>
            <a:r>
              <a:rPr lang="zh-CN" altLang="en-US" sz="1700" dirty="0">
                <a:latin typeface="+mn-ea"/>
              </a:rPr>
              <a:t>，</a:t>
            </a:r>
            <a:r>
              <a:rPr lang="en-US" altLang="zh-CN" sz="1700" dirty="0">
                <a:latin typeface="+mn-ea"/>
              </a:rPr>
              <a:t>F</a:t>
            </a:r>
            <a:r>
              <a:rPr lang="zh-CN" altLang="en-US" sz="1700" dirty="0">
                <a:latin typeface="+mn-ea"/>
              </a:rPr>
              <a:t>，</a:t>
            </a:r>
            <a:r>
              <a:rPr lang="en-US" altLang="zh-CN" sz="1700" dirty="0">
                <a:latin typeface="+mn-ea"/>
              </a:rPr>
              <a:t>AE</a:t>
            </a:r>
            <a:r>
              <a:rPr lang="zh-CN" altLang="en-US" sz="1700" dirty="0">
                <a:latin typeface="+mn-ea"/>
              </a:rPr>
              <a:t>＝</a:t>
            </a:r>
            <a:r>
              <a:rPr lang="en-US" altLang="zh-CN" sz="1700" dirty="0">
                <a:latin typeface="+mn-ea"/>
              </a:rPr>
              <a:t>AF.</a:t>
            </a:r>
            <a:r>
              <a:rPr lang="zh-CN" altLang="en-US" sz="1700" dirty="0">
                <a:latin typeface="+mn-ea"/>
              </a:rPr>
              <a:t>求证：</a:t>
            </a:r>
          </a:p>
          <a:p>
            <a:pPr>
              <a:lnSpc>
                <a:spcPct val="150000"/>
              </a:lnSpc>
            </a:pPr>
            <a:r>
              <a:rPr lang="en-US" altLang="zh-CN" sz="1700" dirty="0">
                <a:latin typeface="+mn-ea"/>
              </a:rPr>
              <a:t>(1)PE</a:t>
            </a:r>
            <a:r>
              <a:rPr lang="zh-CN" altLang="en-US" sz="1700" dirty="0">
                <a:latin typeface="+mn-ea"/>
              </a:rPr>
              <a:t>＝</a:t>
            </a:r>
            <a:r>
              <a:rPr lang="en-US" altLang="zh-CN" sz="1700" dirty="0">
                <a:latin typeface="+mn-ea"/>
              </a:rPr>
              <a:t>PF</a:t>
            </a:r>
            <a:r>
              <a:rPr lang="zh-CN" altLang="en-US" sz="1700" dirty="0">
                <a:latin typeface="+mn-ea"/>
              </a:rPr>
              <a:t>；</a:t>
            </a:r>
          </a:p>
          <a:p>
            <a:pPr>
              <a:lnSpc>
                <a:spcPct val="150000"/>
              </a:lnSpc>
            </a:pPr>
            <a:r>
              <a:rPr lang="en-US" altLang="zh-CN" sz="1700" dirty="0">
                <a:latin typeface="+mn-ea"/>
              </a:rPr>
              <a:t>(2)</a:t>
            </a:r>
            <a:r>
              <a:rPr lang="zh-CN" altLang="en-US" sz="1700" dirty="0">
                <a:latin typeface="+mn-ea"/>
              </a:rPr>
              <a:t>点</a:t>
            </a:r>
            <a:r>
              <a:rPr lang="en-US" altLang="zh-CN" sz="1700" dirty="0">
                <a:latin typeface="+mn-ea"/>
              </a:rPr>
              <a:t>P</a:t>
            </a:r>
            <a:r>
              <a:rPr lang="zh-CN" altLang="en-US" sz="1700" dirty="0">
                <a:latin typeface="+mn-ea"/>
              </a:rPr>
              <a:t>在∠</a:t>
            </a:r>
            <a:r>
              <a:rPr lang="en-US" altLang="zh-CN" sz="1700" dirty="0">
                <a:latin typeface="+mn-ea"/>
              </a:rPr>
              <a:t>BAC</a:t>
            </a:r>
            <a:r>
              <a:rPr lang="zh-CN" altLang="en-US" sz="1700" dirty="0">
                <a:latin typeface="+mn-ea"/>
              </a:rPr>
              <a:t>的平分线上</a:t>
            </a:r>
            <a:r>
              <a:rPr lang="zh-CN" altLang="en-US" sz="1700" dirty="0" smtClean="0">
                <a:latin typeface="+mn-ea"/>
              </a:rPr>
              <a:t>．</a:t>
            </a:r>
            <a:endParaRPr lang="en-US" altLang="zh-CN" sz="1700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1700" dirty="0" smtClean="0">
                <a:solidFill>
                  <a:srgbClr val="FF0000"/>
                </a:solidFill>
                <a:latin typeface="+mn-ea"/>
              </a:rPr>
              <a:t>证明</a:t>
            </a:r>
            <a:r>
              <a:rPr lang="zh-CN" altLang="en-US" sz="1700" dirty="0">
                <a:solidFill>
                  <a:srgbClr val="FF0000"/>
                </a:solidFill>
                <a:latin typeface="+mn-ea"/>
              </a:rPr>
              <a:t>：</a:t>
            </a:r>
            <a:r>
              <a:rPr lang="en-US" altLang="zh-CN" sz="1700" dirty="0">
                <a:solidFill>
                  <a:srgbClr val="FF0000"/>
                </a:solidFill>
                <a:latin typeface="+mn-ea"/>
              </a:rPr>
              <a:t>(1)</a:t>
            </a:r>
            <a:r>
              <a:rPr lang="zh-CN" altLang="en-US" sz="1700" dirty="0">
                <a:solidFill>
                  <a:srgbClr val="FF0000"/>
                </a:solidFill>
                <a:latin typeface="+mn-ea"/>
              </a:rPr>
              <a:t>连接</a:t>
            </a:r>
            <a:r>
              <a:rPr lang="en-US" altLang="zh-CN" sz="1700" dirty="0">
                <a:solidFill>
                  <a:srgbClr val="FF0000"/>
                </a:solidFill>
                <a:latin typeface="+mn-ea"/>
              </a:rPr>
              <a:t>AP.</a:t>
            </a:r>
          </a:p>
          <a:p>
            <a:pPr>
              <a:lnSpc>
                <a:spcPct val="150000"/>
              </a:lnSpc>
            </a:pPr>
            <a:r>
              <a:rPr lang="en-US" altLang="zh-CN" sz="1700" dirty="0">
                <a:solidFill>
                  <a:srgbClr val="FF0000"/>
                </a:solidFill>
                <a:latin typeface="+mn-ea"/>
              </a:rPr>
              <a:t>∵PE⊥ AB</a:t>
            </a:r>
            <a:r>
              <a:rPr lang="zh-CN" altLang="en-US" sz="1700" dirty="0">
                <a:solidFill>
                  <a:srgbClr val="FF0000"/>
                </a:solidFill>
                <a:latin typeface="+mn-ea"/>
              </a:rPr>
              <a:t>，</a:t>
            </a:r>
            <a:r>
              <a:rPr lang="en-US" altLang="zh-CN" sz="1700" dirty="0">
                <a:solidFill>
                  <a:srgbClr val="FF0000"/>
                </a:solidFill>
                <a:latin typeface="+mn-ea"/>
              </a:rPr>
              <a:t>PF⊥AC</a:t>
            </a:r>
            <a:r>
              <a:rPr lang="zh-CN" altLang="en-US" sz="1700" dirty="0">
                <a:solidFill>
                  <a:srgbClr val="FF0000"/>
                </a:solidFill>
                <a:latin typeface="+mn-ea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zh-CN" altLang="en-US" sz="1700" dirty="0">
                <a:solidFill>
                  <a:srgbClr val="FF0000"/>
                </a:solidFill>
                <a:latin typeface="+mn-ea"/>
              </a:rPr>
              <a:t>∴∠</a:t>
            </a:r>
            <a:r>
              <a:rPr lang="en-US" altLang="zh-CN" sz="1700" dirty="0">
                <a:solidFill>
                  <a:srgbClr val="FF0000"/>
                </a:solidFill>
                <a:latin typeface="+mn-ea"/>
              </a:rPr>
              <a:t>AEP</a:t>
            </a:r>
            <a:r>
              <a:rPr lang="zh-CN" altLang="en-US" sz="1700" dirty="0">
                <a:solidFill>
                  <a:srgbClr val="FF0000"/>
                </a:solidFill>
                <a:latin typeface="+mn-ea"/>
              </a:rPr>
              <a:t>＝∠</a:t>
            </a:r>
            <a:r>
              <a:rPr lang="en-US" altLang="zh-CN" sz="1700" dirty="0">
                <a:solidFill>
                  <a:srgbClr val="FF0000"/>
                </a:solidFill>
                <a:latin typeface="+mn-ea"/>
              </a:rPr>
              <a:t>AFP</a:t>
            </a:r>
            <a:r>
              <a:rPr lang="zh-CN" altLang="en-US" sz="1700" dirty="0">
                <a:solidFill>
                  <a:srgbClr val="FF0000"/>
                </a:solidFill>
                <a:latin typeface="+mn-ea"/>
              </a:rPr>
              <a:t>＝</a:t>
            </a:r>
            <a:r>
              <a:rPr lang="en-US" altLang="zh-CN" sz="1700" dirty="0">
                <a:solidFill>
                  <a:srgbClr val="FF0000"/>
                </a:solidFill>
                <a:latin typeface="+mn-ea"/>
              </a:rPr>
              <a:t>90 °.</a:t>
            </a:r>
          </a:p>
          <a:p>
            <a:pPr>
              <a:lnSpc>
                <a:spcPct val="150000"/>
              </a:lnSpc>
            </a:pPr>
            <a:r>
              <a:rPr lang="zh-CN" altLang="en-US" sz="1700" dirty="0">
                <a:solidFill>
                  <a:srgbClr val="FF0000"/>
                </a:solidFill>
                <a:latin typeface="+mn-ea"/>
              </a:rPr>
              <a:t>又∵</a:t>
            </a:r>
            <a:r>
              <a:rPr lang="en-US" altLang="zh-CN" sz="1700" dirty="0">
                <a:solidFill>
                  <a:srgbClr val="FF0000"/>
                </a:solidFill>
                <a:latin typeface="+mn-ea"/>
              </a:rPr>
              <a:t>AE</a:t>
            </a:r>
            <a:r>
              <a:rPr lang="zh-CN" altLang="en-US" sz="1700" dirty="0">
                <a:solidFill>
                  <a:srgbClr val="FF0000"/>
                </a:solidFill>
                <a:latin typeface="+mn-ea"/>
              </a:rPr>
              <a:t>＝</a:t>
            </a:r>
            <a:r>
              <a:rPr lang="en-US" altLang="zh-CN" sz="1700" dirty="0">
                <a:solidFill>
                  <a:srgbClr val="FF0000"/>
                </a:solidFill>
                <a:latin typeface="+mn-ea"/>
              </a:rPr>
              <a:t>AF</a:t>
            </a:r>
            <a:r>
              <a:rPr lang="zh-CN" altLang="en-US" sz="1700" dirty="0">
                <a:solidFill>
                  <a:srgbClr val="FF0000"/>
                </a:solidFill>
                <a:latin typeface="+mn-ea"/>
              </a:rPr>
              <a:t>，</a:t>
            </a:r>
            <a:r>
              <a:rPr lang="en-US" altLang="zh-CN" sz="1700" dirty="0">
                <a:solidFill>
                  <a:srgbClr val="FF0000"/>
                </a:solidFill>
                <a:latin typeface="+mn-ea"/>
              </a:rPr>
              <a:t>AP</a:t>
            </a:r>
            <a:r>
              <a:rPr lang="zh-CN" altLang="en-US" sz="1700" dirty="0">
                <a:solidFill>
                  <a:srgbClr val="FF0000"/>
                </a:solidFill>
                <a:latin typeface="+mn-ea"/>
              </a:rPr>
              <a:t>＝</a:t>
            </a:r>
            <a:r>
              <a:rPr lang="en-US" altLang="zh-CN" sz="1700" dirty="0">
                <a:solidFill>
                  <a:srgbClr val="FF0000"/>
                </a:solidFill>
                <a:latin typeface="+mn-ea"/>
              </a:rPr>
              <a:t>AP</a:t>
            </a:r>
            <a:r>
              <a:rPr lang="zh-CN" altLang="en-US" sz="1700" dirty="0">
                <a:solidFill>
                  <a:srgbClr val="FF0000"/>
                </a:solidFill>
                <a:latin typeface="+mn-ea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zh-CN" altLang="en-US" sz="1700" dirty="0">
                <a:solidFill>
                  <a:srgbClr val="FF0000"/>
                </a:solidFill>
                <a:latin typeface="+mn-ea"/>
              </a:rPr>
              <a:t>∴</a:t>
            </a:r>
            <a:r>
              <a:rPr lang="en-US" altLang="zh-CN" sz="1700" dirty="0" err="1">
                <a:solidFill>
                  <a:srgbClr val="FF0000"/>
                </a:solidFill>
                <a:latin typeface="+mn-ea"/>
              </a:rPr>
              <a:t>Rt△AEP</a:t>
            </a:r>
            <a:r>
              <a:rPr lang="en-US" altLang="zh-CN" sz="1700" dirty="0">
                <a:solidFill>
                  <a:srgbClr val="FF0000"/>
                </a:solidFill>
                <a:latin typeface="+mn-ea"/>
              </a:rPr>
              <a:t> ≌</a:t>
            </a:r>
            <a:r>
              <a:rPr lang="en-US" altLang="zh-CN" sz="1700" dirty="0" err="1">
                <a:solidFill>
                  <a:srgbClr val="FF0000"/>
                </a:solidFill>
                <a:latin typeface="+mn-ea"/>
              </a:rPr>
              <a:t>Rt△AFP</a:t>
            </a:r>
            <a:r>
              <a:rPr lang="en-US" altLang="zh-CN" sz="1700" dirty="0">
                <a:solidFill>
                  <a:srgbClr val="FF0000"/>
                </a:solidFill>
                <a:latin typeface="+mn-ea"/>
              </a:rPr>
              <a:t>(HL)</a:t>
            </a:r>
            <a:r>
              <a:rPr lang="zh-CN" altLang="en-US" sz="1700" dirty="0">
                <a:solidFill>
                  <a:srgbClr val="FF0000"/>
                </a:solidFill>
                <a:latin typeface="+mn-ea"/>
              </a:rPr>
              <a:t>．</a:t>
            </a:r>
          </a:p>
          <a:p>
            <a:pPr>
              <a:lnSpc>
                <a:spcPct val="150000"/>
              </a:lnSpc>
            </a:pPr>
            <a:r>
              <a:rPr lang="zh-CN" altLang="en-US" sz="1700" dirty="0">
                <a:solidFill>
                  <a:srgbClr val="FF0000"/>
                </a:solidFill>
                <a:latin typeface="+mn-ea"/>
              </a:rPr>
              <a:t>∴</a:t>
            </a:r>
            <a:r>
              <a:rPr lang="en-US" altLang="zh-CN" sz="1700" dirty="0">
                <a:solidFill>
                  <a:srgbClr val="FF0000"/>
                </a:solidFill>
                <a:latin typeface="+mn-ea"/>
              </a:rPr>
              <a:t>PE</a:t>
            </a:r>
            <a:r>
              <a:rPr lang="zh-CN" altLang="en-US" sz="1700" dirty="0">
                <a:solidFill>
                  <a:srgbClr val="FF0000"/>
                </a:solidFill>
                <a:latin typeface="+mn-ea"/>
              </a:rPr>
              <a:t>＝</a:t>
            </a:r>
            <a:r>
              <a:rPr lang="en-US" altLang="zh-CN" sz="1700" dirty="0">
                <a:solidFill>
                  <a:srgbClr val="FF0000"/>
                </a:solidFill>
                <a:latin typeface="+mn-ea"/>
              </a:rPr>
              <a:t>PF.</a:t>
            </a:r>
          </a:p>
          <a:p>
            <a:pPr>
              <a:lnSpc>
                <a:spcPct val="150000"/>
              </a:lnSpc>
            </a:pPr>
            <a:r>
              <a:rPr lang="en-US" altLang="zh-CN" sz="1700" dirty="0">
                <a:solidFill>
                  <a:srgbClr val="FF0000"/>
                </a:solidFill>
                <a:latin typeface="+mn-ea"/>
              </a:rPr>
              <a:t>(2)∵PE</a:t>
            </a:r>
            <a:r>
              <a:rPr lang="zh-CN" altLang="en-US" sz="1700" dirty="0">
                <a:solidFill>
                  <a:srgbClr val="FF0000"/>
                </a:solidFill>
                <a:latin typeface="+mn-ea"/>
              </a:rPr>
              <a:t>＝</a:t>
            </a:r>
            <a:r>
              <a:rPr lang="en-US" altLang="zh-CN" sz="1700" dirty="0">
                <a:solidFill>
                  <a:srgbClr val="FF0000"/>
                </a:solidFill>
                <a:latin typeface="+mn-ea"/>
              </a:rPr>
              <a:t>PF</a:t>
            </a:r>
            <a:r>
              <a:rPr lang="zh-CN" altLang="en-US" sz="1700" dirty="0">
                <a:solidFill>
                  <a:srgbClr val="FF0000"/>
                </a:solidFill>
                <a:latin typeface="+mn-ea"/>
              </a:rPr>
              <a:t>，且</a:t>
            </a:r>
            <a:r>
              <a:rPr lang="en-US" altLang="zh-CN" sz="1700" dirty="0">
                <a:solidFill>
                  <a:srgbClr val="FF0000"/>
                </a:solidFill>
                <a:latin typeface="+mn-ea"/>
              </a:rPr>
              <a:t>PE⊥AB</a:t>
            </a:r>
            <a:r>
              <a:rPr lang="zh-CN" altLang="en-US" sz="1700" dirty="0">
                <a:solidFill>
                  <a:srgbClr val="FF0000"/>
                </a:solidFill>
                <a:latin typeface="+mn-ea"/>
              </a:rPr>
              <a:t>，</a:t>
            </a:r>
            <a:r>
              <a:rPr lang="en-US" altLang="zh-CN" sz="1700" dirty="0">
                <a:solidFill>
                  <a:srgbClr val="FF0000"/>
                </a:solidFill>
                <a:latin typeface="+mn-ea"/>
              </a:rPr>
              <a:t>PF⊥AC</a:t>
            </a:r>
            <a:r>
              <a:rPr lang="zh-CN" altLang="en-US" sz="1700" dirty="0">
                <a:solidFill>
                  <a:srgbClr val="FF0000"/>
                </a:solidFill>
                <a:latin typeface="+mn-ea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zh-CN" altLang="en-US" sz="1700" dirty="0">
                <a:solidFill>
                  <a:srgbClr val="FF0000"/>
                </a:solidFill>
                <a:latin typeface="+mn-ea"/>
              </a:rPr>
              <a:t>∴点</a:t>
            </a:r>
            <a:r>
              <a:rPr lang="en-US" altLang="zh-CN" sz="1700" dirty="0">
                <a:solidFill>
                  <a:srgbClr val="FF0000"/>
                </a:solidFill>
                <a:latin typeface="+mn-ea"/>
              </a:rPr>
              <a:t>P</a:t>
            </a:r>
            <a:r>
              <a:rPr lang="zh-CN" altLang="en-US" sz="1700" dirty="0">
                <a:solidFill>
                  <a:srgbClr val="FF0000"/>
                </a:solidFill>
                <a:latin typeface="+mn-ea"/>
              </a:rPr>
              <a:t>在∠</a:t>
            </a:r>
            <a:r>
              <a:rPr lang="en-US" altLang="zh-CN" sz="1700" dirty="0">
                <a:solidFill>
                  <a:srgbClr val="FF0000"/>
                </a:solidFill>
                <a:latin typeface="+mn-ea"/>
              </a:rPr>
              <a:t>BAC</a:t>
            </a:r>
            <a:r>
              <a:rPr lang="zh-CN" altLang="en-US" sz="1700" dirty="0">
                <a:solidFill>
                  <a:srgbClr val="FF0000"/>
                </a:solidFill>
                <a:latin typeface="+mn-ea"/>
              </a:rPr>
              <a:t>的平分线上．</a:t>
            </a:r>
          </a:p>
        </p:txBody>
      </p:sp>
      <p:pic>
        <p:nvPicPr>
          <p:cNvPr id="7" name="图片 11" descr="学科网(www.zxxk.com)--教育资源门户，提供试卷、教案、课件、论文、素材及各类教学资源下载，还有大量而丰富的教学相关资讯！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649289" y="1885950"/>
            <a:ext cx="1816925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2743200" y="1428750"/>
            <a:ext cx="3505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800" b="1" dirty="0" smtClean="0">
                <a:solidFill>
                  <a:srgbClr val="292929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再见</a:t>
            </a:r>
            <a:endParaRPr lang="zh-CN" altLang="en-US" sz="8800" b="1" dirty="0">
              <a:solidFill>
                <a:srgbClr val="292929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前置学习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8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" name="组合 5"/>
          <p:cNvGrpSpPr/>
          <p:nvPr/>
        </p:nvGrpSpPr>
        <p:grpSpPr>
          <a:xfrm>
            <a:off x="381000" y="762835"/>
            <a:ext cx="8534400" cy="4247317"/>
            <a:chOff x="381000" y="971550"/>
            <a:chExt cx="8534400" cy="4247317"/>
          </a:xfrm>
        </p:grpSpPr>
        <p:sp>
          <p:nvSpPr>
            <p:cNvPr id="7" name="PA_文本框 5"/>
            <p:cNvSpPr txBox="1"/>
            <p:nvPr>
              <p:custDataLst>
                <p:tags r:id="rId2"/>
              </p:custDataLst>
            </p:nvPr>
          </p:nvSpPr>
          <p:spPr>
            <a:xfrm>
              <a:off x="381000" y="971550"/>
              <a:ext cx="8534400" cy="42473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1. 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角平分线上的 </a:t>
              </a:r>
              <a:r>
                <a:rPr lang="zh-CN" altLang="en-US" dirty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点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 </a:t>
              </a:r>
              <a:r>
                <a:rPr lang="zh-CN" altLang="en-US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  到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这个角的两边的 </a:t>
              </a:r>
              <a:r>
                <a:rPr lang="zh-CN" altLang="en-US" dirty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距离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 </a:t>
              </a:r>
              <a:r>
                <a:rPr lang="zh-CN" altLang="en-US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 相等</a:t>
              </a:r>
              <a:endPara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2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. 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在一个 </a:t>
              </a:r>
              <a:r>
                <a:rPr lang="zh-CN" altLang="en-US" dirty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角的内部 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且到角的两边</a:t>
              </a:r>
              <a:r>
                <a:rPr lang="zh-CN" altLang="en-US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距离 </a:t>
              </a:r>
              <a:r>
                <a:rPr lang="zh-CN" altLang="en-US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相等</a:t>
              </a:r>
              <a:r>
                <a:rPr lang="zh-CN" altLang="en-US" dirty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的点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 ，在这个角的角平分线</a:t>
              </a:r>
              <a:r>
                <a:rPr lang="zh-CN" altLang="en-US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上</a:t>
              </a:r>
              <a:r>
                <a:rPr lang="en-US" altLang="zh-CN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.</a:t>
              </a:r>
              <a:endPara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3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．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(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茂名中考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)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如图，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OC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是∠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AOB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的平分线，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P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是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OC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上一点，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PD⊥OA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于点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D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，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PD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＝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6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，则点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P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到边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OB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的距离为 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( </a:t>
              </a:r>
              <a:r>
                <a:rPr lang="en-US" altLang="zh-CN" dirty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A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 </a:t>
              </a:r>
              <a:r>
                <a:rPr lang="en-US" altLang="zh-CN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)</a:t>
              </a:r>
            </a:p>
            <a:p>
              <a:pPr>
                <a:lnSpc>
                  <a:spcPct val="150000"/>
                </a:lnSpc>
              </a:pPr>
              <a:r>
                <a:rPr lang="en-US" altLang="zh-CN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  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A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．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6    </a:t>
              </a:r>
              <a:r>
                <a:rPr lang="en-US" altLang="zh-CN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   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B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．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5      </a:t>
              </a:r>
              <a:r>
                <a:rPr lang="en-US" altLang="zh-CN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 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C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．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4    </a:t>
              </a:r>
              <a:r>
                <a:rPr lang="en-US" altLang="zh-CN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      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D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．</a:t>
              </a:r>
              <a:r>
                <a:rPr lang="en-US" altLang="zh-CN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3</a:t>
              </a:r>
            </a:p>
            <a:p>
              <a:pPr>
                <a:lnSpc>
                  <a:spcPct val="150000"/>
                </a:lnSpc>
              </a:pPr>
              <a:endPara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4.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如图，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DA⊥AC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，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DE⊥BC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，若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AD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＝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5 cm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，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DE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＝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5 cm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，∠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ACD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＝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30°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，则∠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DCE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为</a:t>
              </a:r>
              <a:r>
                <a:rPr lang="en-US" altLang="zh-CN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( </a:t>
              </a:r>
              <a:r>
                <a:rPr lang="en-US" altLang="zh-CN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A</a:t>
              </a:r>
              <a:r>
                <a:rPr lang="en-US" altLang="zh-CN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 )</a:t>
              </a:r>
              <a:endPara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  A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．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30</a:t>
              </a:r>
              <a:r>
                <a:rPr lang="en-US" altLang="zh-CN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°   B</a:t>
              </a:r>
              <a:r>
                <a:rPr lang="zh-CN" altLang="en-US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．</a:t>
              </a:r>
              <a:r>
                <a:rPr lang="en-US" altLang="zh-CN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40°   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C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．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50</a:t>
              </a:r>
              <a:r>
                <a:rPr lang="en-US" altLang="zh-CN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°   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D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．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60°</a:t>
              </a:r>
            </a:p>
            <a:p>
              <a:pPr>
                <a:lnSpc>
                  <a:spcPct val="150000"/>
                </a:lnSpc>
              </a:pPr>
              <a:endPara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8" name="PA_直接连接符 7"/>
            <p:cNvCxnSpPr/>
            <p:nvPr>
              <p:custDataLst>
                <p:tags r:id="rId3"/>
              </p:custDataLst>
            </p:nvPr>
          </p:nvCxnSpPr>
          <p:spPr>
            <a:xfrm>
              <a:off x="2057400" y="1428750"/>
              <a:ext cx="381000" cy="0"/>
            </a:xfrm>
            <a:prstGeom prst="line">
              <a:avLst/>
            </a:prstGeom>
            <a:ln w="12700">
              <a:solidFill>
                <a:srgbClr val="29292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A_直接连接符 9"/>
            <p:cNvCxnSpPr/>
            <p:nvPr>
              <p:custDataLst>
                <p:tags r:id="rId4"/>
              </p:custDataLst>
            </p:nvPr>
          </p:nvCxnSpPr>
          <p:spPr>
            <a:xfrm>
              <a:off x="4343400" y="1428750"/>
              <a:ext cx="609600" cy="0"/>
            </a:xfrm>
            <a:prstGeom prst="line">
              <a:avLst/>
            </a:prstGeom>
            <a:ln w="12700">
              <a:solidFill>
                <a:srgbClr val="29292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A_直接连接符 11"/>
            <p:cNvCxnSpPr/>
            <p:nvPr>
              <p:custDataLst>
                <p:tags r:id="rId5"/>
              </p:custDataLst>
            </p:nvPr>
          </p:nvCxnSpPr>
          <p:spPr>
            <a:xfrm>
              <a:off x="1371600" y="1809750"/>
              <a:ext cx="914400" cy="0"/>
            </a:xfrm>
            <a:prstGeom prst="line">
              <a:avLst/>
            </a:prstGeom>
            <a:ln w="12700">
              <a:solidFill>
                <a:srgbClr val="29292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A_直接连接符 13"/>
            <p:cNvCxnSpPr/>
            <p:nvPr>
              <p:custDataLst>
                <p:tags r:id="rId6"/>
              </p:custDataLst>
            </p:nvPr>
          </p:nvCxnSpPr>
          <p:spPr>
            <a:xfrm>
              <a:off x="4267200" y="1789867"/>
              <a:ext cx="914400" cy="0"/>
            </a:xfrm>
            <a:prstGeom prst="line">
              <a:avLst/>
            </a:prstGeom>
            <a:ln w="12700">
              <a:solidFill>
                <a:srgbClr val="29292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" name="图片 1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486401" y="3854215"/>
            <a:ext cx="933333" cy="847619"/>
          </a:xfrm>
          <a:prstGeom prst="rect">
            <a:avLst/>
          </a:prstGeom>
        </p:spPr>
      </p:pic>
      <p:pic>
        <p:nvPicPr>
          <p:cNvPr id="13" name="Picture 1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126384" y="2416804"/>
            <a:ext cx="923925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矩形 13"/>
          <p:cNvSpPr/>
          <p:nvPr/>
        </p:nvSpPr>
        <p:spPr>
          <a:xfrm>
            <a:off x="2057400" y="871192"/>
            <a:ext cx="419100" cy="285151"/>
          </a:xfrm>
          <a:prstGeom prst="rect">
            <a:avLst/>
          </a:prstGeom>
          <a:solidFill>
            <a:srgbClr val="F6F6F6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352929" y="906222"/>
            <a:ext cx="600075" cy="285151"/>
          </a:xfrm>
          <a:prstGeom prst="rect">
            <a:avLst/>
          </a:prstGeom>
          <a:solidFill>
            <a:srgbClr val="F6F6F6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371600" y="1290291"/>
            <a:ext cx="1019175" cy="285151"/>
          </a:xfrm>
          <a:prstGeom prst="rect">
            <a:avLst/>
          </a:prstGeom>
          <a:solidFill>
            <a:srgbClr val="F6F6F6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4267203" y="1296001"/>
            <a:ext cx="1019175" cy="285151"/>
          </a:xfrm>
          <a:prstGeom prst="rect">
            <a:avLst/>
          </a:prstGeom>
          <a:solidFill>
            <a:srgbClr val="F6F6F6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3226267" y="2131655"/>
            <a:ext cx="202737" cy="285151"/>
          </a:xfrm>
          <a:prstGeom prst="rect">
            <a:avLst/>
          </a:prstGeom>
          <a:solidFill>
            <a:srgbClr val="F6F6F6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533404" y="3790952"/>
            <a:ext cx="202737" cy="285151"/>
          </a:xfrm>
          <a:prstGeom prst="rect">
            <a:avLst/>
          </a:prstGeom>
          <a:solidFill>
            <a:srgbClr val="F6F6F6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                                                           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57200" y="858838"/>
            <a:ext cx="8382000" cy="923330"/>
            <a:chOff x="457200" y="666750"/>
            <a:chExt cx="8382000" cy="923330"/>
          </a:xfrm>
        </p:grpSpPr>
        <p:sp>
          <p:nvSpPr>
            <p:cNvPr id="3" name="PA_文本框 1"/>
            <p:cNvSpPr txBox="1"/>
            <p:nvPr>
              <p:custDataLst>
                <p:tags r:id="rId2"/>
              </p:custDataLst>
            </p:nvPr>
          </p:nvSpPr>
          <p:spPr>
            <a:xfrm>
              <a:off x="457200" y="666750"/>
              <a:ext cx="8382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5.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如图，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AD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是△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ABC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中∠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BAC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的平分线，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DE⊥AB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于于点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E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，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S△ABC=7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，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DE=2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，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AB=4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，则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AC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的长</a:t>
              </a:r>
              <a:r>
                <a:rPr lang="zh-CN" altLang="en-US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是      </a:t>
              </a:r>
              <a:r>
                <a:rPr lang="en-US" altLang="zh-CN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3 </a:t>
              </a:r>
              <a:r>
                <a:rPr lang="en-US" altLang="zh-CN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     .</a:t>
              </a:r>
              <a:endPara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4" name="PA_直接连接符 3"/>
            <p:cNvCxnSpPr/>
            <p:nvPr>
              <p:custDataLst>
                <p:tags r:id="rId3"/>
              </p:custDataLst>
            </p:nvPr>
          </p:nvCxnSpPr>
          <p:spPr>
            <a:xfrm>
              <a:off x="2743200" y="1465263"/>
              <a:ext cx="457200" cy="0"/>
            </a:xfrm>
            <a:prstGeom prst="line">
              <a:avLst/>
            </a:prstGeom>
            <a:ln w="12700">
              <a:solidFill>
                <a:srgbClr val="29292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6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前置学习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7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8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429000" y="2000737"/>
            <a:ext cx="1676400" cy="1256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矩形 9"/>
          <p:cNvSpPr/>
          <p:nvPr/>
        </p:nvSpPr>
        <p:spPr>
          <a:xfrm>
            <a:off x="2667004" y="1352552"/>
            <a:ext cx="600075" cy="285151"/>
          </a:xfrm>
          <a:prstGeom prst="rect">
            <a:avLst/>
          </a:prstGeom>
          <a:solidFill>
            <a:srgbClr val="F6F6F6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_文本框 5"/>
          <p:cNvSpPr txBox="1"/>
          <p:nvPr>
            <p:custDataLst>
              <p:tags r:id="rId1"/>
            </p:custDataLst>
          </p:nvPr>
        </p:nvSpPr>
        <p:spPr>
          <a:xfrm>
            <a:off x="1616674" y="819150"/>
            <a:ext cx="539372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活动</a:t>
            </a:r>
            <a:r>
              <a:rPr lang="en-US" altLang="zh-CN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）角平分线上的点有什么性质？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20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）如何得到这个结论的？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20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）证明该结论？ 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692874" y="2985522"/>
            <a:ext cx="464820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解：（</a:t>
            </a:r>
            <a:r>
              <a:rPr lang="en-US" altLang="zh-CN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）角平分线性质：角平分线上的点到这个角的两边的距离相等．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）以前我们用折纸的方法得到了这个结论</a:t>
            </a:r>
            <a:r>
              <a:rPr lang="en-US" altLang="zh-CN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solidFill>
                <a:srgbClr val="0000FF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4" name="组合 3"/>
          <p:cNvGrpSpPr/>
          <p:nvPr/>
        </p:nvGrpSpPr>
        <p:grpSpPr bwMode="auto">
          <a:xfrm>
            <a:off x="274423" y="122842"/>
            <a:ext cx="2137227" cy="515210"/>
            <a:chOff x="445652" y="218396"/>
            <a:chExt cx="2136260" cy="518604"/>
          </a:xfrm>
        </p:grpSpPr>
        <p:sp>
          <p:nvSpPr>
            <p:cNvPr id="5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7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9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09600" y="1060430"/>
            <a:ext cx="8001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）角平分线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的证明如下：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已知：如图，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OC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是∠</a:t>
            </a:r>
            <a:r>
              <a:rPr lang="en-US" altLang="zh-CN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AOB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的平分线，点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OC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上，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PD⊥OA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PE⊥OB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，垂足分别为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求证：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PD=PE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证明：∵∠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1=∠2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OP=OP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∠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PDO=∠PEO=90°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∴△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PDO≌△PEO(AAS)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PD=PE(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全等三角形的对应边</a:t>
            </a:r>
            <a:r>
              <a:rPr lang="zh-CN" altLang="en-US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相等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4" y="2876550"/>
            <a:ext cx="1428571" cy="11238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4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归纳小结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文本框 5"/>
          <p:cNvSpPr txBox="1"/>
          <p:nvPr/>
        </p:nvSpPr>
        <p:spPr>
          <a:xfrm>
            <a:off x="762000" y="1121372"/>
            <a:ext cx="64008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角平分线性质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角平分线上的点到这个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角的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两边的距离相等．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38800" y="1885950"/>
            <a:ext cx="1743558" cy="137160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762000" y="2052728"/>
            <a:ext cx="5105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几何语言：</a:t>
            </a:r>
          </a:p>
          <a:p>
            <a:pPr>
              <a:lnSpc>
                <a:spcPct val="20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∵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是∠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AOB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的平分线，点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上，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PD⊥OA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PE⊥OB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，垂足分别为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                            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PD=PE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_文本框 5"/>
          <p:cNvSpPr txBox="1"/>
          <p:nvPr>
            <p:custDataLst>
              <p:tags r:id="rId1"/>
            </p:custDataLst>
          </p:nvPr>
        </p:nvSpPr>
        <p:spPr>
          <a:xfrm>
            <a:off x="491358" y="997964"/>
            <a:ext cx="81954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200000"/>
              </a:lnSpc>
            </a:pPr>
            <a:r>
              <a:rPr lang="zh-CN" alt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活动</a:t>
            </a:r>
            <a:r>
              <a:rPr lang="en-US" altLang="zh-CN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：交换角平分线的性质定理的题设和结论得到的逆命题是什么？它是真命题吗？请你说明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理由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491359" y="634563"/>
            <a:ext cx="8347845" cy="44088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7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解：角平分线性质定理的逆命题：在一个角的</a:t>
            </a:r>
            <a:r>
              <a:rPr lang="zh-CN" altLang="en-US" sz="17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内部，到</a:t>
            </a:r>
            <a:r>
              <a:rPr lang="zh-CN" altLang="en-US" sz="17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角的两边距离相等的</a:t>
            </a:r>
            <a:r>
              <a:rPr lang="zh-CN" altLang="en-US" sz="17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点在</a:t>
            </a:r>
            <a:r>
              <a:rPr lang="zh-CN" altLang="en-US" sz="17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这个角的角平分线上．（为什么要添上条件“在角的内部”）</a:t>
            </a:r>
          </a:p>
          <a:p>
            <a:pPr>
              <a:lnSpc>
                <a:spcPct val="150000"/>
              </a:lnSpc>
            </a:pPr>
            <a:r>
              <a:rPr lang="zh-CN" altLang="en-US" sz="17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角平分线性质定理的逆命题是真命题，理由如下：</a:t>
            </a:r>
          </a:p>
          <a:p>
            <a:pPr>
              <a:lnSpc>
                <a:spcPct val="150000"/>
              </a:lnSpc>
            </a:pPr>
            <a:r>
              <a:rPr lang="zh-CN" altLang="en-US" sz="17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已知：在么</a:t>
            </a:r>
            <a:r>
              <a:rPr lang="en-US" altLang="zh-CN" sz="17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AOB</a:t>
            </a:r>
            <a:r>
              <a:rPr lang="zh-CN" altLang="en-US" sz="17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内部有一点</a:t>
            </a:r>
            <a:r>
              <a:rPr lang="en-US" altLang="zh-CN" sz="17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</a:t>
            </a:r>
            <a:r>
              <a:rPr lang="zh-CN" altLang="en-US" sz="17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，且</a:t>
            </a:r>
            <a:r>
              <a:rPr lang="en-US" altLang="zh-CN" sz="17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PD⊥OA</a:t>
            </a:r>
            <a:r>
              <a:rPr lang="zh-CN" altLang="en-US" sz="17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7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PE⊥OB</a:t>
            </a:r>
            <a:r>
              <a:rPr lang="zh-CN" altLang="en-US" sz="17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7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sz="17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sz="17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</a:t>
            </a:r>
            <a:r>
              <a:rPr lang="zh-CN" altLang="en-US" sz="17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为垂足且</a:t>
            </a:r>
            <a:r>
              <a:rPr lang="en-US" altLang="zh-CN" sz="17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PD=PE</a:t>
            </a:r>
            <a:r>
              <a:rPr lang="zh-CN" altLang="en-US" sz="17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zh-CN" altLang="en-US" sz="17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求证</a:t>
            </a:r>
            <a:r>
              <a:rPr lang="zh-CN" altLang="en-US" sz="170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zh-CN" altLang="en-US" sz="17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点</a:t>
            </a:r>
            <a:r>
              <a:rPr lang="en-US" altLang="zh-CN" sz="17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</a:t>
            </a:r>
            <a:r>
              <a:rPr lang="zh-CN" altLang="en-US" sz="17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在在∠</a:t>
            </a:r>
            <a:r>
              <a:rPr lang="en-US" altLang="zh-CN" sz="17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AOB</a:t>
            </a:r>
            <a:r>
              <a:rPr lang="zh-CN" altLang="en-US" sz="17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的角平分线上</a:t>
            </a:r>
            <a:r>
              <a:rPr lang="zh-CN" altLang="en-US" sz="170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endParaRPr lang="zh-CN" altLang="en-US" sz="1700" dirty="0">
              <a:solidFill>
                <a:srgbClr val="0000FF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17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证明：</a:t>
            </a:r>
            <a:r>
              <a:rPr lang="en-US" altLang="zh-CN" sz="17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PD⊥OA</a:t>
            </a:r>
            <a:r>
              <a:rPr lang="zh-CN" altLang="en-US" sz="17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7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PE⊥OB</a:t>
            </a:r>
            <a:r>
              <a:rPr lang="zh-CN" altLang="en-US" sz="17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zh-CN" altLang="en-US" sz="17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∴∠</a:t>
            </a:r>
            <a:r>
              <a:rPr lang="en-US" altLang="zh-CN" sz="17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PDO=</a:t>
            </a:r>
            <a:r>
              <a:rPr lang="en-US" altLang="zh-CN" sz="170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∠PEO=90</a:t>
            </a:r>
            <a:r>
              <a:rPr lang="en-US" altLang="zh-CN" sz="17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° </a:t>
            </a:r>
            <a:r>
              <a:rPr lang="zh-CN" altLang="en-US" sz="17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150000"/>
              </a:lnSpc>
            </a:pPr>
            <a:r>
              <a:rPr lang="zh-CN" altLang="en-US" sz="17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</a:t>
            </a:r>
            <a:r>
              <a:rPr lang="en-US" altLang="zh-CN" sz="1700" dirty="0" err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Rt△ODP</a:t>
            </a:r>
            <a:r>
              <a:rPr lang="zh-CN" altLang="en-US" sz="17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</a:t>
            </a:r>
            <a:r>
              <a:rPr lang="en-US" altLang="zh-CN" sz="1700" dirty="0" err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Rt△OEP</a:t>
            </a:r>
            <a:r>
              <a:rPr lang="zh-CN" altLang="en-US" sz="17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</a:t>
            </a:r>
          </a:p>
          <a:p>
            <a:pPr>
              <a:lnSpc>
                <a:spcPct val="150000"/>
              </a:lnSpc>
            </a:pPr>
            <a:r>
              <a:rPr lang="en-US" altLang="zh-CN" sz="17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OP=OP</a:t>
            </a:r>
            <a:r>
              <a:rPr lang="zh-CN" altLang="en-US" sz="17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7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PD=PE</a:t>
            </a:r>
            <a:r>
              <a:rPr lang="zh-CN" altLang="en-US" sz="17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 ∴</a:t>
            </a:r>
            <a:r>
              <a:rPr lang="en-US" altLang="zh-CN" sz="1700" dirty="0" err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Rt△ODP</a:t>
            </a:r>
            <a:r>
              <a:rPr lang="en-US" altLang="zh-CN" sz="17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≌ </a:t>
            </a:r>
            <a:r>
              <a:rPr lang="en-US" altLang="zh-CN" sz="1700" dirty="0" err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Rt</a:t>
            </a:r>
            <a:r>
              <a:rPr lang="en-US" altLang="zh-CN" sz="17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△ OEP(HL</a:t>
            </a:r>
            <a:r>
              <a:rPr lang="zh-CN" altLang="en-US" sz="17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定理，</a:t>
            </a:r>
          </a:p>
          <a:p>
            <a:pPr>
              <a:lnSpc>
                <a:spcPct val="150000"/>
              </a:lnSpc>
            </a:pPr>
            <a:r>
              <a:rPr lang="zh-CN" altLang="en-US" sz="170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∴∠</a:t>
            </a:r>
            <a:r>
              <a:rPr lang="en-US" altLang="zh-CN" sz="170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1=</a:t>
            </a:r>
            <a:r>
              <a:rPr lang="en-US" altLang="zh-CN" sz="17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∠2(</a:t>
            </a:r>
            <a:r>
              <a:rPr lang="zh-CN" altLang="en-US" sz="17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全等三角形对应角相等</a:t>
            </a:r>
            <a:r>
              <a:rPr lang="en-US" altLang="zh-CN" sz="17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en-US" sz="170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endParaRPr lang="en-US" altLang="zh-CN" sz="1700" dirty="0">
              <a:solidFill>
                <a:srgbClr val="0000FF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17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即</a:t>
            </a:r>
            <a:r>
              <a:rPr lang="en-US" altLang="zh-CN" sz="17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en-US" sz="17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点</a:t>
            </a:r>
            <a:r>
              <a:rPr lang="en-US" altLang="zh-CN" sz="17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</a:t>
            </a:r>
            <a:r>
              <a:rPr lang="zh-CN" altLang="en-US" sz="17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在在∠</a:t>
            </a:r>
            <a:r>
              <a:rPr lang="en-US" altLang="zh-CN" sz="170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AOB</a:t>
            </a:r>
            <a:r>
              <a:rPr lang="zh-CN" altLang="en-US" sz="17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的角平分线上．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2495550"/>
            <a:ext cx="1940942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Notched Right Arrow 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1619</Words>
  <Application>Microsoft Office PowerPoint</Application>
  <PresentationFormat>全屏显示(16:9)</PresentationFormat>
  <Paragraphs>118</Paragraphs>
  <Slides>21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8" baseType="lpstr">
      <vt:lpstr>华文行楷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2018-01-25T02:31:00Z</dcterms:created>
  <dcterms:modified xsi:type="dcterms:W3CDTF">2023-01-16T17:58:31Z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C2DB5E2326C4462D810DEBA21A053CA9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