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3"/>
  </p:notesMasterIdLst>
  <p:sldIdLst>
    <p:sldId id="256" r:id="rId2"/>
    <p:sldId id="258" r:id="rId3"/>
    <p:sldId id="259" r:id="rId4"/>
    <p:sldId id="684" r:id="rId5"/>
    <p:sldId id="685" r:id="rId6"/>
    <p:sldId id="686" r:id="rId7"/>
    <p:sldId id="687" r:id="rId8"/>
    <p:sldId id="688" r:id="rId9"/>
    <p:sldId id="689" r:id="rId10"/>
    <p:sldId id="690" r:id="rId11"/>
    <p:sldId id="692" r:id="rId12"/>
    <p:sldId id="691" r:id="rId13"/>
    <p:sldId id="693" r:id="rId14"/>
    <p:sldId id="694" r:id="rId15"/>
    <p:sldId id="695" r:id="rId16"/>
    <p:sldId id="696" r:id="rId17"/>
    <p:sldId id="697" r:id="rId18"/>
    <p:sldId id="698" r:id="rId19"/>
    <p:sldId id="699" r:id="rId20"/>
    <p:sldId id="700" r:id="rId21"/>
    <p:sldId id="701" r:id="rId22"/>
    <p:sldId id="702" r:id="rId23"/>
    <p:sldId id="703" r:id="rId24"/>
    <p:sldId id="704" r:id="rId25"/>
    <p:sldId id="705" r:id="rId26"/>
    <p:sldId id="706" r:id="rId27"/>
    <p:sldId id="707" r:id="rId28"/>
    <p:sldId id="708" r:id="rId29"/>
    <p:sldId id="709" r:id="rId30"/>
    <p:sldId id="710" r:id="rId31"/>
    <p:sldId id="257" r:id="rId3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75" d="100"/>
          <a:sy n="75" d="100"/>
        </p:scale>
        <p:origin x="930" y="6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FandolFang R" panose="00000500000000000000" pitchFamily="50" charset="-122"/>
                <a:ea typeface="FandolFang R" panose="00000500000000000000" pitchFamily="50" charset="-122"/>
              </a:defRPr>
            </a:lvl1pPr>
          </a:lstStyle>
          <a:p>
            <a:fld id="{DF1F8D89-8A30-4765-B7F1-279F2E1B9056}" type="datetimeFigureOut">
              <a:rPr lang="zh-CN" altLang="en-US" smtClean="0"/>
              <a:t>2023-01-10</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FandolFang R" panose="00000500000000000000" pitchFamily="50" charset="-122"/>
                <a:ea typeface="FandolFang R" panose="00000500000000000000" pitchFamily="50" charset="-122"/>
              </a:defRPr>
            </a:lvl1pPr>
          </a:lstStyle>
          <a:p>
            <a:fld id="{13641E31-70E6-489D-91C5-DE2B7F51F532}"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1pPr>
    <a:lvl2pPr marL="4572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2pPr>
    <a:lvl3pPr marL="9144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3pPr>
    <a:lvl4pPr marL="13716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4pPr>
    <a:lvl5pPr marL="18288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cxnSp>
        <p:nvCxnSpPr>
          <p:cNvPr id="7" name="直接连接符 6"/>
          <p:cNvCxnSpPr/>
          <p:nvPr userDrawn="1"/>
        </p:nvCxnSpPr>
        <p:spPr>
          <a:xfrm>
            <a:off x="0" y="6705600"/>
            <a:ext cx="12192000" cy="0"/>
          </a:xfrm>
          <a:prstGeom prst="line">
            <a:avLst/>
          </a:prstGeom>
          <a:ln w="111125">
            <a:solidFill>
              <a:srgbClr val="00B050"/>
            </a:solidFill>
          </a:ln>
        </p:spPr>
        <p:style>
          <a:lnRef idx="1">
            <a:schemeClr val="accent1"/>
          </a:lnRef>
          <a:fillRef idx="0">
            <a:schemeClr val="accent1"/>
          </a:fillRef>
          <a:effectRef idx="0">
            <a:schemeClr val="accent1"/>
          </a:effectRef>
          <a:fontRef idx="minor">
            <a:schemeClr val="tx1"/>
          </a:fontRef>
        </p:style>
      </p:cxnSp>
      <p:sp>
        <p:nvSpPr>
          <p:cNvPr id="8" name="矩形 7"/>
          <p:cNvSpPr/>
          <p:nvPr userDrawn="1"/>
        </p:nvSpPr>
        <p:spPr>
          <a:xfrm>
            <a:off x="0" y="368300"/>
            <a:ext cx="622300" cy="40639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1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slide" Target="slide15.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slide" Target="slide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a:extLst>
              <a:ext uri="{28A0092B-C50C-407E-A947-70E740481C1C}">
                <a14:useLocalDpi xmlns:a14="http://schemas.microsoft.com/office/drawing/2010/main" val="0"/>
              </a:ext>
            </a:extLst>
          </a:blip>
          <a:srcRect l="26667" r="15061"/>
          <a:stretch>
            <a:fillRect/>
          </a:stretch>
        </p:blipFill>
        <p:spPr>
          <a:xfrm>
            <a:off x="0" y="0"/>
            <a:ext cx="5994400" cy="6858000"/>
          </a:xfrm>
          <a:prstGeom prst="rect">
            <a:avLst/>
          </a:prstGeom>
        </p:spPr>
      </p:pic>
      <p:grpSp>
        <p:nvGrpSpPr>
          <p:cNvPr id="9" name="组合 8"/>
          <p:cNvGrpSpPr/>
          <p:nvPr/>
        </p:nvGrpSpPr>
        <p:grpSpPr>
          <a:xfrm>
            <a:off x="5791202" y="0"/>
            <a:ext cx="406400" cy="6876144"/>
            <a:chOff x="5994400" y="-1919515"/>
            <a:chExt cx="406400" cy="8795659"/>
          </a:xfrm>
        </p:grpSpPr>
        <p:sp>
          <p:nvSpPr>
            <p:cNvPr id="6" name="流程图: 手动输入 5"/>
            <p:cNvSpPr/>
            <p:nvPr/>
          </p:nvSpPr>
          <p:spPr>
            <a:xfrm flipH="1">
              <a:off x="5994400" y="2002972"/>
              <a:ext cx="406400" cy="4873172"/>
            </a:xfrm>
            <a:prstGeom prst="flowChartManualInpu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流程图: 手动输入 7"/>
            <p:cNvSpPr/>
            <p:nvPr/>
          </p:nvSpPr>
          <p:spPr>
            <a:xfrm rot="10800000" flipH="1">
              <a:off x="5994400" y="-1919515"/>
              <a:ext cx="406400" cy="4873172"/>
            </a:xfrm>
            <a:prstGeom prst="flowChartManualInp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3" name="组合 12"/>
          <p:cNvGrpSpPr/>
          <p:nvPr/>
        </p:nvGrpSpPr>
        <p:grpSpPr>
          <a:xfrm>
            <a:off x="6677305" y="1946539"/>
            <a:ext cx="4752082" cy="2475480"/>
            <a:chOff x="655032" y="2391891"/>
            <a:chExt cx="4752082" cy="2475480"/>
          </a:xfrm>
        </p:grpSpPr>
        <p:sp>
          <p:nvSpPr>
            <p:cNvPr id="14" name="文本框 13"/>
            <p:cNvSpPr txBox="1"/>
            <p:nvPr/>
          </p:nvSpPr>
          <p:spPr>
            <a:xfrm>
              <a:off x="655032" y="2391891"/>
              <a:ext cx="4752082" cy="1015663"/>
            </a:xfrm>
            <a:prstGeom prst="rect">
              <a:avLst/>
            </a:prstGeom>
            <a:noFill/>
          </p:spPr>
          <p:txBody>
            <a:bodyPr wrap="square" rtlCol="0">
              <a:spAutoFit/>
            </a:bodyPr>
            <a:lstStyle/>
            <a:p>
              <a:pPr lvl="0" algn="ctr">
                <a:defRPr/>
              </a:pPr>
              <a:r>
                <a:rPr lang="en-US" altLang="zh-CN" sz="6000" b="1" dirty="0">
                  <a:cs typeface="+mn-ea"/>
                  <a:sym typeface="+mn-lt"/>
                </a:rPr>
                <a:t>《</a:t>
              </a:r>
              <a:r>
                <a:rPr lang="zh-CN" altLang="en-US" sz="6000" b="1" dirty="0">
                  <a:cs typeface="+mn-ea"/>
                  <a:sym typeface="+mn-lt"/>
                </a:rPr>
                <a:t>守株待兔</a:t>
              </a:r>
              <a:r>
                <a:rPr lang="en-US" altLang="zh-CN" sz="6000" b="1" dirty="0">
                  <a:cs typeface="+mn-ea"/>
                  <a:sym typeface="+mn-lt"/>
                </a:rPr>
                <a:t>》</a:t>
              </a:r>
            </a:p>
          </p:txBody>
        </p:sp>
        <p:sp>
          <p:nvSpPr>
            <p:cNvPr id="15" name="文本框 14"/>
            <p:cNvSpPr txBox="1"/>
            <p:nvPr/>
          </p:nvSpPr>
          <p:spPr>
            <a:xfrm>
              <a:off x="752564" y="3750784"/>
              <a:ext cx="4557018" cy="52322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sz="2800" dirty="0">
                  <a:solidFill>
                    <a:schemeClr val="tx1">
                      <a:lumMod val="75000"/>
                      <a:lumOff val="25000"/>
                    </a:schemeClr>
                  </a:solidFill>
                  <a:cs typeface="+mn-ea"/>
                  <a:sym typeface="+mn-lt"/>
                </a:rPr>
                <a:t>语文精品课件 三年级下册</a:t>
              </a:r>
              <a:endParaRPr kumimoji="0" lang="zh-CN" altLang="en-US" sz="2800" b="0"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16" name="文本框 15"/>
            <p:cNvSpPr txBox="1"/>
            <p:nvPr/>
          </p:nvSpPr>
          <p:spPr>
            <a:xfrm>
              <a:off x="766529" y="4528817"/>
              <a:ext cx="4529088" cy="338554"/>
            </a:xfrm>
            <a:prstGeom prst="rect">
              <a:avLst/>
            </a:prstGeom>
            <a:noFill/>
          </p:spPr>
          <p:txBody>
            <a:bodyPr wrap="square" rtlCol="0">
              <a:spAutoFit/>
            </a:bodyPr>
            <a:lstStyle/>
            <a:p>
              <a:pPr lvl="0" algn="dist">
                <a:defRPr/>
              </a:pPr>
              <a:r>
                <a:rPr lang="zh-CN" altLang="en-US" sz="1600" dirty="0">
                  <a:solidFill>
                    <a:schemeClr val="tx1">
                      <a:lumMod val="75000"/>
                      <a:lumOff val="25000"/>
                    </a:schemeClr>
                  </a:solidFill>
                  <a:cs typeface="+mn-ea"/>
                  <a:sym typeface="+mn-lt"/>
                </a:rPr>
                <a:t>授课老师：某某 </a:t>
              </a:r>
              <a:r>
                <a:rPr lang="en-US" altLang="zh-CN" sz="1600" dirty="0">
                  <a:solidFill>
                    <a:schemeClr val="tx1">
                      <a:lumMod val="75000"/>
                      <a:lumOff val="25000"/>
                    </a:schemeClr>
                  </a:solidFill>
                  <a:cs typeface="+mn-ea"/>
                  <a:sym typeface="+mn-lt"/>
                </a:rPr>
                <a:t>| </a:t>
              </a:r>
              <a:r>
                <a:rPr lang="zh-CN" altLang="en-US" sz="1600" dirty="0">
                  <a:solidFill>
                    <a:schemeClr val="tx1">
                      <a:lumMod val="75000"/>
                      <a:lumOff val="25000"/>
                    </a:schemeClr>
                  </a:solidFill>
                  <a:cs typeface="+mn-ea"/>
                  <a:sym typeface="+mn-lt"/>
                </a:rPr>
                <a:t>授课时间：</a:t>
              </a:r>
              <a:r>
                <a:rPr lang="en-US" altLang="zh-CN" sz="1600" dirty="0">
                  <a:solidFill>
                    <a:schemeClr val="tx1">
                      <a:lumMod val="75000"/>
                      <a:lumOff val="25000"/>
                    </a:schemeClr>
                  </a:solidFill>
                  <a:cs typeface="+mn-ea"/>
                  <a:sym typeface="+mn-lt"/>
                </a:rPr>
                <a:t>20XX.XX</a:t>
              </a:r>
              <a:endParaRPr kumimoji="0" lang="zh-CN" altLang="en-US" sz="1600" b="0"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17" name="矩形: 圆角 16"/>
            <p:cNvSpPr/>
            <p:nvPr/>
          </p:nvSpPr>
          <p:spPr>
            <a:xfrm rot="10800000" flipH="1" flipV="1">
              <a:off x="828764" y="4388395"/>
              <a:ext cx="4404619" cy="47068"/>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lumMod val="85000"/>
                    <a:lumOff val="15000"/>
                  </a:prstClr>
                </a:solidFill>
                <a:effectLst/>
                <a:uLnTx/>
                <a:uFillTx/>
                <a:cs typeface="+mn-ea"/>
                <a:sym typeface="+mn-lt"/>
              </a:endParaRPr>
            </a:p>
          </p:txBody>
        </p:sp>
      </p:grpSp>
      <p:grpSp>
        <p:nvGrpSpPr>
          <p:cNvPr id="18" name="组合 17"/>
          <p:cNvGrpSpPr/>
          <p:nvPr/>
        </p:nvGrpSpPr>
        <p:grpSpPr>
          <a:xfrm flipH="1">
            <a:off x="10045027" y="4699166"/>
            <a:ext cx="1384360" cy="1228448"/>
            <a:chOff x="10185400" y="4966718"/>
            <a:chExt cx="1384360" cy="1228448"/>
          </a:xfrm>
        </p:grpSpPr>
        <p:grpSp>
          <p:nvGrpSpPr>
            <p:cNvPr id="19" name="组合 18"/>
            <p:cNvGrpSpPr/>
            <p:nvPr/>
          </p:nvGrpSpPr>
          <p:grpSpPr>
            <a:xfrm>
              <a:off x="10185400" y="5873524"/>
              <a:ext cx="1384360" cy="321642"/>
              <a:chOff x="10185400" y="5731858"/>
              <a:chExt cx="1384360" cy="321642"/>
            </a:xfrm>
          </p:grpSpPr>
          <p:sp>
            <p:nvSpPr>
              <p:cNvPr id="24" name="矩形 23"/>
              <p:cNvSpPr/>
              <p:nvPr/>
            </p:nvSpPr>
            <p:spPr>
              <a:xfrm flipH="1">
                <a:off x="10185400" y="5731858"/>
                <a:ext cx="1384360" cy="321642"/>
              </a:xfrm>
              <a:prstGeom prst="rect">
                <a:avLst/>
              </a:prstGeom>
              <a:noFill/>
              <a:ln w="19050" cap="flat" cmpd="sng" algn="ctr">
                <a:solidFill>
                  <a:schemeClr val="tx1">
                    <a:lumMod val="75000"/>
                    <a:lumOff val="25000"/>
                  </a:schemeClr>
                </a:solidFill>
                <a:prstDash val="solid"/>
                <a:miter lim="800000"/>
              </a:ln>
              <a:effectLst>
                <a:outerShdw blurRad="381000" algn="ctr" rotWithShape="0">
                  <a:prstClr val="black">
                    <a:alpha val="2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chemeClr val="tx1">
                      <a:lumMod val="75000"/>
                      <a:lumOff val="25000"/>
                    </a:schemeClr>
                  </a:solidFill>
                  <a:effectLst/>
                  <a:uLnTx/>
                  <a:uFillTx/>
                  <a:cs typeface="+mn-ea"/>
                  <a:sym typeface="+mn-lt"/>
                </a:endParaRPr>
              </a:p>
            </p:txBody>
          </p:sp>
          <p:sp>
            <p:nvSpPr>
              <p:cNvPr id="25" name="文本框 24"/>
              <p:cNvSpPr txBox="1"/>
              <p:nvPr/>
            </p:nvSpPr>
            <p:spPr>
              <a:xfrm flipH="1">
                <a:off x="10458064" y="5778011"/>
                <a:ext cx="839033" cy="261610"/>
              </a:xfrm>
              <a:prstGeom prst="rect">
                <a:avLst/>
              </a:prstGeom>
              <a:noFill/>
            </p:spPr>
            <p:txBody>
              <a:bodyPr wrap="square" rtlCol="0">
                <a:spAutoFit/>
              </a:bodyPr>
              <a:lstStyle/>
              <a:p>
                <a:pPr algn="dist"/>
                <a:r>
                  <a:rPr lang="zh-CN" altLang="en-US" sz="1100" dirty="0">
                    <a:solidFill>
                      <a:schemeClr val="tx1">
                        <a:lumMod val="75000"/>
                        <a:lumOff val="25000"/>
                      </a:schemeClr>
                    </a:solidFill>
                    <a:cs typeface="+mn-ea"/>
                    <a:sym typeface="+mn-lt"/>
                  </a:rPr>
                  <a:t>某某小学</a:t>
                </a:r>
              </a:p>
            </p:txBody>
          </p:sp>
        </p:grpSp>
        <p:grpSp>
          <p:nvGrpSpPr>
            <p:cNvPr id="20" name="组合 19"/>
            <p:cNvGrpSpPr/>
            <p:nvPr/>
          </p:nvGrpSpPr>
          <p:grpSpPr>
            <a:xfrm flipH="1">
              <a:off x="10250176" y="4966718"/>
              <a:ext cx="1302893" cy="241281"/>
              <a:chOff x="642394" y="4701076"/>
              <a:chExt cx="1539683" cy="285131"/>
            </a:xfrm>
            <a:solidFill>
              <a:srgbClr val="ED7D31"/>
            </a:solidFill>
          </p:grpSpPr>
          <p:sp>
            <p:nvSpPr>
              <p:cNvPr id="21" name="two-coin-stacks_72132"/>
              <p:cNvSpPr>
                <a:spLocks noChangeAspect="1"/>
              </p:cNvSpPr>
              <p:nvPr/>
            </p:nvSpPr>
            <p:spPr bwMode="auto">
              <a:xfrm>
                <a:off x="1247958" y="4701076"/>
                <a:ext cx="285132" cy="281098"/>
              </a:xfrm>
              <a:custGeom>
                <a:avLst/>
                <a:gdLst>
                  <a:gd name="connsiteX0" fmla="*/ 261001 w 608698"/>
                  <a:gd name="connsiteY0" fmla="*/ 479068 h 600088"/>
                  <a:gd name="connsiteX1" fmla="*/ 432425 w 608698"/>
                  <a:gd name="connsiteY1" fmla="*/ 554184 h 600088"/>
                  <a:gd name="connsiteX2" fmla="*/ 603774 w 608698"/>
                  <a:gd name="connsiteY2" fmla="*/ 479068 h 600088"/>
                  <a:gd name="connsiteX3" fmla="*/ 608697 w 608698"/>
                  <a:gd name="connsiteY3" fmla="*/ 502020 h 600088"/>
                  <a:gd name="connsiteX4" fmla="*/ 432425 w 608698"/>
                  <a:gd name="connsiteY4" fmla="*/ 600088 h 600088"/>
                  <a:gd name="connsiteX5" fmla="*/ 256152 w 608698"/>
                  <a:gd name="connsiteY5" fmla="*/ 502020 h 600088"/>
                  <a:gd name="connsiteX6" fmla="*/ 261001 w 608698"/>
                  <a:gd name="connsiteY6" fmla="*/ 479068 h 600088"/>
                  <a:gd name="connsiteX7" fmla="*/ 4924 w 608698"/>
                  <a:gd name="connsiteY7" fmla="*/ 382605 h 600088"/>
                  <a:gd name="connsiteX8" fmla="*/ 176285 w 608698"/>
                  <a:gd name="connsiteY8" fmla="*/ 457793 h 600088"/>
                  <a:gd name="connsiteX9" fmla="*/ 236041 w 608698"/>
                  <a:gd name="connsiteY9" fmla="*/ 451980 h 600088"/>
                  <a:gd name="connsiteX10" fmla="*/ 231640 w 608698"/>
                  <a:gd name="connsiteY10" fmla="*/ 462264 h 600088"/>
                  <a:gd name="connsiteX11" fmla="*/ 225000 w 608698"/>
                  <a:gd name="connsiteY11" fmla="*/ 493412 h 600088"/>
                  <a:gd name="connsiteX12" fmla="*/ 225298 w 608698"/>
                  <a:gd name="connsiteY12" fmla="*/ 499820 h 600088"/>
                  <a:gd name="connsiteX13" fmla="*/ 176285 w 608698"/>
                  <a:gd name="connsiteY13" fmla="*/ 503695 h 600088"/>
                  <a:gd name="connsiteX14" fmla="*/ 0 w 608698"/>
                  <a:gd name="connsiteY14" fmla="*/ 405556 h 600088"/>
                  <a:gd name="connsiteX15" fmla="*/ 4924 w 608698"/>
                  <a:gd name="connsiteY15" fmla="*/ 382605 h 600088"/>
                  <a:gd name="connsiteX16" fmla="*/ 261001 w 608698"/>
                  <a:gd name="connsiteY16" fmla="*/ 375478 h 600088"/>
                  <a:gd name="connsiteX17" fmla="*/ 432425 w 608698"/>
                  <a:gd name="connsiteY17" fmla="*/ 450622 h 600088"/>
                  <a:gd name="connsiteX18" fmla="*/ 603774 w 608698"/>
                  <a:gd name="connsiteY18" fmla="*/ 375478 h 600088"/>
                  <a:gd name="connsiteX19" fmla="*/ 608697 w 608698"/>
                  <a:gd name="connsiteY19" fmla="*/ 398416 h 600088"/>
                  <a:gd name="connsiteX20" fmla="*/ 432425 w 608698"/>
                  <a:gd name="connsiteY20" fmla="*/ 496498 h 600088"/>
                  <a:gd name="connsiteX21" fmla="*/ 256152 w 608698"/>
                  <a:gd name="connsiteY21" fmla="*/ 398416 h 600088"/>
                  <a:gd name="connsiteX22" fmla="*/ 261001 w 608698"/>
                  <a:gd name="connsiteY22" fmla="*/ 375478 h 600088"/>
                  <a:gd name="connsiteX23" fmla="*/ 4924 w 608698"/>
                  <a:gd name="connsiteY23" fmla="*/ 279086 h 600088"/>
                  <a:gd name="connsiteX24" fmla="*/ 176285 w 608698"/>
                  <a:gd name="connsiteY24" fmla="*/ 354274 h 600088"/>
                  <a:gd name="connsiteX25" fmla="*/ 236041 w 608698"/>
                  <a:gd name="connsiteY25" fmla="*/ 348461 h 600088"/>
                  <a:gd name="connsiteX26" fmla="*/ 231640 w 608698"/>
                  <a:gd name="connsiteY26" fmla="*/ 358745 h 600088"/>
                  <a:gd name="connsiteX27" fmla="*/ 225000 w 608698"/>
                  <a:gd name="connsiteY27" fmla="*/ 389818 h 600088"/>
                  <a:gd name="connsiteX28" fmla="*/ 225298 w 608698"/>
                  <a:gd name="connsiteY28" fmla="*/ 396301 h 600088"/>
                  <a:gd name="connsiteX29" fmla="*/ 176285 w 608698"/>
                  <a:gd name="connsiteY29" fmla="*/ 400176 h 600088"/>
                  <a:gd name="connsiteX30" fmla="*/ 0 w 608698"/>
                  <a:gd name="connsiteY30" fmla="*/ 302037 h 600088"/>
                  <a:gd name="connsiteX31" fmla="*/ 4924 w 608698"/>
                  <a:gd name="connsiteY31" fmla="*/ 279086 h 600088"/>
                  <a:gd name="connsiteX32" fmla="*/ 261001 w 608698"/>
                  <a:gd name="connsiteY32" fmla="*/ 271959 h 600088"/>
                  <a:gd name="connsiteX33" fmla="*/ 432425 w 608698"/>
                  <a:gd name="connsiteY33" fmla="*/ 347103 h 600088"/>
                  <a:gd name="connsiteX34" fmla="*/ 603774 w 608698"/>
                  <a:gd name="connsiteY34" fmla="*/ 271959 h 600088"/>
                  <a:gd name="connsiteX35" fmla="*/ 608697 w 608698"/>
                  <a:gd name="connsiteY35" fmla="*/ 294897 h 600088"/>
                  <a:gd name="connsiteX36" fmla="*/ 432425 w 608698"/>
                  <a:gd name="connsiteY36" fmla="*/ 392979 h 600088"/>
                  <a:gd name="connsiteX37" fmla="*/ 256152 w 608698"/>
                  <a:gd name="connsiteY37" fmla="*/ 294897 h 600088"/>
                  <a:gd name="connsiteX38" fmla="*/ 261001 w 608698"/>
                  <a:gd name="connsiteY38" fmla="*/ 271959 h 600088"/>
                  <a:gd name="connsiteX39" fmla="*/ 4924 w 608698"/>
                  <a:gd name="connsiteY39" fmla="*/ 175567 h 600088"/>
                  <a:gd name="connsiteX40" fmla="*/ 176285 w 608698"/>
                  <a:gd name="connsiteY40" fmla="*/ 250713 h 600088"/>
                  <a:gd name="connsiteX41" fmla="*/ 236041 w 608698"/>
                  <a:gd name="connsiteY41" fmla="*/ 244904 h 600088"/>
                  <a:gd name="connsiteX42" fmla="*/ 231640 w 608698"/>
                  <a:gd name="connsiteY42" fmla="*/ 255182 h 600088"/>
                  <a:gd name="connsiteX43" fmla="*/ 225000 w 608698"/>
                  <a:gd name="connsiteY43" fmla="*/ 286238 h 600088"/>
                  <a:gd name="connsiteX44" fmla="*/ 225298 w 608698"/>
                  <a:gd name="connsiteY44" fmla="*/ 292718 h 600088"/>
                  <a:gd name="connsiteX45" fmla="*/ 176285 w 608698"/>
                  <a:gd name="connsiteY45" fmla="*/ 296516 h 600088"/>
                  <a:gd name="connsiteX46" fmla="*/ 0 w 608698"/>
                  <a:gd name="connsiteY46" fmla="*/ 198506 h 600088"/>
                  <a:gd name="connsiteX47" fmla="*/ 4924 w 608698"/>
                  <a:gd name="connsiteY47" fmla="*/ 175567 h 600088"/>
                  <a:gd name="connsiteX48" fmla="*/ 432425 w 608698"/>
                  <a:gd name="connsiteY48" fmla="*/ 96392 h 600088"/>
                  <a:gd name="connsiteX49" fmla="*/ 608698 w 608698"/>
                  <a:gd name="connsiteY49" fmla="*/ 194443 h 600088"/>
                  <a:gd name="connsiteX50" fmla="*/ 432425 w 608698"/>
                  <a:gd name="connsiteY50" fmla="*/ 292494 h 600088"/>
                  <a:gd name="connsiteX51" fmla="*/ 256152 w 608698"/>
                  <a:gd name="connsiteY51" fmla="*/ 194443 h 600088"/>
                  <a:gd name="connsiteX52" fmla="*/ 432425 w 608698"/>
                  <a:gd name="connsiteY52" fmla="*/ 96392 h 600088"/>
                  <a:gd name="connsiteX53" fmla="*/ 176258 w 608698"/>
                  <a:gd name="connsiteY53" fmla="*/ 0 h 600088"/>
                  <a:gd name="connsiteX54" fmla="*/ 347817 w 608698"/>
                  <a:gd name="connsiteY54" fmla="*/ 75446 h 600088"/>
                  <a:gd name="connsiteX55" fmla="*/ 224966 w 608698"/>
                  <a:gd name="connsiteY55" fmla="*/ 185823 h 600088"/>
                  <a:gd name="connsiteX56" fmla="*/ 225264 w 608698"/>
                  <a:gd name="connsiteY56" fmla="*/ 192228 h 600088"/>
                  <a:gd name="connsiteX57" fmla="*/ 176258 w 608698"/>
                  <a:gd name="connsiteY57" fmla="*/ 196101 h 600088"/>
                  <a:gd name="connsiteX58" fmla="*/ 0 w 608698"/>
                  <a:gd name="connsiteY58" fmla="*/ 98013 h 600088"/>
                  <a:gd name="connsiteX59" fmla="*/ 176258 w 608698"/>
                  <a:gd name="connsiteY59" fmla="*/ 0 h 60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08698" h="600088">
                    <a:moveTo>
                      <a:pt x="261001" y="479068"/>
                    </a:moveTo>
                    <a:cubicBezTo>
                      <a:pt x="279575" y="522140"/>
                      <a:pt x="349249" y="554184"/>
                      <a:pt x="432425" y="554184"/>
                    </a:cubicBezTo>
                    <a:cubicBezTo>
                      <a:pt x="515600" y="554184"/>
                      <a:pt x="585199" y="522140"/>
                      <a:pt x="603774" y="479068"/>
                    </a:cubicBezTo>
                    <a:cubicBezTo>
                      <a:pt x="606981" y="486371"/>
                      <a:pt x="608697" y="494046"/>
                      <a:pt x="608697" y="502020"/>
                    </a:cubicBezTo>
                    <a:cubicBezTo>
                      <a:pt x="608697" y="556196"/>
                      <a:pt x="529774" y="600088"/>
                      <a:pt x="432425" y="600088"/>
                    </a:cubicBezTo>
                    <a:cubicBezTo>
                      <a:pt x="335076" y="600088"/>
                      <a:pt x="256152" y="556196"/>
                      <a:pt x="256152" y="502020"/>
                    </a:cubicBezTo>
                    <a:cubicBezTo>
                      <a:pt x="256152" y="494046"/>
                      <a:pt x="257868" y="486371"/>
                      <a:pt x="261001" y="479068"/>
                    </a:cubicBezTo>
                    <a:close/>
                    <a:moveTo>
                      <a:pt x="4924" y="382605"/>
                    </a:moveTo>
                    <a:cubicBezTo>
                      <a:pt x="23425" y="425750"/>
                      <a:pt x="93103" y="457793"/>
                      <a:pt x="176285" y="457793"/>
                    </a:cubicBezTo>
                    <a:cubicBezTo>
                      <a:pt x="197248" y="457793"/>
                      <a:pt x="217391" y="455781"/>
                      <a:pt x="236041" y="451980"/>
                    </a:cubicBezTo>
                    <a:lnTo>
                      <a:pt x="231640" y="462264"/>
                    </a:lnTo>
                    <a:cubicBezTo>
                      <a:pt x="227238" y="472398"/>
                      <a:pt x="225000" y="482905"/>
                      <a:pt x="225000" y="493412"/>
                    </a:cubicBezTo>
                    <a:cubicBezTo>
                      <a:pt x="225000" y="495573"/>
                      <a:pt x="225149" y="497734"/>
                      <a:pt x="225298" y="499820"/>
                    </a:cubicBezTo>
                    <a:cubicBezTo>
                      <a:pt x="209781" y="502354"/>
                      <a:pt x="193294" y="503695"/>
                      <a:pt x="176285" y="503695"/>
                    </a:cubicBezTo>
                    <a:cubicBezTo>
                      <a:pt x="78929" y="503695"/>
                      <a:pt x="0" y="459730"/>
                      <a:pt x="0" y="405556"/>
                    </a:cubicBezTo>
                    <a:cubicBezTo>
                      <a:pt x="0" y="397657"/>
                      <a:pt x="1716" y="389982"/>
                      <a:pt x="4924" y="382605"/>
                    </a:cubicBezTo>
                    <a:close/>
                    <a:moveTo>
                      <a:pt x="261001" y="375478"/>
                    </a:moveTo>
                    <a:cubicBezTo>
                      <a:pt x="279575" y="418598"/>
                      <a:pt x="349249" y="450622"/>
                      <a:pt x="432425" y="450622"/>
                    </a:cubicBezTo>
                    <a:cubicBezTo>
                      <a:pt x="515600" y="450622"/>
                      <a:pt x="585199" y="418598"/>
                      <a:pt x="603774" y="375478"/>
                    </a:cubicBezTo>
                    <a:cubicBezTo>
                      <a:pt x="606981" y="382851"/>
                      <a:pt x="608697" y="390522"/>
                      <a:pt x="608697" y="398416"/>
                    </a:cubicBezTo>
                    <a:cubicBezTo>
                      <a:pt x="608697" y="452558"/>
                      <a:pt x="529774" y="496498"/>
                      <a:pt x="432425" y="496498"/>
                    </a:cubicBezTo>
                    <a:cubicBezTo>
                      <a:pt x="335076" y="496498"/>
                      <a:pt x="256152" y="452558"/>
                      <a:pt x="256152" y="398416"/>
                    </a:cubicBezTo>
                    <a:cubicBezTo>
                      <a:pt x="256152" y="390522"/>
                      <a:pt x="257868" y="382851"/>
                      <a:pt x="261001" y="375478"/>
                    </a:cubicBezTo>
                    <a:close/>
                    <a:moveTo>
                      <a:pt x="4924" y="279086"/>
                    </a:moveTo>
                    <a:cubicBezTo>
                      <a:pt x="23425" y="322231"/>
                      <a:pt x="93103" y="354274"/>
                      <a:pt x="176285" y="354274"/>
                    </a:cubicBezTo>
                    <a:cubicBezTo>
                      <a:pt x="197248" y="354274"/>
                      <a:pt x="217391" y="352187"/>
                      <a:pt x="236041" y="348461"/>
                    </a:cubicBezTo>
                    <a:lnTo>
                      <a:pt x="231640" y="358745"/>
                    </a:lnTo>
                    <a:cubicBezTo>
                      <a:pt x="227238" y="368879"/>
                      <a:pt x="225000" y="379311"/>
                      <a:pt x="225000" y="389818"/>
                    </a:cubicBezTo>
                    <a:cubicBezTo>
                      <a:pt x="225000" y="392054"/>
                      <a:pt x="225149" y="394140"/>
                      <a:pt x="225298" y="396301"/>
                    </a:cubicBezTo>
                    <a:cubicBezTo>
                      <a:pt x="209781" y="398835"/>
                      <a:pt x="193294" y="400176"/>
                      <a:pt x="176285" y="400176"/>
                    </a:cubicBezTo>
                    <a:cubicBezTo>
                      <a:pt x="78929" y="400176"/>
                      <a:pt x="0" y="356211"/>
                      <a:pt x="0" y="302037"/>
                    </a:cubicBezTo>
                    <a:cubicBezTo>
                      <a:pt x="0" y="294138"/>
                      <a:pt x="1716" y="286463"/>
                      <a:pt x="4924" y="279086"/>
                    </a:cubicBezTo>
                    <a:close/>
                    <a:moveTo>
                      <a:pt x="261001" y="271959"/>
                    </a:moveTo>
                    <a:cubicBezTo>
                      <a:pt x="279575" y="315079"/>
                      <a:pt x="349249" y="347103"/>
                      <a:pt x="432425" y="347103"/>
                    </a:cubicBezTo>
                    <a:cubicBezTo>
                      <a:pt x="515600" y="347103"/>
                      <a:pt x="585199" y="315079"/>
                      <a:pt x="603774" y="271959"/>
                    </a:cubicBezTo>
                    <a:cubicBezTo>
                      <a:pt x="606981" y="279332"/>
                      <a:pt x="608697" y="287003"/>
                      <a:pt x="608697" y="294897"/>
                    </a:cubicBezTo>
                    <a:cubicBezTo>
                      <a:pt x="608697" y="349039"/>
                      <a:pt x="529774" y="392979"/>
                      <a:pt x="432425" y="392979"/>
                    </a:cubicBezTo>
                    <a:cubicBezTo>
                      <a:pt x="335076" y="392979"/>
                      <a:pt x="256152" y="349039"/>
                      <a:pt x="256152" y="294897"/>
                    </a:cubicBezTo>
                    <a:cubicBezTo>
                      <a:pt x="256152" y="287003"/>
                      <a:pt x="257868" y="279332"/>
                      <a:pt x="261001" y="271959"/>
                    </a:cubicBezTo>
                    <a:close/>
                    <a:moveTo>
                      <a:pt x="4924" y="175567"/>
                    </a:moveTo>
                    <a:cubicBezTo>
                      <a:pt x="23425" y="218689"/>
                      <a:pt x="93103" y="250713"/>
                      <a:pt x="176285" y="250713"/>
                    </a:cubicBezTo>
                    <a:cubicBezTo>
                      <a:pt x="197248" y="250713"/>
                      <a:pt x="217391" y="248628"/>
                      <a:pt x="236041" y="244904"/>
                    </a:cubicBezTo>
                    <a:lnTo>
                      <a:pt x="231640" y="255182"/>
                    </a:lnTo>
                    <a:cubicBezTo>
                      <a:pt x="227238" y="265311"/>
                      <a:pt x="225000" y="275737"/>
                      <a:pt x="225000" y="286238"/>
                    </a:cubicBezTo>
                    <a:cubicBezTo>
                      <a:pt x="225000" y="288398"/>
                      <a:pt x="225149" y="290558"/>
                      <a:pt x="225298" y="292718"/>
                    </a:cubicBezTo>
                    <a:cubicBezTo>
                      <a:pt x="209781" y="295175"/>
                      <a:pt x="193294" y="296516"/>
                      <a:pt x="176285" y="296516"/>
                    </a:cubicBezTo>
                    <a:cubicBezTo>
                      <a:pt x="78929" y="296516"/>
                      <a:pt x="0" y="252650"/>
                      <a:pt x="0" y="198506"/>
                    </a:cubicBezTo>
                    <a:cubicBezTo>
                      <a:pt x="0" y="190611"/>
                      <a:pt x="1716" y="182940"/>
                      <a:pt x="4924" y="175567"/>
                    </a:cubicBezTo>
                    <a:close/>
                    <a:moveTo>
                      <a:pt x="432425" y="96392"/>
                    </a:moveTo>
                    <a:cubicBezTo>
                      <a:pt x="529778" y="96392"/>
                      <a:pt x="608698" y="140291"/>
                      <a:pt x="608698" y="194443"/>
                    </a:cubicBezTo>
                    <a:cubicBezTo>
                      <a:pt x="608698" y="248595"/>
                      <a:pt x="529778" y="292494"/>
                      <a:pt x="432425" y="292494"/>
                    </a:cubicBezTo>
                    <a:cubicBezTo>
                      <a:pt x="335072" y="292494"/>
                      <a:pt x="256152" y="248595"/>
                      <a:pt x="256152" y="194443"/>
                    </a:cubicBezTo>
                    <a:cubicBezTo>
                      <a:pt x="256152" y="140291"/>
                      <a:pt x="335072" y="96392"/>
                      <a:pt x="432425" y="96392"/>
                    </a:cubicBezTo>
                    <a:close/>
                    <a:moveTo>
                      <a:pt x="176258" y="0"/>
                    </a:moveTo>
                    <a:cubicBezTo>
                      <a:pt x="259651" y="0"/>
                      <a:pt x="329542" y="32175"/>
                      <a:pt x="347817" y="75446"/>
                    </a:cubicBezTo>
                    <a:cubicBezTo>
                      <a:pt x="275166" y="92800"/>
                      <a:pt x="224966" y="135103"/>
                      <a:pt x="224966" y="185823"/>
                    </a:cubicBezTo>
                    <a:cubicBezTo>
                      <a:pt x="224966" y="187983"/>
                      <a:pt x="225115" y="190143"/>
                      <a:pt x="225264" y="192228"/>
                    </a:cubicBezTo>
                    <a:cubicBezTo>
                      <a:pt x="209749" y="194760"/>
                      <a:pt x="193265" y="196101"/>
                      <a:pt x="176258" y="196101"/>
                    </a:cubicBezTo>
                    <a:cubicBezTo>
                      <a:pt x="78917" y="196101"/>
                      <a:pt x="0" y="152159"/>
                      <a:pt x="0" y="98013"/>
                    </a:cubicBezTo>
                    <a:cubicBezTo>
                      <a:pt x="0" y="43868"/>
                      <a:pt x="78917" y="0"/>
                      <a:pt x="176258" y="0"/>
                    </a:cubicBezTo>
                    <a:close/>
                  </a:path>
                </a:pathLst>
              </a:custGeom>
              <a:solidFill>
                <a:schemeClr val="tx1"/>
              </a:solidFill>
              <a:ln>
                <a:noFill/>
              </a:ln>
            </p:spPr>
            <p:txBody>
              <a:bodyPr/>
              <a:lstStyle/>
              <a:p>
                <a:endParaRPr lang="zh-CN" altLang="en-US">
                  <a:cs typeface="+mn-ea"/>
                  <a:sym typeface="+mn-lt"/>
                </a:endParaRPr>
              </a:p>
            </p:txBody>
          </p:sp>
          <p:sp>
            <p:nvSpPr>
              <p:cNvPr id="22" name="personal-id-card-of-a-man_47848"/>
              <p:cNvSpPr>
                <a:spLocks noChangeAspect="1"/>
              </p:cNvSpPr>
              <p:nvPr/>
            </p:nvSpPr>
            <p:spPr bwMode="auto">
              <a:xfrm>
                <a:off x="1855288" y="4727562"/>
                <a:ext cx="326789" cy="249970"/>
              </a:xfrm>
              <a:custGeom>
                <a:avLst/>
                <a:gdLst>
                  <a:gd name="connsiteX0" fmla="*/ 361794 w 551492"/>
                  <a:gd name="connsiteY0" fmla="*/ 308363 h 421851"/>
                  <a:gd name="connsiteX1" fmla="*/ 530845 w 551492"/>
                  <a:gd name="connsiteY1" fmla="*/ 308363 h 421851"/>
                  <a:gd name="connsiteX2" fmla="*/ 551492 w 551492"/>
                  <a:gd name="connsiteY2" fmla="*/ 329044 h 421851"/>
                  <a:gd name="connsiteX3" fmla="*/ 551492 w 551492"/>
                  <a:gd name="connsiteY3" fmla="*/ 362650 h 421851"/>
                  <a:gd name="connsiteX4" fmla="*/ 530845 w 551492"/>
                  <a:gd name="connsiteY4" fmla="*/ 383331 h 421851"/>
                  <a:gd name="connsiteX5" fmla="*/ 378570 w 551492"/>
                  <a:gd name="connsiteY5" fmla="*/ 383331 h 421851"/>
                  <a:gd name="connsiteX6" fmla="*/ 378570 w 551492"/>
                  <a:gd name="connsiteY6" fmla="*/ 369113 h 421851"/>
                  <a:gd name="connsiteX7" fmla="*/ 361794 w 551492"/>
                  <a:gd name="connsiteY7" fmla="*/ 308363 h 421851"/>
                  <a:gd name="connsiteX8" fmla="*/ 313904 w 551492"/>
                  <a:gd name="connsiteY8" fmla="*/ 172924 h 421851"/>
                  <a:gd name="connsiteX9" fmla="*/ 530832 w 551492"/>
                  <a:gd name="connsiteY9" fmla="*/ 172924 h 421851"/>
                  <a:gd name="connsiteX10" fmla="*/ 551492 w 551492"/>
                  <a:gd name="connsiteY10" fmla="*/ 193548 h 421851"/>
                  <a:gd name="connsiteX11" fmla="*/ 551492 w 551492"/>
                  <a:gd name="connsiteY11" fmla="*/ 225772 h 421851"/>
                  <a:gd name="connsiteX12" fmla="*/ 530832 w 551492"/>
                  <a:gd name="connsiteY12" fmla="*/ 247685 h 421851"/>
                  <a:gd name="connsiteX13" fmla="*/ 271293 w 551492"/>
                  <a:gd name="connsiteY13" fmla="*/ 247685 h 421851"/>
                  <a:gd name="connsiteX14" fmla="*/ 271293 w 551492"/>
                  <a:gd name="connsiteY14" fmla="*/ 227061 h 421851"/>
                  <a:gd name="connsiteX15" fmla="*/ 272584 w 551492"/>
                  <a:gd name="connsiteY15" fmla="*/ 224483 h 421851"/>
                  <a:gd name="connsiteX16" fmla="*/ 313904 w 551492"/>
                  <a:gd name="connsiteY16" fmla="*/ 172924 h 421851"/>
                  <a:gd name="connsiteX17" fmla="*/ 281648 w 551492"/>
                  <a:gd name="connsiteY17" fmla="*/ 36241 h 421851"/>
                  <a:gd name="connsiteX18" fmla="*/ 530834 w 551492"/>
                  <a:gd name="connsiteY18" fmla="*/ 36241 h 421851"/>
                  <a:gd name="connsiteX19" fmla="*/ 551492 w 551492"/>
                  <a:gd name="connsiteY19" fmla="*/ 58154 h 421851"/>
                  <a:gd name="connsiteX20" fmla="*/ 551492 w 551492"/>
                  <a:gd name="connsiteY20" fmla="*/ 90378 h 421851"/>
                  <a:gd name="connsiteX21" fmla="*/ 530834 w 551492"/>
                  <a:gd name="connsiteY21" fmla="*/ 111002 h 421851"/>
                  <a:gd name="connsiteX22" fmla="*/ 308761 w 551492"/>
                  <a:gd name="connsiteY22" fmla="*/ 111002 h 421851"/>
                  <a:gd name="connsiteX23" fmla="*/ 295850 w 551492"/>
                  <a:gd name="connsiteY23" fmla="*/ 96823 h 421851"/>
                  <a:gd name="connsiteX24" fmla="*/ 281648 w 551492"/>
                  <a:gd name="connsiteY24" fmla="*/ 36241 h 421851"/>
                  <a:gd name="connsiteX25" fmla="*/ 176987 w 551492"/>
                  <a:gd name="connsiteY25" fmla="*/ 0 h 421851"/>
                  <a:gd name="connsiteX26" fmla="*/ 271294 w 551492"/>
                  <a:gd name="connsiteY26" fmla="*/ 117396 h 421851"/>
                  <a:gd name="connsiteX27" fmla="*/ 276461 w 551492"/>
                  <a:gd name="connsiteY27" fmla="*/ 117396 h 421851"/>
                  <a:gd name="connsiteX28" fmla="*/ 290672 w 551492"/>
                  <a:gd name="connsiteY28" fmla="*/ 152228 h 421851"/>
                  <a:gd name="connsiteX29" fmla="*/ 262251 w 551492"/>
                  <a:gd name="connsiteY29" fmla="*/ 199960 h 421851"/>
                  <a:gd name="connsiteX30" fmla="*/ 257083 w 551492"/>
                  <a:gd name="connsiteY30" fmla="*/ 197380 h 421851"/>
                  <a:gd name="connsiteX31" fmla="*/ 224786 w 551492"/>
                  <a:gd name="connsiteY31" fmla="*/ 247692 h 421851"/>
                  <a:gd name="connsiteX32" fmla="*/ 219619 w 551492"/>
                  <a:gd name="connsiteY32" fmla="*/ 259303 h 421851"/>
                  <a:gd name="connsiteX33" fmla="*/ 241581 w 551492"/>
                  <a:gd name="connsiteY33" fmla="*/ 279944 h 421851"/>
                  <a:gd name="connsiteX34" fmla="*/ 263543 w 551492"/>
                  <a:gd name="connsiteY34" fmla="*/ 279944 h 421851"/>
                  <a:gd name="connsiteX35" fmla="*/ 352682 w 551492"/>
                  <a:gd name="connsiteY35" fmla="*/ 368958 h 421851"/>
                  <a:gd name="connsiteX36" fmla="*/ 352682 w 551492"/>
                  <a:gd name="connsiteY36" fmla="*/ 393470 h 421851"/>
                  <a:gd name="connsiteX37" fmla="*/ 325553 w 551492"/>
                  <a:gd name="connsiteY37" fmla="*/ 421851 h 421851"/>
                  <a:gd name="connsiteX38" fmla="*/ 28421 w 551492"/>
                  <a:gd name="connsiteY38" fmla="*/ 421851 h 421851"/>
                  <a:gd name="connsiteX39" fmla="*/ 0 w 551492"/>
                  <a:gd name="connsiteY39" fmla="*/ 393470 h 421851"/>
                  <a:gd name="connsiteX40" fmla="*/ 0 w 551492"/>
                  <a:gd name="connsiteY40" fmla="*/ 368958 h 421851"/>
                  <a:gd name="connsiteX41" fmla="*/ 89139 w 551492"/>
                  <a:gd name="connsiteY41" fmla="*/ 279944 h 421851"/>
                  <a:gd name="connsiteX42" fmla="*/ 112393 w 551492"/>
                  <a:gd name="connsiteY42" fmla="*/ 279944 h 421851"/>
                  <a:gd name="connsiteX43" fmla="*/ 133063 w 551492"/>
                  <a:gd name="connsiteY43" fmla="*/ 259303 h 421851"/>
                  <a:gd name="connsiteX44" fmla="*/ 127896 w 551492"/>
                  <a:gd name="connsiteY44" fmla="*/ 247692 h 421851"/>
                  <a:gd name="connsiteX45" fmla="*/ 95599 w 551492"/>
                  <a:gd name="connsiteY45" fmla="*/ 198670 h 421851"/>
                  <a:gd name="connsiteX46" fmla="*/ 91723 w 551492"/>
                  <a:gd name="connsiteY46" fmla="*/ 199960 h 421851"/>
                  <a:gd name="connsiteX47" fmla="*/ 63302 w 551492"/>
                  <a:gd name="connsiteY47" fmla="*/ 152228 h 421851"/>
                  <a:gd name="connsiteX48" fmla="*/ 78804 w 551492"/>
                  <a:gd name="connsiteY48" fmla="*/ 117396 h 421851"/>
                  <a:gd name="connsiteX49" fmla="*/ 81388 w 551492"/>
                  <a:gd name="connsiteY49" fmla="*/ 117396 h 421851"/>
                  <a:gd name="connsiteX50" fmla="*/ 176987 w 551492"/>
                  <a:gd name="connsiteY50" fmla="*/ 0 h 421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51492" h="421851">
                    <a:moveTo>
                      <a:pt x="361794" y="308363"/>
                    </a:moveTo>
                    <a:lnTo>
                      <a:pt x="530845" y="308363"/>
                    </a:lnTo>
                    <a:cubicBezTo>
                      <a:pt x="541168" y="308363"/>
                      <a:pt x="551492" y="317411"/>
                      <a:pt x="551492" y="329044"/>
                    </a:cubicBezTo>
                    <a:lnTo>
                      <a:pt x="551492" y="362650"/>
                    </a:lnTo>
                    <a:cubicBezTo>
                      <a:pt x="551492" y="374283"/>
                      <a:pt x="541168" y="383331"/>
                      <a:pt x="530845" y="383331"/>
                    </a:cubicBezTo>
                    <a:lnTo>
                      <a:pt x="378570" y="383331"/>
                    </a:lnTo>
                    <a:lnTo>
                      <a:pt x="378570" y="369113"/>
                    </a:lnTo>
                    <a:cubicBezTo>
                      <a:pt x="378570" y="347140"/>
                      <a:pt x="372118" y="326459"/>
                      <a:pt x="361794" y="308363"/>
                    </a:cubicBezTo>
                    <a:close/>
                    <a:moveTo>
                      <a:pt x="313904" y="172924"/>
                    </a:moveTo>
                    <a:lnTo>
                      <a:pt x="530832" y="172924"/>
                    </a:lnTo>
                    <a:cubicBezTo>
                      <a:pt x="541162" y="172924"/>
                      <a:pt x="551492" y="181947"/>
                      <a:pt x="551492" y="193548"/>
                    </a:cubicBezTo>
                    <a:lnTo>
                      <a:pt x="551492" y="225772"/>
                    </a:lnTo>
                    <a:cubicBezTo>
                      <a:pt x="551492" y="237373"/>
                      <a:pt x="541162" y="247685"/>
                      <a:pt x="530832" y="247685"/>
                    </a:cubicBezTo>
                    <a:lnTo>
                      <a:pt x="271293" y="247685"/>
                    </a:lnTo>
                    <a:lnTo>
                      <a:pt x="271293" y="227061"/>
                    </a:lnTo>
                    <a:cubicBezTo>
                      <a:pt x="271293" y="225772"/>
                      <a:pt x="272584" y="225772"/>
                      <a:pt x="272584" y="224483"/>
                    </a:cubicBezTo>
                    <a:cubicBezTo>
                      <a:pt x="293244" y="218038"/>
                      <a:pt x="307448" y="194837"/>
                      <a:pt x="313904" y="172924"/>
                    </a:cubicBezTo>
                    <a:close/>
                    <a:moveTo>
                      <a:pt x="281648" y="36241"/>
                    </a:moveTo>
                    <a:lnTo>
                      <a:pt x="530834" y="36241"/>
                    </a:lnTo>
                    <a:cubicBezTo>
                      <a:pt x="541163" y="36241"/>
                      <a:pt x="551492" y="46553"/>
                      <a:pt x="551492" y="58154"/>
                    </a:cubicBezTo>
                    <a:lnTo>
                      <a:pt x="551492" y="90378"/>
                    </a:lnTo>
                    <a:cubicBezTo>
                      <a:pt x="551492" y="101979"/>
                      <a:pt x="541163" y="111002"/>
                      <a:pt x="530834" y="111002"/>
                    </a:cubicBezTo>
                    <a:lnTo>
                      <a:pt x="308761" y="111002"/>
                    </a:lnTo>
                    <a:cubicBezTo>
                      <a:pt x="304888" y="104557"/>
                      <a:pt x="301015" y="99401"/>
                      <a:pt x="295850" y="96823"/>
                    </a:cubicBezTo>
                    <a:cubicBezTo>
                      <a:pt x="293268" y="72333"/>
                      <a:pt x="288104" y="52998"/>
                      <a:pt x="281648" y="36241"/>
                    </a:cubicBezTo>
                    <a:close/>
                    <a:moveTo>
                      <a:pt x="176987" y="0"/>
                    </a:moveTo>
                    <a:cubicBezTo>
                      <a:pt x="257083" y="0"/>
                      <a:pt x="270002" y="64503"/>
                      <a:pt x="271294" y="117396"/>
                    </a:cubicBezTo>
                    <a:cubicBezTo>
                      <a:pt x="272586" y="117396"/>
                      <a:pt x="273878" y="117396"/>
                      <a:pt x="276461" y="117396"/>
                    </a:cubicBezTo>
                    <a:cubicBezTo>
                      <a:pt x="289380" y="117396"/>
                      <a:pt x="290672" y="132877"/>
                      <a:pt x="290672" y="152228"/>
                    </a:cubicBezTo>
                    <a:cubicBezTo>
                      <a:pt x="290672" y="171579"/>
                      <a:pt x="275169" y="199960"/>
                      <a:pt x="262251" y="199960"/>
                    </a:cubicBezTo>
                    <a:cubicBezTo>
                      <a:pt x="260959" y="199960"/>
                      <a:pt x="258375" y="198670"/>
                      <a:pt x="257083" y="197380"/>
                    </a:cubicBezTo>
                    <a:cubicBezTo>
                      <a:pt x="249332" y="216731"/>
                      <a:pt x="237705" y="233502"/>
                      <a:pt x="224786" y="247692"/>
                    </a:cubicBezTo>
                    <a:cubicBezTo>
                      <a:pt x="220911" y="250272"/>
                      <a:pt x="219619" y="254143"/>
                      <a:pt x="219619" y="259303"/>
                    </a:cubicBezTo>
                    <a:cubicBezTo>
                      <a:pt x="219619" y="270913"/>
                      <a:pt x="228662" y="279944"/>
                      <a:pt x="241581" y="279944"/>
                    </a:cubicBezTo>
                    <a:lnTo>
                      <a:pt x="263543" y="279944"/>
                    </a:lnTo>
                    <a:cubicBezTo>
                      <a:pt x="312634" y="279944"/>
                      <a:pt x="352682" y="319936"/>
                      <a:pt x="352682" y="368958"/>
                    </a:cubicBezTo>
                    <a:lnTo>
                      <a:pt x="352682" y="393470"/>
                    </a:lnTo>
                    <a:cubicBezTo>
                      <a:pt x="352682" y="408950"/>
                      <a:pt x="341055" y="421851"/>
                      <a:pt x="325553" y="421851"/>
                    </a:cubicBezTo>
                    <a:lnTo>
                      <a:pt x="28421" y="421851"/>
                    </a:lnTo>
                    <a:cubicBezTo>
                      <a:pt x="12919" y="421851"/>
                      <a:pt x="0" y="408950"/>
                      <a:pt x="0" y="393470"/>
                    </a:cubicBezTo>
                    <a:lnTo>
                      <a:pt x="0" y="368958"/>
                    </a:lnTo>
                    <a:cubicBezTo>
                      <a:pt x="0" y="319936"/>
                      <a:pt x="40048" y="279944"/>
                      <a:pt x="89139" y="279944"/>
                    </a:cubicBezTo>
                    <a:lnTo>
                      <a:pt x="112393" y="279944"/>
                    </a:lnTo>
                    <a:cubicBezTo>
                      <a:pt x="124020" y="279944"/>
                      <a:pt x="133063" y="270913"/>
                      <a:pt x="133063" y="259303"/>
                    </a:cubicBezTo>
                    <a:cubicBezTo>
                      <a:pt x="133063" y="254143"/>
                      <a:pt x="131771" y="250272"/>
                      <a:pt x="127896" y="247692"/>
                    </a:cubicBezTo>
                    <a:cubicBezTo>
                      <a:pt x="114977" y="234792"/>
                      <a:pt x="104642" y="216731"/>
                      <a:pt x="95599" y="198670"/>
                    </a:cubicBezTo>
                    <a:cubicBezTo>
                      <a:pt x="94307" y="199960"/>
                      <a:pt x="93015" y="199960"/>
                      <a:pt x="91723" y="199960"/>
                    </a:cubicBezTo>
                    <a:cubicBezTo>
                      <a:pt x="78804" y="199960"/>
                      <a:pt x="63302" y="171579"/>
                      <a:pt x="63302" y="152228"/>
                    </a:cubicBezTo>
                    <a:cubicBezTo>
                      <a:pt x="63302" y="132877"/>
                      <a:pt x="65886" y="117396"/>
                      <a:pt x="78804" y="117396"/>
                    </a:cubicBezTo>
                    <a:cubicBezTo>
                      <a:pt x="80096" y="117396"/>
                      <a:pt x="80096" y="117396"/>
                      <a:pt x="81388" y="117396"/>
                    </a:cubicBezTo>
                    <a:cubicBezTo>
                      <a:pt x="82680" y="64503"/>
                      <a:pt x="93015" y="0"/>
                      <a:pt x="176987" y="0"/>
                    </a:cubicBezTo>
                    <a:close/>
                  </a:path>
                </a:pathLst>
              </a:custGeom>
              <a:solidFill>
                <a:schemeClr val="tx1"/>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tx1">
                      <a:lumMod val="75000"/>
                      <a:lumOff val="25000"/>
                    </a:schemeClr>
                  </a:solidFill>
                  <a:effectLst/>
                  <a:uLnTx/>
                  <a:uFillTx/>
                  <a:cs typeface="+mn-ea"/>
                  <a:sym typeface="+mn-lt"/>
                </a:endParaRPr>
              </a:p>
            </p:txBody>
          </p:sp>
          <p:sp>
            <p:nvSpPr>
              <p:cNvPr id="23" name="pyramid-chart_64746"/>
              <p:cNvSpPr>
                <a:spLocks noChangeAspect="1"/>
              </p:cNvSpPr>
              <p:nvPr/>
            </p:nvSpPr>
            <p:spPr bwMode="auto">
              <a:xfrm>
                <a:off x="642394" y="4701076"/>
                <a:ext cx="283365" cy="285131"/>
              </a:xfrm>
              <a:custGeom>
                <a:avLst/>
                <a:gdLst>
                  <a:gd name="connsiteX0" fmla="*/ 71397 w 599947"/>
                  <a:gd name="connsiteY0" fmla="*/ 336103 h 603687"/>
                  <a:gd name="connsiteX1" fmla="*/ 299914 w 599947"/>
                  <a:gd name="connsiteY1" fmla="*/ 451272 h 603687"/>
                  <a:gd name="connsiteX2" fmla="*/ 528432 w 599947"/>
                  <a:gd name="connsiteY2" fmla="*/ 336103 h 603687"/>
                  <a:gd name="connsiteX3" fmla="*/ 599947 w 599947"/>
                  <a:gd name="connsiteY3" fmla="*/ 431289 h 603687"/>
                  <a:gd name="connsiteX4" fmla="*/ 299914 w 599947"/>
                  <a:gd name="connsiteY4" fmla="*/ 603687 h 603687"/>
                  <a:gd name="connsiteX5" fmla="*/ 0 w 599947"/>
                  <a:gd name="connsiteY5" fmla="*/ 431289 h 603687"/>
                  <a:gd name="connsiteX6" fmla="*/ 175572 w 599947"/>
                  <a:gd name="connsiteY6" fmla="*/ 181494 h 603687"/>
                  <a:gd name="connsiteX7" fmla="*/ 299879 w 599947"/>
                  <a:gd name="connsiteY7" fmla="*/ 238829 h 603687"/>
                  <a:gd name="connsiteX8" fmla="*/ 424187 w 599947"/>
                  <a:gd name="connsiteY8" fmla="*/ 181494 h 603687"/>
                  <a:gd name="connsiteX9" fmla="*/ 507295 w 599947"/>
                  <a:gd name="connsiteY9" fmla="*/ 292263 h 603687"/>
                  <a:gd name="connsiteX10" fmla="*/ 299879 w 599947"/>
                  <a:gd name="connsiteY10" fmla="*/ 396648 h 603687"/>
                  <a:gd name="connsiteX11" fmla="*/ 92582 w 599947"/>
                  <a:gd name="connsiteY11" fmla="*/ 292263 h 603687"/>
                  <a:gd name="connsiteX12" fmla="*/ 299903 w 599947"/>
                  <a:gd name="connsiteY12" fmla="*/ 0 h 603687"/>
                  <a:gd name="connsiteX13" fmla="*/ 403846 w 599947"/>
                  <a:gd name="connsiteY13" fmla="*/ 138571 h 603687"/>
                  <a:gd name="connsiteX14" fmla="*/ 299903 w 599947"/>
                  <a:gd name="connsiteY14" fmla="*/ 186575 h 603687"/>
                  <a:gd name="connsiteX15" fmla="*/ 195960 w 599947"/>
                  <a:gd name="connsiteY15" fmla="*/ 138571 h 60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947" h="603687">
                    <a:moveTo>
                      <a:pt x="71397" y="336103"/>
                    </a:moveTo>
                    <a:lnTo>
                      <a:pt x="299914" y="451272"/>
                    </a:lnTo>
                    <a:lnTo>
                      <a:pt x="528432" y="336103"/>
                    </a:lnTo>
                    <a:lnTo>
                      <a:pt x="599947" y="431289"/>
                    </a:lnTo>
                    <a:lnTo>
                      <a:pt x="299914" y="603687"/>
                    </a:lnTo>
                    <a:lnTo>
                      <a:pt x="0" y="431289"/>
                    </a:lnTo>
                    <a:close/>
                    <a:moveTo>
                      <a:pt x="175572" y="181494"/>
                    </a:moveTo>
                    <a:lnTo>
                      <a:pt x="299879" y="238829"/>
                    </a:lnTo>
                    <a:lnTo>
                      <a:pt x="424187" y="181494"/>
                    </a:lnTo>
                    <a:lnTo>
                      <a:pt x="507295" y="292263"/>
                    </a:lnTo>
                    <a:lnTo>
                      <a:pt x="299879" y="396648"/>
                    </a:lnTo>
                    <a:lnTo>
                      <a:pt x="92582" y="292263"/>
                    </a:lnTo>
                    <a:close/>
                    <a:moveTo>
                      <a:pt x="299903" y="0"/>
                    </a:moveTo>
                    <a:lnTo>
                      <a:pt x="403846" y="138571"/>
                    </a:lnTo>
                    <a:lnTo>
                      <a:pt x="299903" y="186575"/>
                    </a:lnTo>
                    <a:lnTo>
                      <a:pt x="195960" y="138571"/>
                    </a:lnTo>
                    <a:close/>
                  </a:path>
                </a:pathLst>
              </a:custGeom>
              <a:solidFill>
                <a:schemeClr val="tx1"/>
              </a:solidFill>
              <a:ln>
                <a:noFill/>
              </a:ln>
            </p:spPr>
            <p:txBody>
              <a:bodyPr/>
              <a:lstStyle/>
              <a:p>
                <a:endParaRPr lang="zh-CN" altLang="en-US">
                  <a:cs typeface="+mn-ea"/>
                  <a:sym typeface="+mn-lt"/>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strVal val="#ppt_x"/>
                                          </p:val>
                                        </p:tav>
                                        <p:tav tm="100000">
                                          <p:val>
                                            <p:strVal val="#ppt_x"/>
                                          </p:val>
                                        </p:tav>
                                      </p:tavLst>
                                    </p:anim>
                                    <p:anim calcmode="lin" valueType="num">
                                      <p:cBhvr>
                                        <p:cTn id="15"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60384" y="323334"/>
            <a:ext cx="1447832" cy="461665"/>
          </a:xfrm>
          <a:prstGeom prst="rect">
            <a:avLst/>
          </a:prstGeom>
        </p:spPr>
        <p:txBody>
          <a:bodyPr wrap="none">
            <a:spAutoFit/>
          </a:bodyPr>
          <a:lstStyle/>
          <a:p>
            <a:pPr lvl="0" algn="dist"/>
            <a:r>
              <a:rPr lang="zh-CN" altLang="en-US" sz="2400" b="1" dirty="0">
                <a:solidFill>
                  <a:prstClr val="black"/>
                </a:solidFill>
                <a:cs typeface="+mn-ea"/>
                <a:sym typeface="+mn-lt"/>
              </a:rPr>
              <a:t>字词揭秘</a:t>
            </a:r>
          </a:p>
        </p:txBody>
      </p:sp>
      <p:sp>
        <p:nvSpPr>
          <p:cNvPr id="3" name="矩形 2"/>
          <p:cNvSpPr>
            <a:spLocks noChangeArrowheads="1"/>
          </p:cNvSpPr>
          <p:nvPr/>
        </p:nvSpPr>
        <p:spPr bwMode="auto">
          <a:xfrm>
            <a:off x="4254499" y="4295897"/>
            <a:ext cx="4092019" cy="76944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0000FF"/>
                </a:solidFill>
                <a:effectLst/>
                <a:uLnTx/>
                <a:uFillTx/>
                <a:cs typeface="+mn-ea"/>
                <a:sym typeface="+mn-lt"/>
              </a:rPr>
              <a:t>书写指导：</a:t>
            </a:r>
            <a:r>
              <a:rPr kumimoji="0" lang="zh-CN" altLang="en-US" sz="2200" b="0" i="0" u="none" strike="noStrike" kern="1200" cap="none" spc="0" normalizeH="0" baseline="0" noProof="0" dirty="0">
                <a:ln>
                  <a:noFill/>
                </a:ln>
                <a:solidFill>
                  <a:prstClr val="black"/>
                </a:solidFill>
                <a:effectLst/>
                <a:uLnTx/>
                <a:uFillTx/>
                <a:cs typeface="+mn-ea"/>
                <a:sym typeface="+mn-lt"/>
              </a:rPr>
              <a:t>“宀”略宽，“寸”字横长，竖钩有力。</a:t>
            </a:r>
          </a:p>
        </p:txBody>
      </p:sp>
      <p:sp>
        <p:nvSpPr>
          <p:cNvPr id="4" name="TextBox 33"/>
          <p:cNvSpPr txBox="1">
            <a:spLocks noChangeArrowheads="1"/>
          </p:cNvSpPr>
          <p:nvPr/>
        </p:nvSpPr>
        <p:spPr bwMode="auto">
          <a:xfrm>
            <a:off x="4232728" y="2113761"/>
            <a:ext cx="2339975" cy="429895"/>
          </a:xfrm>
          <a:prstGeom prst="rect">
            <a:avLst/>
          </a:prstGeom>
          <a:solidFill>
            <a:schemeClr val="bg1"/>
          </a:solid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0000FF"/>
                </a:solidFill>
                <a:effectLst/>
                <a:uLnTx/>
                <a:uFillTx/>
                <a:latin typeface="+mn-lt"/>
                <a:ea typeface="+mn-ea"/>
                <a:cs typeface="+mn-ea"/>
                <a:sym typeface="+mn-lt"/>
              </a:rPr>
              <a:t>结构：</a:t>
            </a:r>
            <a:r>
              <a:rPr kumimoji="0" lang="zh-CN" altLang="en-US" sz="2200" b="0" i="0" u="none" strike="noStrike" kern="1200" cap="none" spc="0" normalizeH="0" baseline="0" noProof="0" dirty="0">
                <a:ln>
                  <a:noFill/>
                </a:ln>
                <a:solidFill>
                  <a:prstClr val="black"/>
                </a:solidFill>
                <a:effectLst/>
                <a:uLnTx/>
                <a:uFillTx/>
                <a:latin typeface="+mn-lt"/>
                <a:ea typeface="+mn-ea"/>
                <a:cs typeface="+mn-ea"/>
                <a:sym typeface="+mn-lt"/>
              </a:rPr>
              <a:t>上下</a:t>
            </a:r>
          </a:p>
        </p:txBody>
      </p:sp>
      <p:sp>
        <p:nvSpPr>
          <p:cNvPr id="5" name="TextBox 34"/>
          <p:cNvSpPr txBox="1">
            <a:spLocks noChangeArrowheads="1"/>
          </p:cNvSpPr>
          <p:nvPr/>
        </p:nvSpPr>
        <p:spPr bwMode="auto">
          <a:xfrm>
            <a:off x="4232728" y="2929736"/>
            <a:ext cx="3497262" cy="429895"/>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0000FF"/>
                </a:solidFill>
                <a:effectLst/>
                <a:uLnTx/>
                <a:uFillTx/>
                <a:latin typeface="+mn-lt"/>
                <a:ea typeface="+mn-ea"/>
                <a:cs typeface="+mn-ea"/>
                <a:sym typeface="+mn-lt"/>
              </a:rPr>
              <a:t>组词：</a:t>
            </a:r>
            <a:r>
              <a:rPr kumimoji="0" lang="zh-CN" altLang="en-US" sz="2200" b="0" i="0" u="none" strike="noStrike" kern="1200" cap="none" spc="0" normalizeH="0" baseline="0" noProof="0" dirty="0">
                <a:ln>
                  <a:noFill/>
                </a:ln>
                <a:solidFill>
                  <a:prstClr val="black"/>
                </a:solidFill>
                <a:effectLst/>
                <a:uLnTx/>
                <a:uFillTx/>
                <a:latin typeface="+mn-lt"/>
                <a:ea typeface="+mn-ea"/>
                <a:cs typeface="+mn-ea"/>
                <a:sym typeface="+mn-lt"/>
              </a:rPr>
              <a:t>守卫   守护    保守</a:t>
            </a:r>
          </a:p>
        </p:txBody>
      </p:sp>
      <p:sp>
        <p:nvSpPr>
          <p:cNvPr id="7" name="TextBox 35"/>
          <p:cNvSpPr txBox="1">
            <a:spLocks noChangeArrowheads="1"/>
          </p:cNvSpPr>
          <p:nvPr/>
        </p:nvSpPr>
        <p:spPr bwMode="auto">
          <a:xfrm>
            <a:off x="4232728" y="3361536"/>
            <a:ext cx="4167187" cy="769441"/>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0000FF"/>
                </a:solidFill>
                <a:effectLst/>
                <a:uLnTx/>
                <a:uFillTx/>
                <a:latin typeface="+mn-lt"/>
                <a:ea typeface="+mn-ea"/>
                <a:cs typeface="+mn-ea"/>
                <a:sym typeface="+mn-lt"/>
              </a:rPr>
              <a:t>造句：</a:t>
            </a:r>
            <a:r>
              <a:rPr kumimoji="0" lang="zh-CN" altLang="en-US" sz="2200" b="0" i="0" u="none" strike="noStrike" kern="1200" cap="none" spc="0" normalizeH="0" baseline="0" noProof="0" dirty="0">
                <a:ln>
                  <a:noFill/>
                </a:ln>
                <a:solidFill>
                  <a:prstClr val="black"/>
                </a:solidFill>
                <a:effectLst/>
                <a:uLnTx/>
                <a:uFillTx/>
                <a:latin typeface="+mn-lt"/>
                <a:ea typeface="+mn-ea"/>
                <a:cs typeface="+mn-ea"/>
                <a:sym typeface="+mn-lt"/>
              </a:rPr>
              <a:t>解放军战士守卫者祖国的    </a:t>
            </a:r>
            <a:endParaRPr kumimoji="0" lang="en-US" altLang="zh-CN" sz="2200" b="0" i="0" u="none" strike="noStrike" kern="1200" cap="none" spc="0" normalizeH="0" baseline="0" noProof="0" dirty="0">
              <a:ln>
                <a:noFill/>
              </a:ln>
              <a:solidFill>
                <a:prstClr val="black"/>
              </a:solidFill>
              <a:effectLst/>
              <a:uLnTx/>
              <a:uFillTx/>
              <a:latin typeface="+mn-lt"/>
              <a:ea typeface="+mn-ea"/>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200" b="0" i="0" u="none" strike="noStrike" kern="1200" cap="none" spc="0" normalizeH="0" baseline="0" noProof="0" dirty="0">
                <a:ln>
                  <a:noFill/>
                </a:ln>
                <a:solidFill>
                  <a:prstClr val="black"/>
                </a:solidFill>
                <a:effectLst/>
                <a:uLnTx/>
                <a:uFillTx/>
                <a:latin typeface="+mn-lt"/>
                <a:ea typeface="+mn-ea"/>
                <a:cs typeface="+mn-ea"/>
                <a:sym typeface="+mn-lt"/>
              </a:rPr>
              <a:t>          </a:t>
            </a:r>
            <a:r>
              <a:rPr kumimoji="0" lang="zh-CN" altLang="en-US" sz="2200" b="0" i="0" u="none" strike="noStrike" kern="1200" cap="none" spc="0" normalizeH="0" baseline="0" noProof="0" dirty="0">
                <a:ln>
                  <a:noFill/>
                </a:ln>
                <a:solidFill>
                  <a:prstClr val="black"/>
                </a:solidFill>
                <a:effectLst/>
                <a:uLnTx/>
                <a:uFillTx/>
                <a:latin typeface="+mn-lt"/>
                <a:ea typeface="+mn-ea"/>
                <a:cs typeface="+mn-ea"/>
                <a:sym typeface="+mn-lt"/>
              </a:rPr>
              <a:t>边防。 </a:t>
            </a:r>
          </a:p>
        </p:txBody>
      </p:sp>
      <p:sp>
        <p:nvSpPr>
          <p:cNvPr id="8" name="TextBox 36"/>
          <p:cNvSpPr txBox="1">
            <a:spLocks noChangeArrowheads="1"/>
          </p:cNvSpPr>
          <p:nvPr/>
        </p:nvSpPr>
        <p:spPr bwMode="auto">
          <a:xfrm>
            <a:off x="4232728" y="2497936"/>
            <a:ext cx="2905125" cy="429895"/>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0000FF"/>
                </a:solidFill>
                <a:effectLst/>
                <a:uLnTx/>
                <a:uFillTx/>
                <a:latin typeface="+mn-lt"/>
                <a:ea typeface="+mn-ea"/>
                <a:cs typeface="+mn-ea"/>
                <a:sym typeface="+mn-lt"/>
              </a:rPr>
              <a:t>部首：</a:t>
            </a:r>
            <a:r>
              <a:rPr kumimoji="0" lang="zh-CN" altLang="en-US" sz="2200" b="0" i="0" u="none" strike="noStrike" kern="1200" cap="none" spc="0" normalizeH="0" baseline="0" noProof="0" dirty="0">
                <a:ln>
                  <a:noFill/>
                </a:ln>
                <a:solidFill>
                  <a:prstClr val="black"/>
                </a:solidFill>
                <a:effectLst/>
                <a:uLnTx/>
                <a:uFillTx/>
                <a:latin typeface="+mn-lt"/>
                <a:ea typeface="+mn-ea"/>
                <a:cs typeface="+mn-ea"/>
                <a:sym typeface="+mn-lt"/>
              </a:rPr>
              <a:t>宀</a:t>
            </a:r>
          </a:p>
        </p:txBody>
      </p:sp>
      <p:sp>
        <p:nvSpPr>
          <p:cNvPr id="9" name="文本框 8"/>
          <p:cNvSpPr txBox="1"/>
          <p:nvPr/>
        </p:nvSpPr>
        <p:spPr>
          <a:xfrm>
            <a:off x="1611246" y="1946438"/>
            <a:ext cx="1409360"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err="1">
                <a:ln>
                  <a:noFill/>
                </a:ln>
                <a:solidFill>
                  <a:prstClr val="black"/>
                </a:solidFill>
                <a:effectLst/>
                <a:uLnTx/>
                <a:uFillTx/>
                <a:cs typeface="+mn-ea"/>
                <a:sym typeface="+mn-lt"/>
              </a:rPr>
              <a:t>shǒu</a:t>
            </a:r>
            <a:endParaRPr kumimoji="0" lang="zh-CN" altLang="en-US" sz="4400" b="0" i="0" u="none" strike="noStrike" kern="1200" cap="none" spc="0" normalizeH="0" baseline="0" noProof="0" dirty="0">
              <a:ln>
                <a:noFill/>
              </a:ln>
              <a:solidFill>
                <a:prstClr val="black"/>
              </a:solidFill>
              <a:effectLst/>
              <a:uLnTx/>
              <a:uFillTx/>
              <a:cs typeface="+mn-ea"/>
              <a:sym typeface="+mn-lt"/>
            </a:endParaRPr>
          </a:p>
        </p:txBody>
      </p:sp>
      <p:sp>
        <p:nvSpPr>
          <p:cNvPr id="10" name="Rectangle 31"/>
          <p:cNvSpPr>
            <a:spLocks noChangeArrowheads="1"/>
          </p:cNvSpPr>
          <p:nvPr/>
        </p:nvSpPr>
        <p:spPr bwMode="auto">
          <a:xfrm>
            <a:off x="1304609" y="3443981"/>
            <a:ext cx="3526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000" b="0" i="0" u="none" strike="noStrike" kern="1200" cap="none" spc="0" normalizeH="0" baseline="0" noProof="0">
                <a:ln>
                  <a:noFill/>
                </a:ln>
                <a:solidFill>
                  <a:srgbClr val="000000"/>
                </a:solidFill>
                <a:effectLst/>
                <a:uLnTx/>
                <a:uFillTx/>
                <a:latin typeface="+mn-lt"/>
                <a:ea typeface="+mn-ea"/>
                <a:cs typeface="+mn-ea"/>
                <a:sym typeface="+mn-lt"/>
              </a:rPr>
              <a:t> </a:t>
            </a:r>
            <a:endParaRPr kumimoji="0" lang="zh-CN" altLang="en-US" sz="1800" b="0" i="0" u="none" strike="noStrike" kern="1200" cap="none" spc="0" normalizeH="0" baseline="0" noProof="0">
              <a:ln>
                <a:noFill/>
              </a:ln>
              <a:solidFill>
                <a:prstClr val="black"/>
              </a:solidFill>
              <a:effectLst/>
              <a:uLnTx/>
              <a:uFillTx/>
              <a:latin typeface="+mn-lt"/>
              <a:ea typeface="+mn-ea"/>
              <a:cs typeface="+mn-ea"/>
              <a:sym typeface="+mn-lt"/>
            </a:endParaRPr>
          </a:p>
        </p:txBody>
      </p:sp>
      <p:graphicFrame>
        <p:nvGraphicFramePr>
          <p:cNvPr id="11" name="Group 47"/>
          <p:cNvGraphicFramePr>
            <a:graphicFrameLocks noGrp="1"/>
          </p:cNvGraphicFramePr>
          <p:nvPr/>
        </p:nvGraphicFramePr>
        <p:xfrm>
          <a:off x="1093002" y="2885040"/>
          <a:ext cx="2313454" cy="2279650"/>
        </p:xfrm>
        <a:graphic>
          <a:graphicData uri="http://schemas.openxmlformats.org/drawingml/2006/table">
            <a:tbl>
              <a:tblPr/>
              <a:tblGrid>
                <a:gridCol w="1146893">
                  <a:extLst>
                    <a:ext uri="{9D8B030D-6E8A-4147-A177-3AD203B41FA5}">
                      <a16:colId xmlns:a16="http://schemas.microsoft.com/office/drawing/2014/main" val="20000"/>
                    </a:ext>
                  </a:extLst>
                </a:gridCol>
                <a:gridCol w="1166561">
                  <a:extLst>
                    <a:ext uri="{9D8B030D-6E8A-4147-A177-3AD203B41FA5}">
                      <a16:colId xmlns:a16="http://schemas.microsoft.com/office/drawing/2014/main" val="20001"/>
                    </a:ext>
                  </a:extLst>
                </a:gridCol>
              </a:tblGrid>
              <a:tr h="1134468">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400" b="1" i="0" u="none" strike="noStrike" cap="none" normalizeH="0" baseline="0" dirty="0">
                        <a:ln>
                          <a:noFill/>
                        </a:ln>
                        <a:solidFill>
                          <a:srgbClr val="FFFFFF"/>
                        </a:solidFill>
                        <a:effectLst/>
                        <a:latin typeface="+mn-lt"/>
                        <a:ea typeface="+mn-ea"/>
                        <a:cs typeface="+mn-ea"/>
                        <a:sym typeface="+mn-lt"/>
                      </a:endParaRPr>
                    </a:p>
                  </a:txBody>
                  <a:tcPr marL="91449" marR="91449" marT="34299" marB="34299" horzOverflow="overflow">
                    <a:lnL w="28575" cap="flat" cmpd="sng" algn="ctr">
                      <a:solidFill>
                        <a:schemeClr val="tx1"/>
                      </a:solidFill>
                      <a:prstDash val="solid"/>
                      <a:round/>
                      <a:headEnd type="none" w="med" len="med"/>
                      <a:tailEnd type="none" w="med" len="med"/>
                    </a:lnL>
                    <a:lnR w="1905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400" b="1" i="0" u="none" strike="noStrike" cap="none" normalizeH="0" baseline="0" dirty="0">
                        <a:ln>
                          <a:noFill/>
                        </a:ln>
                        <a:solidFill>
                          <a:srgbClr val="FFFFFF"/>
                        </a:solidFill>
                        <a:effectLst/>
                        <a:latin typeface="+mn-lt"/>
                        <a:ea typeface="+mn-ea"/>
                        <a:cs typeface="+mn-ea"/>
                        <a:sym typeface="+mn-lt"/>
                      </a:endParaRPr>
                    </a:p>
                  </a:txBody>
                  <a:tcPr marL="91449" marR="91449" marT="34299" marB="34299" horzOverflow="overflow">
                    <a:lnL w="1905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45182">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400" b="0" i="0" u="none" strike="noStrike" cap="none" normalizeH="0" baseline="0" dirty="0">
                        <a:ln>
                          <a:noFill/>
                        </a:ln>
                        <a:solidFill>
                          <a:srgbClr val="000000"/>
                        </a:solidFill>
                        <a:effectLst/>
                        <a:latin typeface="+mn-lt"/>
                        <a:ea typeface="+mn-ea"/>
                        <a:cs typeface="+mn-ea"/>
                        <a:sym typeface="+mn-lt"/>
                      </a:endParaRPr>
                    </a:p>
                  </a:txBody>
                  <a:tcPr marL="91449" marR="91449" marT="34299" marB="34299" horzOverflow="overflow">
                    <a:lnL w="28575" cap="flat" cmpd="sng" algn="ctr">
                      <a:solidFill>
                        <a:schemeClr val="tx1"/>
                      </a:solidFill>
                      <a:prstDash val="solid"/>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400" b="0" i="0" u="none" strike="noStrike" cap="none" normalizeH="0" baseline="0" dirty="0">
                        <a:ln>
                          <a:noFill/>
                        </a:ln>
                        <a:solidFill>
                          <a:srgbClr val="000000"/>
                        </a:solidFill>
                        <a:effectLst/>
                        <a:latin typeface="+mn-lt"/>
                        <a:ea typeface="+mn-ea"/>
                        <a:cs typeface="+mn-ea"/>
                        <a:sym typeface="+mn-lt"/>
                      </a:endParaRPr>
                    </a:p>
                  </a:txBody>
                  <a:tcPr marL="91449" marR="91449" marT="34299" marB="34299" horzOverflow="overflow">
                    <a:lnL w="1905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2" name="文本框 11"/>
          <p:cNvSpPr txBox="1"/>
          <p:nvPr/>
        </p:nvSpPr>
        <p:spPr>
          <a:xfrm>
            <a:off x="1042081" y="2599490"/>
            <a:ext cx="2313454" cy="26468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600" b="0" i="0" u="none" strike="noStrike" kern="1200" cap="none" spc="0" normalizeH="0" baseline="0" noProof="0" dirty="0">
                <a:ln>
                  <a:noFill/>
                </a:ln>
                <a:solidFill>
                  <a:srgbClr val="C00000"/>
                </a:solidFill>
                <a:effectLst/>
                <a:uLnTx/>
                <a:uFillTx/>
                <a:cs typeface="+mn-ea"/>
                <a:sym typeface="+mn-lt"/>
              </a:rPr>
              <a:t>守</a:t>
            </a:r>
          </a:p>
        </p:txBody>
      </p:sp>
      <p:pic>
        <p:nvPicPr>
          <p:cNvPr id="13" name="Picture 2" descr="https://p.ssl.qhimg.com/t01b9559063a72a64b5.gif?t=4.905761718750001?random=157719856797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852762" y="1466371"/>
            <a:ext cx="2464871" cy="24648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fill="hold"/>
                                        <p:tgtEl>
                                          <p:spTgt spid="3"/>
                                        </p:tgtEl>
                                        <p:attrNameLst>
                                          <p:attrName>ppt_x</p:attrName>
                                        </p:attrNameLst>
                                      </p:cBhvr>
                                      <p:tavLst>
                                        <p:tav tm="0">
                                          <p:val>
                                            <p:strVal val="#ppt_x"/>
                                          </p:val>
                                        </p:tav>
                                        <p:tav tm="100000">
                                          <p:val>
                                            <p:strVal val="#ppt_x"/>
                                          </p:val>
                                        </p:tav>
                                      </p:tavLst>
                                    </p:anim>
                                    <p:anim calcmode="lin" valueType="num">
                                      <p:cBhvr additive="base">
                                        <p:cTn id="3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p:bldP spid="4" grpId="0" bldLvl="0" animBg="1"/>
      <p:bldP spid="5"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60384" y="323334"/>
            <a:ext cx="1447832" cy="461665"/>
          </a:xfrm>
          <a:prstGeom prst="rect">
            <a:avLst/>
          </a:prstGeom>
        </p:spPr>
        <p:txBody>
          <a:bodyPr wrap="none">
            <a:spAutoFit/>
          </a:bodyPr>
          <a:lstStyle/>
          <a:p>
            <a:pPr lvl="0" algn="dist"/>
            <a:r>
              <a:rPr lang="zh-CN" altLang="en-US" sz="2400" b="1" dirty="0">
                <a:solidFill>
                  <a:prstClr val="black"/>
                </a:solidFill>
                <a:cs typeface="+mn-ea"/>
                <a:sym typeface="+mn-lt"/>
              </a:rPr>
              <a:t>字词揭秘</a:t>
            </a:r>
          </a:p>
        </p:txBody>
      </p:sp>
      <p:sp>
        <p:nvSpPr>
          <p:cNvPr id="3" name="Rectangle 31"/>
          <p:cNvSpPr>
            <a:spLocks noChangeArrowheads="1"/>
          </p:cNvSpPr>
          <p:nvPr/>
        </p:nvSpPr>
        <p:spPr bwMode="auto">
          <a:xfrm>
            <a:off x="1155825" y="3549443"/>
            <a:ext cx="3526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000" b="0" i="0" u="none" strike="noStrike" kern="1200" cap="none" spc="0" normalizeH="0" baseline="0" noProof="0">
                <a:ln>
                  <a:noFill/>
                </a:ln>
                <a:solidFill>
                  <a:srgbClr val="000000"/>
                </a:solidFill>
                <a:effectLst/>
                <a:uLnTx/>
                <a:uFillTx/>
                <a:latin typeface="+mn-lt"/>
                <a:ea typeface="+mn-ea"/>
                <a:cs typeface="+mn-ea"/>
                <a:sym typeface="+mn-lt"/>
              </a:rPr>
              <a:t> </a:t>
            </a:r>
            <a:endParaRPr kumimoji="0" lang="zh-CN" altLang="en-US" sz="1800" b="0" i="0" u="none" strike="noStrike" kern="1200" cap="none" spc="0" normalizeH="0" baseline="0" noProof="0">
              <a:ln>
                <a:noFill/>
              </a:ln>
              <a:solidFill>
                <a:prstClr val="black"/>
              </a:solidFill>
              <a:effectLst/>
              <a:uLnTx/>
              <a:uFillTx/>
              <a:latin typeface="+mn-lt"/>
              <a:ea typeface="+mn-ea"/>
              <a:cs typeface="+mn-ea"/>
              <a:sym typeface="+mn-lt"/>
            </a:endParaRPr>
          </a:p>
        </p:txBody>
      </p:sp>
      <p:sp>
        <p:nvSpPr>
          <p:cNvPr id="4" name="矩形 2"/>
          <p:cNvSpPr>
            <a:spLocks noChangeArrowheads="1"/>
          </p:cNvSpPr>
          <p:nvPr/>
        </p:nvSpPr>
        <p:spPr bwMode="auto">
          <a:xfrm>
            <a:off x="4254500" y="4295897"/>
            <a:ext cx="3683000" cy="110799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0000FF"/>
                </a:solidFill>
                <a:effectLst/>
                <a:uLnTx/>
                <a:uFillTx/>
                <a:cs typeface="+mn-ea"/>
                <a:sym typeface="+mn-lt"/>
              </a:rPr>
              <a:t>书写指导：</a:t>
            </a:r>
            <a:r>
              <a:rPr kumimoji="0" lang="zh-CN" altLang="en-US" sz="2200" b="0" i="0" u="none" strike="noStrike" kern="1200" cap="none" spc="0" normalizeH="0" baseline="0" noProof="0" dirty="0">
                <a:ln>
                  <a:noFill/>
                </a:ln>
                <a:solidFill>
                  <a:prstClr val="black"/>
                </a:solidFill>
                <a:effectLst/>
                <a:uLnTx/>
                <a:uFillTx/>
                <a:cs typeface="+mn-ea"/>
                <a:sym typeface="+mn-lt"/>
              </a:rPr>
              <a:t>左窄右宽，“木”捺改点，“朱”两横上短下长。</a:t>
            </a:r>
          </a:p>
        </p:txBody>
      </p:sp>
      <p:sp>
        <p:nvSpPr>
          <p:cNvPr id="5" name="TextBox 33"/>
          <p:cNvSpPr txBox="1">
            <a:spLocks noChangeArrowheads="1"/>
          </p:cNvSpPr>
          <p:nvPr/>
        </p:nvSpPr>
        <p:spPr bwMode="auto">
          <a:xfrm>
            <a:off x="4232728" y="2113761"/>
            <a:ext cx="2339975" cy="429895"/>
          </a:xfrm>
          <a:prstGeom prst="rect">
            <a:avLst/>
          </a:prstGeom>
          <a:solidFill>
            <a:schemeClr val="bg1"/>
          </a:solid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0000FF"/>
                </a:solidFill>
                <a:effectLst/>
                <a:uLnTx/>
                <a:uFillTx/>
                <a:latin typeface="+mn-lt"/>
                <a:ea typeface="+mn-ea"/>
                <a:cs typeface="+mn-ea"/>
                <a:sym typeface="+mn-lt"/>
              </a:rPr>
              <a:t>结构：</a:t>
            </a:r>
            <a:r>
              <a:rPr kumimoji="0" lang="zh-CN" altLang="en-US" sz="2200" b="0" i="0" u="none" strike="noStrike" kern="1200" cap="none" spc="0" normalizeH="0" baseline="0" noProof="0" dirty="0">
                <a:ln>
                  <a:noFill/>
                </a:ln>
                <a:solidFill>
                  <a:prstClr val="black"/>
                </a:solidFill>
                <a:effectLst/>
                <a:uLnTx/>
                <a:uFillTx/>
                <a:latin typeface="+mn-lt"/>
                <a:ea typeface="+mn-ea"/>
                <a:cs typeface="+mn-ea"/>
                <a:sym typeface="+mn-lt"/>
              </a:rPr>
              <a:t>左右</a:t>
            </a:r>
          </a:p>
        </p:txBody>
      </p:sp>
      <p:sp>
        <p:nvSpPr>
          <p:cNvPr id="7" name="TextBox 34"/>
          <p:cNvSpPr txBox="1">
            <a:spLocks noChangeArrowheads="1"/>
          </p:cNvSpPr>
          <p:nvPr/>
        </p:nvSpPr>
        <p:spPr bwMode="auto">
          <a:xfrm>
            <a:off x="4232727" y="2929736"/>
            <a:ext cx="4070697" cy="430887"/>
          </a:xfrm>
          <a:prstGeom prst="rect">
            <a:avLst/>
          </a:prstGeom>
          <a:noFill/>
          <a:ln>
            <a:noFill/>
          </a:ln>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0000FF"/>
                </a:solidFill>
                <a:effectLst/>
                <a:uLnTx/>
                <a:uFillTx/>
                <a:latin typeface="+mn-lt"/>
                <a:ea typeface="+mn-ea"/>
                <a:cs typeface="+mn-ea"/>
                <a:sym typeface="+mn-lt"/>
              </a:rPr>
              <a:t>组词：</a:t>
            </a:r>
            <a:r>
              <a:rPr kumimoji="0" lang="zh-CN" altLang="en-US" sz="2200" b="0" i="0" u="none" strike="noStrike" kern="1200" cap="none" spc="0" normalizeH="0" baseline="0" noProof="0" dirty="0">
                <a:ln>
                  <a:noFill/>
                </a:ln>
                <a:solidFill>
                  <a:prstClr val="black"/>
                </a:solidFill>
                <a:effectLst/>
                <a:uLnTx/>
                <a:uFillTx/>
                <a:latin typeface="+mn-lt"/>
                <a:ea typeface="+mn-ea"/>
                <a:cs typeface="+mn-ea"/>
                <a:sym typeface="+mn-lt"/>
              </a:rPr>
              <a:t>植株   株连   守株待兔</a:t>
            </a:r>
          </a:p>
        </p:txBody>
      </p:sp>
      <p:sp>
        <p:nvSpPr>
          <p:cNvPr id="8" name="TextBox 35"/>
          <p:cNvSpPr txBox="1">
            <a:spLocks noChangeArrowheads="1"/>
          </p:cNvSpPr>
          <p:nvPr/>
        </p:nvSpPr>
        <p:spPr bwMode="auto">
          <a:xfrm>
            <a:off x="4232728" y="3361536"/>
            <a:ext cx="4169150" cy="769441"/>
          </a:xfrm>
          <a:prstGeom prst="rect">
            <a:avLst/>
          </a:prstGeom>
          <a:noFill/>
          <a:ln>
            <a:noFill/>
          </a:ln>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0000FF"/>
                </a:solidFill>
                <a:effectLst/>
                <a:uLnTx/>
                <a:uFillTx/>
                <a:latin typeface="+mn-lt"/>
                <a:ea typeface="+mn-ea"/>
                <a:cs typeface="+mn-ea"/>
                <a:sym typeface="+mn-lt"/>
              </a:rPr>
              <a:t>造句：</a:t>
            </a:r>
            <a:r>
              <a:rPr kumimoji="0" lang="zh-CN" altLang="en-US" sz="2200" b="0" i="0" u="none" strike="noStrike" kern="1200" cap="none" spc="0" normalizeH="0" baseline="0" noProof="0" dirty="0">
                <a:ln>
                  <a:noFill/>
                </a:ln>
                <a:solidFill>
                  <a:prstClr val="black"/>
                </a:solidFill>
                <a:effectLst/>
                <a:uLnTx/>
                <a:uFillTx/>
                <a:latin typeface="+mn-lt"/>
                <a:ea typeface="+mn-ea"/>
                <a:cs typeface="+mn-ea"/>
                <a:sym typeface="+mn-lt"/>
              </a:rPr>
              <a:t>古代，一个人犯罪会株连九族。</a:t>
            </a:r>
          </a:p>
        </p:txBody>
      </p:sp>
      <p:sp>
        <p:nvSpPr>
          <p:cNvPr id="9" name="TextBox 36"/>
          <p:cNvSpPr txBox="1">
            <a:spLocks noChangeArrowheads="1"/>
          </p:cNvSpPr>
          <p:nvPr/>
        </p:nvSpPr>
        <p:spPr bwMode="auto">
          <a:xfrm>
            <a:off x="4232728" y="2497936"/>
            <a:ext cx="2905125" cy="429895"/>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0000FF"/>
                </a:solidFill>
                <a:effectLst/>
                <a:uLnTx/>
                <a:uFillTx/>
                <a:latin typeface="+mn-lt"/>
                <a:ea typeface="+mn-ea"/>
                <a:cs typeface="+mn-ea"/>
                <a:sym typeface="+mn-lt"/>
              </a:rPr>
              <a:t>部首：</a:t>
            </a:r>
            <a:r>
              <a:rPr kumimoji="0" lang="zh-CN" altLang="en-US" sz="2200" b="0" i="0" u="none" strike="noStrike" kern="1200" cap="none" spc="0" normalizeH="0" baseline="0" noProof="0" dirty="0">
                <a:ln>
                  <a:noFill/>
                </a:ln>
                <a:solidFill>
                  <a:prstClr val="black"/>
                </a:solidFill>
                <a:effectLst/>
                <a:uLnTx/>
                <a:uFillTx/>
                <a:latin typeface="+mn-lt"/>
                <a:ea typeface="+mn-ea"/>
                <a:cs typeface="+mn-ea"/>
                <a:sym typeface="+mn-lt"/>
              </a:rPr>
              <a:t>木</a:t>
            </a:r>
          </a:p>
        </p:txBody>
      </p:sp>
      <p:graphicFrame>
        <p:nvGraphicFramePr>
          <p:cNvPr id="10" name="Group 47"/>
          <p:cNvGraphicFramePr>
            <a:graphicFrameLocks noGrp="1"/>
          </p:cNvGraphicFramePr>
          <p:nvPr/>
        </p:nvGraphicFramePr>
        <p:xfrm>
          <a:off x="944218" y="2990502"/>
          <a:ext cx="2313454" cy="2279650"/>
        </p:xfrm>
        <a:graphic>
          <a:graphicData uri="http://schemas.openxmlformats.org/drawingml/2006/table">
            <a:tbl>
              <a:tblPr/>
              <a:tblGrid>
                <a:gridCol w="1146893">
                  <a:extLst>
                    <a:ext uri="{9D8B030D-6E8A-4147-A177-3AD203B41FA5}">
                      <a16:colId xmlns:a16="http://schemas.microsoft.com/office/drawing/2014/main" val="20000"/>
                    </a:ext>
                  </a:extLst>
                </a:gridCol>
                <a:gridCol w="1166561">
                  <a:extLst>
                    <a:ext uri="{9D8B030D-6E8A-4147-A177-3AD203B41FA5}">
                      <a16:colId xmlns:a16="http://schemas.microsoft.com/office/drawing/2014/main" val="20001"/>
                    </a:ext>
                  </a:extLst>
                </a:gridCol>
              </a:tblGrid>
              <a:tr h="1134468">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400" b="1" i="0" u="none" strike="noStrike" cap="none" normalizeH="0" baseline="0" dirty="0">
                        <a:ln>
                          <a:noFill/>
                        </a:ln>
                        <a:solidFill>
                          <a:srgbClr val="FFFFFF"/>
                        </a:solidFill>
                        <a:effectLst/>
                        <a:latin typeface="+mn-lt"/>
                        <a:ea typeface="+mn-ea"/>
                        <a:cs typeface="+mn-ea"/>
                        <a:sym typeface="+mn-lt"/>
                      </a:endParaRPr>
                    </a:p>
                  </a:txBody>
                  <a:tcPr marL="91449" marR="91449" marT="34299" marB="34299" horzOverflow="overflow">
                    <a:lnL w="28575" cap="flat" cmpd="sng" algn="ctr">
                      <a:solidFill>
                        <a:schemeClr val="tx1"/>
                      </a:solidFill>
                      <a:prstDash val="solid"/>
                      <a:round/>
                      <a:headEnd type="none" w="med" len="med"/>
                      <a:tailEnd type="none" w="med" len="med"/>
                    </a:lnL>
                    <a:lnR w="1905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400" b="1" i="0" u="none" strike="noStrike" cap="none" normalizeH="0" baseline="0" dirty="0">
                        <a:ln>
                          <a:noFill/>
                        </a:ln>
                        <a:solidFill>
                          <a:srgbClr val="FFFFFF"/>
                        </a:solidFill>
                        <a:effectLst/>
                        <a:latin typeface="+mn-lt"/>
                        <a:ea typeface="+mn-ea"/>
                        <a:cs typeface="+mn-ea"/>
                        <a:sym typeface="+mn-lt"/>
                      </a:endParaRPr>
                    </a:p>
                  </a:txBody>
                  <a:tcPr marL="91449" marR="91449" marT="34299" marB="34299" horzOverflow="overflow">
                    <a:lnL w="1905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45182">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400" b="0" i="0" u="none" strike="noStrike" cap="none" normalizeH="0" baseline="0" dirty="0">
                        <a:ln>
                          <a:noFill/>
                        </a:ln>
                        <a:solidFill>
                          <a:srgbClr val="000000"/>
                        </a:solidFill>
                        <a:effectLst/>
                        <a:latin typeface="+mn-lt"/>
                        <a:ea typeface="+mn-ea"/>
                        <a:cs typeface="+mn-ea"/>
                        <a:sym typeface="+mn-lt"/>
                      </a:endParaRPr>
                    </a:p>
                  </a:txBody>
                  <a:tcPr marL="91449" marR="91449" marT="34299" marB="34299" horzOverflow="overflow">
                    <a:lnL w="28575" cap="flat" cmpd="sng" algn="ctr">
                      <a:solidFill>
                        <a:schemeClr val="tx1"/>
                      </a:solidFill>
                      <a:prstDash val="solid"/>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400" b="0" i="0" u="none" strike="noStrike" cap="none" normalizeH="0" baseline="0" dirty="0">
                        <a:ln>
                          <a:noFill/>
                        </a:ln>
                        <a:solidFill>
                          <a:srgbClr val="000000"/>
                        </a:solidFill>
                        <a:effectLst/>
                        <a:latin typeface="+mn-lt"/>
                        <a:ea typeface="+mn-ea"/>
                        <a:cs typeface="+mn-ea"/>
                        <a:sym typeface="+mn-lt"/>
                      </a:endParaRPr>
                    </a:p>
                  </a:txBody>
                  <a:tcPr marL="91449" marR="91449" marT="34299" marB="34299" horzOverflow="overflow">
                    <a:lnL w="1905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1" name="文本框 10"/>
          <p:cNvSpPr txBox="1"/>
          <p:nvPr/>
        </p:nvSpPr>
        <p:spPr>
          <a:xfrm>
            <a:off x="1057746" y="2737393"/>
            <a:ext cx="2313454" cy="26460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600" b="0" i="0" u="none" strike="noStrike" kern="1200" cap="none" spc="0" normalizeH="0" baseline="0" noProof="0" dirty="0">
                <a:ln>
                  <a:noFill/>
                </a:ln>
                <a:solidFill>
                  <a:srgbClr val="C00000"/>
                </a:solidFill>
                <a:effectLst/>
                <a:uLnTx/>
                <a:uFillTx/>
                <a:cs typeface="+mn-ea"/>
                <a:sym typeface="+mn-lt"/>
              </a:rPr>
              <a:t>株</a:t>
            </a:r>
          </a:p>
        </p:txBody>
      </p:sp>
      <p:sp>
        <p:nvSpPr>
          <p:cNvPr id="12" name="文本框 11"/>
          <p:cNvSpPr txBox="1"/>
          <p:nvPr/>
        </p:nvSpPr>
        <p:spPr>
          <a:xfrm>
            <a:off x="1551348" y="1991434"/>
            <a:ext cx="1402037"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err="1">
                <a:ln>
                  <a:noFill/>
                </a:ln>
                <a:solidFill>
                  <a:prstClr val="black"/>
                </a:solidFill>
                <a:effectLst/>
                <a:uLnTx/>
                <a:uFillTx/>
                <a:cs typeface="+mn-ea"/>
                <a:sym typeface="+mn-lt"/>
              </a:rPr>
              <a:t>zhū</a:t>
            </a:r>
            <a:endParaRPr kumimoji="0" lang="en-US" altLang="zh-CN" sz="4400" b="0" i="0" u="none" strike="noStrike" kern="1200" cap="none" spc="0" normalizeH="0" baseline="0" noProof="0" dirty="0">
              <a:ln>
                <a:noFill/>
              </a:ln>
              <a:solidFill>
                <a:prstClr val="black"/>
              </a:solidFill>
              <a:effectLst/>
              <a:uLnTx/>
              <a:uFillTx/>
              <a:cs typeface="+mn-ea"/>
              <a:sym typeface="+mn-lt"/>
            </a:endParaRPr>
          </a:p>
        </p:txBody>
      </p:sp>
      <p:pic>
        <p:nvPicPr>
          <p:cNvPr id="13" name="Picture 2" descr="https://p.ssl.qhimg.com/t01b0d8878c580f0c72.gif?t=8.123372395833334?random=1577198809758"/>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754903" y="1242011"/>
            <a:ext cx="2593569" cy="25935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ppt_x"/>
                                          </p:val>
                                        </p:tav>
                                        <p:tav tm="100000">
                                          <p:val>
                                            <p:strVal val="#ppt_x"/>
                                          </p:val>
                                        </p:tav>
                                      </p:tavLst>
                                    </p:anim>
                                    <p:anim calcmode="lin" valueType="num">
                                      <p:cBhvr additive="base">
                                        <p:cTn id="3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p:bldP spid="5" grpId="0" bldLvl="0" animBg="1"/>
      <p:bldP spid="7" grpId="0"/>
      <p:bldP spid="8" grpId="0"/>
      <p:bldP spid="9"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60384" y="323334"/>
            <a:ext cx="1447832" cy="461665"/>
          </a:xfrm>
          <a:prstGeom prst="rect">
            <a:avLst/>
          </a:prstGeom>
        </p:spPr>
        <p:txBody>
          <a:bodyPr wrap="none">
            <a:spAutoFit/>
          </a:bodyPr>
          <a:lstStyle/>
          <a:p>
            <a:pPr lvl="0" algn="dist"/>
            <a:r>
              <a:rPr lang="zh-CN" altLang="en-US" sz="2400" b="1" dirty="0">
                <a:solidFill>
                  <a:prstClr val="black"/>
                </a:solidFill>
                <a:cs typeface="+mn-ea"/>
                <a:sym typeface="+mn-lt"/>
              </a:rPr>
              <a:t>字词揭秘</a:t>
            </a:r>
          </a:p>
        </p:txBody>
      </p:sp>
      <p:sp>
        <p:nvSpPr>
          <p:cNvPr id="14" name="Rectangle 31"/>
          <p:cNvSpPr>
            <a:spLocks noChangeArrowheads="1"/>
          </p:cNvSpPr>
          <p:nvPr/>
        </p:nvSpPr>
        <p:spPr bwMode="auto">
          <a:xfrm>
            <a:off x="1155825" y="3549443"/>
            <a:ext cx="3526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000" b="0" i="0" u="none" strike="noStrike" kern="1200" cap="none" spc="0" normalizeH="0" baseline="0" noProof="0">
                <a:ln>
                  <a:noFill/>
                </a:ln>
                <a:solidFill>
                  <a:srgbClr val="000000"/>
                </a:solidFill>
                <a:effectLst/>
                <a:uLnTx/>
                <a:uFillTx/>
                <a:latin typeface="+mn-lt"/>
                <a:ea typeface="+mn-ea"/>
                <a:cs typeface="+mn-ea"/>
                <a:sym typeface="+mn-lt"/>
              </a:rPr>
              <a:t> </a:t>
            </a:r>
            <a:endParaRPr kumimoji="0" lang="zh-CN" altLang="en-US" sz="1800" b="0" i="0" u="none" strike="noStrike" kern="1200" cap="none" spc="0" normalizeH="0" baseline="0" noProof="0">
              <a:ln>
                <a:noFill/>
              </a:ln>
              <a:solidFill>
                <a:prstClr val="black"/>
              </a:solidFill>
              <a:effectLst/>
              <a:uLnTx/>
              <a:uFillTx/>
              <a:latin typeface="+mn-lt"/>
              <a:ea typeface="+mn-ea"/>
              <a:cs typeface="+mn-ea"/>
              <a:sym typeface="+mn-lt"/>
            </a:endParaRPr>
          </a:p>
        </p:txBody>
      </p:sp>
      <p:sp>
        <p:nvSpPr>
          <p:cNvPr id="15" name="矩形 2"/>
          <p:cNvSpPr>
            <a:spLocks noChangeArrowheads="1"/>
          </p:cNvSpPr>
          <p:nvPr/>
        </p:nvSpPr>
        <p:spPr bwMode="auto">
          <a:xfrm>
            <a:off x="4254499" y="4295897"/>
            <a:ext cx="4399171" cy="76944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0000FF"/>
                </a:solidFill>
                <a:effectLst/>
                <a:uLnTx/>
                <a:uFillTx/>
                <a:cs typeface="+mn-ea"/>
                <a:sym typeface="+mn-lt"/>
              </a:rPr>
              <a:t>书写指导：</a:t>
            </a:r>
            <a:r>
              <a:rPr kumimoji="0" lang="zh-CN" altLang="en-US" sz="2200" b="0" i="0" u="none" strike="noStrike" kern="1200" cap="none" spc="0" normalizeH="0" baseline="0" noProof="0" dirty="0">
                <a:ln>
                  <a:noFill/>
                </a:ln>
                <a:solidFill>
                  <a:prstClr val="black"/>
                </a:solidFill>
                <a:effectLst/>
                <a:uLnTx/>
                <a:uFillTx/>
                <a:cs typeface="+mn-ea"/>
                <a:sym typeface="+mn-lt"/>
              </a:rPr>
              <a:t>左窄右宽，“土”底横长，盖住“寸”的横。</a:t>
            </a:r>
          </a:p>
        </p:txBody>
      </p:sp>
      <p:sp>
        <p:nvSpPr>
          <p:cNvPr id="16" name="TextBox 33"/>
          <p:cNvSpPr txBox="1">
            <a:spLocks noChangeArrowheads="1"/>
          </p:cNvSpPr>
          <p:nvPr/>
        </p:nvSpPr>
        <p:spPr bwMode="auto">
          <a:xfrm>
            <a:off x="4232728" y="2113761"/>
            <a:ext cx="2339975" cy="429895"/>
          </a:xfrm>
          <a:prstGeom prst="rect">
            <a:avLst/>
          </a:prstGeom>
          <a:solidFill>
            <a:schemeClr val="bg1"/>
          </a:solid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0000FF"/>
                </a:solidFill>
                <a:effectLst/>
                <a:uLnTx/>
                <a:uFillTx/>
                <a:latin typeface="+mn-lt"/>
                <a:ea typeface="+mn-ea"/>
                <a:cs typeface="+mn-ea"/>
                <a:sym typeface="+mn-lt"/>
              </a:rPr>
              <a:t>结构：</a:t>
            </a:r>
            <a:r>
              <a:rPr kumimoji="0" lang="zh-CN" altLang="en-US" sz="2200" b="0" i="0" u="none" strike="noStrike" kern="1200" cap="none" spc="0" normalizeH="0" baseline="0" noProof="0" dirty="0">
                <a:ln>
                  <a:noFill/>
                </a:ln>
                <a:solidFill>
                  <a:prstClr val="black"/>
                </a:solidFill>
                <a:effectLst/>
                <a:uLnTx/>
                <a:uFillTx/>
                <a:latin typeface="+mn-lt"/>
                <a:ea typeface="+mn-ea"/>
                <a:cs typeface="+mn-ea"/>
                <a:sym typeface="+mn-lt"/>
              </a:rPr>
              <a:t>左右</a:t>
            </a:r>
          </a:p>
        </p:txBody>
      </p:sp>
      <p:sp>
        <p:nvSpPr>
          <p:cNvPr id="17" name="TextBox 34"/>
          <p:cNvSpPr txBox="1">
            <a:spLocks noChangeArrowheads="1"/>
          </p:cNvSpPr>
          <p:nvPr/>
        </p:nvSpPr>
        <p:spPr bwMode="auto">
          <a:xfrm>
            <a:off x="4232728" y="2929736"/>
            <a:ext cx="3497262" cy="429895"/>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0000FF"/>
                </a:solidFill>
                <a:effectLst/>
                <a:uLnTx/>
                <a:uFillTx/>
                <a:latin typeface="+mn-lt"/>
                <a:ea typeface="+mn-ea"/>
                <a:cs typeface="+mn-ea"/>
                <a:sym typeface="+mn-lt"/>
              </a:rPr>
              <a:t>组词：</a:t>
            </a:r>
            <a:r>
              <a:rPr kumimoji="0" lang="zh-CN" altLang="en-US" sz="2200" b="0" i="0" u="none" strike="noStrike" kern="1200" cap="none" spc="0" normalizeH="0" baseline="0" noProof="0" dirty="0">
                <a:ln>
                  <a:noFill/>
                </a:ln>
                <a:solidFill>
                  <a:prstClr val="black"/>
                </a:solidFill>
                <a:effectLst/>
                <a:uLnTx/>
                <a:uFillTx/>
                <a:latin typeface="+mn-lt"/>
                <a:ea typeface="+mn-ea"/>
                <a:cs typeface="+mn-ea"/>
                <a:sym typeface="+mn-lt"/>
              </a:rPr>
              <a:t>等待    待遇     待命</a:t>
            </a:r>
          </a:p>
        </p:txBody>
      </p:sp>
      <p:sp>
        <p:nvSpPr>
          <p:cNvPr id="18" name="TextBox 35"/>
          <p:cNvSpPr txBox="1">
            <a:spLocks noChangeArrowheads="1"/>
          </p:cNvSpPr>
          <p:nvPr/>
        </p:nvSpPr>
        <p:spPr bwMode="auto">
          <a:xfrm>
            <a:off x="4232728" y="3361536"/>
            <a:ext cx="4167187" cy="769441"/>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0000FF"/>
                </a:solidFill>
                <a:effectLst/>
                <a:uLnTx/>
                <a:uFillTx/>
                <a:latin typeface="+mn-lt"/>
                <a:ea typeface="+mn-ea"/>
                <a:cs typeface="+mn-ea"/>
                <a:sym typeface="+mn-lt"/>
              </a:rPr>
              <a:t>造句：</a:t>
            </a:r>
            <a:r>
              <a:rPr kumimoji="0" lang="zh-CN" altLang="en-US" sz="2200" b="0" i="0" u="none" strike="noStrike" kern="1200" cap="none" spc="0" normalizeH="0" baseline="0" noProof="0" dirty="0">
                <a:ln>
                  <a:noFill/>
                </a:ln>
                <a:solidFill>
                  <a:prstClr val="black"/>
                </a:solidFill>
                <a:effectLst/>
                <a:uLnTx/>
                <a:uFillTx/>
                <a:latin typeface="+mn-lt"/>
                <a:ea typeface="+mn-ea"/>
                <a:cs typeface="+mn-ea"/>
                <a:sym typeface="+mn-lt"/>
              </a:rPr>
              <a:t>独立团的战士正等待战斗的命令。 </a:t>
            </a:r>
          </a:p>
        </p:txBody>
      </p:sp>
      <p:sp>
        <p:nvSpPr>
          <p:cNvPr id="19" name="TextBox 36"/>
          <p:cNvSpPr txBox="1">
            <a:spLocks noChangeArrowheads="1"/>
          </p:cNvSpPr>
          <p:nvPr/>
        </p:nvSpPr>
        <p:spPr bwMode="auto">
          <a:xfrm>
            <a:off x="4232728" y="2497936"/>
            <a:ext cx="2905125" cy="429895"/>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0000FF"/>
                </a:solidFill>
                <a:effectLst/>
                <a:uLnTx/>
                <a:uFillTx/>
                <a:latin typeface="+mn-lt"/>
                <a:ea typeface="+mn-ea"/>
                <a:cs typeface="+mn-ea"/>
                <a:sym typeface="+mn-lt"/>
              </a:rPr>
              <a:t>部首：</a:t>
            </a:r>
            <a:r>
              <a:rPr kumimoji="0" lang="zh-CN" altLang="en-US" sz="2200" b="0" i="0" u="none" strike="noStrike" kern="1200" cap="none" spc="0" normalizeH="0" baseline="0" noProof="0" dirty="0">
                <a:ln>
                  <a:noFill/>
                </a:ln>
                <a:solidFill>
                  <a:prstClr val="black"/>
                </a:solidFill>
                <a:effectLst/>
                <a:uLnTx/>
                <a:uFillTx/>
                <a:latin typeface="+mn-lt"/>
                <a:ea typeface="+mn-ea"/>
                <a:cs typeface="+mn-ea"/>
                <a:sym typeface="+mn-lt"/>
              </a:rPr>
              <a:t>彳</a:t>
            </a:r>
          </a:p>
        </p:txBody>
      </p:sp>
      <p:graphicFrame>
        <p:nvGraphicFramePr>
          <p:cNvPr id="20" name="Group 47"/>
          <p:cNvGraphicFramePr>
            <a:graphicFrameLocks noGrp="1"/>
          </p:cNvGraphicFramePr>
          <p:nvPr/>
        </p:nvGraphicFramePr>
        <p:xfrm>
          <a:off x="944218" y="2990502"/>
          <a:ext cx="2313454" cy="2279650"/>
        </p:xfrm>
        <a:graphic>
          <a:graphicData uri="http://schemas.openxmlformats.org/drawingml/2006/table">
            <a:tbl>
              <a:tblPr/>
              <a:tblGrid>
                <a:gridCol w="1146893">
                  <a:extLst>
                    <a:ext uri="{9D8B030D-6E8A-4147-A177-3AD203B41FA5}">
                      <a16:colId xmlns:a16="http://schemas.microsoft.com/office/drawing/2014/main" val="20000"/>
                    </a:ext>
                  </a:extLst>
                </a:gridCol>
                <a:gridCol w="1166561">
                  <a:extLst>
                    <a:ext uri="{9D8B030D-6E8A-4147-A177-3AD203B41FA5}">
                      <a16:colId xmlns:a16="http://schemas.microsoft.com/office/drawing/2014/main" val="20001"/>
                    </a:ext>
                  </a:extLst>
                </a:gridCol>
              </a:tblGrid>
              <a:tr h="1134468">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400" b="1" i="0" u="none" strike="noStrike" cap="none" normalizeH="0" baseline="0" dirty="0">
                        <a:ln>
                          <a:noFill/>
                        </a:ln>
                        <a:solidFill>
                          <a:srgbClr val="FFFFFF"/>
                        </a:solidFill>
                        <a:effectLst/>
                        <a:latin typeface="+mn-lt"/>
                        <a:ea typeface="+mn-ea"/>
                        <a:cs typeface="+mn-ea"/>
                        <a:sym typeface="+mn-lt"/>
                      </a:endParaRPr>
                    </a:p>
                  </a:txBody>
                  <a:tcPr marL="91449" marR="91449" marT="34299" marB="34299" horzOverflow="overflow">
                    <a:lnL w="28575" cap="flat" cmpd="sng" algn="ctr">
                      <a:solidFill>
                        <a:schemeClr val="tx1"/>
                      </a:solidFill>
                      <a:prstDash val="solid"/>
                      <a:round/>
                      <a:headEnd type="none" w="med" len="med"/>
                      <a:tailEnd type="none" w="med" len="med"/>
                    </a:lnL>
                    <a:lnR w="1905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400" b="1" i="0" u="none" strike="noStrike" cap="none" normalizeH="0" baseline="0" dirty="0">
                        <a:ln>
                          <a:noFill/>
                        </a:ln>
                        <a:solidFill>
                          <a:srgbClr val="FFFFFF"/>
                        </a:solidFill>
                        <a:effectLst/>
                        <a:latin typeface="+mn-lt"/>
                        <a:ea typeface="+mn-ea"/>
                        <a:cs typeface="+mn-ea"/>
                        <a:sym typeface="+mn-lt"/>
                      </a:endParaRPr>
                    </a:p>
                  </a:txBody>
                  <a:tcPr marL="91449" marR="91449" marT="34299" marB="34299" horzOverflow="overflow">
                    <a:lnL w="1905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45182">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400" b="0" i="0" u="none" strike="noStrike" cap="none" normalizeH="0" baseline="0" dirty="0">
                        <a:ln>
                          <a:noFill/>
                        </a:ln>
                        <a:solidFill>
                          <a:srgbClr val="000000"/>
                        </a:solidFill>
                        <a:effectLst/>
                        <a:latin typeface="+mn-lt"/>
                        <a:ea typeface="+mn-ea"/>
                        <a:cs typeface="+mn-ea"/>
                        <a:sym typeface="+mn-lt"/>
                      </a:endParaRPr>
                    </a:p>
                  </a:txBody>
                  <a:tcPr marL="91449" marR="91449" marT="34299" marB="34299" horzOverflow="overflow">
                    <a:lnL w="28575" cap="flat" cmpd="sng" algn="ctr">
                      <a:solidFill>
                        <a:schemeClr val="tx1"/>
                      </a:solidFill>
                      <a:prstDash val="solid"/>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400" b="0" i="0" u="none" strike="noStrike" cap="none" normalizeH="0" baseline="0" dirty="0">
                        <a:ln>
                          <a:noFill/>
                        </a:ln>
                        <a:solidFill>
                          <a:srgbClr val="000000"/>
                        </a:solidFill>
                        <a:effectLst/>
                        <a:latin typeface="+mn-lt"/>
                        <a:ea typeface="+mn-ea"/>
                        <a:cs typeface="+mn-ea"/>
                        <a:sym typeface="+mn-lt"/>
                      </a:endParaRPr>
                    </a:p>
                  </a:txBody>
                  <a:tcPr marL="91449" marR="91449" marT="34299" marB="34299" horzOverflow="overflow">
                    <a:lnL w="1905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1" name="文本框 20"/>
          <p:cNvSpPr txBox="1"/>
          <p:nvPr/>
        </p:nvSpPr>
        <p:spPr>
          <a:xfrm>
            <a:off x="989829" y="2737867"/>
            <a:ext cx="2313454" cy="26460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600" b="0" i="0" u="none" strike="noStrike" kern="1200" cap="none" spc="0" normalizeH="0" baseline="0" noProof="0" dirty="0">
                <a:ln>
                  <a:noFill/>
                </a:ln>
                <a:solidFill>
                  <a:srgbClr val="C00000"/>
                </a:solidFill>
                <a:effectLst/>
                <a:uLnTx/>
                <a:uFillTx/>
                <a:cs typeface="+mn-ea"/>
                <a:sym typeface="+mn-lt"/>
              </a:rPr>
              <a:t>待</a:t>
            </a:r>
          </a:p>
        </p:txBody>
      </p:sp>
      <p:sp>
        <p:nvSpPr>
          <p:cNvPr id="22" name="文本框 21"/>
          <p:cNvSpPr txBox="1"/>
          <p:nvPr/>
        </p:nvSpPr>
        <p:spPr>
          <a:xfrm>
            <a:off x="1621288" y="1963554"/>
            <a:ext cx="938077"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err="1">
                <a:ln>
                  <a:noFill/>
                </a:ln>
                <a:solidFill>
                  <a:prstClr val="black"/>
                </a:solidFill>
                <a:effectLst/>
                <a:uLnTx/>
                <a:uFillTx/>
                <a:cs typeface="+mn-ea"/>
                <a:sym typeface="+mn-lt"/>
              </a:rPr>
              <a:t>dài</a:t>
            </a:r>
            <a:endParaRPr kumimoji="0" lang="zh-CN" altLang="en-US" sz="4400" b="0" i="0" u="none" strike="noStrike" kern="1200" cap="none" spc="0" normalizeH="0" baseline="0" noProof="0" dirty="0">
              <a:ln>
                <a:noFill/>
              </a:ln>
              <a:solidFill>
                <a:prstClr val="black"/>
              </a:solidFill>
              <a:effectLst/>
              <a:uLnTx/>
              <a:uFillTx/>
              <a:cs typeface="+mn-ea"/>
              <a:sym typeface="+mn-lt"/>
            </a:endParaRPr>
          </a:p>
        </p:txBody>
      </p:sp>
      <p:pic>
        <p:nvPicPr>
          <p:cNvPr id="23" name="Picture 2" descr="https://p.ssl.qhimg.com/t0142c160cc320a8839.gif?t=7.233723958333333?random=157719907705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747608" y="1269567"/>
            <a:ext cx="2338068" cy="23380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p:bldP spid="16" grpId="0" bldLvl="0" animBg="1"/>
      <p:bldP spid="17" grpId="0"/>
      <p:bldP spid="18" grpId="0"/>
      <p:bldP spid="19"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60384" y="323334"/>
            <a:ext cx="1447832" cy="461665"/>
          </a:xfrm>
          <a:prstGeom prst="rect">
            <a:avLst/>
          </a:prstGeom>
        </p:spPr>
        <p:txBody>
          <a:bodyPr wrap="none">
            <a:spAutoFit/>
          </a:bodyPr>
          <a:lstStyle/>
          <a:p>
            <a:pPr lvl="0" algn="dist"/>
            <a:r>
              <a:rPr lang="zh-CN" altLang="en-US" sz="2400" b="1" dirty="0">
                <a:solidFill>
                  <a:prstClr val="black"/>
                </a:solidFill>
                <a:cs typeface="+mn-ea"/>
                <a:sym typeface="+mn-lt"/>
              </a:rPr>
              <a:t>字词揭秘</a:t>
            </a:r>
          </a:p>
        </p:txBody>
      </p:sp>
      <p:sp>
        <p:nvSpPr>
          <p:cNvPr id="3" name="Rectangle 31"/>
          <p:cNvSpPr>
            <a:spLocks noChangeArrowheads="1"/>
          </p:cNvSpPr>
          <p:nvPr/>
        </p:nvSpPr>
        <p:spPr bwMode="auto">
          <a:xfrm>
            <a:off x="1155825" y="3549443"/>
            <a:ext cx="3526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000" b="0" i="0" u="none" strike="noStrike" kern="1200" cap="none" spc="0" normalizeH="0" baseline="0" noProof="0">
                <a:ln>
                  <a:noFill/>
                </a:ln>
                <a:solidFill>
                  <a:srgbClr val="000000"/>
                </a:solidFill>
                <a:effectLst/>
                <a:uLnTx/>
                <a:uFillTx/>
                <a:latin typeface="+mn-lt"/>
                <a:ea typeface="+mn-ea"/>
                <a:cs typeface="+mn-ea"/>
                <a:sym typeface="+mn-lt"/>
              </a:rPr>
              <a:t> </a:t>
            </a:r>
            <a:endParaRPr kumimoji="0" lang="zh-CN" altLang="en-US" sz="1800" b="0" i="0" u="none" strike="noStrike" kern="1200" cap="none" spc="0" normalizeH="0" baseline="0" noProof="0">
              <a:ln>
                <a:noFill/>
              </a:ln>
              <a:solidFill>
                <a:prstClr val="black"/>
              </a:solidFill>
              <a:effectLst/>
              <a:uLnTx/>
              <a:uFillTx/>
              <a:latin typeface="+mn-lt"/>
              <a:ea typeface="+mn-ea"/>
              <a:cs typeface="+mn-ea"/>
              <a:sym typeface="+mn-lt"/>
            </a:endParaRPr>
          </a:p>
        </p:txBody>
      </p:sp>
      <p:sp>
        <p:nvSpPr>
          <p:cNvPr id="4" name="矩形 2"/>
          <p:cNvSpPr>
            <a:spLocks noChangeArrowheads="1"/>
          </p:cNvSpPr>
          <p:nvPr/>
        </p:nvSpPr>
        <p:spPr bwMode="auto">
          <a:xfrm>
            <a:off x="4034178" y="4537657"/>
            <a:ext cx="4145415" cy="76944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0000FF"/>
                </a:solidFill>
                <a:effectLst/>
                <a:uLnTx/>
                <a:uFillTx/>
                <a:cs typeface="+mn-ea"/>
                <a:sym typeface="+mn-lt"/>
              </a:rPr>
              <a:t>书写指导：</a:t>
            </a:r>
            <a:r>
              <a:rPr kumimoji="0" lang="zh-CN" altLang="en-US" sz="2200" b="0" i="0" u="none" strike="noStrike" kern="1200" cap="none" spc="0" normalizeH="0" baseline="0" noProof="0" dirty="0">
                <a:ln>
                  <a:noFill/>
                </a:ln>
                <a:solidFill>
                  <a:prstClr val="black"/>
                </a:solidFill>
                <a:effectLst/>
                <a:uLnTx/>
                <a:uFillTx/>
                <a:cs typeface="+mn-ea"/>
                <a:sym typeface="+mn-lt"/>
              </a:rPr>
              <a:t>上窄下宽，“木”字的横在竖中线上，撇、捺舒展。</a:t>
            </a:r>
          </a:p>
        </p:txBody>
      </p:sp>
      <p:sp>
        <p:nvSpPr>
          <p:cNvPr id="5" name="TextBox 33"/>
          <p:cNvSpPr txBox="1">
            <a:spLocks noChangeArrowheads="1"/>
          </p:cNvSpPr>
          <p:nvPr/>
        </p:nvSpPr>
        <p:spPr bwMode="auto">
          <a:xfrm>
            <a:off x="4012407" y="2355521"/>
            <a:ext cx="2339975" cy="429895"/>
          </a:xfrm>
          <a:prstGeom prst="rect">
            <a:avLst/>
          </a:prstGeom>
          <a:solidFill>
            <a:schemeClr val="bg1"/>
          </a:solid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0000FF"/>
                </a:solidFill>
                <a:effectLst/>
                <a:uLnTx/>
                <a:uFillTx/>
                <a:latin typeface="+mn-lt"/>
                <a:ea typeface="+mn-ea"/>
                <a:cs typeface="+mn-ea"/>
                <a:sym typeface="+mn-lt"/>
              </a:rPr>
              <a:t>结构：</a:t>
            </a:r>
            <a:r>
              <a:rPr kumimoji="0" lang="zh-CN" altLang="en-US" sz="2200" b="0" i="0" u="none" strike="noStrike" kern="1200" cap="none" spc="0" normalizeH="0" baseline="0" noProof="0" dirty="0">
                <a:ln>
                  <a:noFill/>
                </a:ln>
                <a:solidFill>
                  <a:prstClr val="black"/>
                </a:solidFill>
                <a:effectLst/>
                <a:uLnTx/>
                <a:uFillTx/>
                <a:latin typeface="+mn-lt"/>
                <a:ea typeface="+mn-ea"/>
                <a:cs typeface="+mn-ea"/>
                <a:sym typeface="+mn-lt"/>
              </a:rPr>
              <a:t>上下</a:t>
            </a:r>
          </a:p>
        </p:txBody>
      </p:sp>
      <p:sp>
        <p:nvSpPr>
          <p:cNvPr id="7" name="TextBox 34"/>
          <p:cNvSpPr txBox="1">
            <a:spLocks noChangeArrowheads="1"/>
          </p:cNvSpPr>
          <p:nvPr/>
        </p:nvSpPr>
        <p:spPr bwMode="auto">
          <a:xfrm>
            <a:off x="4012406" y="3171496"/>
            <a:ext cx="4070697" cy="430887"/>
          </a:xfrm>
          <a:prstGeom prst="rect">
            <a:avLst/>
          </a:prstGeom>
          <a:noFill/>
          <a:ln>
            <a:noFill/>
          </a:ln>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0000FF"/>
                </a:solidFill>
                <a:effectLst/>
                <a:uLnTx/>
                <a:uFillTx/>
                <a:latin typeface="+mn-lt"/>
                <a:ea typeface="+mn-ea"/>
                <a:cs typeface="+mn-ea"/>
                <a:sym typeface="+mn-lt"/>
              </a:rPr>
              <a:t>组词：</a:t>
            </a:r>
            <a:r>
              <a:rPr kumimoji="0" lang="zh-CN" altLang="en-US" sz="2200" b="0" i="0" u="none" strike="noStrike" kern="1200" cap="none" spc="0" normalizeH="0" baseline="0" noProof="0" dirty="0">
                <a:ln>
                  <a:noFill/>
                </a:ln>
                <a:solidFill>
                  <a:prstClr val="black"/>
                </a:solidFill>
                <a:effectLst/>
                <a:uLnTx/>
                <a:uFillTx/>
                <a:latin typeface="+mn-lt"/>
                <a:ea typeface="+mn-ea"/>
                <a:cs typeface="+mn-ea"/>
                <a:sym typeface="+mn-lt"/>
              </a:rPr>
              <a:t>宋朝    宋代   宋体</a:t>
            </a:r>
          </a:p>
        </p:txBody>
      </p:sp>
      <p:sp>
        <p:nvSpPr>
          <p:cNvPr id="8" name="TextBox 35"/>
          <p:cNvSpPr txBox="1">
            <a:spLocks noChangeArrowheads="1"/>
          </p:cNvSpPr>
          <p:nvPr/>
        </p:nvSpPr>
        <p:spPr bwMode="auto">
          <a:xfrm>
            <a:off x="4012407" y="3603296"/>
            <a:ext cx="4167187" cy="430887"/>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0000FF"/>
                </a:solidFill>
                <a:effectLst/>
                <a:uLnTx/>
                <a:uFillTx/>
                <a:latin typeface="+mn-lt"/>
                <a:ea typeface="+mn-ea"/>
                <a:cs typeface="+mn-ea"/>
                <a:sym typeface="+mn-lt"/>
              </a:rPr>
              <a:t>造句：</a:t>
            </a:r>
            <a:r>
              <a:rPr kumimoji="0" lang="zh-CN" altLang="en-US" sz="2200" b="0" i="0" u="none" strike="noStrike" kern="1200" cap="none" spc="0" normalizeH="0" baseline="0" noProof="0" dirty="0">
                <a:ln>
                  <a:noFill/>
                </a:ln>
                <a:solidFill>
                  <a:prstClr val="black"/>
                </a:solidFill>
                <a:effectLst/>
                <a:uLnTx/>
                <a:uFillTx/>
                <a:latin typeface="+mn-lt"/>
                <a:ea typeface="+mn-ea"/>
                <a:cs typeface="+mn-ea"/>
                <a:sym typeface="+mn-lt"/>
              </a:rPr>
              <a:t>岳飞时宋朝时的抗金英雄。</a:t>
            </a:r>
          </a:p>
        </p:txBody>
      </p:sp>
      <p:sp>
        <p:nvSpPr>
          <p:cNvPr id="9" name="TextBox 36"/>
          <p:cNvSpPr txBox="1">
            <a:spLocks noChangeArrowheads="1"/>
          </p:cNvSpPr>
          <p:nvPr/>
        </p:nvSpPr>
        <p:spPr bwMode="auto">
          <a:xfrm>
            <a:off x="4012407" y="2739696"/>
            <a:ext cx="2905125" cy="429895"/>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0000FF"/>
                </a:solidFill>
                <a:effectLst/>
                <a:uLnTx/>
                <a:uFillTx/>
                <a:latin typeface="+mn-lt"/>
                <a:ea typeface="+mn-ea"/>
                <a:cs typeface="+mn-ea"/>
                <a:sym typeface="+mn-lt"/>
              </a:rPr>
              <a:t>部首：</a:t>
            </a:r>
            <a:r>
              <a:rPr kumimoji="0" lang="zh-CN" altLang="en-US" sz="2200" b="0" i="0" u="none" strike="noStrike" kern="1200" cap="none" spc="0" normalizeH="0" baseline="0" noProof="0" dirty="0">
                <a:ln>
                  <a:noFill/>
                </a:ln>
                <a:solidFill>
                  <a:prstClr val="black"/>
                </a:solidFill>
                <a:effectLst/>
                <a:uLnTx/>
                <a:uFillTx/>
                <a:latin typeface="+mn-lt"/>
                <a:ea typeface="+mn-ea"/>
                <a:cs typeface="+mn-ea"/>
                <a:sym typeface="+mn-lt"/>
              </a:rPr>
              <a:t>宀</a:t>
            </a:r>
          </a:p>
        </p:txBody>
      </p:sp>
      <p:graphicFrame>
        <p:nvGraphicFramePr>
          <p:cNvPr id="10" name="Group 47"/>
          <p:cNvGraphicFramePr>
            <a:graphicFrameLocks noGrp="1"/>
          </p:cNvGraphicFramePr>
          <p:nvPr/>
        </p:nvGraphicFramePr>
        <p:xfrm>
          <a:off x="944218" y="2990502"/>
          <a:ext cx="2494722" cy="2279650"/>
        </p:xfrm>
        <a:graphic>
          <a:graphicData uri="http://schemas.openxmlformats.org/drawingml/2006/table">
            <a:tbl>
              <a:tblPr/>
              <a:tblGrid>
                <a:gridCol w="1236757">
                  <a:extLst>
                    <a:ext uri="{9D8B030D-6E8A-4147-A177-3AD203B41FA5}">
                      <a16:colId xmlns:a16="http://schemas.microsoft.com/office/drawing/2014/main" val="20000"/>
                    </a:ext>
                  </a:extLst>
                </a:gridCol>
                <a:gridCol w="1257965">
                  <a:extLst>
                    <a:ext uri="{9D8B030D-6E8A-4147-A177-3AD203B41FA5}">
                      <a16:colId xmlns:a16="http://schemas.microsoft.com/office/drawing/2014/main" val="20001"/>
                    </a:ext>
                  </a:extLst>
                </a:gridCol>
              </a:tblGrid>
              <a:tr h="1134468">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400" b="1" i="0" u="none" strike="noStrike" cap="none" normalizeH="0" baseline="0" dirty="0">
                        <a:ln>
                          <a:noFill/>
                        </a:ln>
                        <a:solidFill>
                          <a:srgbClr val="FFFFFF"/>
                        </a:solidFill>
                        <a:effectLst/>
                        <a:latin typeface="+mn-lt"/>
                        <a:ea typeface="+mn-ea"/>
                        <a:cs typeface="+mn-ea"/>
                        <a:sym typeface="+mn-lt"/>
                      </a:endParaRPr>
                    </a:p>
                  </a:txBody>
                  <a:tcPr marL="91449" marR="91449" marT="34299" marB="34299" horzOverflow="overflow">
                    <a:lnL w="28575" cap="flat" cmpd="sng" algn="ctr">
                      <a:solidFill>
                        <a:schemeClr val="tx1"/>
                      </a:solidFill>
                      <a:prstDash val="solid"/>
                      <a:round/>
                      <a:headEnd type="none" w="med" len="med"/>
                      <a:tailEnd type="none" w="med" len="med"/>
                    </a:lnL>
                    <a:lnR w="1905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400" b="1" i="0" u="none" strike="noStrike" cap="none" normalizeH="0" baseline="0" dirty="0">
                        <a:ln>
                          <a:noFill/>
                        </a:ln>
                        <a:solidFill>
                          <a:srgbClr val="FFFFFF"/>
                        </a:solidFill>
                        <a:effectLst/>
                        <a:latin typeface="+mn-lt"/>
                        <a:ea typeface="+mn-ea"/>
                        <a:cs typeface="+mn-ea"/>
                        <a:sym typeface="+mn-lt"/>
                      </a:endParaRPr>
                    </a:p>
                  </a:txBody>
                  <a:tcPr marL="91449" marR="91449" marT="34299" marB="34299" horzOverflow="overflow">
                    <a:lnL w="1905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45182">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400" b="0" i="0" u="none" strike="noStrike" cap="none" normalizeH="0" baseline="0" dirty="0">
                        <a:ln>
                          <a:noFill/>
                        </a:ln>
                        <a:solidFill>
                          <a:srgbClr val="000000"/>
                        </a:solidFill>
                        <a:effectLst/>
                        <a:latin typeface="+mn-lt"/>
                        <a:ea typeface="+mn-ea"/>
                        <a:cs typeface="+mn-ea"/>
                        <a:sym typeface="+mn-lt"/>
                      </a:endParaRPr>
                    </a:p>
                  </a:txBody>
                  <a:tcPr marL="91449" marR="91449" marT="34299" marB="34299" horzOverflow="overflow">
                    <a:lnL w="28575" cap="flat" cmpd="sng" algn="ctr">
                      <a:solidFill>
                        <a:schemeClr val="tx1"/>
                      </a:solidFill>
                      <a:prstDash val="solid"/>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400" b="0" i="0" u="none" strike="noStrike" cap="none" normalizeH="0" baseline="0" dirty="0">
                        <a:ln>
                          <a:noFill/>
                        </a:ln>
                        <a:solidFill>
                          <a:srgbClr val="000000"/>
                        </a:solidFill>
                        <a:effectLst/>
                        <a:latin typeface="+mn-lt"/>
                        <a:ea typeface="+mn-ea"/>
                        <a:cs typeface="+mn-ea"/>
                        <a:sym typeface="+mn-lt"/>
                      </a:endParaRPr>
                    </a:p>
                  </a:txBody>
                  <a:tcPr marL="91449" marR="91449" marT="34299" marB="34299" horzOverflow="overflow">
                    <a:lnL w="1905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1" name="文本框 10"/>
          <p:cNvSpPr txBox="1"/>
          <p:nvPr/>
        </p:nvSpPr>
        <p:spPr>
          <a:xfrm>
            <a:off x="1125487" y="2718885"/>
            <a:ext cx="2313454" cy="26468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600" b="0" i="0" u="none" strike="noStrike" kern="1200" cap="none" spc="0" normalizeH="0" baseline="0" noProof="0" dirty="0">
                <a:ln>
                  <a:noFill/>
                </a:ln>
                <a:solidFill>
                  <a:srgbClr val="C00000"/>
                </a:solidFill>
                <a:effectLst/>
                <a:uLnTx/>
                <a:uFillTx/>
                <a:cs typeface="+mn-ea"/>
                <a:sym typeface="+mn-lt"/>
              </a:rPr>
              <a:t>宋</a:t>
            </a:r>
          </a:p>
        </p:txBody>
      </p:sp>
      <p:sp>
        <p:nvSpPr>
          <p:cNvPr id="12" name="文本框 11"/>
          <p:cNvSpPr txBox="1"/>
          <p:nvPr/>
        </p:nvSpPr>
        <p:spPr>
          <a:xfrm>
            <a:off x="1506797" y="1879445"/>
            <a:ext cx="1452642"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err="1">
                <a:ln>
                  <a:noFill/>
                </a:ln>
                <a:solidFill>
                  <a:prstClr val="black"/>
                </a:solidFill>
                <a:effectLst/>
                <a:uLnTx/>
                <a:uFillTx/>
                <a:cs typeface="+mn-ea"/>
                <a:sym typeface="+mn-lt"/>
              </a:rPr>
              <a:t>sòng</a:t>
            </a:r>
            <a:endParaRPr kumimoji="0" lang="zh-CN" altLang="en-US" sz="4400" b="0" i="0" u="none" strike="noStrike" kern="1200" cap="none" spc="0" normalizeH="0" baseline="0" noProof="0" dirty="0">
              <a:ln>
                <a:noFill/>
              </a:ln>
              <a:solidFill>
                <a:prstClr val="black"/>
              </a:solidFill>
              <a:effectLst/>
              <a:uLnTx/>
              <a:uFillTx/>
              <a:cs typeface="+mn-ea"/>
              <a:sym typeface="+mn-lt"/>
            </a:endParaRPr>
          </a:p>
        </p:txBody>
      </p:sp>
      <p:pic>
        <p:nvPicPr>
          <p:cNvPr id="13" name="Picture 2" descr="https://p.ssl.qhimg.com/t01b528214a141c08da.gif?t=5.320149739583333?random=1577199450208"/>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540192" y="1140439"/>
            <a:ext cx="2252774" cy="22527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ppt_x"/>
                                          </p:val>
                                        </p:tav>
                                        <p:tav tm="100000">
                                          <p:val>
                                            <p:strVal val="#ppt_x"/>
                                          </p:val>
                                        </p:tav>
                                      </p:tavLst>
                                    </p:anim>
                                    <p:anim calcmode="lin" valueType="num">
                                      <p:cBhvr additive="base">
                                        <p:cTn id="3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p:bldP spid="5" grpId="0" bldLvl="0" animBg="1"/>
      <p:bldP spid="7" grpId="0"/>
      <p:bldP spid="8" grpId="0"/>
      <p:bldP spid="9"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60384" y="323334"/>
            <a:ext cx="1447832" cy="461665"/>
          </a:xfrm>
          <a:prstGeom prst="rect">
            <a:avLst/>
          </a:prstGeom>
        </p:spPr>
        <p:txBody>
          <a:bodyPr wrap="none">
            <a:spAutoFit/>
          </a:bodyPr>
          <a:lstStyle/>
          <a:p>
            <a:pPr lvl="0" algn="dist"/>
            <a:r>
              <a:rPr lang="zh-CN" altLang="en-US" sz="2400" b="1" dirty="0">
                <a:solidFill>
                  <a:prstClr val="black"/>
                </a:solidFill>
                <a:cs typeface="+mn-ea"/>
                <a:sym typeface="+mn-lt"/>
              </a:rPr>
              <a:t>字词揭秘</a:t>
            </a:r>
          </a:p>
        </p:txBody>
      </p:sp>
      <p:sp>
        <p:nvSpPr>
          <p:cNvPr id="3" name="矩形 2"/>
          <p:cNvSpPr>
            <a:spLocks noChangeArrowheads="1"/>
          </p:cNvSpPr>
          <p:nvPr/>
        </p:nvSpPr>
        <p:spPr bwMode="auto">
          <a:xfrm>
            <a:off x="3967463" y="4614994"/>
            <a:ext cx="4167187" cy="76944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0000FF"/>
                </a:solidFill>
                <a:effectLst/>
                <a:uLnTx/>
                <a:uFillTx/>
                <a:cs typeface="+mn-ea"/>
                <a:sym typeface="+mn-lt"/>
              </a:rPr>
              <a:t>书写指导：</a:t>
            </a:r>
            <a:r>
              <a:rPr kumimoji="0" lang="zh-CN" altLang="en-US" sz="2200" b="0" i="0" u="none" strike="noStrike" kern="1200" cap="none" spc="0" normalizeH="0" baseline="0" noProof="0" dirty="0">
                <a:ln>
                  <a:noFill/>
                </a:ln>
                <a:solidFill>
                  <a:prstClr val="black"/>
                </a:solidFill>
                <a:effectLst/>
                <a:uLnTx/>
                <a:uFillTx/>
                <a:cs typeface="+mn-ea"/>
                <a:sym typeface="+mn-lt"/>
              </a:rPr>
              <a:t>左窄右宽，“耒”首笔是横，末笔捺改点。</a:t>
            </a:r>
          </a:p>
        </p:txBody>
      </p:sp>
      <p:sp>
        <p:nvSpPr>
          <p:cNvPr id="4" name="TextBox 33"/>
          <p:cNvSpPr txBox="1">
            <a:spLocks noChangeArrowheads="1"/>
          </p:cNvSpPr>
          <p:nvPr/>
        </p:nvSpPr>
        <p:spPr bwMode="auto">
          <a:xfrm>
            <a:off x="3983271" y="2511568"/>
            <a:ext cx="2339975" cy="429895"/>
          </a:xfrm>
          <a:prstGeom prst="rect">
            <a:avLst/>
          </a:prstGeom>
          <a:solidFill>
            <a:schemeClr val="bg1"/>
          </a:solid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0000FF"/>
                </a:solidFill>
                <a:effectLst/>
                <a:uLnTx/>
                <a:uFillTx/>
                <a:latin typeface="+mn-lt"/>
                <a:ea typeface="+mn-ea"/>
                <a:cs typeface="+mn-ea"/>
                <a:sym typeface="+mn-lt"/>
              </a:rPr>
              <a:t>结构：</a:t>
            </a:r>
            <a:r>
              <a:rPr kumimoji="0" lang="zh-CN" altLang="en-US" sz="2200" b="0" i="0" u="none" strike="noStrike" kern="1200" cap="none" spc="0" normalizeH="0" baseline="0" noProof="0" dirty="0">
                <a:ln>
                  <a:noFill/>
                </a:ln>
                <a:solidFill>
                  <a:prstClr val="black"/>
                </a:solidFill>
                <a:effectLst/>
                <a:uLnTx/>
                <a:uFillTx/>
                <a:latin typeface="+mn-lt"/>
                <a:ea typeface="+mn-ea"/>
                <a:cs typeface="+mn-ea"/>
                <a:sym typeface="+mn-lt"/>
              </a:rPr>
              <a:t>左右</a:t>
            </a:r>
          </a:p>
        </p:txBody>
      </p:sp>
      <p:sp>
        <p:nvSpPr>
          <p:cNvPr id="5" name="TextBox 34"/>
          <p:cNvSpPr txBox="1">
            <a:spLocks noChangeArrowheads="1"/>
          </p:cNvSpPr>
          <p:nvPr/>
        </p:nvSpPr>
        <p:spPr bwMode="auto">
          <a:xfrm>
            <a:off x="3983271" y="3327543"/>
            <a:ext cx="3497262" cy="429895"/>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0000FF"/>
                </a:solidFill>
                <a:effectLst/>
                <a:uLnTx/>
                <a:uFillTx/>
                <a:latin typeface="+mn-lt"/>
                <a:ea typeface="+mn-ea"/>
                <a:cs typeface="+mn-ea"/>
                <a:sym typeface="+mn-lt"/>
              </a:rPr>
              <a:t>组词：</a:t>
            </a:r>
            <a:r>
              <a:rPr kumimoji="0" lang="zh-CN" altLang="en-US" sz="2200" b="0" i="0" u="none" strike="noStrike" kern="1200" cap="none" spc="0" normalizeH="0" baseline="0" noProof="0" dirty="0">
                <a:ln>
                  <a:noFill/>
                </a:ln>
                <a:solidFill>
                  <a:prstClr val="black"/>
                </a:solidFill>
                <a:effectLst/>
                <a:uLnTx/>
                <a:uFillTx/>
                <a:latin typeface="+mn-lt"/>
                <a:ea typeface="+mn-ea"/>
                <a:cs typeface="+mn-ea"/>
                <a:sym typeface="+mn-lt"/>
              </a:rPr>
              <a:t>耕地   耕种   耕耘</a:t>
            </a:r>
          </a:p>
        </p:txBody>
      </p:sp>
      <p:sp>
        <p:nvSpPr>
          <p:cNvPr id="7" name="TextBox 35"/>
          <p:cNvSpPr txBox="1">
            <a:spLocks noChangeArrowheads="1"/>
          </p:cNvSpPr>
          <p:nvPr/>
        </p:nvSpPr>
        <p:spPr bwMode="auto">
          <a:xfrm>
            <a:off x="3967463" y="3745606"/>
            <a:ext cx="4167187" cy="430887"/>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0000FF"/>
                </a:solidFill>
                <a:effectLst/>
                <a:uLnTx/>
                <a:uFillTx/>
                <a:latin typeface="+mn-lt"/>
                <a:ea typeface="+mn-ea"/>
                <a:cs typeface="+mn-ea"/>
                <a:sym typeface="+mn-lt"/>
              </a:rPr>
              <a:t>造句：</a:t>
            </a:r>
            <a:r>
              <a:rPr kumimoji="0" lang="zh-CN" altLang="en-US" sz="2200" b="0" i="0" u="none" strike="noStrike" kern="1200" cap="none" spc="0" normalizeH="0" baseline="0" noProof="0" dirty="0">
                <a:ln>
                  <a:noFill/>
                </a:ln>
                <a:solidFill>
                  <a:prstClr val="black"/>
                </a:solidFill>
                <a:effectLst/>
                <a:uLnTx/>
                <a:uFillTx/>
                <a:latin typeface="+mn-lt"/>
                <a:ea typeface="+mn-ea"/>
                <a:cs typeface="+mn-ea"/>
                <a:sym typeface="+mn-lt"/>
              </a:rPr>
              <a:t>老师在三场讲台上耕耘。 </a:t>
            </a:r>
          </a:p>
        </p:txBody>
      </p:sp>
      <p:sp>
        <p:nvSpPr>
          <p:cNvPr id="8" name="TextBox 36"/>
          <p:cNvSpPr txBox="1">
            <a:spLocks noChangeArrowheads="1"/>
          </p:cNvSpPr>
          <p:nvPr/>
        </p:nvSpPr>
        <p:spPr bwMode="auto">
          <a:xfrm>
            <a:off x="3983271" y="2895743"/>
            <a:ext cx="2905125" cy="429895"/>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0000FF"/>
                </a:solidFill>
                <a:effectLst/>
                <a:uLnTx/>
                <a:uFillTx/>
                <a:latin typeface="+mn-lt"/>
                <a:ea typeface="+mn-ea"/>
                <a:cs typeface="+mn-ea"/>
                <a:sym typeface="+mn-lt"/>
              </a:rPr>
              <a:t>部首：</a:t>
            </a:r>
            <a:r>
              <a:rPr kumimoji="0" lang="zh-CN" altLang="en-US" sz="2200" b="0" i="0" u="none" strike="noStrike" kern="1200" cap="none" spc="0" normalizeH="0" baseline="0" noProof="0" dirty="0">
                <a:ln>
                  <a:noFill/>
                </a:ln>
                <a:solidFill>
                  <a:prstClr val="black"/>
                </a:solidFill>
                <a:effectLst/>
                <a:uLnTx/>
                <a:uFillTx/>
                <a:latin typeface="+mn-lt"/>
                <a:ea typeface="+mn-ea"/>
                <a:cs typeface="+mn-ea"/>
                <a:sym typeface="+mn-lt"/>
              </a:rPr>
              <a:t>耒</a:t>
            </a:r>
          </a:p>
        </p:txBody>
      </p:sp>
      <p:sp>
        <p:nvSpPr>
          <p:cNvPr id="9" name="Rectangle 31"/>
          <p:cNvSpPr>
            <a:spLocks noChangeArrowheads="1"/>
          </p:cNvSpPr>
          <p:nvPr/>
        </p:nvSpPr>
        <p:spPr bwMode="auto">
          <a:xfrm>
            <a:off x="1155825" y="3549443"/>
            <a:ext cx="3526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000" b="0" i="0" u="none" strike="noStrike" kern="1200" cap="none" spc="0" normalizeH="0" baseline="0" noProof="0">
                <a:ln>
                  <a:noFill/>
                </a:ln>
                <a:solidFill>
                  <a:srgbClr val="000000"/>
                </a:solidFill>
                <a:effectLst/>
                <a:uLnTx/>
                <a:uFillTx/>
                <a:latin typeface="+mn-lt"/>
                <a:ea typeface="+mn-ea"/>
                <a:cs typeface="+mn-ea"/>
                <a:sym typeface="+mn-lt"/>
              </a:rPr>
              <a:t> </a:t>
            </a:r>
            <a:endParaRPr kumimoji="0" lang="zh-CN" altLang="en-US" sz="1800" b="0" i="0" u="none" strike="noStrike" kern="1200" cap="none" spc="0" normalizeH="0" baseline="0" noProof="0">
              <a:ln>
                <a:noFill/>
              </a:ln>
              <a:solidFill>
                <a:prstClr val="black"/>
              </a:solidFill>
              <a:effectLst/>
              <a:uLnTx/>
              <a:uFillTx/>
              <a:latin typeface="+mn-lt"/>
              <a:ea typeface="+mn-ea"/>
              <a:cs typeface="+mn-ea"/>
              <a:sym typeface="+mn-lt"/>
            </a:endParaRPr>
          </a:p>
        </p:txBody>
      </p:sp>
      <p:graphicFrame>
        <p:nvGraphicFramePr>
          <p:cNvPr id="10" name="Group 47"/>
          <p:cNvGraphicFramePr>
            <a:graphicFrameLocks noGrp="1"/>
          </p:cNvGraphicFramePr>
          <p:nvPr/>
        </p:nvGraphicFramePr>
        <p:xfrm>
          <a:off x="944218" y="2990502"/>
          <a:ext cx="2494722" cy="2279650"/>
        </p:xfrm>
        <a:graphic>
          <a:graphicData uri="http://schemas.openxmlformats.org/drawingml/2006/table">
            <a:tbl>
              <a:tblPr/>
              <a:tblGrid>
                <a:gridCol w="1236757">
                  <a:extLst>
                    <a:ext uri="{9D8B030D-6E8A-4147-A177-3AD203B41FA5}">
                      <a16:colId xmlns:a16="http://schemas.microsoft.com/office/drawing/2014/main" val="20000"/>
                    </a:ext>
                  </a:extLst>
                </a:gridCol>
                <a:gridCol w="1257965">
                  <a:extLst>
                    <a:ext uri="{9D8B030D-6E8A-4147-A177-3AD203B41FA5}">
                      <a16:colId xmlns:a16="http://schemas.microsoft.com/office/drawing/2014/main" val="20001"/>
                    </a:ext>
                  </a:extLst>
                </a:gridCol>
              </a:tblGrid>
              <a:tr h="1134468">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400" b="1" i="0" u="none" strike="noStrike" cap="none" normalizeH="0" baseline="0" dirty="0">
                        <a:ln>
                          <a:noFill/>
                        </a:ln>
                        <a:solidFill>
                          <a:srgbClr val="FFFFFF"/>
                        </a:solidFill>
                        <a:effectLst/>
                        <a:latin typeface="+mn-lt"/>
                        <a:ea typeface="+mn-ea"/>
                        <a:cs typeface="+mn-ea"/>
                        <a:sym typeface="+mn-lt"/>
                      </a:endParaRPr>
                    </a:p>
                  </a:txBody>
                  <a:tcPr marL="91449" marR="91449" marT="34299" marB="34299" horzOverflow="overflow">
                    <a:lnL w="28575" cap="flat" cmpd="sng" algn="ctr">
                      <a:solidFill>
                        <a:schemeClr val="tx1"/>
                      </a:solidFill>
                      <a:prstDash val="solid"/>
                      <a:round/>
                      <a:headEnd type="none" w="med" len="med"/>
                      <a:tailEnd type="none" w="med" len="med"/>
                    </a:lnL>
                    <a:lnR w="1905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400" b="1" i="0" u="none" strike="noStrike" cap="none" normalizeH="0" baseline="0" dirty="0">
                        <a:ln>
                          <a:noFill/>
                        </a:ln>
                        <a:solidFill>
                          <a:srgbClr val="FFFFFF"/>
                        </a:solidFill>
                        <a:effectLst/>
                        <a:latin typeface="+mn-lt"/>
                        <a:ea typeface="+mn-ea"/>
                        <a:cs typeface="+mn-ea"/>
                        <a:sym typeface="+mn-lt"/>
                      </a:endParaRPr>
                    </a:p>
                  </a:txBody>
                  <a:tcPr marL="91449" marR="91449" marT="34299" marB="34299" horzOverflow="overflow">
                    <a:lnL w="1905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45182">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400" b="0" i="0" u="none" strike="noStrike" cap="none" normalizeH="0" baseline="0" dirty="0">
                        <a:ln>
                          <a:noFill/>
                        </a:ln>
                        <a:solidFill>
                          <a:srgbClr val="000000"/>
                        </a:solidFill>
                        <a:effectLst/>
                        <a:latin typeface="+mn-lt"/>
                        <a:ea typeface="+mn-ea"/>
                        <a:cs typeface="+mn-ea"/>
                        <a:sym typeface="+mn-lt"/>
                      </a:endParaRPr>
                    </a:p>
                  </a:txBody>
                  <a:tcPr marL="91449" marR="91449" marT="34299" marB="34299" horzOverflow="overflow">
                    <a:lnL w="28575" cap="flat" cmpd="sng" algn="ctr">
                      <a:solidFill>
                        <a:schemeClr val="tx1"/>
                      </a:solidFill>
                      <a:prstDash val="solid"/>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400" b="0" i="0" u="none" strike="noStrike" cap="none" normalizeH="0" baseline="0" dirty="0">
                        <a:ln>
                          <a:noFill/>
                        </a:ln>
                        <a:solidFill>
                          <a:srgbClr val="000000"/>
                        </a:solidFill>
                        <a:effectLst/>
                        <a:latin typeface="+mn-lt"/>
                        <a:ea typeface="+mn-ea"/>
                        <a:cs typeface="+mn-ea"/>
                        <a:sym typeface="+mn-lt"/>
                      </a:endParaRPr>
                    </a:p>
                  </a:txBody>
                  <a:tcPr marL="91449" marR="91449" marT="34299" marB="34299" horzOverflow="overflow">
                    <a:lnL w="1905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1" name="文本框 10"/>
          <p:cNvSpPr txBox="1"/>
          <p:nvPr/>
        </p:nvSpPr>
        <p:spPr>
          <a:xfrm>
            <a:off x="989829" y="2737867"/>
            <a:ext cx="2313454" cy="26468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600" b="0" i="0" u="none" strike="noStrike" kern="1200" cap="none" spc="0" normalizeH="0" baseline="0" noProof="0" dirty="0">
                <a:ln>
                  <a:noFill/>
                </a:ln>
                <a:solidFill>
                  <a:srgbClr val="C00000"/>
                </a:solidFill>
                <a:effectLst/>
                <a:uLnTx/>
                <a:uFillTx/>
                <a:cs typeface="+mn-ea"/>
                <a:sym typeface="+mn-lt"/>
              </a:rPr>
              <a:t>耕</a:t>
            </a:r>
          </a:p>
        </p:txBody>
      </p:sp>
      <p:sp>
        <p:nvSpPr>
          <p:cNvPr id="12" name="文本框 11"/>
          <p:cNvSpPr txBox="1"/>
          <p:nvPr/>
        </p:nvSpPr>
        <p:spPr>
          <a:xfrm>
            <a:off x="1675514" y="1963554"/>
            <a:ext cx="1476686"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err="1">
                <a:ln>
                  <a:noFill/>
                </a:ln>
                <a:solidFill>
                  <a:prstClr val="black"/>
                </a:solidFill>
                <a:effectLst/>
                <a:uLnTx/>
                <a:uFillTx/>
                <a:cs typeface="+mn-ea"/>
                <a:sym typeface="+mn-lt"/>
              </a:rPr>
              <a:t>gēng</a:t>
            </a:r>
            <a:endParaRPr kumimoji="0" lang="zh-CN" altLang="en-US" sz="4400" b="0" i="0" u="none" strike="noStrike" kern="1200" cap="none" spc="0" normalizeH="0" baseline="0" noProof="0" dirty="0">
              <a:ln>
                <a:noFill/>
              </a:ln>
              <a:solidFill>
                <a:prstClr val="black"/>
              </a:solidFill>
              <a:effectLst/>
              <a:uLnTx/>
              <a:uFillTx/>
              <a:cs typeface="+mn-ea"/>
              <a:sym typeface="+mn-lt"/>
            </a:endParaRPr>
          </a:p>
        </p:txBody>
      </p:sp>
      <p:pic>
        <p:nvPicPr>
          <p:cNvPr id="13" name="Picture 2" descr="https://p.ssl.qhimg.com/t018fce4e40dd8b3115.gif?t=7.897949218750001?random=157719966389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694007" y="1162355"/>
            <a:ext cx="2539488" cy="25394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fill="hold"/>
                                        <p:tgtEl>
                                          <p:spTgt spid="3"/>
                                        </p:tgtEl>
                                        <p:attrNameLst>
                                          <p:attrName>ppt_x</p:attrName>
                                        </p:attrNameLst>
                                      </p:cBhvr>
                                      <p:tavLst>
                                        <p:tav tm="0">
                                          <p:val>
                                            <p:strVal val="#ppt_x"/>
                                          </p:val>
                                        </p:tav>
                                        <p:tav tm="100000">
                                          <p:val>
                                            <p:strVal val="#ppt_x"/>
                                          </p:val>
                                        </p:tav>
                                      </p:tavLst>
                                    </p:anim>
                                    <p:anim calcmode="lin" valueType="num">
                                      <p:cBhvr additive="base">
                                        <p:cTn id="3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p:bldP spid="4" grpId="0" bldLvl="0" animBg="1"/>
      <p:bldP spid="5" grpId="0"/>
      <p:bldP spid="7" grpId="0"/>
      <p:bldP spid="8"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60384" y="323334"/>
            <a:ext cx="1447832" cy="461665"/>
          </a:xfrm>
          <a:prstGeom prst="rect">
            <a:avLst/>
          </a:prstGeom>
        </p:spPr>
        <p:txBody>
          <a:bodyPr wrap="none">
            <a:spAutoFit/>
          </a:bodyPr>
          <a:lstStyle/>
          <a:p>
            <a:pPr lvl="0" algn="dist"/>
            <a:r>
              <a:rPr lang="zh-CN" altLang="en-US" sz="2400" b="1" dirty="0">
                <a:solidFill>
                  <a:prstClr val="black"/>
                </a:solidFill>
                <a:cs typeface="+mn-ea"/>
                <a:sym typeface="+mn-lt"/>
              </a:rPr>
              <a:t>字词揭秘</a:t>
            </a:r>
          </a:p>
        </p:txBody>
      </p:sp>
      <p:sp>
        <p:nvSpPr>
          <p:cNvPr id="3" name="Rectangle 31"/>
          <p:cNvSpPr>
            <a:spLocks noChangeArrowheads="1"/>
          </p:cNvSpPr>
          <p:nvPr/>
        </p:nvSpPr>
        <p:spPr bwMode="auto">
          <a:xfrm>
            <a:off x="1155825" y="3549443"/>
            <a:ext cx="3526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000" b="0" i="0" u="none" strike="noStrike" kern="1200" cap="none" spc="0" normalizeH="0" baseline="0" noProof="0">
                <a:ln>
                  <a:noFill/>
                </a:ln>
                <a:solidFill>
                  <a:srgbClr val="000000"/>
                </a:solidFill>
                <a:effectLst/>
                <a:uLnTx/>
                <a:uFillTx/>
                <a:latin typeface="+mn-lt"/>
                <a:ea typeface="+mn-ea"/>
                <a:cs typeface="+mn-ea"/>
                <a:sym typeface="+mn-lt"/>
              </a:rPr>
              <a:t> </a:t>
            </a:r>
            <a:endParaRPr kumimoji="0" lang="zh-CN" altLang="en-US" sz="1800" b="0" i="0" u="none" strike="noStrike" kern="1200" cap="none" spc="0" normalizeH="0" baseline="0" noProof="0">
              <a:ln>
                <a:noFill/>
              </a:ln>
              <a:solidFill>
                <a:prstClr val="black"/>
              </a:solidFill>
              <a:effectLst/>
              <a:uLnTx/>
              <a:uFillTx/>
              <a:latin typeface="+mn-lt"/>
              <a:ea typeface="+mn-ea"/>
              <a:cs typeface="+mn-ea"/>
              <a:sym typeface="+mn-lt"/>
            </a:endParaRPr>
          </a:p>
        </p:txBody>
      </p:sp>
      <p:sp>
        <p:nvSpPr>
          <p:cNvPr id="4" name="矩形 2"/>
          <p:cNvSpPr>
            <a:spLocks noChangeArrowheads="1"/>
          </p:cNvSpPr>
          <p:nvPr/>
        </p:nvSpPr>
        <p:spPr bwMode="auto">
          <a:xfrm>
            <a:off x="4254499" y="4295897"/>
            <a:ext cx="4695423" cy="76944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0000FF"/>
                </a:solidFill>
                <a:effectLst/>
                <a:uLnTx/>
                <a:uFillTx/>
                <a:cs typeface="+mn-ea"/>
                <a:sym typeface="+mn-lt"/>
              </a:rPr>
              <a:t>书写指导：</a:t>
            </a:r>
            <a:r>
              <a:rPr kumimoji="0" lang="zh-CN" altLang="en-US" sz="2200" b="0" i="0" u="none" strike="noStrike" kern="1200" cap="none" spc="0" normalizeH="0" baseline="0" noProof="0" dirty="0">
                <a:ln>
                  <a:noFill/>
                </a:ln>
                <a:solidFill>
                  <a:prstClr val="black"/>
                </a:solidFill>
                <a:effectLst/>
                <a:uLnTx/>
                <a:uFillTx/>
                <a:cs typeface="+mn-ea"/>
                <a:sym typeface="+mn-lt"/>
              </a:rPr>
              <a:t>左右宽窄相当，整体书写宜紧凑。</a:t>
            </a:r>
          </a:p>
        </p:txBody>
      </p:sp>
      <p:sp>
        <p:nvSpPr>
          <p:cNvPr id="5" name="TextBox 33"/>
          <p:cNvSpPr txBox="1">
            <a:spLocks noChangeArrowheads="1"/>
          </p:cNvSpPr>
          <p:nvPr/>
        </p:nvSpPr>
        <p:spPr bwMode="auto">
          <a:xfrm>
            <a:off x="4232728" y="2113761"/>
            <a:ext cx="2339975" cy="429895"/>
          </a:xfrm>
          <a:prstGeom prst="rect">
            <a:avLst/>
          </a:prstGeom>
          <a:solidFill>
            <a:schemeClr val="bg1"/>
          </a:solid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0000FF"/>
                </a:solidFill>
                <a:effectLst/>
                <a:uLnTx/>
                <a:uFillTx/>
                <a:latin typeface="+mn-lt"/>
                <a:ea typeface="+mn-ea"/>
                <a:cs typeface="+mn-ea"/>
                <a:sym typeface="+mn-lt"/>
              </a:rPr>
              <a:t>结构：</a:t>
            </a:r>
            <a:r>
              <a:rPr kumimoji="0" lang="zh-CN" altLang="en-US" sz="2200" b="0" i="0" u="none" strike="noStrike" kern="1200" cap="none" spc="0" normalizeH="0" baseline="0" noProof="0" dirty="0">
                <a:ln>
                  <a:noFill/>
                </a:ln>
                <a:solidFill>
                  <a:prstClr val="black"/>
                </a:solidFill>
                <a:effectLst/>
                <a:uLnTx/>
                <a:uFillTx/>
                <a:latin typeface="+mn-lt"/>
                <a:ea typeface="+mn-ea"/>
                <a:cs typeface="+mn-ea"/>
                <a:sym typeface="+mn-lt"/>
              </a:rPr>
              <a:t>左右</a:t>
            </a:r>
          </a:p>
        </p:txBody>
      </p:sp>
      <p:sp>
        <p:nvSpPr>
          <p:cNvPr id="7" name="TextBox 34"/>
          <p:cNvSpPr txBox="1">
            <a:spLocks noChangeArrowheads="1"/>
          </p:cNvSpPr>
          <p:nvPr/>
        </p:nvSpPr>
        <p:spPr bwMode="auto">
          <a:xfrm>
            <a:off x="4232727" y="2929736"/>
            <a:ext cx="4070697" cy="430887"/>
          </a:xfrm>
          <a:prstGeom prst="rect">
            <a:avLst/>
          </a:prstGeom>
          <a:noFill/>
          <a:ln>
            <a:noFill/>
          </a:ln>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0000FF"/>
                </a:solidFill>
                <a:effectLst/>
                <a:uLnTx/>
                <a:uFillTx/>
                <a:latin typeface="+mn-lt"/>
                <a:ea typeface="+mn-ea"/>
                <a:cs typeface="+mn-ea"/>
                <a:sym typeface="+mn-lt"/>
              </a:rPr>
              <a:t>组词：</a:t>
            </a:r>
            <a:r>
              <a:rPr kumimoji="0" lang="zh-CN" altLang="en-US" sz="2200" b="0" i="0" u="none" strike="noStrike" kern="1200" cap="none" spc="0" normalizeH="0" baseline="0" noProof="0" dirty="0">
                <a:ln>
                  <a:noFill/>
                </a:ln>
                <a:solidFill>
                  <a:prstClr val="black"/>
                </a:solidFill>
                <a:effectLst/>
                <a:uLnTx/>
                <a:uFillTx/>
                <a:latin typeface="+mn-lt"/>
                <a:ea typeface="+mn-ea"/>
                <a:cs typeface="+mn-ea"/>
                <a:sym typeface="+mn-lt"/>
              </a:rPr>
              <a:t>接触    感触    触角</a:t>
            </a:r>
          </a:p>
        </p:txBody>
      </p:sp>
      <p:sp>
        <p:nvSpPr>
          <p:cNvPr id="8" name="TextBox 35"/>
          <p:cNvSpPr txBox="1">
            <a:spLocks noChangeArrowheads="1"/>
          </p:cNvSpPr>
          <p:nvPr/>
        </p:nvSpPr>
        <p:spPr bwMode="auto">
          <a:xfrm>
            <a:off x="4232728" y="3361536"/>
            <a:ext cx="4686189" cy="769441"/>
          </a:xfrm>
          <a:prstGeom prst="rect">
            <a:avLst/>
          </a:prstGeom>
          <a:noFill/>
          <a:ln>
            <a:noFill/>
          </a:ln>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0000FF"/>
                </a:solidFill>
                <a:effectLst/>
                <a:uLnTx/>
                <a:uFillTx/>
                <a:latin typeface="+mn-lt"/>
                <a:ea typeface="+mn-ea"/>
                <a:cs typeface="+mn-ea"/>
                <a:sym typeface="+mn-lt"/>
              </a:rPr>
              <a:t>造句：</a:t>
            </a:r>
            <a:r>
              <a:rPr kumimoji="0" lang="zh-CN" altLang="en-US" sz="2200" b="0" i="0" u="none" strike="noStrike" kern="1200" cap="none" spc="0" normalizeH="0" baseline="0" noProof="0" dirty="0">
                <a:ln>
                  <a:noFill/>
                </a:ln>
                <a:solidFill>
                  <a:prstClr val="black"/>
                </a:solidFill>
                <a:effectLst/>
                <a:uLnTx/>
                <a:uFillTx/>
                <a:latin typeface="+mn-lt"/>
                <a:ea typeface="+mn-ea"/>
                <a:cs typeface="+mn-ea"/>
                <a:sym typeface="+mn-lt"/>
              </a:rPr>
              <a:t>和她接触久了，发现她时个善良的人。 </a:t>
            </a:r>
          </a:p>
        </p:txBody>
      </p:sp>
      <p:sp>
        <p:nvSpPr>
          <p:cNvPr id="9" name="TextBox 36"/>
          <p:cNvSpPr txBox="1">
            <a:spLocks noChangeArrowheads="1"/>
          </p:cNvSpPr>
          <p:nvPr/>
        </p:nvSpPr>
        <p:spPr bwMode="auto">
          <a:xfrm>
            <a:off x="4254499" y="2523145"/>
            <a:ext cx="2905125" cy="429895"/>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0000FF"/>
                </a:solidFill>
                <a:effectLst/>
                <a:uLnTx/>
                <a:uFillTx/>
                <a:latin typeface="+mn-lt"/>
                <a:ea typeface="+mn-ea"/>
                <a:cs typeface="+mn-ea"/>
                <a:sym typeface="+mn-lt"/>
              </a:rPr>
              <a:t>部首：</a:t>
            </a:r>
            <a:r>
              <a:rPr kumimoji="0" lang="zh-CN" altLang="en-US" sz="2200" b="0" i="0" u="none" strike="noStrike" kern="1200" cap="none" spc="0" normalizeH="0" baseline="0" noProof="0" dirty="0">
                <a:ln>
                  <a:noFill/>
                </a:ln>
                <a:solidFill>
                  <a:prstClr val="black"/>
                </a:solidFill>
                <a:effectLst/>
                <a:uLnTx/>
                <a:uFillTx/>
                <a:latin typeface="+mn-lt"/>
                <a:ea typeface="+mn-ea"/>
                <a:cs typeface="+mn-ea"/>
                <a:sym typeface="+mn-lt"/>
              </a:rPr>
              <a:t>角</a:t>
            </a:r>
          </a:p>
        </p:txBody>
      </p:sp>
      <p:graphicFrame>
        <p:nvGraphicFramePr>
          <p:cNvPr id="10" name="Group 47"/>
          <p:cNvGraphicFramePr>
            <a:graphicFrameLocks noGrp="1"/>
          </p:cNvGraphicFramePr>
          <p:nvPr/>
        </p:nvGraphicFramePr>
        <p:xfrm>
          <a:off x="944218" y="2990502"/>
          <a:ext cx="2494722" cy="2279650"/>
        </p:xfrm>
        <a:graphic>
          <a:graphicData uri="http://schemas.openxmlformats.org/drawingml/2006/table">
            <a:tbl>
              <a:tblPr/>
              <a:tblGrid>
                <a:gridCol w="1236757">
                  <a:extLst>
                    <a:ext uri="{9D8B030D-6E8A-4147-A177-3AD203B41FA5}">
                      <a16:colId xmlns:a16="http://schemas.microsoft.com/office/drawing/2014/main" val="20000"/>
                    </a:ext>
                  </a:extLst>
                </a:gridCol>
                <a:gridCol w="1257965">
                  <a:extLst>
                    <a:ext uri="{9D8B030D-6E8A-4147-A177-3AD203B41FA5}">
                      <a16:colId xmlns:a16="http://schemas.microsoft.com/office/drawing/2014/main" val="20001"/>
                    </a:ext>
                  </a:extLst>
                </a:gridCol>
              </a:tblGrid>
              <a:tr h="1134468">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400" b="1" i="0" u="none" strike="noStrike" cap="none" normalizeH="0" baseline="0" dirty="0">
                        <a:ln>
                          <a:noFill/>
                        </a:ln>
                        <a:solidFill>
                          <a:srgbClr val="FFFFFF"/>
                        </a:solidFill>
                        <a:effectLst/>
                        <a:latin typeface="+mn-lt"/>
                        <a:ea typeface="+mn-ea"/>
                        <a:cs typeface="+mn-ea"/>
                        <a:sym typeface="+mn-lt"/>
                      </a:endParaRPr>
                    </a:p>
                  </a:txBody>
                  <a:tcPr marL="91449" marR="91449" marT="34299" marB="34299" horzOverflow="overflow">
                    <a:lnL w="28575" cap="flat" cmpd="sng" algn="ctr">
                      <a:solidFill>
                        <a:schemeClr val="tx1"/>
                      </a:solidFill>
                      <a:prstDash val="solid"/>
                      <a:round/>
                      <a:headEnd type="none" w="med" len="med"/>
                      <a:tailEnd type="none" w="med" len="med"/>
                    </a:lnL>
                    <a:lnR w="1905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400" b="1" i="0" u="none" strike="noStrike" cap="none" normalizeH="0" baseline="0" dirty="0">
                        <a:ln>
                          <a:noFill/>
                        </a:ln>
                        <a:solidFill>
                          <a:srgbClr val="FFFFFF"/>
                        </a:solidFill>
                        <a:effectLst/>
                        <a:latin typeface="+mn-lt"/>
                        <a:ea typeface="+mn-ea"/>
                        <a:cs typeface="+mn-ea"/>
                        <a:sym typeface="+mn-lt"/>
                      </a:endParaRPr>
                    </a:p>
                  </a:txBody>
                  <a:tcPr marL="91449" marR="91449" marT="34299" marB="34299" horzOverflow="overflow">
                    <a:lnL w="1905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45182">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400" b="0" i="0" u="none" strike="noStrike" cap="none" normalizeH="0" baseline="0" dirty="0">
                        <a:ln>
                          <a:noFill/>
                        </a:ln>
                        <a:solidFill>
                          <a:srgbClr val="000000"/>
                        </a:solidFill>
                        <a:effectLst/>
                        <a:latin typeface="+mn-lt"/>
                        <a:ea typeface="+mn-ea"/>
                        <a:cs typeface="+mn-ea"/>
                        <a:sym typeface="+mn-lt"/>
                      </a:endParaRPr>
                    </a:p>
                  </a:txBody>
                  <a:tcPr marL="91449" marR="91449" marT="34299" marB="34299" horzOverflow="overflow">
                    <a:lnL w="28575" cap="flat" cmpd="sng" algn="ctr">
                      <a:solidFill>
                        <a:schemeClr val="tx1"/>
                      </a:solidFill>
                      <a:prstDash val="solid"/>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400" b="0" i="0" u="none" strike="noStrike" cap="none" normalizeH="0" baseline="0" dirty="0">
                        <a:ln>
                          <a:noFill/>
                        </a:ln>
                        <a:solidFill>
                          <a:srgbClr val="000000"/>
                        </a:solidFill>
                        <a:effectLst/>
                        <a:latin typeface="+mn-lt"/>
                        <a:ea typeface="+mn-ea"/>
                        <a:cs typeface="+mn-ea"/>
                        <a:sym typeface="+mn-lt"/>
                      </a:endParaRPr>
                    </a:p>
                  </a:txBody>
                  <a:tcPr marL="91449" marR="91449" marT="34299" marB="34299" horzOverflow="overflow">
                    <a:lnL w="1905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1" name="文本框 10"/>
          <p:cNvSpPr txBox="1"/>
          <p:nvPr/>
        </p:nvSpPr>
        <p:spPr>
          <a:xfrm>
            <a:off x="989829" y="2737867"/>
            <a:ext cx="2313454" cy="26460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600" b="0" i="0" u="none" strike="noStrike" kern="1200" cap="none" spc="0" normalizeH="0" baseline="0" noProof="0" dirty="0">
                <a:ln>
                  <a:noFill/>
                </a:ln>
                <a:solidFill>
                  <a:srgbClr val="C00000"/>
                </a:solidFill>
                <a:effectLst/>
                <a:uLnTx/>
                <a:uFillTx/>
                <a:cs typeface="+mn-ea"/>
                <a:sym typeface="+mn-lt"/>
              </a:rPr>
              <a:t>触</a:t>
            </a:r>
          </a:p>
        </p:txBody>
      </p:sp>
      <p:sp>
        <p:nvSpPr>
          <p:cNvPr id="12" name="文本框 11"/>
          <p:cNvSpPr txBox="1"/>
          <p:nvPr/>
        </p:nvSpPr>
        <p:spPr>
          <a:xfrm>
            <a:off x="1832222" y="2091465"/>
            <a:ext cx="1095172"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err="1">
                <a:ln>
                  <a:noFill/>
                </a:ln>
                <a:solidFill>
                  <a:prstClr val="black"/>
                </a:solidFill>
                <a:effectLst/>
                <a:uLnTx/>
                <a:uFillTx/>
                <a:cs typeface="+mn-ea"/>
                <a:sym typeface="+mn-lt"/>
              </a:rPr>
              <a:t>chù</a:t>
            </a:r>
            <a:endParaRPr kumimoji="0" lang="zh-CN" altLang="en-US" sz="4400" b="0" i="0" u="none" strike="noStrike" kern="1200" cap="none" spc="0" normalizeH="0" baseline="0" noProof="0" dirty="0">
              <a:ln>
                <a:noFill/>
              </a:ln>
              <a:solidFill>
                <a:prstClr val="black"/>
              </a:solidFill>
              <a:effectLst/>
              <a:uLnTx/>
              <a:uFillTx/>
              <a:cs typeface="+mn-ea"/>
              <a:sym typeface="+mn-lt"/>
            </a:endParaRPr>
          </a:p>
        </p:txBody>
      </p:sp>
      <p:pic>
        <p:nvPicPr>
          <p:cNvPr id="13" name="Picture 2" descr="https://p.ssl.qhimg.com/t01ea6eb4cc8f5e38ff.gif?t=9.981770833333334?random=157719971520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059044" y="1268037"/>
            <a:ext cx="2471366" cy="24713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ppt_x"/>
                                          </p:val>
                                        </p:tav>
                                        <p:tav tm="100000">
                                          <p:val>
                                            <p:strVal val="#ppt_x"/>
                                          </p:val>
                                        </p:tav>
                                      </p:tavLst>
                                    </p:anim>
                                    <p:anim calcmode="lin" valueType="num">
                                      <p:cBhvr additive="base">
                                        <p:cTn id="3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p:bldP spid="5" grpId="0" bldLvl="0" animBg="1"/>
      <p:bldP spid="7" grpId="0"/>
      <p:bldP spid="8" grpId="0"/>
      <p:bldP spid="9"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60384" y="323334"/>
            <a:ext cx="1447832" cy="461665"/>
          </a:xfrm>
          <a:prstGeom prst="rect">
            <a:avLst/>
          </a:prstGeom>
        </p:spPr>
        <p:txBody>
          <a:bodyPr wrap="none">
            <a:spAutoFit/>
          </a:bodyPr>
          <a:lstStyle/>
          <a:p>
            <a:pPr lvl="0" algn="dist"/>
            <a:r>
              <a:rPr lang="zh-CN" altLang="en-US" sz="2400" b="1" dirty="0">
                <a:solidFill>
                  <a:prstClr val="black"/>
                </a:solidFill>
                <a:cs typeface="+mn-ea"/>
                <a:sym typeface="+mn-lt"/>
              </a:rPr>
              <a:t>字词揭秘</a:t>
            </a:r>
          </a:p>
        </p:txBody>
      </p:sp>
      <p:sp>
        <p:nvSpPr>
          <p:cNvPr id="3" name="Rectangle 31"/>
          <p:cNvSpPr>
            <a:spLocks noChangeArrowheads="1"/>
          </p:cNvSpPr>
          <p:nvPr/>
        </p:nvSpPr>
        <p:spPr bwMode="auto">
          <a:xfrm>
            <a:off x="1155825" y="3549443"/>
            <a:ext cx="3526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000" b="0" i="0" u="none" strike="noStrike" kern="1200" cap="none" spc="0" normalizeH="0" baseline="0" noProof="0">
                <a:ln>
                  <a:noFill/>
                </a:ln>
                <a:solidFill>
                  <a:srgbClr val="000000"/>
                </a:solidFill>
                <a:effectLst/>
                <a:uLnTx/>
                <a:uFillTx/>
                <a:latin typeface="+mn-lt"/>
                <a:ea typeface="+mn-ea"/>
                <a:cs typeface="+mn-ea"/>
                <a:sym typeface="+mn-lt"/>
              </a:rPr>
              <a:t> </a:t>
            </a:r>
            <a:endParaRPr kumimoji="0" lang="zh-CN" altLang="en-US" sz="1800" b="0" i="0" u="none" strike="noStrike" kern="1200" cap="none" spc="0" normalizeH="0" baseline="0" noProof="0">
              <a:ln>
                <a:noFill/>
              </a:ln>
              <a:solidFill>
                <a:prstClr val="black"/>
              </a:solidFill>
              <a:effectLst/>
              <a:uLnTx/>
              <a:uFillTx/>
              <a:latin typeface="+mn-lt"/>
              <a:ea typeface="+mn-ea"/>
              <a:cs typeface="+mn-ea"/>
              <a:sym typeface="+mn-lt"/>
            </a:endParaRPr>
          </a:p>
        </p:txBody>
      </p:sp>
      <p:sp>
        <p:nvSpPr>
          <p:cNvPr id="4" name="矩形 2"/>
          <p:cNvSpPr>
            <a:spLocks noChangeArrowheads="1"/>
          </p:cNvSpPr>
          <p:nvPr/>
        </p:nvSpPr>
        <p:spPr bwMode="auto">
          <a:xfrm>
            <a:off x="4254500" y="4295897"/>
            <a:ext cx="3683000" cy="76944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0000FF"/>
                </a:solidFill>
                <a:effectLst/>
                <a:uLnTx/>
                <a:uFillTx/>
                <a:cs typeface="+mn-ea"/>
                <a:sym typeface="+mn-lt"/>
              </a:rPr>
              <a:t>书写指导：</a:t>
            </a:r>
            <a:r>
              <a:rPr kumimoji="0" lang="zh-CN" altLang="en-US" sz="2200" b="0" i="0" u="none" strike="noStrike" kern="1200" cap="none" spc="0" normalizeH="0" baseline="0" noProof="0" dirty="0">
                <a:ln>
                  <a:noFill/>
                </a:ln>
                <a:solidFill>
                  <a:prstClr val="black"/>
                </a:solidFill>
                <a:effectLst/>
                <a:uLnTx/>
                <a:uFillTx/>
                <a:cs typeface="+mn-ea"/>
                <a:sym typeface="+mn-lt"/>
              </a:rPr>
              <a:t>左右等宽，左边末笔改提，右边末笔有力。</a:t>
            </a:r>
          </a:p>
        </p:txBody>
      </p:sp>
      <p:sp>
        <p:nvSpPr>
          <p:cNvPr id="5" name="TextBox 33"/>
          <p:cNvSpPr txBox="1">
            <a:spLocks noChangeArrowheads="1"/>
          </p:cNvSpPr>
          <p:nvPr/>
        </p:nvSpPr>
        <p:spPr bwMode="auto">
          <a:xfrm>
            <a:off x="4232728" y="2113761"/>
            <a:ext cx="2339975" cy="429895"/>
          </a:xfrm>
          <a:prstGeom prst="rect">
            <a:avLst/>
          </a:prstGeom>
          <a:solidFill>
            <a:schemeClr val="bg1"/>
          </a:solid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0000FF"/>
                </a:solidFill>
                <a:effectLst/>
                <a:uLnTx/>
                <a:uFillTx/>
                <a:latin typeface="+mn-lt"/>
                <a:ea typeface="+mn-ea"/>
                <a:cs typeface="+mn-ea"/>
                <a:sym typeface="+mn-lt"/>
              </a:rPr>
              <a:t>结构：</a:t>
            </a:r>
            <a:r>
              <a:rPr kumimoji="0" lang="zh-CN" altLang="en-US" sz="2200" b="0" i="0" u="none" strike="noStrike" kern="1200" cap="none" spc="0" normalizeH="0" baseline="0" noProof="0" dirty="0">
                <a:ln>
                  <a:noFill/>
                </a:ln>
                <a:solidFill>
                  <a:prstClr val="black"/>
                </a:solidFill>
                <a:effectLst/>
                <a:uLnTx/>
                <a:uFillTx/>
                <a:latin typeface="+mn-lt"/>
                <a:ea typeface="+mn-ea"/>
                <a:cs typeface="+mn-ea"/>
                <a:sym typeface="+mn-lt"/>
              </a:rPr>
              <a:t>左右</a:t>
            </a:r>
          </a:p>
        </p:txBody>
      </p:sp>
      <p:sp>
        <p:nvSpPr>
          <p:cNvPr id="7" name="TextBox 34"/>
          <p:cNvSpPr txBox="1">
            <a:spLocks noChangeArrowheads="1"/>
          </p:cNvSpPr>
          <p:nvPr/>
        </p:nvSpPr>
        <p:spPr bwMode="auto">
          <a:xfrm>
            <a:off x="4232728" y="2929736"/>
            <a:ext cx="3497262" cy="430887"/>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0000FF"/>
                </a:solidFill>
                <a:effectLst/>
                <a:uLnTx/>
                <a:uFillTx/>
                <a:latin typeface="+mn-lt"/>
                <a:ea typeface="+mn-ea"/>
                <a:cs typeface="+mn-ea"/>
                <a:sym typeface="+mn-lt"/>
              </a:rPr>
              <a:t>组词：</a:t>
            </a:r>
            <a:r>
              <a:rPr kumimoji="0" lang="zh-CN" altLang="en-US" sz="2200" b="0" i="0" u="none" strike="noStrike" kern="1200" cap="none" spc="0" normalizeH="0" baseline="0" noProof="0" dirty="0">
                <a:ln>
                  <a:noFill/>
                </a:ln>
                <a:solidFill>
                  <a:prstClr val="black"/>
                </a:solidFill>
                <a:effectLst/>
                <a:uLnTx/>
                <a:uFillTx/>
                <a:latin typeface="+mn-lt"/>
                <a:ea typeface="+mn-ea"/>
                <a:cs typeface="+mn-ea"/>
                <a:sym typeface="+mn-lt"/>
              </a:rPr>
              <a:t>头颈   脖颈   颈椎</a:t>
            </a:r>
          </a:p>
        </p:txBody>
      </p:sp>
      <p:sp>
        <p:nvSpPr>
          <p:cNvPr id="8" name="TextBox 35"/>
          <p:cNvSpPr txBox="1">
            <a:spLocks noChangeArrowheads="1"/>
          </p:cNvSpPr>
          <p:nvPr/>
        </p:nvSpPr>
        <p:spPr bwMode="auto">
          <a:xfrm>
            <a:off x="4232728" y="3361536"/>
            <a:ext cx="4167187" cy="769441"/>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0000FF"/>
                </a:solidFill>
                <a:effectLst/>
                <a:uLnTx/>
                <a:uFillTx/>
                <a:latin typeface="+mn-lt"/>
                <a:ea typeface="+mn-ea"/>
                <a:cs typeface="+mn-ea"/>
                <a:sym typeface="+mn-lt"/>
              </a:rPr>
              <a:t>造句：</a:t>
            </a:r>
            <a:r>
              <a:rPr kumimoji="0" lang="zh-CN" altLang="en-US" sz="2200" b="0" i="0" u="none" strike="noStrike" kern="1200" cap="none" spc="0" normalizeH="0" baseline="0" noProof="0" dirty="0">
                <a:ln>
                  <a:noFill/>
                </a:ln>
                <a:solidFill>
                  <a:prstClr val="black"/>
                </a:solidFill>
                <a:effectLst/>
                <a:uLnTx/>
                <a:uFillTx/>
                <a:latin typeface="+mn-lt"/>
                <a:ea typeface="+mn-ea"/>
                <a:cs typeface="+mn-ea"/>
                <a:sym typeface="+mn-lt"/>
              </a:rPr>
              <a:t>妈妈的颈椎不好，不能长时间低头。 </a:t>
            </a:r>
          </a:p>
        </p:txBody>
      </p:sp>
      <p:sp>
        <p:nvSpPr>
          <p:cNvPr id="9" name="TextBox 36"/>
          <p:cNvSpPr txBox="1">
            <a:spLocks noChangeArrowheads="1"/>
          </p:cNvSpPr>
          <p:nvPr/>
        </p:nvSpPr>
        <p:spPr bwMode="auto">
          <a:xfrm>
            <a:off x="4232728" y="2497936"/>
            <a:ext cx="2905125" cy="429895"/>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0000FF"/>
                </a:solidFill>
                <a:effectLst/>
                <a:uLnTx/>
                <a:uFillTx/>
                <a:latin typeface="+mn-lt"/>
                <a:ea typeface="+mn-ea"/>
                <a:cs typeface="+mn-ea"/>
                <a:sym typeface="+mn-lt"/>
              </a:rPr>
              <a:t>部首：</a:t>
            </a:r>
            <a:r>
              <a:rPr kumimoji="0" lang="zh-CN" altLang="en-US" sz="2200" b="0" i="0" u="none" strike="noStrike" kern="1200" cap="none" spc="0" normalizeH="0" baseline="0" noProof="0" dirty="0">
                <a:ln>
                  <a:noFill/>
                </a:ln>
                <a:solidFill>
                  <a:prstClr val="black"/>
                </a:solidFill>
                <a:effectLst/>
                <a:uLnTx/>
                <a:uFillTx/>
                <a:latin typeface="+mn-lt"/>
                <a:ea typeface="+mn-ea"/>
                <a:cs typeface="+mn-ea"/>
                <a:sym typeface="+mn-lt"/>
              </a:rPr>
              <a:t>页</a:t>
            </a:r>
          </a:p>
        </p:txBody>
      </p:sp>
      <p:graphicFrame>
        <p:nvGraphicFramePr>
          <p:cNvPr id="10" name="Group 47"/>
          <p:cNvGraphicFramePr>
            <a:graphicFrameLocks noGrp="1"/>
          </p:cNvGraphicFramePr>
          <p:nvPr/>
        </p:nvGraphicFramePr>
        <p:xfrm>
          <a:off x="944218" y="2990502"/>
          <a:ext cx="2494722" cy="2279650"/>
        </p:xfrm>
        <a:graphic>
          <a:graphicData uri="http://schemas.openxmlformats.org/drawingml/2006/table">
            <a:tbl>
              <a:tblPr/>
              <a:tblGrid>
                <a:gridCol w="1236757">
                  <a:extLst>
                    <a:ext uri="{9D8B030D-6E8A-4147-A177-3AD203B41FA5}">
                      <a16:colId xmlns:a16="http://schemas.microsoft.com/office/drawing/2014/main" val="20000"/>
                    </a:ext>
                  </a:extLst>
                </a:gridCol>
                <a:gridCol w="1257965">
                  <a:extLst>
                    <a:ext uri="{9D8B030D-6E8A-4147-A177-3AD203B41FA5}">
                      <a16:colId xmlns:a16="http://schemas.microsoft.com/office/drawing/2014/main" val="20001"/>
                    </a:ext>
                  </a:extLst>
                </a:gridCol>
              </a:tblGrid>
              <a:tr h="1134468">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400" b="1" i="0" u="none" strike="noStrike" cap="none" normalizeH="0" baseline="0" dirty="0">
                        <a:ln>
                          <a:noFill/>
                        </a:ln>
                        <a:solidFill>
                          <a:srgbClr val="FFFFFF"/>
                        </a:solidFill>
                        <a:effectLst/>
                        <a:latin typeface="+mn-lt"/>
                        <a:ea typeface="+mn-ea"/>
                        <a:cs typeface="+mn-ea"/>
                        <a:sym typeface="+mn-lt"/>
                      </a:endParaRPr>
                    </a:p>
                  </a:txBody>
                  <a:tcPr marL="91449" marR="91449" marT="34299" marB="34299" horzOverflow="overflow">
                    <a:lnL w="28575" cap="flat" cmpd="sng" algn="ctr">
                      <a:solidFill>
                        <a:schemeClr val="tx1"/>
                      </a:solidFill>
                      <a:prstDash val="solid"/>
                      <a:round/>
                      <a:headEnd type="none" w="med" len="med"/>
                      <a:tailEnd type="none" w="med" len="med"/>
                    </a:lnL>
                    <a:lnR w="1905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400" b="1" i="0" u="none" strike="noStrike" cap="none" normalizeH="0" baseline="0" dirty="0">
                        <a:ln>
                          <a:noFill/>
                        </a:ln>
                        <a:solidFill>
                          <a:srgbClr val="FFFFFF"/>
                        </a:solidFill>
                        <a:effectLst/>
                        <a:latin typeface="+mn-lt"/>
                        <a:ea typeface="+mn-ea"/>
                        <a:cs typeface="+mn-ea"/>
                        <a:sym typeface="+mn-lt"/>
                      </a:endParaRPr>
                    </a:p>
                  </a:txBody>
                  <a:tcPr marL="91449" marR="91449" marT="34299" marB="34299" horzOverflow="overflow">
                    <a:lnL w="1905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45182">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400" b="0" i="0" u="none" strike="noStrike" cap="none" normalizeH="0" baseline="0" dirty="0">
                        <a:ln>
                          <a:noFill/>
                        </a:ln>
                        <a:solidFill>
                          <a:srgbClr val="000000"/>
                        </a:solidFill>
                        <a:effectLst/>
                        <a:latin typeface="+mn-lt"/>
                        <a:ea typeface="+mn-ea"/>
                        <a:cs typeface="+mn-ea"/>
                        <a:sym typeface="+mn-lt"/>
                      </a:endParaRPr>
                    </a:p>
                  </a:txBody>
                  <a:tcPr marL="91449" marR="91449" marT="34299" marB="34299" horzOverflow="overflow">
                    <a:lnL w="28575" cap="flat" cmpd="sng" algn="ctr">
                      <a:solidFill>
                        <a:schemeClr val="tx1"/>
                      </a:solidFill>
                      <a:prstDash val="solid"/>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400" b="0" i="0" u="none" strike="noStrike" cap="none" normalizeH="0" baseline="0" dirty="0">
                        <a:ln>
                          <a:noFill/>
                        </a:ln>
                        <a:solidFill>
                          <a:srgbClr val="000000"/>
                        </a:solidFill>
                        <a:effectLst/>
                        <a:latin typeface="+mn-lt"/>
                        <a:ea typeface="+mn-ea"/>
                        <a:cs typeface="+mn-ea"/>
                        <a:sym typeface="+mn-lt"/>
                      </a:endParaRPr>
                    </a:p>
                  </a:txBody>
                  <a:tcPr marL="91449" marR="91449" marT="34299" marB="34299" horzOverflow="overflow">
                    <a:lnL w="1905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1" name="文本框 10"/>
          <p:cNvSpPr txBox="1"/>
          <p:nvPr/>
        </p:nvSpPr>
        <p:spPr>
          <a:xfrm>
            <a:off x="989829" y="2737867"/>
            <a:ext cx="2313454" cy="26468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600" b="0" i="0" u="none" strike="noStrike" kern="1200" cap="none" spc="0" normalizeH="0" baseline="0" noProof="0" dirty="0">
                <a:ln>
                  <a:noFill/>
                </a:ln>
                <a:solidFill>
                  <a:srgbClr val="C00000"/>
                </a:solidFill>
                <a:effectLst/>
                <a:uLnTx/>
                <a:uFillTx/>
                <a:cs typeface="+mn-ea"/>
                <a:sym typeface="+mn-lt"/>
              </a:rPr>
              <a:t>颈</a:t>
            </a:r>
          </a:p>
        </p:txBody>
      </p:sp>
      <p:sp>
        <p:nvSpPr>
          <p:cNvPr id="12" name="文本框 11"/>
          <p:cNvSpPr txBox="1"/>
          <p:nvPr/>
        </p:nvSpPr>
        <p:spPr>
          <a:xfrm>
            <a:off x="1816579" y="1951781"/>
            <a:ext cx="1063112"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err="1">
                <a:ln>
                  <a:noFill/>
                </a:ln>
                <a:solidFill>
                  <a:prstClr val="black"/>
                </a:solidFill>
                <a:effectLst/>
                <a:uLnTx/>
                <a:uFillTx/>
                <a:cs typeface="+mn-ea"/>
                <a:sym typeface="+mn-lt"/>
              </a:rPr>
              <a:t>jǐng</a:t>
            </a:r>
            <a:endParaRPr kumimoji="0" lang="zh-CN" altLang="en-US" sz="4400" b="0" i="0" u="none" strike="noStrike" kern="1200" cap="none" spc="0" normalizeH="0" baseline="0" noProof="0" dirty="0">
              <a:ln>
                <a:noFill/>
              </a:ln>
              <a:solidFill>
                <a:prstClr val="black"/>
              </a:solidFill>
              <a:effectLst/>
              <a:uLnTx/>
              <a:uFillTx/>
              <a:cs typeface="+mn-ea"/>
              <a:sym typeface="+mn-lt"/>
            </a:endParaRPr>
          </a:p>
        </p:txBody>
      </p:sp>
      <p:pic>
        <p:nvPicPr>
          <p:cNvPr id="13" name="Picture 2" descr="https://p.ssl.qhimg.com/t0161069d207949365b.gif?t=8.529622395833334?random=1577199888298"/>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715310" y="1415103"/>
            <a:ext cx="2458133" cy="24581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ppt_x"/>
                                          </p:val>
                                        </p:tav>
                                        <p:tav tm="100000">
                                          <p:val>
                                            <p:strVal val="#ppt_x"/>
                                          </p:val>
                                        </p:tav>
                                      </p:tavLst>
                                    </p:anim>
                                    <p:anim calcmode="lin" valueType="num">
                                      <p:cBhvr additive="base">
                                        <p:cTn id="3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p:bldP spid="5" grpId="0" bldLvl="0" animBg="1"/>
      <p:bldP spid="7" grpId="0"/>
      <p:bldP spid="8" grpId="0"/>
      <p:bldP spid="9"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60384" y="323334"/>
            <a:ext cx="1447832" cy="461665"/>
          </a:xfrm>
          <a:prstGeom prst="rect">
            <a:avLst/>
          </a:prstGeom>
        </p:spPr>
        <p:txBody>
          <a:bodyPr wrap="none">
            <a:spAutoFit/>
          </a:bodyPr>
          <a:lstStyle/>
          <a:p>
            <a:pPr lvl="0" algn="dist"/>
            <a:r>
              <a:rPr lang="zh-CN" altLang="en-US" sz="2400" b="1" dirty="0">
                <a:solidFill>
                  <a:prstClr val="black"/>
                </a:solidFill>
                <a:cs typeface="+mn-ea"/>
                <a:sym typeface="+mn-lt"/>
              </a:rPr>
              <a:t>字词揭秘</a:t>
            </a:r>
          </a:p>
        </p:txBody>
      </p:sp>
      <p:sp>
        <p:nvSpPr>
          <p:cNvPr id="3" name="Rectangle 31"/>
          <p:cNvSpPr>
            <a:spLocks noChangeArrowheads="1"/>
          </p:cNvSpPr>
          <p:nvPr/>
        </p:nvSpPr>
        <p:spPr bwMode="auto">
          <a:xfrm>
            <a:off x="1155825" y="3549443"/>
            <a:ext cx="3526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000" b="0" i="0" u="none" strike="noStrike" kern="1200" cap="none" spc="0" normalizeH="0" baseline="0" noProof="0">
                <a:ln>
                  <a:noFill/>
                </a:ln>
                <a:solidFill>
                  <a:srgbClr val="000000"/>
                </a:solidFill>
                <a:effectLst/>
                <a:uLnTx/>
                <a:uFillTx/>
                <a:latin typeface="+mn-lt"/>
                <a:ea typeface="+mn-ea"/>
                <a:cs typeface="+mn-ea"/>
                <a:sym typeface="+mn-lt"/>
              </a:rPr>
              <a:t> </a:t>
            </a:r>
            <a:endParaRPr kumimoji="0" lang="zh-CN" altLang="en-US" sz="1800" b="0" i="0" u="none" strike="noStrike" kern="1200" cap="none" spc="0" normalizeH="0" baseline="0" noProof="0">
              <a:ln>
                <a:noFill/>
              </a:ln>
              <a:solidFill>
                <a:prstClr val="black"/>
              </a:solidFill>
              <a:effectLst/>
              <a:uLnTx/>
              <a:uFillTx/>
              <a:latin typeface="+mn-lt"/>
              <a:ea typeface="+mn-ea"/>
              <a:cs typeface="+mn-ea"/>
              <a:sym typeface="+mn-lt"/>
            </a:endParaRPr>
          </a:p>
        </p:txBody>
      </p:sp>
      <p:sp>
        <p:nvSpPr>
          <p:cNvPr id="4" name="矩形 2"/>
          <p:cNvSpPr>
            <a:spLocks noChangeArrowheads="1"/>
          </p:cNvSpPr>
          <p:nvPr/>
        </p:nvSpPr>
        <p:spPr bwMode="auto">
          <a:xfrm>
            <a:off x="3627458" y="4214530"/>
            <a:ext cx="4270838" cy="76944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0000FF"/>
                </a:solidFill>
                <a:effectLst/>
                <a:uLnTx/>
                <a:uFillTx/>
                <a:cs typeface="+mn-ea"/>
                <a:sym typeface="+mn-lt"/>
              </a:rPr>
              <a:t>书写指导：</a:t>
            </a:r>
            <a:r>
              <a:rPr kumimoji="0" lang="zh-CN" altLang="en-US" sz="2200" b="0" i="0" u="none" strike="noStrike" kern="1200" cap="none" spc="0" normalizeH="0" baseline="0" noProof="0" dirty="0">
                <a:ln>
                  <a:noFill/>
                </a:ln>
                <a:solidFill>
                  <a:prstClr val="black"/>
                </a:solidFill>
                <a:effectLst/>
                <a:uLnTx/>
                <a:uFillTx/>
                <a:cs typeface="+mn-ea"/>
                <a:sym typeface="+mn-lt"/>
              </a:rPr>
              <a:t>左窄右宽，“采”捺变点，右边捺伸展。</a:t>
            </a:r>
          </a:p>
        </p:txBody>
      </p:sp>
      <p:sp>
        <p:nvSpPr>
          <p:cNvPr id="5" name="TextBox 33"/>
          <p:cNvSpPr txBox="1">
            <a:spLocks noChangeArrowheads="1"/>
          </p:cNvSpPr>
          <p:nvPr/>
        </p:nvSpPr>
        <p:spPr bwMode="auto">
          <a:xfrm>
            <a:off x="3692856" y="2179681"/>
            <a:ext cx="2339975" cy="429895"/>
          </a:xfrm>
          <a:prstGeom prst="rect">
            <a:avLst/>
          </a:prstGeom>
          <a:solidFill>
            <a:schemeClr val="bg1"/>
          </a:solid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0000FF"/>
                </a:solidFill>
                <a:effectLst/>
                <a:uLnTx/>
                <a:uFillTx/>
                <a:latin typeface="+mn-lt"/>
                <a:ea typeface="+mn-ea"/>
                <a:cs typeface="+mn-ea"/>
                <a:sym typeface="+mn-lt"/>
              </a:rPr>
              <a:t>结构：</a:t>
            </a:r>
            <a:r>
              <a:rPr kumimoji="0" lang="zh-CN" altLang="en-US" sz="2200" b="0" i="0" u="none" strike="noStrike" kern="1200" cap="none" spc="0" normalizeH="0" baseline="0" noProof="0" dirty="0">
                <a:ln>
                  <a:noFill/>
                </a:ln>
                <a:solidFill>
                  <a:prstClr val="black"/>
                </a:solidFill>
                <a:effectLst/>
                <a:uLnTx/>
                <a:uFillTx/>
                <a:latin typeface="+mn-lt"/>
                <a:ea typeface="+mn-ea"/>
                <a:cs typeface="+mn-ea"/>
                <a:sym typeface="+mn-lt"/>
              </a:rPr>
              <a:t>左右</a:t>
            </a:r>
          </a:p>
        </p:txBody>
      </p:sp>
      <p:sp>
        <p:nvSpPr>
          <p:cNvPr id="7" name="TextBox 34"/>
          <p:cNvSpPr txBox="1">
            <a:spLocks noChangeArrowheads="1"/>
          </p:cNvSpPr>
          <p:nvPr/>
        </p:nvSpPr>
        <p:spPr bwMode="auto">
          <a:xfrm>
            <a:off x="3692856" y="2995656"/>
            <a:ext cx="3497262" cy="430887"/>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0000FF"/>
                </a:solidFill>
                <a:effectLst/>
                <a:uLnTx/>
                <a:uFillTx/>
                <a:latin typeface="+mn-lt"/>
                <a:ea typeface="+mn-ea"/>
                <a:cs typeface="+mn-ea"/>
                <a:sym typeface="+mn-lt"/>
              </a:rPr>
              <a:t>组词：</a:t>
            </a:r>
            <a:r>
              <a:rPr kumimoji="0" lang="zh-CN" altLang="en-US" sz="2200" b="0" i="0" u="none" strike="noStrike" kern="1200" cap="none" spc="0" normalizeH="0" baseline="0" noProof="0" dirty="0">
                <a:ln>
                  <a:noFill/>
                </a:ln>
                <a:solidFill>
                  <a:prstClr val="black"/>
                </a:solidFill>
                <a:effectLst/>
                <a:uLnTx/>
                <a:uFillTx/>
                <a:latin typeface="+mn-lt"/>
                <a:ea typeface="+mn-ea"/>
                <a:cs typeface="+mn-ea"/>
                <a:sym typeface="+mn-lt"/>
              </a:rPr>
              <a:t>解释    消释    释放</a:t>
            </a:r>
          </a:p>
        </p:txBody>
      </p:sp>
      <p:sp>
        <p:nvSpPr>
          <p:cNvPr id="8" name="TextBox 35"/>
          <p:cNvSpPr txBox="1">
            <a:spLocks noChangeArrowheads="1"/>
          </p:cNvSpPr>
          <p:nvPr/>
        </p:nvSpPr>
        <p:spPr bwMode="auto">
          <a:xfrm>
            <a:off x="3692857" y="3427456"/>
            <a:ext cx="4815040" cy="430887"/>
          </a:xfrm>
          <a:prstGeom prst="rect">
            <a:avLst/>
          </a:prstGeom>
          <a:noFill/>
          <a:ln>
            <a:noFill/>
          </a:ln>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0000FF"/>
                </a:solidFill>
                <a:effectLst/>
                <a:uLnTx/>
                <a:uFillTx/>
                <a:latin typeface="+mn-lt"/>
                <a:ea typeface="+mn-ea"/>
                <a:cs typeface="+mn-ea"/>
                <a:sym typeface="+mn-lt"/>
              </a:rPr>
              <a:t>造句：</a:t>
            </a:r>
            <a:r>
              <a:rPr kumimoji="0" lang="zh-CN" altLang="en-US" sz="2200" b="0" i="0" u="none" strike="noStrike" kern="1200" cap="none" spc="0" normalizeH="0" baseline="0" noProof="0" dirty="0">
                <a:ln>
                  <a:noFill/>
                </a:ln>
                <a:solidFill>
                  <a:prstClr val="black"/>
                </a:solidFill>
                <a:effectLst/>
                <a:uLnTx/>
                <a:uFillTx/>
                <a:latin typeface="+mn-lt"/>
                <a:ea typeface="+mn-ea"/>
                <a:cs typeface="+mn-ea"/>
                <a:sym typeface="+mn-lt"/>
              </a:rPr>
              <a:t>老师逐个解释这些词语的意思。 </a:t>
            </a:r>
          </a:p>
        </p:txBody>
      </p:sp>
      <p:sp>
        <p:nvSpPr>
          <p:cNvPr id="9" name="TextBox 36"/>
          <p:cNvSpPr txBox="1">
            <a:spLocks noChangeArrowheads="1"/>
          </p:cNvSpPr>
          <p:nvPr/>
        </p:nvSpPr>
        <p:spPr bwMode="auto">
          <a:xfrm>
            <a:off x="3692856" y="2563856"/>
            <a:ext cx="2905125" cy="429895"/>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0000FF"/>
                </a:solidFill>
                <a:effectLst/>
                <a:uLnTx/>
                <a:uFillTx/>
                <a:latin typeface="+mn-lt"/>
                <a:ea typeface="+mn-ea"/>
                <a:cs typeface="+mn-ea"/>
                <a:sym typeface="+mn-lt"/>
              </a:rPr>
              <a:t>部首：</a:t>
            </a:r>
            <a:r>
              <a:rPr kumimoji="0" lang="zh-CN" altLang="en-US" sz="2200" b="0" i="0" u="none" strike="noStrike" kern="1200" cap="none" spc="0" normalizeH="0" baseline="0" noProof="0" dirty="0">
                <a:ln>
                  <a:noFill/>
                </a:ln>
                <a:solidFill>
                  <a:prstClr val="black"/>
                </a:solidFill>
                <a:effectLst/>
                <a:uLnTx/>
                <a:uFillTx/>
                <a:latin typeface="+mn-lt"/>
                <a:ea typeface="+mn-ea"/>
                <a:cs typeface="+mn-ea"/>
                <a:sym typeface="+mn-lt"/>
              </a:rPr>
              <a:t>采</a:t>
            </a:r>
          </a:p>
        </p:txBody>
      </p:sp>
      <p:graphicFrame>
        <p:nvGraphicFramePr>
          <p:cNvPr id="10" name="Group 47"/>
          <p:cNvGraphicFramePr>
            <a:graphicFrameLocks noGrp="1"/>
          </p:cNvGraphicFramePr>
          <p:nvPr/>
        </p:nvGraphicFramePr>
        <p:xfrm>
          <a:off x="944218" y="2990502"/>
          <a:ext cx="2313454" cy="2279650"/>
        </p:xfrm>
        <a:graphic>
          <a:graphicData uri="http://schemas.openxmlformats.org/drawingml/2006/table">
            <a:tbl>
              <a:tblPr/>
              <a:tblGrid>
                <a:gridCol w="1146893">
                  <a:extLst>
                    <a:ext uri="{9D8B030D-6E8A-4147-A177-3AD203B41FA5}">
                      <a16:colId xmlns:a16="http://schemas.microsoft.com/office/drawing/2014/main" val="20000"/>
                    </a:ext>
                  </a:extLst>
                </a:gridCol>
                <a:gridCol w="1166561">
                  <a:extLst>
                    <a:ext uri="{9D8B030D-6E8A-4147-A177-3AD203B41FA5}">
                      <a16:colId xmlns:a16="http://schemas.microsoft.com/office/drawing/2014/main" val="20001"/>
                    </a:ext>
                  </a:extLst>
                </a:gridCol>
              </a:tblGrid>
              <a:tr h="1134468">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400" b="1" i="0" u="none" strike="noStrike" cap="none" normalizeH="0" baseline="0" dirty="0">
                        <a:ln>
                          <a:noFill/>
                        </a:ln>
                        <a:solidFill>
                          <a:srgbClr val="FFFFFF"/>
                        </a:solidFill>
                        <a:effectLst/>
                        <a:latin typeface="+mn-lt"/>
                        <a:ea typeface="+mn-ea"/>
                        <a:cs typeface="+mn-ea"/>
                        <a:sym typeface="+mn-lt"/>
                      </a:endParaRPr>
                    </a:p>
                  </a:txBody>
                  <a:tcPr marL="91449" marR="91449" marT="34299" marB="34299" horzOverflow="overflow">
                    <a:lnL w="28575" cap="flat" cmpd="sng" algn="ctr">
                      <a:solidFill>
                        <a:schemeClr val="tx1"/>
                      </a:solidFill>
                      <a:prstDash val="solid"/>
                      <a:round/>
                      <a:headEnd type="none" w="med" len="med"/>
                      <a:tailEnd type="none" w="med" len="med"/>
                    </a:lnL>
                    <a:lnR w="1905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400" b="1" i="0" u="none" strike="noStrike" cap="none" normalizeH="0" baseline="0" dirty="0">
                        <a:ln>
                          <a:noFill/>
                        </a:ln>
                        <a:solidFill>
                          <a:srgbClr val="FFFFFF"/>
                        </a:solidFill>
                        <a:effectLst/>
                        <a:latin typeface="+mn-lt"/>
                        <a:ea typeface="+mn-ea"/>
                        <a:cs typeface="+mn-ea"/>
                        <a:sym typeface="+mn-lt"/>
                      </a:endParaRPr>
                    </a:p>
                  </a:txBody>
                  <a:tcPr marL="91449" marR="91449" marT="34299" marB="34299" horzOverflow="overflow">
                    <a:lnL w="1905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45182">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400" b="0" i="0" u="none" strike="noStrike" cap="none" normalizeH="0" baseline="0" dirty="0">
                        <a:ln>
                          <a:noFill/>
                        </a:ln>
                        <a:solidFill>
                          <a:srgbClr val="000000"/>
                        </a:solidFill>
                        <a:effectLst/>
                        <a:latin typeface="+mn-lt"/>
                        <a:ea typeface="+mn-ea"/>
                        <a:cs typeface="+mn-ea"/>
                        <a:sym typeface="+mn-lt"/>
                      </a:endParaRPr>
                    </a:p>
                  </a:txBody>
                  <a:tcPr marL="91449" marR="91449" marT="34299" marB="34299" horzOverflow="overflow">
                    <a:lnL w="28575" cap="flat" cmpd="sng" algn="ctr">
                      <a:solidFill>
                        <a:schemeClr val="tx1"/>
                      </a:solidFill>
                      <a:prstDash val="solid"/>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400" b="0" i="0" u="none" strike="noStrike" cap="none" normalizeH="0" baseline="0" dirty="0">
                        <a:ln>
                          <a:noFill/>
                        </a:ln>
                        <a:solidFill>
                          <a:srgbClr val="000000"/>
                        </a:solidFill>
                        <a:effectLst/>
                        <a:latin typeface="+mn-lt"/>
                        <a:ea typeface="+mn-ea"/>
                        <a:cs typeface="+mn-ea"/>
                        <a:sym typeface="+mn-lt"/>
                      </a:endParaRPr>
                    </a:p>
                  </a:txBody>
                  <a:tcPr marL="91449" marR="91449" marT="34299" marB="34299" horzOverflow="overflow">
                    <a:lnL w="1905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1" name="文本框 10"/>
          <p:cNvSpPr txBox="1"/>
          <p:nvPr/>
        </p:nvSpPr>
        <p:spPr>
          <a:xfrm>
            <a:off x="989829" y="2737867"/>
            <a:ext cx="2313454" cy="26468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600" b="0" i="0" u="none" strike="noStrike" kern="1200" cap="none" spc="0" normalizeH="0" baseline="0" noProof="0" dirty="0">
                <a:ln>
                  <a:noFill/>
                </a:ln>
                <a:solidFill>
                  <a:srgbClr val="C00000"/>
                </a:solidFill>
                <a:effectLst/>
                <a:uLnTx/>
                <a:uFillTx/>
                <a:cs typeface="+mn-ea"/>
                <a:sym typeface="+mn-lt"/>
              </a:rPr>
              <a:t>释</a:t>
            </a:r>
          </a:p>
        </p:txBody>
      </p:sp>
      <p:sp>
        <p:nvSpPr>
          <p:cNvPr id="12" name="文本框 11"/>
          <p:cNvSpPr txBox="1"/>
          <p:nvPr/>
        </p:nvSpPr>
        <p:spPr>
          <a:xfrm>
            <a:off x="1517619" y="2115707"/>
            <a:ext cx="947695"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err="1">
                <a:ln>
                  <a:noFill/>
                </a:ln>
                <a:solidFill>
                  <a:prstClr val="black"/>
                </a:solidFill>
                <a:effectLst/>
                <a:uLnTx/>
                <a:uFillTx/>
                <a:cs typeface="+mn-ea"/>
                <a:sym typeface="+mn-lt"/>
              </a:rPr>
              <a:t>shì</a:t>
            </a:r>
            <a:endParaRPr kumimoji="0" lang="zh-CN" altLang="en-US" sz="4400" b="0" i="0" u="none" strike="noStrike" kern="1200" cap="none" spc="0" normalizeH="0" baseline="0" noProof="0" dirty="0">
              <a:ln>
                <a:noFill/>
              </a:ln>
              <a:solidFill>
                <a:prstClr val="black"/>
              </a:solidFill>
              <a:effectLst/>
              <a:uLnTx/>
              <a:uFillTx/>
              <a:cs typeface="+mn-ea"/>
              <a:sym typeface="+mn-lt"/>
            </a:endParaRPr>
          </a:p>
        </p:txBody>
      </p:sp>
      <p:pic>
        <p:nvPicPr>
          <p:cNvPr id="13" name="Picture 2" descr="https://p.ssl.qhimg.com/t01bafa9d0f4716b940.gif?t=9.055501302083332?random=1577200114276"/>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916660" y="1229604"/>
            <a:ext cx="2402502" cy="24025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ppt_x"/>
                                          </p:val>
                                        </p:tav>
                                        <p:tav tm="100000">
                                          <p:val>
                                            <p:strVal val="#ppt_x"/>
                                          </p:val>
                                        </p:tav>
                                      </p:tavLst>
                                    </p:anim>
                                    <p:anim calcmode="lin" valueType="num">
                                      <p:cBhvr additive="base">
                                        <p:cTn id="3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p:bldP spid="5" grpId="0" bldLvl="0" animBg="1"/>
      <p:bldP spid="7" grpId="0"/>
      <p:bldP spid="8" grpId="0"/>
      <p:bldP spid="9"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60384" y="323334"/>
            <a:ext cx="1447832" cy="461665"/>
          </a:xfrm>
          <a:prstGeom prst="rect">
            <a:avLst/>
          </a:prstGeom>
        </p:spPr>
        <p:txBody>
          <a:bodyPr wrap="none">
            <a:spAutoFit/>
          </a:bodyPr>
          <a:lstStyle/>
          <a:p>
            <a:pPr lvl="0" algn="dist"/>
            <a:r>
              <a:rPr lang="zh-CN" altLang="en-US" sz="2400" b="1" dirty="0">
                <a:solidFill>
                  <a:prstClr val="black"/>
                </a:solidFill>
                <a:cs typeface="+mn-ea"/>
                <a:sym typeface="+mn-lt"/>
              </a:rPr>
              <a:t>字词揭秘</a:t>
            </a:r>
          </a:p>
        </p:txBody>
      </p:sp>
      <p:sp>
        <p:nvSpPr>
          <p:cNvPr id="3" name="Rectangle 31"/>
          <p:cNvSpPr>
            <a:spLocks noChangeArrowheads="1"/>
          </p:cNvSpPr>
          <p:nvPr/>
        </p:nvSpPr>
        <p:spPr bwMode="auto">
          <a:xfrm>
            <a:off x="1155825" y="3549443"/>
            <a:ext cx="3526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000" b="0" i="0" u="none" strike="noStrike" kern="1200" cap="none" spc="0" normalizeH="0" baseline="0" noProof="0">
                <a:ln>
                  <a:noFill/>
                </a:ln>
                <a:solidFill>
                  <a:srgbClr val="000000"/>
                </a:solidFill>
                <a:effectLst/>
                <a:uLnTx/>
                <a:uFillTx/>
                <a:latin typeface="+mn-lt"/>
                <a:ea typeface="+mn-ea"/>
                <a:cs typeface="+mn-ea"/>
                <a:sym typeface="+mn-lt"/>
              </a:rPr>
              <a:t> </a:t>
            </a:r>
            <a:endParaRPr kumimoji="0" lang="zh-CN" altLang="en-US" sz="1800" b="0" i="0" u="none" strike="noStrike" kern="1200" cap="none" spc="0" normalizeH="0" baseline="0" noProof="0">
              <a:ln>
                <a:noFill/>
              </a:ln>
              <a:solidFill>
                <a:prstClr val="black"/>
              </a:solidFill>
              <a:effectLst/>
              <a:uLnTx/>
              <a:uFillTx/>
              <a:latin typeface="+mn-lt"/>
              <a:ea typeface="+mn-ea"/>
              <a:cs typeface="+mn-ea"/>
              <a:sym typeface="+mn-lt"/>
            </a:endParaRPr>
          </a:p>
        </p:txBody>
      </p:sp>
      <p:sp>
        <p:nvSpPr>
          <p:cNvPr id="4" name="矩形 2"/>
          <p:cNvSpPr>
            <a:spLocks noChangeArrowheads="1"/>
          </p:cNvSpPr>
          <p:nvPr/>
        </p:nvSpPr>
        <p:spPr bwMode="auto">
          <a:xfrm>
            <a:off x="4254499" y="4295897"/>
            <a:ext cx="4145415" cy="76944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0000FF"/>
                </a:solidFill>
                <a:effectLst/>
                <a:uLnTx/>
                <a:uFillTx/>
                <a:cs typeface="+mn-ea"/>
                <a:sym typeface="+mn-lt"/>
              </a:rPr>
              <a:t>书写指导：</a:t>
            </a:r>
            <a:r>
              <a:rPr kumimoji="0" lang="zh-CN" altLang="en-US" sz="2200" b="0" i="0" u="none" strike="noStrike" kern="1200" cap="none" spc="0" normalizeH="0" baseline="0" noProof="0" dirty="0">
                <a:ln>
                  <a:noFill/>
                </a:ln>
                <a:solidFill>
                  <a:prstClr val="black"/>
                </a:solidFill>
                <a:effectLst/>
                <a:uLnTx/>
                <a:uFillTx/>
                <a:cs typeface="+mn-ea"/>
                <a:sym typeface="+mn-lt"/>
              </a:rPr>
              <a:t>横画间隔均匀，末横最长，撇、点有支撑之势。</a:t>
            </a:r>
          </a:p>
        </p:txBody>
      </p:sp>
      <p:sp>
        <p:nvSpPr>
          <p:cNvPr id="5" name="TextBox 33"/>
          <p:cNvSpPr txBox="1">
            <a:spLocks noChangeArrowheads="1"/>
          </p:cNvSpPr>
          <p:nvPr/>
        </p:nvSpPr>
        <p:spPr bwMode="auto">
          <a:xfrm>
            <a:off x="4232728" y="2113761"/>
            <a:ext cx="2339975" cy="429895"/>
          </a:xfrm>
          <a:prstGeom prst="rect">
            <a:avLst/>
          </a:prstGeom>
          <a:solidFill>
            <a:schemeClr val="bg1"/>
          </a:solid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0000FF"/>
                </a:solidFill>
                <a:effectLst/>
                <a:uLnTx/>
                <a:uFillTx/>
                <a:latin typeface="+mn-lt"/>
                <a:ea typeface="+mn-ea"/>
                <a:cs typeface="+mn-ea"/>
                <a:sym typeface="+mn-lt"/>
              </a:rPr>
              <a:t>结构：</a:t>
            </a:r>
            <a:r>
              <a:rPr kumimoji="0" lang="zh-CN" altLang="en-US" sz="2200" b="0" i="0" u="none" strike="noStrike" kern="1200" cap="none" spc="0" normalizeH="0" baseline="0" noProof="0" dirty="0">
                <a:ln>
                  <a:noFill/>
                </a:ln>
                <a:solidFill>
                  <a:prstClr val="black"/>
                </a:solidFill>
                <a:effectLst/>
                <a:uLnTx/>
                <a:uFillTx/>
                <a:latin typeface="+mn-lt"/>
                <a:ea typeface="+mn-ea"/>
                <a:cs typeface="+mn-ea"/>
                <a:sym typeface="+mn-lt"/>
              </a:rPr>
              <a:t>上下</a:t>
            </a:r>
          </a:p>
        </p:txBody>
      </p:sp>
      <p:sp>
        <p:nvSpPr>
          <p:cNvPr id="7" name="TextBox 34"/>
          <p:cNvSpPr txBox="1">
            <a:spLocks noChangeArrowheads="1"/>
          </p:cNvSpPr>
          <p:nvPr/>
        </p:nvSpPr>
        <p:spPr bwMode="auto">
          <a:xfrm>
            <a:off x="4232728" y="2929736"/>
            <a:ext cx="3497262" cy="429895"/>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0000FF"/>
                </a:solidFill>
                <a:effectLst/>
                <a:uLnTx/>
                <a:uFillTx/>
                <a:latin typeface="+mn-lt"/>
                <a:ea typeface="+mn-ea"/>
                <a:cs typeface="+mn-ea"/>
                <a:sym typeface="+mn-lt"/>
              </a:rPr>
              <a:t>组词：</a:t>
            </a:r>
            <a:r>
              <a:rPr kumimoji="0" lang="zh-CN" altLang="en-US" sz="2200" b="0" i="0" u="none" strike="noStrike" kern="1200" cap="none" spc="0" normalizeH="0" baseline="0" noProof="0" dirty="0">
                <a:ln>
                  <a:noFill/>
                </a:ln>
                <a:solidFill>
                  <a:prstClr val="black"/>
                </a:solidFill>
                <a:effectLst/>
                <a:uLnTx/>
                <a:uFillTx/>
                <a:latin typeface="+mn-lt"/>
                <a:ea typeface="+mn-ea"/>
                <a:cs typeface="+mn-ea"/>
                <a:sym typeface="+mn-lt"/>
              </a:rPr>
              <a:t>其余   其次   其它</a:t>
            </a:r>
          </a:p>
        </p:txBody>
      </p:sp>
      <p:sp>
        <p:nvSpPr>
          <p:cNvPr id="8" name="TextBox 35"/>
          <p:cNvSpPr txBox="1">
            <a:spLocks noChangeArrowheads="1"/>
          </p:cNvSpPr>
          <p:nvPr/>
        </p:nvSpPr>
        <p:spPr bwMode="auto">
          <a:xfrm>
            <a:off x="4232728" y="3361536"/>
            <a:ext cx="4167187" cy="769441"/>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0000FF"/>
                </a:solidFill>
                <a:effectLst/>
                <a:uLnTx/>
                <a:uFillTx/>
                <a:latin typeface="+mn-lt"/>
                <a:ea typeface="+mn-ea"/>
                <a:cs typeface="+mn-ea"/>
                <a:sym typeface="+mn-lt"/>
              </a:rPr>
              <a:t>造句：</a:t>
            </a:r>
            <a:r>
              <a:rPr kumimoji="0" lang="zh-CN" altLang="en-US" sz="2200" b="0" i="0" u="none" strike="noStrike" kern="1200" cap="none" spc="0" normalizeH="0" baseline="0" noProof="0" dirty="0">
                <a:ln>
                  <a:noFill/>
                </a:ln>
                <a:solidFill>
                  <a:prstClr val="black"/>
                </a:solidFill>
                <a:effectLst/>
                <a:uLnTx/>
                <a:uFillTx/>
                <a:latin typeface="+mn-lt"/>
                <a:ea typeface="+mn-ea"/>
                <a:cs typeface="+mn-ea"/>
                <a:sym typeface="+mn-lt"/>
              </a:rPr>
              <a:t>除了上课，其余的时间我都在看书。 </a:t>
            </a:r>
          </a:p>
        </p:txBody>
      </p:sp>
      <p:sp>
        <p:nvSpPr>
          <p:cNvPr id="9" name="TextBox 36"/>
          <p:cNvSpPr txBox="1">
            <a:spLocks noChangeArrowheads="1"/>
          </p:cNvSpPr>
          <p:nvPr/>
        </p:nvSpPr>
        <p:spPr bwMode="auto">
          <a:xfrm>
            <a:off x="4232728" y="2497936"/>
            <a:ext cx="2905125" cy="429895"/>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0000FF"/>
                </a:solidFill>
                <a:effectLst/>
                <a:uLnTx/>
                <a:uFillTx/>
                <a:latin typeface="+mn-lt"/>
                <a:ea typeface="+mn-ea"/>
                <a:cs typeface="+mn-ea"/>
                <a:sym typeface="+mn-lt"/>
              </a:rPr>
              <a:t>部首：</a:t>
            </a:r>
            <a:r>
              <a:rPr kumimoji="0" lang="zh-CN" altLang="en-US" sz="2200" b="0" i="0" u="none" strike="noStrike" kern="1200" cap="none" spc="0" normalizeH="0" baseline="0" noProof="0" dirty="0">
                <a:ln>
                  <a:noFill/>
                </a:ln>
                <a:solidFill>
                  <a:prstClr val="black"/>
                </a:solidFill>
                <a:effectLst/>
                <a:uLnTx/>
                <a:uFillTx/>
                <a:latin typeface="+mn-lt"/>
                <a:ea typeface="+mn-ea"/>
                <a:cs typeface="+mn-ea"/>
                <a:sym typeface="+mn-lt"/>
              </a:rPr>
              <a:t>八</a:t>
            </a:r>
          </a:p>
        </p:txBody>
      </p:sp>
      <p:graphicFrame>
        <p:nvGraphicFramePr>
          <p:cNvPr id="10" name="Group 47"/>
          <p:cNvGraphicFramePr>
            <a:graphicFrameLocks noGrp="1"/>
          </p:cNvGraphicFramePr>
          <p:nvPr/>
        </p:nvGraphicFramePr>
        <p:xfrm>
          <a:off x="944218" y="2990502"/>
          <a:ext cx="2494722" cy="2279650"/>
        </p:xfrm>
        <a:graphic>
          <a:graphicData uri="http://schemas.openxmlformats.org/drawingml/2006/table">
            <a:tbl>
              <a:tblPr/>
              <a:tblGrid>
                <a:gridCol w="1236757">
                  <a:extLst>
                    <a:ext uri="{9D8B030D-6E8A-4147-A177-3AD203B41FA5}">
                      <a16:colId xmlns:a16="http://schemas.microsoft.com/office/drawing/2014/main" val="20000"/>
                    </a:ext>
                  </a:extLst>
                </a:gridCol>
                <a:gridCol w="1257965">
                  <a:extLst>
                    <a:ext uri="{9D8B030D-6E8A-4147-A177-3AD203B41FA5}">
                      <a16:colId xmlns:a16="http://schemas.microsoft.com/office/drawing/2014/main" val="20001"/>
                    </a:ext>
                  </a:extLst>
                </a:gridCol>
              </a:tblGrid>
              <a:tr h="1134468">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400" b="1" i="0" u="none" strike="noStrike" cap="none" normalizeH="0" baseline="0" dirty="0">
                        <a:ln>
                          <a:noFill/>
                        </a:ln>
                        <a:solidFill>
                          <a:srgbClr val="FFFFFF"/>
                        </a:solidFill>
                        <a:effectLst/>
                        <a:latin typeface="+mn-lt"/>
                        <a:ea typeface="+mn-ea"/>
                        <a:cs typeface="+mn-ea"/>
                        <a:sym typeface="+mn-lt"/>
                      </a:endParaRPr>
                    </a:p>
                  </a:txBody>
                  <a:tcPr marL="91449" marR="91449" marT="34299" marB="34299" horzOverflow="overflow">
                    <a:lnL w="28575" cap="flat" cmpd="sng" algn="ctr">
                      <a:solidFill>
                        <a:schemeClr val="tx1"/>
                      </a:solidFill>
                      <a:prstDash val="solid"/>
                      <a:round/>
                      <a:headEnd type="none" w="med" len="med"/>
                      <a:tailEnd type="none" w="med" len="med"/>
                    </a:lnL>
                    <a:lnR w="1905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400" b="1" i="0" u="none" strike="noStrike" cap="none" normalizeH="0" baseline="0" dirty="0">
                        <a:ln>
                          <a:noFill/>
                        </a:ln>
                        <a:solidFill>
                          <a:srgbClr val="FFFFFF"/>
                        </a:solidFill>
                        <a:effectLst/>
                        <a:latin typeface="+mn-lt"/>
                        <a:ea typeface="+mn-ea"/>
                        <a:cs typeface="+mn-ea"/>
                        <a:sym typeface="+mn-lt"/>
                      </a:endParaRPr>
                    </a:p>
                  </a:txBody>
                  <a:tcPr marL="91449" marR="91449" marT="34299" marB="34299" horzOverflow="overflow">
                    <a:lnL w="1905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45182">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400" b="0" i="0" u="none" strike="noStrike" cap="none" normalizeH="0" baseline="0" dirty="0">
                        <a:ln>
                          <a:noFill/>
                        </a:ln>
                        <a:solidFill>
                          <a:srgbClr val="000000"/>
                        </a:solidFill>
                        <a:effectLst/>
                        <a:latin typeface="+mn-lt"/>
                        <a:ea typeface="+mn-ea"/>
                        <a:cs typeface="+mn-ea"/>
                        <a:sym typeface="+mn-lt"/>
                      </a:endParaRPr>
                    </a:p>
                  </a:txBody>
                  <a:tcPr marL="91449" marR="91449" marT="34299" marB="34299" horzOverflow="overflow">
                    <a:lnL w="28575" cap="flat" cmpd="sng" algn="ctr">
                      <a:solidFill>
                        <a:schemeClr val="tx1"/>
                      </a:solidFill>
                      <a:prstDash val="solid"/>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400" b="0" i="0" u="none" strike="noStrike" cap="none" normalizeH="0" baseline="0" dirty="0">
                        <a:ln>
                          <a:noFill/>
                        </a:ln>
                        <a:solidFill>
                          <a:srgbClr val="000000"/>
                        </a:solidFill>
                        <a:effectLst/>
                        <a:latin typeface="+mn-lt"/>
                        <a:ea typeface="+mn-ea"/>
                        <a:cs typeface="+mn-ea"/>
                        <a:sym typeface="+mn-lt"/>
                      </a:endParaRPr>
                    </a:p>
                  </a:txBody>
                  <a:tcPr marL="91449" marR="91449" marT="34299" marB="34299" horzOverflow="overflow">
                    <a:lnL w="1905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1" name="文本框 10"/>
          <p:cNvSpPr txBox="1"/>
          <p:nvPr/>
        </p:nvSpPr>
        <p:spPr>
          <a:xfrm>
            <a:off x="989829" y="2737867"/>
            <a:ext cx="2313454" cy="26468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600" b="0" i="0" u="none" strike="noStrike" kern="1200" cap="none" spc="0" normalizeH="0" baseline="0" noProof="0" dirty="0">
                <a:ln>
                  <a:noFill/>
                </a:ln>
                <a:solidFill>
                  <a:srgbClr val="C00000"/>
                </a:solidFill>
                <a:effectLst/>
                <a:uLnTx/>
                <a:uFillTx/>
                <a:cs typeface="+mn-ea"/>
                <a:sym typeface="+mn-lt"/>
              </a:rPr>
              <a:t>其</a:t>
            </a:r>
          </a:p>
        </p:txBody>
      </p:sp>
      <p:sp>
        <p:nvSpPr>
          <p:cNvPr id="12" name="文本框 11"/>
          <p:cNvSpPr txBox="1"/>
          <p:nvPr/>
        </p:nvSpPr>
        <p:spPr>
          <a:xfrm>
            <a:off x="1834611" y="2061068"/>
            <a:ext cx="655949"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err="1">
                <a:ln>
                  <a:noFill/>
                </a:ln>
                <a:solidFill>
                  <a:prstClr val="black"/>
                </a:solidFill>
                <a:effectLst/>
                <a:uLnTx/>
                <a:uFillTx/>
                <a:cs typeface="+mn-ea"/>
                <a:sym typeface="+mn-lt"/>
              </a:rPr>
              <a:t>qí</a:t>
            </a:r>
            <a:endParaRPr kumimoji="0" lang="zh-CN" altLang="en-US" sz="4400" b="0" i="0" u="none" strike="noStrike" kern="1200" cap="none" spc="0" normalizeH="0" baseline="0" noProof="0" dirty="0">
              <a:ln>
                <a:noFill/>
              </a:ln>
              <a:solidFill>
                <a:prstClr val="black"/>
              </a:solidFill>
              <a:effectLst/>
              <a:uLnTx/>
              <a:uFillTx/>
              <a:cs typeface="+mn-ea"/>
              <a:sym typeface="+mn-lt"/>
            </a:endParaRPr>
          </a:p>
        </p:txBody>
      </p:sp>
      <p:pic>
        <p:nvPicPr>
          <p:cNvPr id="13" name="Picture 2" descr="https://p.ssl.qhimg.com/t0156fbdb73127d2e56.gif?t=6.634602864583334?random=1577200304877"/>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565527" y="1262386"/>
            <a:ext cx="2436287" cy="24362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ppt_x"/>
                                          </p:val>
                                        </p:tav>
                                        <p:tav tm="100000">
                                          <p:val>
                                            <p:strVal val="#ppt_x"/>
                                          </p:val>
                                        </p:tav>
                                      </p:tavLst>
                                    </p:anim>
                                    <p:anim calcmode="lin" valueType="num">
                                      <p:cBhvr additive="base">
                                        <p:cTn id="3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p:bldP spid="5" grpId="0" bldLvl="0" animBg="1"/>
      <p:bldP spid="7" grpId="0"/>
      <p:bldP spid="8" grpId="0"/>
      <p:bldP spid="9"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60384" y="323334"/>
            <a:ext cx="1447832" cy="461665"/>
          </a:xfrm>
          <a:prstGeom prst="rect">
            <a:avLst/>
          </a:prstGeom>
        </p:spPr>
        <p:txBody>
          <a:bodyPr wrap="none">
            <a:spAutoFit/>
          </a:bodyPr>
          <a:lstStyle/>
          <a:p>
            <a:pPr lvl="0" algn="dist"/>
            <a:r>
              <a:rPr lang="zh-CN" altLang="en-US" sz="2400" b="1" dirty="0">
                <a:solidFill>
                  <a:prstClr val="black"/>
                </a:solidFill>
                <a:cs typeface="+mn-ea"/>
                <a:sym typeface="+mn-lt"/>
              </a:rPr>
              <a:t>知识梳理</a:t>
            </a:r>
          </a:p>
        </p:txBody>
      </p:sp>
      <p:sp>
        <p:nvSpPr>
          <p:cNvPr id="3" name="文本框 2"/>
          <p:cNvSpPr txBox="1"/>
          <p:nvPr/>
        </p:nvSpPr>
        <p:spPr>
          <a:xfrm>
            <a:off x="907651" y="1548960"/>
            <a:ext cx="198002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5B9BD5"/>
                </a:solidFill>
                <a:effectLst/>
                <a:uLnTx/>
                <a:uFillTx/>
                <a:cs typeface="+mn-ea"/>
                <a:sym typeface="+mn-lt"/>
              </a:rPr>
              <a:t>齐读课文：</a:t>
            </a:r>
          </a:p>
        </p:txBody>
      </p:sp>
      <p:sp>
        <p:nvSpPr>
          <p:cNvPr id="4" name="矩形 3"/>
          <p:cNvSpPr/>
          <p:nvPr/>
        </p:nvSpPr>
        <p:spPr>
          <a:xfrm>
            <a:off x="2257831" y="2641170"/>
            <a:ext cx="6560484" cy="2677656"/>
          </a:xfrm>
          <a:prstGeom prst="rect">
            <a:avLst/>
          </a:prstGeom>
          <a:ln w="28575">
            <a:solidFill>
              <a:srgbClr val="4697B8"/>
            </a:solidFill>
            <a:prstDash val="dashDot"/>
          </a:ln>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1" i="0" u="none" strike="noStrike" kern="1200" cap="none" spc="600" normalizeH="0" baseline="0" noProof="0" dirty="0">
                <a:ln>
                  <a:noFill/>
                </a:ln>
                <a:solidFill>
                  <a:srgbClr val="333333"/>
                </a:solidFill>
                <a:effectLst/>
                <a:uLnTx/>
                <a:uFillTx/>
                <a:cs typeface="+mn-ea"/>
                <a:sym typeface="+mn-lt"/>
              </a:rPr>
              <a:t>      宋人有耕者。田中有株。兔走触株</a:t>
            </a:r>
            <a:r>
              <a:rPr kumimoji="0" lang="en-US" altLang="zh-CN" sz="2800" b="1" i="0" u="none" strike="noStrike" kern="1200" cap="none" spc="600" normalizeH="0" baseline="0" noProof="0" dirty="0">
                <a:ln>
                  <a:noFill/>
                </a:ln>
                <a:solidFill>
                  <a:srgbClr val="333333"/>
                </a:solidFill>
                <a:effectLst/>
                <a:uLnTx/>
                <a:uFillTx/>
                <a:cs typeface="+mn-ea"/>
                <a:sym typeface="+mn-lt"/>
              </a:rPr>
              <a:t>,</a:t>
            </a:r>
            <a:r>
              <a:rPr kumimoji="0" lang="zh-CN" altLang="en-US" sz="2800" b="1" i="0" u="none" strike="noStrike" kern="1200" cap="none" spc="600" normalizeH="0" baseline="0" noProof="0" dirty="0">
                <a:ln>
                  <a:noFill/>
                </a:ln>
                <a:solidFill>
                  <a:srgbClr val="333333"/>
                </a:solidFill>
                <a:effectLst/>
                <a:uLnTx/>
                <a:uFillTx/>
                <a:cs typeface="+mn-ea"/>
                <a:sym typeface="+mn-lt"/>
              </a:rPr>
              <a:t>折颈而死。因释其耒而</a:t>
            </a:r>
            <a:r>
              <a:rPr kumimoji="0" lang="zh-CN" altLang="en-US" sz="2800" b="1" i="0" u="none" strike="noStrike" kern="1200" cap="none" spc="600" normalizeH="0" baseline="0" noProof="0" dirty="0">
                <a:ln>
                  <a:noFill/>
                </a:ln>
                <a:solidFill>
                  <a:prstClr val="black"/>
                </a:solidFill>
                <a:effectLst/>
                <a:uLnTx/>
                <a:uFillTx/>
                <a:cs typeface="+mn-ea"/>
                <a:sym typeface="+mn-lt"/>
              </a:rPr>
              <a:t>守株</a:t>
            </a:r>
            <a:r>
              <a:rPr kumimoji="0" lang="zh-CN" altLang="en-US" sz="2800" b="1" i="0" u="none" strike="noStrike" kern="1200" cap="none" spc="600" normalizeH="0" baseline="0" noProof="0" dirty="0">
                <a:ln>
                  <a:noFill/>
                </a:ln>
                <a:solidFill>
                  <a:srgbClr val="333333"/>
                </a:solidFill>
                <a:effectLst/>
                <a:uLnTx/>
                <a:uFillTx/>
                <a:cs typeface="+mn-ea"/>
                <a:sym typeface="+mn-lt"/>
              </a:rPr>
              <a:t>，冀复得兔。兔不可复得，而身为宋国笑。</a:t>
            </a:r>
            <a:endParaRPr kumimoji="0" lang="zh-CN" altLang="en-US" sz="2800" b="1" i="0" u="none" strike="noStrike" kern="1200" cap="none" spc="600" normalizeH="0" baseline="0" noProof="0" dirty="0">
              <a:ln>
                <a:noFill/>
              </a:ln>
              <a:solidFill>
                <a:prstClr val="black"/>
              </a:solidFill>
              <a:effectLst/>
              <a:uLnTx/>
              <a:uFillTx/>
              <a:cs typeface="+mn-ea"/>
              <a:sym typeface="+mn-lt"/>
            </a:endParaRPr>
          </a:p>
        </p:txBody>
      </p:sp>
      <p:sp>
        <p:nvSpPr>
          <p:cNvPr id="5" name="矩形 4"/>
          <p:cNvSpPr/>
          <p:nvPr/>
        </p:nvSpPr>
        <p:spPr>
          <a:xfrm>
            <a:off x="4660164" y="1709852"/>
            <a:ext cx="165942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333333"/>
                </a:solidFill>
                <a:effectLst/>
                <a:uLnTx/>
                <a:uFillTx/>
                <a:cs typeface="+mn-ea"/>
                <a:sym typeface="+mn-lt"/>
              </a:rPr>
              <a:t>守株待兔</a:t>
            </a:r>
          </a:p>
        </p:txBody>
      </p:sp>
      <p:cxnSp>
        <p:nvCxnSpPr>
          <p:cNvPr id="7" name="直接连接符 6"/>
          <p:cNvCxnSpPr/>
          <p:nvPr/>
        </p:nvCxnSpPr>
        <p:spPr>
          <a:xfrm flipH="1">
            <a:off x="4221000" y="2886194"/>
            <a:ext cx="51516" cy="3209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6845846" y="2863826"/>
            <a:ext cx="51516" cy="3209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2712025" y="3507077"/>
            <a:ext cx="51516" cy="3209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4634406" y="3507077"/>
            <a:ext cx="51516" cy="3209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6343867" y="3503540"/>
            <a:ext cx="51516" cy="3209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7606849" y="3532168"/>
            <a:ext cx="51516" cy="3209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4038550" y="4157547"/>
            <a:ext cx="51516" cy="3209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5780632" y="4161727"/>
            <a:ext cx="51516" cy="3209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2720319" y="4802803"/>
            <a:ext cx="51516" cy="3209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4028879" y="4785508"/>
            <a:ext cx="51516" cy="3209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a:extLst>
              <a:ext uri="{28A0092B-C50C-407E-A947-70E740481C1C}">
                <a14:useLocalDpi xmlns:a14="http://schemas.microsoft.com/office/drawing/2010/main" val="0"/>
              </a:ext>
            </a:extLst>
          </a:blip>
          <a:srcRect l="26667" r="15061"/>
          <a:stretch>
            <a:fillRect/>
          </a:stretch>
        </p:blipFill>
        <p:spPr>
          <a:xfrm>
            <a:off x="0" y="0"/>
            <a:ext cx="5994400" cy="6858000"/>
          </a:xfrm>
          <a:prstGeom prst="rect">
            <a:avLst/>
          </a:prstGeom>
        </p:spPr>
      </p:pic>
      <p:grpSp>
        <p:nvGrpSpPr>
          <p:cNvPr id="9" name="组合 8"/>
          <p:cNvGrpSpPr/>
          <p:nvPr/>
        </p:nvGrpSpPr>
        <p:grpSpPr>
          <a:xfrm>
            <a:off x="5791202" y="0"/>
            <a:ext cx="406400" cy="6876144"/>
            <a:chOff x="5994400" y="-1919515"/>
            <a:chExt cx="406400" cy="8795659"/>
          </a:xfrm>
        </p:grpSpPr>
        <p:sp>
          <p:nvSpPr>
            <p:cNvPr id="6" name="流程图: 手动输入 5"/>
            <p:cNvSpPr/>
            <p:nvPr/>
          </p:nvSpPr>
          <p:spPr>
            <a:xfrm flipH="1">
              <a:off x="5994400" y="2002972"/>
              <a:ext cx="406400" cy="4873172"/>
            </a:xfrm>
            <a:prstGeom prst="flowChartManualInpu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流程图: 手动输入 7"/>
            <p:cNvSpPr/>
            <p:nvPr/>
          </p:nvSpPr>
          <p:spPr>
            <a:xfrm rot="10800000" flipH="1">
              <a:off x="5994400" y="-1919515"/>
              <a:ext cx="406400" cy="4873172"/>
            </a:xfrm>
            <a:prstGeom prst="flowChartManualInp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6" name="组合 25"/>
          <p:cNvGrpSpPr/>
          <p:nvPr/>
        </p:nvGrpSpPr>
        <p:grpSpPr>
          <a:xfrm>
            <a:off x="7327900" y="1297801"/>
            <a:ext cx="3168015" cy="912495"/>
            <a:chOff x="360" y="260"/>
            <a:chExt cx="4989" cy="1437"/>
          </a:xfrm>
        </p:grpSpPr>
        <p:pic>
          <p:nvPicPr>
            <p:cNvPr id="27" name="图片 26"/>
            <p:cNvPicPr>
              <a:picLocks noChangeAspect="1"/>
            </p:cNvPicPr>
            <p:nvPr/>
          </p:nvPicPr>
          <p:blipFill>
            <a:blip r:embed="rId3" cstate="email">
              <a:grayscl/>
            </a:blip>
            <a:srcRect/>
            <a:stretch>
              <a:fillRect/>
            </a:stretch>
          </p:blipFill>
          <p:spPr>
            <a:xfrm>
              <a:off x="360" y="260"/>
              <a:ext cx="1437" cy="1437"/>
            </a:xfrm>
            <a:prstGeom prst="ellipse">
              <a:avLst/>
            </a:prstGeom>
          </p:spPr>
        </p:pic>
        <p:sp>
          <p:nvSpPr>
            <p:cNvPr id="28" name="文本框 27"/>
            <p:cNvSpPr txBox="1"/>
            <p:nvPr/>
          </p:nvSpPr>
          <p:spPr>
            <a:xfrm>
              <a:off x="983" y="663"/>
              <a:ext cx="191" cy="630"/>
            </a:xfrm>
            <a:prstGeom prst="rect">
              <a:avLst/>
            </a:prstGeom>
            <a:noFill/>
          </p:spPr>
          <p:txBody>
            <a:bodyPr wrap="square" rtlCol="0" anchor="ctr">
              <a:spAutoFit/>
            </a:bodyPr>
            <a:lstStyle/>
            <a:p>
              <a:pPr algn="ctr"/>
              <a:r>
                <a:rPr lang="zh-CN" altLang="en-US" sz="2000" b="1" dirty="0">
                  <a:cs typeface="+mn-ea"/>
                  <a:sym typeface="+mn-lt"/>
                </a:rPr>
                <a:t>壹</a:t>
              </a:r>
            </a:p>
          </p:txBody>
        </p:sp>
        <p:sp>
          <p:nvSpPr>
            <p:cNvPr id="29" name="文本框 28"/>
            <p:cNvSpPr txBox="1"/>
            <p:nvPr/>
          </p:nvSpPr>
          <p:spPr>
            <a:xfrm>
              <a:off x="1797" y="604"/>
              <a:ext cx="3552" cy="824"/>
            </a:xfrm>
            <a:prstGeom prst="rect">
              <a:avLst/>
            </a:prstGeom>
            <a:noFill/>
          </p:spPr>
          <p:txBody>
            <a:bodyPr wrap="square" rtlCol="0" anchor="ctr">
              <a:spAutoFit/>
            </a:bodyPr>
            <a:lstStyle/>
            <a:p>
              <a:pPr algn="dist"/>
              <a:r>
                <a:rPr lang="zh-CN" altLang="en-US" sz="2800" b="1" dirty="0">
                  <a:cs typeface="+mn-ea"/>
                  <a:sym typeface="+mn-lt"/>
                </a:rPr>
                <a:t>课前导读</a:t>
              </a:r>
            </a:p>
          </p:txBody>
        </p:sp>
      </p:grpSp>
      <p:grpSp>
        <p:nvGrpSpPr>
          <p:cNvPr id="30" name="组合 29"/>
          <p:cNvGrpSpPr/>
          <p:nvPr/>
        </p:nvGrpSpPr>
        <p:grpSpPr>
          <a:xfrm>
            <a:off x="7327900" y="2251391"/>
            <a:ext cx="3168015" cy="912495"/>
            <a:chOff x="360" y="260"/>
            <a:chExt cx="4989" cy="1437"/>
          </a:xfrm>
        </p:grpSpPr>
        <p:pic>
          <p:nvPicPr>
            <p:cNvPr id="31" name="图片 30"/>
            <p:cNvPicPr>
              <a:picLocks noChangeAspect="1"/>
            </p:cNvPicPr>
            <p:nvPr/>
          </p:nvPicPr>
          <p:blipFill>
            <a:blip r:embed="rId3" cstate="email">
              <a:grayscl/>
            </a:blip>
            <a:srcRect/>
            <a:stretch>
              <a:fillRect/>
            </a:stretch>
          </p:blipFill>
          <p:spPr>
            <a:xfrm>
              <a:off x="360" y="260"/>
              <a:ext cx="1437" cy="1437"/>
            </a:xfrm>
            <a:prstGeom prst="ellipse">
              <a:avLst/>
            </a:prstGeom>
          </p:spPr>
        </p:pic>
        <p:sp>
          <p:nvSpPr>
            <p:cNvPr id="32" name="文本框 31"/>
            <p:cNvSpPr txBox="1"/>
            <p:nvPr/>
          </p:nvSpPr>
          <p:spPr>
            <a:xfrm>
              <a:off x="983" y="663"/>
              <a:ext cx="191" cy="630"/>
            </a:xfrm>
            <a:prstGeom prst="rect">
              <a:avLst/>
            </a:prstGeom>
            <a:noFill/>
          </p:spPr>
          <p:txBody>
            <a:bodyPr wrap="square" rtlCol="0" anchor="ctr">
              <a:spAutoFit/>
            </a:bodyPr>
            <a:lstStyle/>
            <a:p>
              <a:pPr algn="ctr"/>
              <a:r>
                <a:rPr lang="zh-CN" altLang="en-US" sz="2000" b="1" dirty="0">
                  <a:cs typeface="+mn-ea"/>
                  <a:sym typeface="+mn-lt"/>
                </a:rPr>
                <a:t>贰</a:t>
              </a:r>
            </a:p>
          </p:txBody>
        </p:sp>
        <p:sp>
          <p:nvSpPr>
            <p:cNvPr id="33" name="文本框 32"/>
            <p:cNvSpPr txBox="1"/>
            <p:nvPr/>
          </p:nvSpPr>
          <p:spPr>
            <a:xfrm>
              <a:off x="1797" y="585"/>
              <a:ext cx="3552" cy="824"/>
            </a:xfrm>
            <a:prstGeom prst="rect">
              <a:avLst/>
            </a:prstGeom>
            <a:noFill/>
          </p:spPr>
          <p:txBody>
            <a:bodyPr wrap="square" rtlCol="0" anchor="ctr">
              <a:spAutoFit/>
            </a:bodyPr>
            <a:lstStyle/>
            <a:p>
              <a:pPr algn="dist"/>
              <a:r>
                <a:rPr lang="zh-CN" altLang="en-US" sz="2800" b="1" dirty="0">
                  <a:cs typeface="+mn-ea"/>
                  <a:sym typeface="+mn-lt"/>
                </a:rPr>
                <a:t>字词揭秘</a:t>
              </a:r>
            </a:p>
          </p:txBody>
        </p:sp>
      </p:grpSp>
      <p:grpSp>
        <p:nvGrpSpPr>
          <p:cNvPr id="34" name="组合 33"/>
          <p:cNvGrpSpPr/>
          <p:nvPr/>
        </p:nvGrpSpPr>
        <p:grpSpPr>
          <a:xfrm>
            <a:off x="7327900" y="3204981"/>
            <a:ext cx="3168015" cy="912495"/>
            <a:chOff x="360" y="260"/>
            <a:chExt cx="4989" cy="1437"/>
          </a:xfrm>
        </p:grpSpPr>
        <p:pic>
          <p:nvPicPr>
            <p:cNvPr id="35" name="图片 34"/>
            <p:cNvPicPr>
              <a:picLocks noChangeAspect="1"/>
            </p:cNvPicPr>
            <p:nvPr/>
          </p:nvPicPr>
          <p:blipFill>
            <a:blip r:embed="rId3" cstate="email">
              <a:grayscl/>
            </a:blip>
            <a:srcRect/>
            <a:stretch>
              <a:fillRect/>
            </a:stretch>
          </p:blipFill>
          <p:spPr>
            <a:xfrm>
              <a:off x="360" y="260"/>
              <a:ext cx="1437" cy="1437"/>
            </a:xfrm>
            <a:prstGeom prst="ellipse">
              <a:avLst/>
            </a:prstGeom>
          </p:spPr>
        </p:pic>
        <p:sp>
          <p:nvSpPr>
            <p:cNvPr id="36" name="文本框 35"/>
            <p:cNvSpPr txBox="1"/>
            <p:nvPr/>
          </p:nvSpPr>
          <p:spPr>
            <a:xfrm>
              <a:off x="983" y="663"/>
              <a:ext cx="191" cy="630"/>
            </a:xfrm>
            <a:prstGeom prst="rect">
              <a:avLst/>
            </a:prstGeom>
            <a:noFill/>
          </p:spPr>
          <p:txBody>
            <a:bodyPr wrap="square" rtlCol="0" anchor="ctr">
              <a:spAutoFit/>
            </a:bodyPr>
            <a:lstStyle/>
            <a:p>
              <a:pPr algn="ctr"/>
              <a:r>
                <a:rPr lang="zh-CN" altLang="en-US" sz="2000" b="1" dirty="0">
                  <a:cs typeface="+mn-ea"/>
                  <a:sym typeface="+mn-lt"/>
                </a:rPr>
                <a:t>叁</a:t>
              </a:r>
            </a:p>
          </p:txBody>
        </p:sp>
        <p:sp>
          <p:nvSpPr>
            <p:cNvPr id="37" name="文本框 36"/>
            <p:cNvSpPr txBox="1"/>
            <p:nvPr/>
          </p:nvSpPr>
          <p:spPr>
            <a:xfrm>
              <a:off x="1797" y="585"/>
              <a:ext cx="3552" cy="824"/>
            </a:xfrm>
            <a:prstGeom prst="rect">
              <a:avLst/>
            </a:prstGeom>
            <a:noFill/>
          </p:spPr>
          <p:txBody>
            <a:bodyPr wrap="square" rtlCol="0" anchor="ctr">
              <a:spAutoFit/>
            </a:bodyPr>
            <a:lstStyle/>
            <a:p>
              <a:pPr algn="dist"/>
              <a:r>
                <a:rPr lang="zh-CN" altLang="en-US" sz="2800" b="1" dirty="0">
                  <a:cs typeface="+mn-ea"/>
                  <a:sym typeface="+mn-lt"/>
                </a:rPr>
                <a:t>课文讲解</a:t>
              </a:r>
            </a:p>
          </p:txBody>
        </p:sp>
      </p:grpSp>
      <p:grpSp>
        <p:nvGrpSpPr>
          <p:cNvPr id="38" name="组合 37"/>
          <p:cNvGrpSpPr/>
          <p:nvPr/>
        </p:nvGrpSpPr>
        <p:grpSpPr>
          <a:xfrm>
            <a:off x="7327900" y="4158571"/>
            <a:ext cx="3168015" cy="912495"/>
            <a:chOff x="360" y="260"/>
            <a:chExt cx="4989" cy="1437"/>
          </a:xfrm>
        </p:grpSpPr>
        <p:pic>
          <p:nvPicPr>
            <p:cNvPr id="39" name="图片 38"/>
            <p:cNvPicPr>
              <a:picLocks noChangeAspect="1"/>
            </p:cNvPicPr>
            <p:nvPr/>
          </p:nvPicPr>
          <p:blipFill>
            <a:blip r:embed="rId3" cstate="email">
              <a:grayscl/>
            </a:blip>
            <a:srcRect/>
            <a:stretch>
              <a:fillRect/>
            </a:stretch>
          </p:blipFill>
          <p:spPr>
            <a:xfrm>
              <a:off x="360" y="260"/>
              <a:ext cx="1437" cy="1437"/>
            </a:xfrm>
            <a:prstGeom prst="ellipse">
              <a:avLst/>
            </a:prstGeom>
          </p:spPr>
        </p:pic>
        <p:sp>
          <p:nvSpPr>
            <p:cNvPr id="40" name="文本框 39"/>
            <p:cNvSpPr txBox="1"/>
            <p:nvPr/>
          </p:nvSpPr>
          <p:spPr>
            <a:xfrm>
              <a:off x="983" y="663"/>
              <a:ext cx="191" cy="630"/>
            </a:xfrm>
            <a:prstGeom prst="rect">
              <a:avLst/>
            </a:prstGeom>
            <a:noFill/>
          </p:spPr>
          <p:txBody>
            <a:bodyPr wrap="square" rtlCol="0" anchor="ctr">
              <a:spAutoFit/>
            </a:bodyPr>
            <a:lstStyle/>
            <a:p>
              <a:pPr algn="ctr"/>
              <a:r>
                <a:rPr lang="zh-CN" altLang="en-US" sz="2000" b="1" dirty="0">
                  <a:cs typeface="+mn-ea"/>
                  <a:sym typeface="+mn-lt"/>
                </a:rPr>
                <a:t>肆</a:t>
              </a:r>
            </a:p>
          </p:txBody>
        </p:sp>
        <p:sp>
          <p:nvSpPr>
            <p:cNvPr id="41" name="文本框 40"/>
            <p:cNvSpPr txBox="1"/>
            <p:nvPr/>
          </p:nvSpPr>
          <p:spPr>
            <a:xfrm>
              <a:off x="1797" y="585"/>
              <a:ext cx="3552" cy="824"/>
            </a:xfrm>
            <a:prstGeom prst="rect">
              <a:avLst/>
            </a:prstGeom>
            <a:noFill/>
          </p:spPr>
          <p:txBody>
            <a:bodyPr wrap="square" rtlCol="0" anchor="ctr">
              <a:spAutoFit/>
            </a:bodyPr>
            <a:lstStyle/>
            <a:p>
              <a:pPr algn="dist"/>
              <a:r>
                <a:rPr lang="zh-CN" altLang="en-US" sz="2800" b="1" dirty="0">
                  <a:cs typeface="+mn-ea"/>
                  <a:sym typeface="+mn-lt"/>
                </a:rPr>
                <a:t>课堂小结</a:t>
              </a:r>
            </a:p>
          </p:txBody>
        </p:sp>
      </p:grpSp>
      <p:grpSp>
        <p:nvGrpSpPr>
          <p:cNvPr id="42" name="组合 41"/>
          <p:cNvGrpSpPr/>
          <p:nvPr/>
        </p:nvGrpSpPr>
        <p:grpSpPr>
          <a:xfrm>
            <a:off x="7327900" y="5112162"/>
            <a:ext cx="3168015" cy="912495"/>
            <a:chOff x="360" y="260"/>
            <a:chExt cx="4989" cy="1437"/>
          </a:xfrm>
        </p:grpSpPr>
        <p:pic>
          <p:nvPicPr>
            <p:cNvPr id="43" name="图片 42"/>
            <p:cNvPicPr>
              <a:picLocks noChangeAspect="1"/>
            </p:cNvPicPr>
            <p:nvPr/>
          </p:nvPicPr>
          <p:blipFill>
            <a:blip r:embed="rId3" cstate="email">
              <a:grayscl/>
            </a:blip>
            <a:srcRect/>
            <a:stretch>
              <a:fillRect/>
            </a:stretch>
          </p:blipFill>
          <p:spPr>
            <a:xfrm>
              <a:off x="360" y="260"/>
              <a:ext cx="1437" cy="1437"/>
            </a:xfrm>
            <a:prstGeom prst="ellipse">
              <a:avLst/>
            </a:prstGeom>
          </p:spPr>
        </p:pic>
        <p:sp>
          <p:nvSpPr>
            <p:cNvPr id="44" name="文本框 43"/>
            <p:cNvSpPr txBox="1"/>
            <p:nvPr/>
          </p:nvSpPr>
          <p:spPr>
            <a:xfrm>
              <a:off x="983" y="663"/>
              <a:ext cx="191" cy="630"/>
            </a:xfrm>
            <a:prstGeom prst="rect">
              <a:avLst/>
            </a:prstGeom>
            <a:noFill/>
          </p:spPr>
          <p:txBody>
            <a:bodyPr wrap="square" rtlCol="0" anchor="ctr">
              <a:spAutoFit/>
            </a:bodyPr>
            <a:lstStyle/>
            <a:p>
              <a:pPr algn="ctr"/>
              <a:r>
                <a:rPr lang="zh-CN" altLang="en-US" sz="2000" b="1" dirty="0">
                  <a:cs typeface="+mn-ea"/>
                  <a:sym typeface="+mn-lt"/>
                </a:rPr>
                <a:t>伍</a:t>
              </a:r>
            </a:p>
          </p:txBody>
        </p:sp>
        <p:sp>
          <p:nvSpPr>
            <p:cNvPr id="45" name="文本框 44"/>
            <p:cNvSpPr txBox="1"/>
            <p:nvPr/>
          </p:nvSpPr>
          <p:spPr>
            <a:xfrm>
              <a:off x="1797" y="585"/>
              <a:ext cx="3552" cy="824"/>
            </a:xfrm>
            <a:prstGeom prst="rect">
              <a:avLst/>
            </a:prstGeom>
            <a:noFill/>
          </p:spPr>
          <p:txBody>
            <a:bodyPr wrap="square" rtlCol="0" anchor="ctr">
              <a:spAutoFit/>
            </a:bodyPr>
            <a:lstStyle/>
            <a:p>
              <a:pPr algn="dist"/>
              <a:r>
                <a:rPr lang="zh-CN" altLang="en-US" sz="2800" b="1" dirty="0">
                  <a:cs typeface="+mn-ea"/>
                  <a:sym typeface="+mn-lt"/>
                </a:rPr>
                <a:t>课堂练习</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animEffect transition="in" filter="fade">
                                      <p:cBhvr>
                                        <p:cTn id="15" dur="500"/>
                                        <p:tgtEl>
                                          <p:spTgt spid="30"/>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p:cTn id="25" dur="500" fill="hold"/>
                                        <p:tgtEl>
                                          <p:spTgt spid="38"/>
                                        </p:tgtEl>
                                        <p:attrNameLst>
                                          <p:attrName>ppt_w</p:attrName>
                                        </p:attrNameLst>
                                      </p:cBhvr>
                                      <p:tavLst>
                                        <p:tav tm="0">
                                          <p:val>
                                            <p:fltVal val="0"/>
                                          </p:val>
                                        </p:tav>
                                        <p:tav tm="100000">
                                          <p:val>
                                            <p:strVal val="#ppt_w"/>
                                          </p:val>
                                        </p:tav>
                                      </p:tavLst>
                                    </p:anim>
                                    <p:anim calcmode="lin" valueType="num">
                                      <p:cBhvr>
                                        <p:cTn id="26" dur="500" fill="hold"/>
                                        <p:tgtEl>
                                          <p:spTgt spid="38"/>
                                        </p:tgtEl>
                                        <p:attrNameLst>
                                          <p:attrName>ppt_h</p:attrName>
                                        </p:attrNameLst>
                                      </p:cBhvr>
                                      <p:tavLst>
                                        <p:tav tm="0">
                                          <p:val>
                                            <p:fltVal val="0"/>
                                          </p:val>
                                        </p:tav>
                                        <p:tav tm="100000">
                                          <p:val>
                                            <p:strVal val="#ppt_h"/>
                                          </p:val>
                                        </p:tav>
                                      </p:tavLst>
                                    </p:anim>
                                    <p:animEffect transition="in" filter="fade">
                                      <p:cBhvr>
                                        <p:cTn id="27" dur="500"/>
                                        <p:tgtEl>
                                          <p:spTgt spid="38"/>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fltVal val="0"/>
                                          </p:val>
                                        </p:tav>
                                        <p:tav tm="100000">
                                          <p:val>
                                            <p:strVal val="#ppt_h"/>
                                          </p:val>
                                        </p:tav>
                                      </p:tavLst>
                                    </p:anim>
                                    <p:animEffect transition="in" filter="fade">
                                      <p:cBhvr>
                                        <p:cTn id="3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60384" y="323334"/>
            <a:ext cx="1447832" cy="461665"/>
          </a:xfrm>
          <a:prstGeom prst="rect">
            <a:avLst/>
          </a:prstGeom>
        </p:spPr>
        <p:txBody>
          <a:bodyPr wrap="none">
            <a:spAutoFit/>
          </a:bodyPr>
          <a:lstStyle/>
          <a:p>
            <a:pPr lvl="0" algn="dist"/>
            <a:r>
              <a:rPr lang="zh-CN" altLang="en-US" sz="2400" b="1" dirty="0">
                <a:solidFill>
                  <a:prstClr val="black"/>
                </a:solidFill>
                <a:cs typeface="+mn-ea"/>
                <a:sym typeface="+mn-lt"/>
              </a:rPr>
              <a:t>知识梳理</a:t>
            </a:r>
          </a:p>
        </p:txBody>
      </p:sp>
      <p:sp>
        <p:nvSpPr>
          <p:cNvPr id="17" name="TextBox 17"/>
          <p:cNvSpPr txBox="1">
            <a:spLocks noChangeArrowheads="1"/>
          </p:cNvSpPr>
          <p:nvPr/>
        </p:nvSpPr>
        <p:spPr bwMode="auto">
          <a:xfrm>
            <a:off x="968454" y="2703290"/>
            <a:ext cx="10086142" cy="1694503"/>
          </a:xfrm>
          <a:prstGeom prst="rect">
            <a:avLst/>
          </a:prstGeom>
          <a:noFill/>
          <a:ln>
            <a:noFill/>
          </a:ln>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723900" algn="l" defTabSz="457200" rtl="0" eaLnBrk="1" fontAlgn="base" latinLnBrk="0" hangingPunct="1">
              <a:lnSpc>
                <a:spcPct val="15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rgbClr val="C00000"/>
                </a:solidFill>
                <a:effectLst/>
                <a:uLnTx/>
                <a:uFillTx/>
                <a:latin typeface="+mn-lt"/>
                <a:ea typeface="+mn-ea"/>
                <a:cs typeface="+mn-ea"/>
                <a:sym typeface="+mn-lt"/>
              </a:rPr>
              <a:t>这则寓言讲述的是一个种田人因一次偶然的机会得到一只撞死的兔子</a:t>
            </a:r>
            <a:r>
              <a:rPr kumimoji="0" lang="en-US" altLang="zh-CN" sz="2400" b="0" i="0" u="none" strike="noStrike" kern="1200" cap="none" spc="0" normalizeH="0" baseline="0" noProof="0" dirty="0">
                <a:ln>
                  <a:noFill/>
                </a:ln>
                <a:solidFill>
                  <a:srgbClr val="C00000"/>
                </a:solidFill>
                <a:effectLst/>
                <a:uLnTx/>
                <a:uFillTx/>
                <a:latin typeface="+mn-lt"/>
                <a:ea typeface="+mn-ea"/>
                <a:cs typeface="+mn-ea"/>
                <a:sym typeface="+mn-lt"/>
              </a:rPr>
              <a:t>,</a:t>
            </a:r>
            <a:r>
              <a:rPr kumimoji="0" lang="zh-CN" altLang="en-US" sz="2400" b="0" i="0" u="none" strike="noStrike" kern="1200" cap="none" spc="0" normalizeH="0" baseline="0" noProof="0" dirty="0">
                <a:ln>
                  <a:noFill/>
                </a:ln>
                <a:solidFill>
                  <a:srgbClr val="C00000"/>
                </a:solidFill>
                <a:effectLst/>
                <a:uLnTx/>
                <a:uFillTx/>
                <a:latin typeface="+mn-lt"/>
                <a:ea typeface="+mn-ea"/>
                <a:cs typeface="+mn-ea"/>
                <a:sym typeface="+mn-lt"/>
              </a:rPr>
              <a:t>他就放弃农活整天守着树桩等待撞死的兔子，结果一只兔子也没有得到的故事。</a:t>
            </a:r>
          </a:p>
        </p:txBody>
      </p:sp>
      <p:sp>
        <p:nvSpPr>
          <p:cNvPr id="19" name="矩形 5"/>
          <p:cNvSpPr/>
          <p:nvPr/>
        </p:nvSpPr>
        <p:spPr>
          <a:xfrm>
            <a:off x="968454" y="1538186"/>
            <a:ext cx="6759242" cy="671915"/>
          </a:xfrm>
          <a:prstGeom prst="rect">
            <a:avLst/>
          </a:prstGeom>
          <a:noFill/>
          <a:ln w="9525">
            <a:noFill/>
          </a:ln>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 typeface="Wingdings" panose="05000000000000000000" pitchFamily="2" charset="2"/>
              <a:buNone/>
              <a:defRPr/>
            </a:pPr>
            <a:r>
              <a:rPr kumimoji="0" lang="en-US" altLang="zh-CN" sz="2800" b="0" i="0" u="none" strike="noStrike" kern="1200" cap="none" spc="0" normalizeH="0" baseline="0" noProof="0" dirty="0">
                <a:ln>
                  <a:noFill/>
                </a:ln>
                <a:solidFill>
                  <a:prstClr val="black"/>
                </a:solidFill>
                <a:effectLst/>
                <a:uLnTx/>
                <a:uFillTx/>
                <a:cs typeface="+mn-ea"/>
                <a:sym typeface="+mn-lt"/>
              </a:rPr>
              <a:t>  </a:t>
            </a:r>
            <a:r>
              <a:rPr kumimoji="0" lang="zh-CN" altLang="en-US" sz="2800" b="0" i="0" u="none" strike="noStrike" kern="1200" cap="none" spc="0" normalizeH="0" baseline="0" noProof="0" dirty="0">
                <a:ln>
                  <a:noFill/>
                </a:ln>
                <a:solidFill>
                  <a:prstClr val="black"/>
                </a:solidFill>
                <a:effectLst/>
                <a:uLnTx/>
                <a:uFillTx/>
                <a:cs typeface="+mn-ea"/>
                <a:sym typeface="+mn-lt"/>
              </a:rPr>
              <a:t>再读课文，这则语言讲了一个什么故事？</a:t>
            </a: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2628" y="4176613"/>
            <a:ext cx="1929543" cy="25545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60384" y="323334"/>
            <a:ext cx="1447832" cy="461665"/>
          </a:xfrm>
          <a:prstGeom prst="rect">
            <a:avLst/>
          </a:prstGeom>
        </p:spPr>
        <p:txBody>
          <a:bodyPr wrap="none">
            <a:spAutoFit/>
          </a:bodyPr>
          <a:lstStyle/>
          <a:p>
            <a:pPr lvl="0" algn="dist"/>
            <a:r>
              <a:rPr lang="zh-CN" altLang="en-US" sz="2400" b="1" dirty="0">
                <a:solidFill>
                  <a:prstClr val="black"/>
                </a:solidFill>
                <a:cs typeface="+mn-ea"/>
                <a:sym typeface="+mn-lt"/>
              </a:rPr>
              <a:t>课文讲解</a:t>
            </a: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2628" y="4176613"/>
            <a:ext cx="1929543" cy="2554521"/>
          </a:xfrm>
          <a:prstGeom prst="rect">
            <a:avLst/>
          </a:prstGeom>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374" y="1828791"/>
            <a:ext cx="4675762" cy="3417982"/>
          </a:xfrm>
          <a:prstGeom prst="rect">
            <a:avLst/>
          </a:prstGeom>
          <a:ln>
            <a:noFill/>
          </a:ln>
          <a:effectLst>
            <a:softEdge rad="112500"/>
          </a:effectLst>
        </p:spPr>
      </p:pic>
      <p:sp>
        <p:nvSpPr>
          <p:cNvPr id="8" name="矩形 7"/>
          <p:cNvSpPr/>
          <p:nvPr/>
        </p:nvSpPr>
        <p:spPr>
          <a:xfrm>
            <a:off x="4977018" y="1030776"/>
            <a:ext cx="165942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a:noFill/>
                </a:ln>
                <a:solidFill>
                  <a:prstClr val="black"/>
                </a:solidFill>
                <a:effectLst/>
                <a:uLnTx/>
                <a:uFillTx/>
                <a:cs typeface="+mn-ea"/>
                <a:sym typeface="+mn-lt"/>
              </a:rPr>
              <a:t>守株待兔</a:t>
            </a:r>
          </a:p>
        </p:txBody>
      </p:sp>
      <p:sp>
        <p:nvSpPr>
          <p:cNvPr id="9" name="圆角矩形标注 10"/>
          <p:cNvSpPr/>
          <p:nvPr/>
        </p:nvSpPr>
        <p:spPr>
          <a:xfrm>
            <a:off x="218908" y="2003612"/>
            <a:ext cx="1983994" cy="612350"/>
          </a:xfrm>
          <a:prstGeom prst="wedgeRoundRectCallout">
            <a:avLst>
              <a:gd name="adj1" fmla="val 120575"/>
              <a:gd name="adj2" fmla="val 328997"/>
              <a:gd name="adj3" fmla="val 16667"/>
            </a:avLst>
          </a:prstGeom>
          <a:solidFill>
            <a:schemeClr val="accent6">
              <a:lumMod val="20000"/>
              <a:lumOff val="80000"/>
            </a:schemeClr>
          </a:solidFill>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0" cap="none" spc="-150" normalizeH="0" baseline="0" noProof="0" dirty="0">
                <a:ln>
                  <a:noFill/>
                </a:ln>
                <a:solidFill>
                  <a:prstClr val="black"/>
                </a:solidFill>
                <a:effectLst/>
                <a:uLnTx/>
                <a:uFillTx/>
                <a:cs typeface="+mn-ea"/>
                <a:sym typeface="+mn-lt"/>
              </a:rPr>
              <a:t>“守”：守着。</a:t>
            </a:r>
          </a:p>
        </p:txBody>
      </p:sp>
      <p:sp>
        <p:nvSpPr>
          <p:cNvPr id="10" name="圆角矩形标注 49"/>
          <p:cNvSpPr/>
          <p:nvPr/>
        </p:nvSpPr>
        <p:spPr>
          <a:xfrm>
            <a:off x="4676246" y="2217302"/>
            <a:ext cx="2222502" cy="753191"/>
          </a:xfrm>
          <a:prstGeom prst="wedgeRoundRectCallout">
            <a:avLst>
              <a:gd name="adj1" fmla="val -61984"/>
              <a:gd name="adj2" fmla="val 176541"/>
              <a:gd name="adj3" fmla="val 16667"/>
            </a:avLst>
          </a:prstGeom>
          <a:solidFill>
            <a:schemeClr val="accent6">
              <a:lumMod val="20000"/>
              <a:lumOff val="80000"/>
            </a:schemeClr>
          </a:solidFill>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0" cap="none" spc="-150" normalizeH="0" baseline="0" noProof="0" dirty="0">
                <a:ln>
                  <a:noFill/>
                </a:ln>
                <a:solidFill>
                  <a:prstClr val="black"/>
                </a:solidFill>
                <a:effectLst/>
                <a:uLnTx/>
                <a:uFillTx/>
                <a:cs typeface="+mn-ea"/>
                <a:sym typeface="+mn-lt"/>
              </a:rPr>
              <a:t>“株”：树桩。</a:t>
            </a:r>
          </a:p>
        </p:txBody>
      </p:sp>
      <p:sp>
        <p:nvSpPr>
          <p:cNvPr id="11" name="圆角矩形标注 50"/>
          <p:cNvSpPr/>
          <p:nvPr/>
        </p:nvSpPr>
        <p:spPr>
          <a:xfrm>
            <a:off x="4878674" y="3622802"/>
            <a:ext cx="2222502" cy="753191"/>
          </a:xfrm>
          <a:prstGeom prst="wedgeRoundRectCallout">
            <a:avLst>
              <a:gd name="adj1" fmla="val -65460"/>
              <a:gd name="adj2" fmla="val 77366"/>
              <a:gd name="adj3" fmla="val 16667"/>
            </a:avLst>
          </a:prstGeom>
          <a:solidFill>
            <a:schemeClr val="accent6">
              <a:lumMod val="20000"/>
              <a:lumOff val="80000"/>
            </a:schemeClr>
          </a:solidFill>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0" cap="none" spc="-150" normalizeH="0" baseline="0" noProof="0" dirty="0">
                <a:ln>
                  <a:noFill/>
                </a:ln>
                <a:solidFill>
                  <a:prstClr val="black"/>
                </a:solidFill>
                <a:effectLst/>
                <a:uLnTx/>
                <a:uFillTx/>
                <a:cs typeface="+mn-ea"/>
                <a:sym typeface="+mn-lt"/>
              </a:rPr>
              <a:t>“待”：等待。</a:t>
            </a:r>
          </a:p>
        </p:txBody>
      </p:sp>
      <p:sp>
        <p:nvSpPr>
          <p:cNvPr id="12" name="矩形 11"/>
          <p:cNvSpPr/>
          <p:nvPr/>
        </p:nvSpPr>
        <p:spPr>
          <a:xfrm>
            <a:off x="1301524" y="5399393"/>
            <a:ext cx="571502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a:noFill/>
                </a:ln>
                <a:solidFill>
                  <a:srgbClr val="C00000"/>
                </a:solidFill>
                <a:effectLst/>
                <a:uLnTx/>
                <a:uFillTx/>
                <a:cs typeface="+mn-ea"/>
                <a:sym typeface="+mn-lt"/>
              </a:rPr>
              <a:t>守株待兔</a:t>
            </a:r>
            <a:r>
              <a:rPr kumimoji="0" lang="zh-CN" altLang="en-US" sz="2800" b="1" i="0" u="none" strike="noStrike" kern="0" cap="none" spc="0" normalizeH="0" baseline="0" noProof="0" dirty="0">
                <a:ln>
                  <a:noFill/>
                </a:ln>
                <a:solidFill>
                  <a:prstClr val="black"/>
                </a:solidFill>
                <a:effectLst/>
                <a:uLnTx/>
                <a:uFillTx/>
                <a:cs typeface="+mn-ea"/>
                <a:sym typeface="+mn-lt"/>
              </a:rPr>
              <a:t>：守着树桩，等待兔子。</a:t>
            </a:r>
          </a:p>
        </p:txBody>
      </p:sp>
      <p:grpSp>
        <p:nvGrpSpPr>
          <p:cNvPr id="13" name="组合 12"/>
          <p:cNvGrpSpPr/>
          <p:nvPr/>
        </p:nvGrpSpPr>
        <p:grpSpPr>
          <a:xfrm>
            <a:off x="7306277" y="2254022"/>
            <a:ext cx="3938291" cy="1682685"/>
            <a:chOff x="7248219" y="2602364"/>
            <a:chExt cx="3938291" cy="1682685"/>
          </a:xfrm>
        </p:grpSpPr>
        <p:sp>
          <p:nvSpPr>
            <p:cNvPr id="14" name="云形 13"/>
            <p:cNvSpPr/>
            <p:nvPr/>
          </p:nvSpPr>
          <p:spPr>
            <a:xfrm>
              <a:off x="7248219" y="2602364"/>
              <a:ext cx="3938291" cy="1682685"/>
            </a:xfrm>
            <a:prstGeom prst="cloud">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defRPr/>
              </a:pPr>
              <a:endParaRPr kumimoji="0" lang="zh-CN" altLang="en-US" sz="2800" b="1" i="0" u="none" strike="noStrike" kern="0" cap="none" spc="0" normalizeH="0" baseline="0" noProof="0" dirty="0">
                <a:ln>
                  <a:noFill/>
                </a:ln>
                <a:solidFill>
                  <a:srgbClr val="C00000"/>
                </a:solidFill>
                <a:effectLst/>
                <a:uLnTx/>
                <a:uFillTx/>
                <a:cs typeface="+mn-ea"/>
                <a:sym typeface="+mn-lt"/>
              </a:endParaRPr>
            </a:p>
          </p:txBody>
        </p:sp>
        <p:sp>
          <p:nvSpPr>
            <p:cNvPr id="15" name="矩形 14"/>
            <p:cNvSpPr/>
            <p:nvPr/>
          </p:nvSpPr>
          <p:spPr>
            <a:xfrm>
              <a:off x="7826402" y="2710863"/>
              <a:ext cx="2781924" cy="1308884"/>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1" i="0" u="none" strike="noStrike" kern="0" cap="none" spc="0" normalizeH="0" baseline="0" noProof="0" dirty="0">
                  <a:ln>
                    <a:noFill/>
                  </a:ln>
                  <a:solidFill>
                    <a:srgbClr val="C00000"/>
                  </a:solidFill>
                  <a:effectLst/>
                  <a:uLnTx/>
                  <a:uFillTx/>
                  <a:cs typeface="+mn-ea"/>
                  <a:sym typeface="+mn-lt"/>
                </a:rPr>
                <a:t>这个人是谁？为什么要等兔子？</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60384" y="323334"/>
            <a:ext cx="1447832" cy="461665"/>
          </a:xfrm>
          <a:prstGeom prst="rect">
            <a:avLst/>
          </a:prstGeom>
        </p:spPr>
        <p:txBody>
          <a:bodyPr wrap="none">
            <a:spAutoFit/>
          </a:bodyPr>
          <a:lstStyle/>
          <a:p>
            <a:pPr lvl="0" algn="dist"/>
            <a:r>
              <a:rPr lang="zh-CN" altLang="en-US" sz="2400" b="1" dirty="0">
                <a:solidFill>
                  <a:prstClr val="black"/>
                </a:solidFill>
                <a:cs typeface="+mn-ea"/>
                <a:sym typeface="+mn-lt"/>
              </a:rPr>
              <a:t>课文讲解</a:t>
            </a:r>
          </a:p>
        </p:txBody>
      </p:sp>
      <p:sp>
        <p:nvSpPr>
          <p:cNvPr id="16" name="矩形 15"/>
          <p:cNvSpPr/>
          <p:nvPr/>
        </p:nvSpPr>
        <p:spPr>
          <a:xfrm>
            <a:off x="5835286" y="2955874"/>
            <a:ext cx="5484319" cy="590803"/>
          </a:xfrm>
          <a:prstGeom prst="rect">
            <a:avLst/>
          </a:prstGeom>
          <a:noFill/>
          <a:ln w="28575">
            <a:noFill/>
            <a:prstDash val="dashDot"/>
          </a:ln>
        </p:spPr>
        <p:txBody>
          <a:bodyPr wrap="square">
            <a:spAutoFit/>
          </a:bodyPr>
          <a:lstStyle/>
          <a:p>
            <a:pPr marL="0" marR="0" lvl="0" indent="0" algn="l" defTabSz="914400" rtl="0" eaLnBrk="1" fontAlgn="auto" latinLnBrk="0" hangingPunct="1">
              <a:lnSpc>
                <a:spcPts val="4200"/>
              </a:lnSpc>
              <a:spcBef>
                <a:spcPts val="0"/>
              </a:spcBef>
              <a:spcAft>
                <a:spcPts val="0"/>
              </a:spcAft>
              <a:buClrTx/>
              <a:buSzTx/>
              <a:buFontTx/>
              <a:buNone/>
              <a:defRPr/>
            </a:pPr>
            <a:r>
              <a:rPr kumimoji="0" lang="zh-CN" altLang="en-US" sz="2800" b="0" i="0" u="none" strike="noStrike" kern="0" cap="none" spc="0" normalizeH="0" baseline="0" noProof="0" dirty="0">
                <a:ln>
                  <a:noFill/>
                </a:ln>
                <a:solidFill>
                  <a:prstClr val="black"/>
                </a:solidFill>
                <a:effectLst/>
                <a:uLnTx/>
                <a:uFillTx/>
                <a:cs typeface="+mn-ea"/>
                <a:sym typeface="+mn-lt"/>
              </a:rPr>
              <a:t>       </a:t>
            </a:r>
            <a:r>
              <a:rPr kumimoji="0" lang="zh-CN" altLang="en-US" sz="2800" b="0" i="0" u="none" strike="noStrike" kern="0" cap="none" spc="0" normalizeH="0" baseline="0" noProof="0" dirty="0">
                <a:ln>
                  <a:noFill/>
                </a:ln>
                <a:solidFill>
                  <a:srgbClr val="C00000"/>
                </a:solidFill>
                <a:effectLst/>
                <a:uLnTx/>
                <a:uFillTx/>
                <a:cs typeface="+mn-ea"/>
                <a:sym typeface="+mn-lt"/>
              </a:rPr>
              <a:t>宋</a:t>
            </a:r>
            <a:r>
              <a:rPr kumimoji="0" lang="zh-CN" altLang="en-US" sz="2800" b="0" i="0" u="none" strike="noStrike" kern="0" cap="none" spc="0" normalizeH="0" baseline="0" noProof="0" dirty="0">
                <a:ln>
                  <a:noFill/>
                </a:ln>
                <a:solidFill>
                  <a:prstClr val="black"/>
                </a:solidFill>
                <a:effectLst/>
                <a:uLnTx/>
                <a:uFillTx/>
                <a:cs typeface="+mn-ea"/>
                <a:sym typeface="+mn-lt"/>
              </a:rPr>
              <a:t>人有</a:t>
            </a:r>
            <a:r>
              <a:rPr kumimoji="0" lang="zh-CN" altLang="en-US" sz="2800" b="0" i="0" u="none" strike="noStrike" kern="0" cap="none" spc="0" normalizeH="0" baseline="0" noProof="0" dirty="0">
                <a:ln>
                  <a:noFill/>
                </a:ln>
                <a:solidFill>
                  <a:srgbClr val="C00000"/>
                </a:solidFill>
                <a:effectLst/>
                <a:uLnTx/>
                <a:uFillTx/>
                <a:cs typeface="+mn-ea"/>
                <a:sym typeface="+mn-lt"/>
              </a:rPr>
              <a:t>耕</a:t>
            </a:r>
            <a:r>
              <a:rPr kumimoji="0" lang="zh-CN" altLang="en-US" sz="2800" b="0" i="0" u="none" strike="noStrike" kern="0" cap="none" spc="0" normalizeH="0" baseline="0" noProof="0" dirty="0">
                <a:ln>
                  <a:noFill/>
                </a:ln>
                <a:solidFill>
                  <a:prstClr val="black"/>
                </a:solidFill>
                <a:effectLst/>
                <a:uLnTx/>
                <a:uFillTx/>
                <a:cs typeface="+mn-ea"/>
                <a:sym typeface="+mn-lt"/>
              </a:rPr>
              <a:t>者。</a:t>
            </a:r>
            <a:endParaRPr kumimoji="0" lang="zh-CN" altLang="en-US" sz="2800" b="0" i="0" u="none" strike="noStrike" kern="0" cap="none" spc="0" normalizeH="0" baseline="0" noProof="0" dirty="0">
              <a:ln>
                <a:noFill/>
              </a:ln>
              <a:solidFill>
                <a:sysClr val="windowText" lastClr="000000"/>
              </a:solidFill>
              <a:effectLst/>
              <a:uLnTx/>
              <a:uFillTx/>
              <a:cs typeface="+mn-ea"/>
              <a:sym typeface="+mn-lt"/>
            </a:endParaRPr>
          </a:p>
        </p:txBody>
      </p:sp>
      <p:sp>
        <p:nvSpPr>
          <p:cNvPr id="17" name="矩形 16"/>
          <p:cNvSpPr/>
          <p:nvPr/>
        </p:nvSpPr>
        <p:spPr>
          <a:xfrm>
            <a:off x="6300223" y="5198203"/>
            <a:ext cx="3689780" cy="671594"/>
          </a:xfrm>
          <a:prstGeom prst="rect">
            <a:avLst/>
          </a:prstGeom>
          <a:solidFill>
            <a:srgbClr val="DAE3F3">
              <a:alpha val="43137"/>
            </a:srgbClr>
          </a:solid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02025E"/>
                </a:solidFill>
                <a:effectLst/>
                <a:uLnTx/>
                <a:uFillTx/>
                <a:cs typeface="+mn-ea"/>
                <a:sym typeface="+mn-lt"/>
              </a:rPr>
              <a:t>句意：宋国有个农民。</a:t>
            </a:r>
          </a:p>
        </p:txBody>
      </p:sp>
      <p:sp>
        <p:nvSpPr>
          <p:cNvPr id="18" name="矩形 17"/>
          <p:cNvSpPr/>
          <p:nvPr/>
        </p:nvSpPr>
        <p:spPr>
          <a:xfrm>
            <a:off x="5147381" y="1214030"/>
            <a:ext cx="5724644" cy="1135054"/>
          </a:xfrm>
          <a:prstGeom prst="rect">
            <a:avLst/>
          </a:prstGeom>
        </p:spPr>
        <p:txBody>
          <a:bodyPr wrap="none">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C00000"/>
                </a:solidFill>
                <a:effectLst/>
                <a:uLnTx/>
                <a:uFillTx/>
                <a:cs typeface="+mn-ea"/>
                <a:sym typeface="+mn-lt"/>
              </a:rPr>
              <a:t>读第一句话，思考：</a:t>
            </a:r>
            <a:endParaRPr kumimoji="0" lang="en-US" altLang="zh-CN" sz="2400" b="0" i="0" u="none" strike="noStrike" kern="1200" cap="none" spc="0" normalizeH="0" baseline="0" noProof="0" dirty="0">
              <a:ln>
                <a:noFill/>
              </a:ln>
              <a:solidFill>
                <a:srgbClr val="C00000"/>
              </a:solidFill>
              <a:effectLst/>
              <a:uLnTx/>
              <a:uFillTx/>
              <a:cs typeface="+mn-ea"/>
              <a:sym typeface="+mn-lt"/>
            </a:endParaRP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cs typeface="+mn-ea"/>
                <a:sym typeface="+mn-lt"/>
              </a:rPr>
              <a:t>课文的主人公是那国人？他是做什么的？</a:t>
            </a:r>
          </a:p>
        </p:txBody>
      </p:sp>
      <p:pic>
        <p:nvPicPr>
          <p:cNvPr id="19" name="图片 18"/>
          <p:cNvPicPr>
            <a:picLocks noChangeAspect="1"/>
          </p:cNvPicPr>
          <p:nvPr/>
        </p:nvPicPr>
        <p:blipFill rotWithShape="1">
          <a:blip r:embed="rId2" cstate="print">
            <a:extLst>
              <a:ext uri="{28A0092B-C50C-407E-A947-70E740481C1C}">
                <a14:useLocalDpi xmlns:a14="http://schemas.microsoft.com/office/drawing/2010/main" val="0"/>
              </a:ext>
            </a:extLst>
          </a:blip>
          <a:srcRect b="15707"/>
          <a:stretch>
            <a:fillRect/>
          </a:stretch>
        </p:blipFill>
        <p:spPr>
          <a:xfrm>
            <a:off x="1068156" y="1781557"/>
            <a:ext cx="3689780" cy="3631162"/>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 name="椭圆形标注 2"/>
          <p:cNvSpPr/>
          <p:nvPr/>
        </p:nvSpPr>
        <p:spPr>
          <a:xfrm>
            <a:off x="6000519" y="4045087"/>
            <a:ext cx="1764624" cy="684730"/>
          </a:xfrm>
          <a:prstGeom prst="wedgeEllipseCallout">
            <a:avLst>
              <a:gd name="adj1" fmla="val -645"/>
              <a:gd name="adj2" fmla="val -108659"/>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prstClr val="black"/>
                </a:solidFill>
                <a:effectLst/>
                <a:uLnTx/>
                <a:uFillTx/>
                <a:cs typeface="+mn-ea"/>
                <a:sym typeface="+mn-lt"/>
              </a:rPr>
              <a:t>宋国人。</a:t>
            </a:r>
          </a:p>
        </p:txBody>
      </p:sp>
      <p:sp>
        <p:nvSpPr>
          <p:cNvPr id="21" name="椭圆形标注 46"/>
          <p:cNvSpPr/>
          <p:nvPr/>
        </p:nvSpPr>
        <p:spPr>
          <a:xfrm>
            <a:off x="8544034" y="4005314"/>
            <a:ext cx="1764624" cy="684730"/>
          </a:xfrm>
          <a:prstGeom prst="wedgeEllipseCallout">
            <a:avLst>
              <a:gd name="adj1" fmla="val -86766"/>
              <a:gd name="adj2" fmla="val -123706"/>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prstClr val="black"/>
                </a:solidFill>
                <a:effectLst/>
                <a:uLnTx/>
                <a:uFillTx/>
                <a:cs typeface="+mn-ea"/>
                <a:sym typeface="+mn-lt"/>
              </a:rPr>
              <a:t>指农民。</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60384" y="323334"/>
            <a:ext cx="1447832" cy="461665"/>
          </a:xfrm>
          <a:prstGeom prst="rect">
            <a:avLst/>
          </a:prstGeom>
        </p:spPr>
        <p:txBody>
          <a:bodyPr wrap="none">
            <a:spAutoFit/>
          </a:bodyPr>
          <a:lstStyle/>
          <a:p>
            <a:pPr lvl="0" algn="dist"/>
            <a:r>
              <a:rPr lang="zh-CN" altLang="en-US" sz="2400" b="1" dirty="0">
                <a:solidFill>
                  <a:prstClr val="black"/>
                </a:solidFill>
                <a:cs typeface="+mn-ea"/>
                <a:sym typeface="+mn-lt"/>
              </a:rPr>
              <a:t>课文讲解</a:t>
            </a:r>
          </a:p>
        </p:txBody>
      </p:sp>
      <p:sp>
        <p:nvSpPr>
          <p:cNvPr id="9" name="矩形 8"/>
          <p:cNvSpPr/>
          <p:nvPr/>
        </p:nvSpPr>
        <p:spPr>
          <a:xfrm>
            <a:off x="660384" y="2701832"/>
            <a:ext cx="5866137" cy="523220"/>
          </a:xfrm>
          <a:prstGeom prst="rect">
            <a:avLst/>
          </a:prstGeom>
          <a:ln w="28575">
            <a:noFill/>
            <a:prstDash val="dashDot"/>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0" cap="none" spc="300" normalizeH="0" baseline="0" noProof="0" dirty="0">
                <a:ln>
                  <a:noFill/>
                </a:ln>
                <a:solidFill>
                  <a:prstClr val="black"/>
                </a:solidFill>
                <a:effectLst/>
                <a:uLnTx/>
                <a:uFillTx/>
                <a:cs typeface="+mn-ea"/>
                <a:sym typeface="+mn-lt"/>
              </a:rPr>
              <a:t>田中有株。兔</a:t>
            </a:r>
            <a:r>
              <a:rPr kumimoji="0" lang="zh-CN" altLang="en-US" sz="2800" b="1" i="0" u="none" strike="noStrike" kern="0" cap="none" spc="300" normalizeH="0" baseline="0" noProof="0" dirty="0">
                <a:ln>
                  <a:noFill/>
                </a:ln>
                <a:solidFill>
                  <a:srgbClr val="C00000"/>
                </a:solidFill>
                <a:effectLst/>
                <a:uLnTx/>
                <a:uFillTx/>
                <a:cs typeface="+mn-ea"/>
                <a:sym typeface="+mn-lt"/>
              </a:rPr>
              <a:t>走</a:t>
            </a:r>
            <a:r>
              <a:rPr kumimoji="0" lang="zh-CN" altLang="en-US" sz="2800" b="1" i="0" u="none" strike="noStrike" kern="0" cap="none" spc="300" normalizeH="0" baseline="0" noProof="0" dirty="0">
                <a:ln>
                  <a:noFill/>
                </a:ln>
                <a:solidFill>
                  <a:srgbClr val="0070C0"/>
                </a:solidFill>
                <a:effectLst/>
                <a:uLnTx/>
                <a:uFillTx/>
                <a:cs typeface="+mn-ea"/>
                <a:sym typeface="+mn-lt"/>
              </a:rPr>
              <a:t>触</a:t>
            </a:r>
            <a:r>
              <a:rPr kumimoji="0" lang="zh-CN" altLang="en-US" sz="2800" b="1" i="0" u="none" strike="noStrike" kern="0" cap="none" spc="300" normalizeH="0" baseline="0" noProof="0" dirty="0">
                <a:ln>
                  <a:noFill/>
                </a:ln>
                <a:solidFill>
                  <a:prstClr val="black"/>
                </a:solidFill>
                <a:effectLst/>
                <a:uLnTx/>
                <a:uFillTx/>
                <a:cs typeface="+mn-ea"/>
                <a:sym typeface="+mn-lt"/>
              </a:rPr>
              <a:t>株</a:t>
            </a:r>
            <a:r>
              <a:rPr kumimoji="0" lang="en-US" altLang="zh-CN" sz="2800" b="1" i="0" u="none" strike="noStrike" kern="0" cap="none" spc="300" normalizeH="0" baseline="0" noProof="0" dirty="0">
                <a:ln>
                  <a:noFill/>
                </a:ln>
                <a:solidFill>
                  <a:prstClr val="black"/>
                </a:solidFill>
                <a:effectLst/>
                <a:uLnTx/>
                <a:uFillTx/>
                <a:cs typeface="+mn-ea"/>
                <a:sym typeface="+mn-lt"/>
              </a:rPr>
              <a:t>,</a:t>
            </a:r>
            <a:r>
              <a:rPr kumimoji="0" lang="zh-CN" altLang="en-US" sz="2800" b="1" i="0" u="none" strike="noStrike" kern="0" cap="none" spc="300" normalizeH="0" baseline="0" noProof="0" dirty="0">
                <a:ln>
                  <a:noFill/>
                </a:ln>
                <a:solidFill>
                  <a:srgbClr val="00B0F0"/>
                </a:solidFill>
                <a:effectLst/>
                <a:uLnTx/>
                <a:uFillTx/>
                <a:cs typeface="+mn-ea"/>
                <a:sym typeface="+mn-lt"/>
              </a:rPr>
              <a:t>折颈</a:t>
            </a:r>
            <a:r>
              <a:rPr kumimoji="0" lang="zh-CN" altLang="en-US" sz="2800" b="1" i="0" u="none" strike="noStrike" kern="0" cap="none" spc="300" normalizeH="0" baseline="0" noProof="0" dirty="0">
                <a:ln>
                  <a:noFill/>
                </a:ln>
                <a:solidFill>
                  <a:prstClr val="black"/>
                </a:solidFill>
                <a:effectLst/>
                <a:uLnTx/>
                <a:uFillTx/>
                <a:cs typeface="+mn-ea"/>
                <a:sym typeface="+mn-lt"/>
              </a:rPr>
              <a:t>而死。</a:t>
            </a:r>
            <a:endParaRPr kumimoji="0" lang="zh-CN" altLang="en-US" sz="3200" b="1" i="0" u="none" strike="noStrike" kern="0" cap="none" spc="300" normalizeH="0" baseline="0" noProof="0" dirty="0">
              <a:ln>
                <a:noFill/>
              </a:ln>
              <a:solidFill>
                <a:sysClr val="windowText" lastClr="000000"/>
              </a:solidFill>
              <a:effectLst/>
              <a:uLnTx/>
              <a:uFillTx/>
              <a:cs typeface="+mn-ea"/>
              <a:sym typeface="+mn-lt"/>
            </a:endParaRPr>
          </a:p>
        </p:txBody>
      </p:sp>
      <p:sp>
        <p:nvSpPr>
          <p:cNvPr id="10" name="椭圆形标注 46"/>
          <p:cNvSpPr/>
          <p:nvPr/>
        </p:nvSpPr>
        <p:spPr>
          <a:xfrm>
            <a:off x="2517820" y="3322976"/>
            <a:ext cx="1075632" cy="684730"/>
          </a:xfrm>
          <a:prstGeom prst="wedgeEllipseCallout">
            <a:avLst>
              <a:gd name="adj1" fmla="val 18513"/>
              <a:gd name="adj2" fmla="val -63518"/>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prstClr val="black"/>
                </a:solidFill>
                <a:effectLst/>
                <a:uLnTx/>
                <a:uFillTx/>
                <a:cs typeface="+mn-ea"/>
                <a:sym typeface="+mn-lt"/>
              </a:rPr>
              <a:t>跑</a:t>
            </a:r>
          </a:p>
        </p:txBody>
      </p:sp>
      <p:sp>
        <p:nvSpPr>
          <p:cNvPr id="11" name="椭圆形标注 48"/>
          <p:cNvSpPr/>
          <p:nvPr/>
        </p:nvSpPr>
        <p:spPr>
          <a:xfrm>
            <a:off x="3984371" y="3307168"/>
            <a:ext cx="985553" cy="645943"/>
          </a:xfrm>
          <a:prstGeom prst="wedgeEllipseCallout">
            <a:avLst>
              <a:gd name="adj1" fmla="val -59873"/>
              <a:gd name="adj2" fmla="val -67765"/>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prstClr val="black"/>
                </a:solidFill>
                <a:effectLst/>
                <a:uLnTx/>
                <a:uFillTx/>
                <a:cs typeface="+mn-ea"/>
                <a:sym typeface="+mn-lt"/>
              </a:rPr>
              <a:t>撞</a:t>
            </a:r>
          </a:p>
        </p:txBody>
      </p:sp>
      <p:sp>
        <p:nvSpPr>
          <p:cNvPr id="12" name="椭圆形标注 49"/>
          <p:cNvSpPr/>
          <p:nvPr/>
        </p:nvSpPr>
        <p:spPr>
          <a:xfrm>
            <a:off x="4295298" y="2003061"/>
            <a:ext cx="2273168" cy="645943"/>
          </a:xfrm>
          <a:prstGeom prst="wedgeEllipseCallout">
            <a:avLst>
              <a:gd name="adj1" fmla="val -28511"/>
              <a:gd name="adj2" fmla="val 67814"/>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prstClr val="black"/>
                </a:solidFill>
                <a:effectLst/>
                <a:uLnTx/>
                <a:uFillTx/>
                <a:cs typeface="+mn-ea"/>
                <a:sym typeface="+mn-lt"/>
              </a:rPr>
              <a:t>脖子断了</a:t>
            </a:r>
          </a:p>
        </p:txBody>
      </p:sp>
      <p:sp>
        <p:nvSpPr>
          <p:cNvPr id="13" name="矩形 12"/>
          <p:cNvSpPr/>
          <p:nvPr/>
        </p:nvSpPr>
        <p:spPr>
          <a:xfrm>
            <a:off x="1296268" y="4335092"/>
            <a:ext cx="6589376" cy="1308884"/>
          </a:xfrm>
          <a:prstGeom prst="rect">
            <a:avLst/>
          </a:prstGeom>
          <a:solidFill>
            <a:srgbClr val="DAE3F3">
              <a:alpha val="43137"/>
            </a:srgbClr>
          </a:solid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02025E"/>
                </a:solidFill>
                <a:effectLst/>
                <a:uLnTx/>
                <a:uFillTx/>
                <a:cs typeface="+mn-ea"/>
                <a:sym typeface="+mn-lt"/>
              </a:rPr>
              <a:t>句意：田中有一个树桩。一只跑得飞快的兔子撞在树桩上，撞断脖子死了。</a:t>
            </a:r>
          </a:p>
        </p:txBody>
      </p:sp>
      <p:pic>
        <p:nvPicPr>
          <p:cNvPr id="14" name="图片 13"/>
          <p:cNvPicPr>
            <a:picLocks noChangeAspect="1"/>
          </p:cNvPicPr>
          <p:nvPr/>
        </p:nvPicPr>
        <p:blipFill rotWithShape="1">
          <a:blip r:embed="rId2">
            <a:extLst>
              <a:ext uri="{28A0092B-C50C-407E-A947-70E740481C1C}">
                <a14:useLocalDpi xmlns:a14="http://schemas.microsoft.com/office/drawing/2010/main" val="0"/>
              </a:ext>
            </a:extLst>
          </a:blip>
          <a:srcRect b="2420"/>
          <a:stretch>
            <a:fillRect/>
          </a:stretch>
        </p:blipFill>
        <p:spPr>
          <a:xfrm>
            <a:off x="6917827" y="1618953"/>
            <a:ext cx="3871505" cy="2060102"/>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60384" y="323334"/>
            <a:ext cx="1447832" cy="461665"/>
          </a:xfrm>
          <a:prstGeom prst="rect">
            <a:avLst/>
          </a:prstGeom>
        </p:spPr>
        <p:txBody>
          <a:bodyPr wrap="none">
            <a:spAutoFit/>
          </a:bodyPr>
          <a:lstStyle/>
          <a:p>
            <a:pPr lvl="0" algn="dist"/>
            <a:r>
              <a:rPr lang="zh-CN" altLang="en-US" sz="2400" b="1" dirty="0">
                <a:solidFill>
                  <a:prstClr val="black"/>
                </a:solidFill>
                <a:cs typeface="+mn-ea"/>
                <a:sym typeface="+mn-lt"/>
              </a:rPr>
              <a:t>课文讲解</a:t>
            </a:r>
          </a:p>
        </p:txBody>
      </p:sp>
      <p:sp>
        <p:nvSpPr>
          <p:cNvPr id="3" name="矩形 2"/>
          <p:cNvSpPr/>
          <p:nvPr/>
        </p:nvSpPr>
        <p:spPr>
          <a:xfrm>
            <a:off x="1771949" y="2378319"/>
            <a:ext cx="5543249" cy="584775"/>
          </a:xfrm>
          <a:prstGeom prst="rect">
            <a:avLst/>
          </a:prstGeom>
          <a:ln w="28575">
            <a:solidFill>
              <a:schemeClr val="bg1"/>
            </a:solidFill>
            <a:prstDash val="dashDot"/>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a:ln>
                  <a:noFill/>
                </a:ln>
                <a:solidFill>
                  <a:srgbClr val="C00000"/>
                </a:solidFill>
                <a:effectLst/>
                <a:uLnTx/>
                <a:uFillTx/>
                <a:cs typeface="+mn-ea"/>
                <a:sym typeface="+mn-lt"/>
              </a:rPr>
              <a:t>因</a:t>
            </a:r>
            <a:r>
              <a:rPr kumimoji="0" lang="zh-CN" altLang="en-US" sz="3200" b="1" i="0" u="none" strike="noStrike" kern="0" cap="none" spc="0" normalizeH="0" baseline="0" noProof="0" dirty="0">
                <a:ln>
                  <a:noFill/>
                </a:ln>
                <a:solidFill>
                  <a:srgbClr val="0070C0"/>
                </a:solidFill>
                <a:effectLst/>
                <a:uLnTx/>
                <a:uFillTx/>
                <a:cs typeface="+mn-ea"/>
                <a:sym typeface="+mn-lt"/>
              </a:rPr>
              <a:t>释</a:t>
            </a:r>
            <a:r>
              <a:rPr kumimoji="0" lang="zh-CN" altLang="en-US" sz="3200" b="1" i="0" u="none" strike="noStrike" kern="0" cap="none" spc="0" normalizeH="0" baseline="0" noProof="0" dirty="0">
                <a:ln>
                  <a:noFill/>
                </a:ln>
                <a:solidFill>
                  <a:prstClr val="black"/>
                </a:solidFill>
                <a:effectLst/>
                <a:uLnTx/>
                <a:uFillTx/>
                <a:cs typeface="+mn-ea"/>
                <a:sym typeface="+mn-lt"/>
              </a:rPr>
              <a:t>其</a:t>
            </a:r>
            <a:r>
              <a:rPr kumimoji="0" lang="zh-CN" altLang="en-US" sz="3200" b="1" i="0" u="none" strike="noStrike" kern="0" cap="none" spc="0" normalizeH="0" baseline="0" noProof="0" dirty="0">
                <a:ln>
                  <a:noFill/>
                </a:ln>
                <a:solidFill>
                  <a:srgbClr val="002060"/>
                </a:solidFill>
                <a:effectLst/>
                <a:uLnTx/>
                <a:uFillTx/>
                <a:cs typeface="+mn-ea"/>
                <a:sym typeface="+mn-lt"/>
              </a:rPr>
              <a:t>耒</a:t>
            </a:r>
            <a:r>
              <a:rPr kumimoji="0" lang="zh-CN" altLang="en-US" sz="3200" b="1" i="0" u="none" strike="noStrike" kern="0" cap="none" spc="0" normalizeH="0" baseline="0" noProof="0" dirty="0">
                <a:ln>
                  <a:noFill/>
                </a:ln>
                <a:solidFill>
                  <a:prstClr val="black"/>
                </a:solidFill>
                <a:effectLst/>
                <a:uLnTx/>
                <a:uFillTx/>
                <a:cs typeface="+mn-ea"/>
                <a:sym typeface="+mn-lt"/>
              </a:rPr>
              <a:t>而守株，</a:t>
            </a:r>
            <a:r>
              <a:rPr kumimoji="0" lang="zh-CN" altLang="en-US" sz="3200" b="1" i="0" u="none" strike="noStrike" kern="0" cap="none" spc="0" normalizeH="0" baseline="0" noProof="0" dirty="0">
                <a:ln>
                  <a:noFill/>
                </a:ln>
                <a:solidFill>
                  <a:srgbClr val="FF0000"/>
                </a:solidFill>
                <a:effectLst/>
                <a:uLnTx/>
                <a:uFillTx/>
                <a:cs typeface="+mn-ea"/>
                <a:sym typeface="+mn-lt"/>
              </a:rPr>
              <a:t>冀</a:t>
            </a:r>
            <a:r>
              <a:rPr kumimoji="0" lang="zh-CN" altLang="en-US" sz="3200" b="1" i="0" u="none" strike="noStrike" kern="0" cap="none" spc="0" normalizeH="0" baseline="0" noProof="0" dirty="0">
                <a:ln>
                  <a:noFill/>
                </a:ln>
                <a:solidFill>
                  <a:srgbClr val="00B0F0"/>
                </a:solidFill>
                <a:effectLst/>
                <a:uLnTx/>
                <a:uFillTx/>
                <a:cs typeface="+mn-ea"/>
                <a:sym typeface="+mn-lt"/>
              </a:rPr>
              <a:t>复</a:t>
            </a:r>
            <a:r>
              <a:rPr kumimoji="0" lang="zh-CN" altLang="en-US" sz="3200" b="1" i="0" u="none" strike="noStrike" kern="0" cap="none" spc="0" normalizeH="0" baseline="0" noProof="0" dirty="0">
                <a:ln>
                  <a:noFill/>
                </a:ln>
                <a:solidFill>
                  <a:prstClr val="black"/>
                </a:solidFill>
                <a:effectLst/>
                <a:uLnTx/>
                <a:uFillTx/>
                <a:cs typeface="+mn-ea"/>
                <a:sym typeface="+mn-lt"/>
              </a:rPr>
              <a:t>得兔。</a:t>
            </a:r>
            <a:endParaRPr kumimoji="0" lang="zh-CN" altLang="en-US" sz="3200" b="0" i="0" u="none" strike="noStrike" kern="0" cap="none" spc="0" normalizeH="0" baseline="0" noProof="0" dirty="0">
              <a:ln>
                <a:noFill/>
              </a:ln>
              <a:solidFill>
                <a:sysClr val="windowText" lastClr="000000"/>
              </a:solidFill>
              <a:effectLst/>
              <a:uLnTx/>
              <a:uFillTx/>
              <a:cs typeface="+mn-ea"/>
              <a:sym typeface="+mn-lt"/>
            </a:endParaRPr>
          </a:p>
        </p:txBody>
      </p:sp>
      <p:sp>
        <p:nvSpPr>
          <p:cNvPr id="4" name="圆角矩形标注 7"/>
          <p:cNvSpPr/>
          <p:nvPr/>
        </p:nvSpPr>
        <p:spPr>
          <a:xfrm>
            <a:off x="1518197" y="3288832"/>
            <a:ext cx="1068984" cy="466328"/>
          </a:xfrm>
          <a:prstGeom prst="wedgeRoundRectCallout">
            <a:avLst>
              <a:gd name="adj1" fmla="val 4474"/>
              <a:gd name="adj2" fmla="val -148612"/>
              <a:gd name="adj3" fmla="val 16667"/>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prstClr val="black"/>
                </a:solidFill>
                <a:effectLst/>
                <a:uLnTx/>
                <a:uFillTx/>
                <a:cs typeface="+mn-ea"/>
                <a:sym typeface="+mn-lt"/>
              </a:rPr>
              <a:t>于是</a:t>
            </a:r>
          </a:p>
        </p:txBody>
      </p:sp>
      <p:sp>
        <p:nvSpPr>
          <p:cNvPr id="5" name="圆角矩形标注 47"/>
          <p:cNvSpPr/>
          <p:nvPr/>
        </p:nvSpPr>
        <p:spPr>
          <a:xfrm>
            <a:off x="2780625" y="1660555"/>
            <a:ext cx="1068984" cy="466328"/>
          </a:xfrm>
          <a:prstGeom prst="wedgeRoundRectCallout">
            <a:avLst>
              <a:gd name="adj1" fmla="val -60584"/>
              <a:gd name="adj2" fmla="val 110994"/>
              <a:gd name="adj3" fmla="val 16667"/>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prstClr val="black"/>
                </a:solidFill>
                <a:effectLst/>
                <a:uLnTx/>
                <a:uFillTx/>
                <a:cs typeface="+mn-ea"/>
                <a:sym typeface="+mn-lt"/>
              </a:rPr>
              <a:t>放下</a:t>
            </a:r>
          </a:p>
        </p:txBody>
      </p:sp>
      <p:sp>
        <p:nvSpPr>
          <p:cNvPr id="7" name="圆角矩形标注 48"/>
          <p:cNvSpPr/>
          <p:nvPr/>
        </p:nvSpPr>
        <p:spPr>
          <a:xfrm>
            <a:off x="5547829" y="1729725"/>
            <a:ext cx="1068984" cy="466328"/>
          </a:xfrm>
          <a:prstGeom prst="wedgeRoundRectCallout">
            <a:avLst>
              <a:gd name="adj1" fmla="val -30465"/>
              <a:gd name="adj2" fmla="val 102709"/>
              <a:gd name="adj3" fmla="val 16667"/>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prstClr val="black"/>
                </a:solidFill>
                <a:effectLst/>
                <a:uLnTx/>
                <a:uFillTx/>
                <a:cs typeface="+mn-ea"/>
                <a:sym typeface="+mn-lt"/>
              </a:rPr>
              <a:t>再</a:t>
            </a:r>
          </a:p>
        </p:txBody>
      </p:sp>
      <p:sp>
        <p:nvSpPr>
          <p:cNvPr id="8" name="圆角矩形标注 49"/>
          <p:cNvSpPr/>
          <p:nvPr/>
        </p:nvSpPr>
        <p:spPr>
          <a:xfrm>
            <a:off x="2933025" y="3463682"/>
            <a:ext cx="1068984" cy="466328"/>
          </a:xfrm>
          <a:prstGeom prst="wedgeRoundRectCallout">
            <a:avLst>
              <a:gd name="adj1" fmla="val -19621"/>
              <a:gd name="adj2" fmla="val -165183"/>
              <a:gd name="adj3" fmla="val 16667"/>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prstClr val="black"/>
                </a:solidFill>
                <a:effectLst/>
                <a:uLnTx/>
                <a:uFillTx/>
                <a:cs typeface="+mn-ea"/>
                <a:sym typeface="+mn-lt"/>
              </a:rPr>
              <a:t>农具</a:t>
            </a:r>
          </a:p>
        </p:txBody>
      </p:sp>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58241" y="1952390"/>
            <a:ext cx="3063238" cy="2239227"/>
          </a:xfrm>
          <a:prstGeom prst="rect">
            <a:avLst/>
          </a:prstGeom>
        </p:spPr>
      </p:pic>
      <p:sp>
        <p:nvSpPr>
          <p:cNvPr id="10" name="矩形 9"/>
          <p:cNvSpPr/>
          <p:nvPr/>
        </p:nvSpPr>
        <p:spPr>
          <a:xfrm>
            <a:off x="907333" y="5045311"/>
            <a:ext cx="10514146" cy="668901"/>
          </a:xfrm>
          <a:prstGeom prst="rect">
            <a:avLst/>
          </a:prstGeom>
          <a:solidFill>
            <a:srgbClr val="DAE3F3">
              <a:alpha val="43137"/>
            </a:srgbClr>
          </a:solid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02025E"/>
                </a:solidFill>
                <a:effectLst/>
                <a:uLnTx/>
                <a:uFillTx/>
                <a:cs typeface="+mn-ea"/>
                <a:sym typeface="+mn-lt"/>
              </a:rPr>
              <a:t>句意：于是他放下农具，守在树桩旁边。希望能再得到一只兔子。</a:t>
            </a:r>
          </a:p>
        </p:txBody>
      </p:sp>
      <p:sp>
        <p:nvSpPr>
          <p:cNvPr id="11" name="圆角矩形标注 45"/>
          <p:cNvSpPr/>
          <p:nvPr/>
        </p:nvSpPr>
        <p:spPr>
          <a:xfrm>
            <a:off x="4923379" y="3583083"/>
            <a:ext cx="1068984" cy="466328"/>
          </a:xfrm>
          <a:prstGeom prst="wedgeRoundRectCallout">
            <a:avLst>
              <a:gd name="adj1" fmla="val 5679"/>
              <a:gd name="adj2" fmla="val -115471"/>
              <a:gd name="adj3" fmla="val 16667"/>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prstClr val="black"/>
                </a:solidFill>
                <a:effectLst/>
                <a:uLnTx/>
                <a:uFillTx/>
                <a:cs typeface="+mn-ea"/>
                <a:sym typeface="+mn-lt"/>
              </a:rPr>
              <a:t>希望</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10"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60384" y="323334"/>
            <a:ext cx="1447832" cy="461665"/>
          </a:xfrm>
          <a:prstGeom prst="rect">
            <a:avLst/>
          </a:prstGeom>
        </p:spPr>
        <p:txBody>
          <a:bodyPr wrap="none">
            <a:spAutoFit/>
          </a:bodyPr>
          <a:lstStyle/>
          <a:p>
            <a:pPr lvl="0" algn="dist"/>
            <a:r>
              <a:rPr lang="zh-CN" altLang="en-US" sz="2400" b="1" dirty="0">
                <a:solidFill>
                  <a:prstClr val="black"/>
                </a:solidFill>
                <a:cs typeface="+mn-ea"/>
                <a:sym typeface="+mn-lt"/>
              </a:rPr>
              <a:t>课文讲解</a:t>
            </a:r>
          </a:p>
        </p:txBody>
      </p:sp>
      <p:sp>
        <p:nvSpPr>
          <p:cNvPr id="3" name="矩形 2"/>
          <p:cNvSpPr/>
          <p:nvPr/>
        </p:nvSpPr>
        <p:spPr>
          <a:xfrm>
            <a:off x="1094566" y="2384424"/>
            <a:ext cx="5977920"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600" normalizeH="0" baseline="0" noProof="0" dirty="0">
                <a:ln>
                  <a:noFill/>
                </a:ln>
                <a:solidFill>
                  <a:prstClr val="black"/>
                </a:solidFill>
                <a:effectLst/>
                <a:uLnTx/>
                <a:uFillTx/>
                <a:cs typeface="+mn-ea"/>
                <a:sym typeface="+mn-lt"/>
              </a:rPr>
              <a:t>兔不可</a:t>
            </a:r>
            <a:r>
              <a:rPr kumimoji="0" lang="zh-CN" altLang="en-US" sz="2800" b="1" i="0" u="none" strike="noStrike" kern="1200" cap="none" spc="600" normalizeH="0" baseline="0" noProof="0" dirty="0">
                <a:ln>
                  <a:noFill/>
                </a:ln>
                <a:solidFill>
                  <a:srgbClr val="C00000"/>
                </a:solidFill>
                <a:effectLst/>
                <a:uLnTx/>
                <a:uFillTx/>
                <a:cs typeface="+mn-ea"/>
                <a:sym typeface="+mn-lt"/>
              </a:rPr>
              <a:t>复</a:t>
            </a:r>
            <a:r>
              <a:rPr kumimoji="0" lang="zh-CN" altLang="en-US" sz="2800" b="1" i="0" u="none" strike="noStrike" kern="1200" cap="none" spc="600" normalizeH="0" baseline="0" noProof="0" dirty="0">
                <a:ln>
                  <a:noFill/>
                </a:ln>
                <a:solidFill>
                  <a:prstClr val="black"/>
                </a:solidFill>
                <a:effectLst/>
                <a:uLnTx/>
                <a:uFillTx/>
                <a:cs typeface="+mn-ea"/>
                <a:sym typeface="+mn-lt"/>
              </a:rPr>
              <a:t>得，而</a:t>
            </a:r>
            <a:r>
              <a:rPr kumimoji="0" lang="zh-CN" altLang="en-US" sz="2800" b="1" i="0" u="none" strike="noStrike" kern="1200" cap="none" spc="600" normalizeH="0" baseline="0" noProof="0" dirty="0">
                <a:ln>
                  <a:noFill/>
                </a:ln>
                <a:solidFill>
                  <a:srgbClr val="C00000"/>
                </a:solidFill>
                <a:effectLst/>
                <a:uLnTx/>
                <a:uFillTx/>
                <a:cs typeface="+mn-ea"/>
                <a:sym typeface="+mn-lt"/>
              </a:rPr>
              <a:t>身</a:t>
            </a:r>
            <a:r>
              <a:rPr kumimoji="0" lang="zh-CN" altLang="en-US" sz="2800" b="1" i="0" u="none" strike="noStrike" kern="1200" cap="none" spc="600" normalizeH="0" baseline="0" noProof="0" dirty="0">
                <a:ln>
                  <a:noFill/>
                </a:ln>
                <a:solidFill>
                  <a:prstClr val="black"/>
                </a:solidFill>
                <a:effectLst/>
                <a:uLnTx/>
                <a:uFillTx/>
                <a:cs typeface="+mn-ea"/>
                <a:sym typeface="+mn-lt"/>
              </a:rPr>
              <a:t>为宋国笑。</a:t>
            </a:r>
            <a:endParaRPr kumimoji="0" lang="zh-CN" altLang="en-US" sz="2800" b="0" i="0" u="none" strike="noStrike" kern="1200" cap="none" spc="-150" normalizeH="0" baseline="0" noProof="0" dirty="0">
              <a:ln>
                <a:noFill/>
              </a:ln>
              <a:solidFill>
                <a:prstClr val="black"/>
              </a:solidFill>
              <a:effectLst/>
              <a:uLnTx/>
              <a:uFillTx/>
              <a:cs typeface="+mn-ea"/>
              <a:sym typeface="+mn-lt"/>
            </a:endParaRPr>
          </a:p>
        </p:txBody>
      </p:sp>
      <p:sp>
        <p:nvSpPr>
          <p:cNvPr id="4" name="圆角矩形标注 50"/>
          <p:cNvSpPr/>
          <p:nvPr/>
        </p:nvSpPr>
        <p:spPr>
          <a:xfrm>
            <a:off x="2808712" y="1560817"/>
            <a:ext cx="849706" cy="466328"/>
          </a:xfrm>
          <a:prstGeom prst="wedgeRoundRectCallout">
            <a:avLst>
              <a:gd name="adj1" fmla="val -49741"/>
              <a:gd name="adj2" fmla="val 122041"/>
              <a:gd name="adj3" fmla="val 16667"/>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a:ln>
                  <a:noFill/>
                </a:ln>
                <a:solidFill>
                  <a:prstClr val="black"/>
                </a:solidFill>
                <a:effectLst/>
                <a:uLnTx/>
                <a:uFillTx/>
                <a:cs typeface="+mn-ea"/>
                <a:sym typeface="+mn-lt"/>
              </a:rPr>
              <a:t>又</a:t>
            </a:r>
          </a:p>
        </p:txBody>
      </p:sp>
      <p:sp>
        <p:nvSpPr>
          <p:cNvPr id="5" name="圆角矩形标注 78"/>
          <p:cNvSpPr/>
          <p:nvPr/>
        </p:nvSpPr>
        <p:spPr>
          <a:xfrm>
            <a:off x="4464396" y="1583022"/>
            <a:ext cx="1151609" cy="466328"/>
          </a:xfrm>
          <a:prstGeom prst="wedgeRoundRectCallout">
            <a:avLst>
              <a:gd name="adj1" fmla="val -49741"/>
              <a:gd name="adj2" fmla="val 122041"/>
              <a:gd name="adj3" fmla="val 16667"/>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a:ln>
                  <a:noFill/>
                </a:ln>
                <a:solidFill>
                  <a:prstClr val="black"/>
                </a:solidFill>
                <a:effectLst/>
                <a:uLnTx/>
                <a:uFillTx/>
                <a:cs typeface="+mn-ea"/>
                <a:sym typeface="+mn-lt"/>
              </a:rPr>
              <a:t>自己</a:t>
            </a:r>
          </a:p>
        </p:txBody>
      </p:sp>
      <p:sp>
        <p:nvSpPr>
          <p:cNvPr id="7" name="矩形 6"/>
          <p:cNvSpPr/>
          <p:nvPr/>
        </p:nvSpPr>
        <p:spPr>
          <a:xfrm>
            <a:off x="915225" y="5538497"/>
            <a:ext cx="7503061" cy="586507"/>
          </a:xfrm>
          <a:prstGeom prst="rect">
            <a:avLst/>
          </a:prstGeom>
          <a:solidFill>
            <a:srgbClr val="DAE3F3">
              <a:alpha val="43137"/>
            </a:srgbClr>
          </a:solid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02025E"/>
                </a:solidFill>
                <a:effectLst/>
                <a:uLnTx/>
                <a:uFillTx/>
                <a:cs typeface="+mn-ea"/>
                <a:sym typeface="+mn-lt"/>
              </a:rPr>
              <a:t>句意：这个人没有再得到兔子，反而被宋国人嘲笑。</a:t>
            </a:r>
          </a:p>
        </p:txBody>
      </p:sp>
      <p:sp>
        <p:nvSpPr>
          <p:cNvPr id="8" name="下弧形箭头 2"/>
          <p:cNvSpPr/>
          <p:nvPr/>
        </p:nvSpPr>
        <p:spPr>
          <a:xfrm>
            <a:off x="2679623" y="3129259"/>
            <a:ext cx="1687133" cy="304163"/>
          </a:xfrm>
          <a:prstGeom prst="curvedUpArrow">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9" name="矩形 8"/>
          <p:cNvSpPr/>
          <p:nvPr/>
        </p:nvSpPr>
        <p:spPr>
          <a:xfrm>
            <a:off x="2634630" y="3519333"/>
            <a:ext cx="1871025"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a:ln>
                  <a:noFill/>
                </a:ln>
                <a:solidFill>
                  <a:srgbClr val="C00000"/>
                </a:solidFill>
                <a:effectLst/>
                <a:uLnTx/>
                <a:uFillTx/>
                <a:cs typeface="+mn-ea"/>
                <a:sym typeface="+mn-lt"/>
              </a:rPr>
              <a:t>因果关系</a:t>
            </a:r>
          </a:p>
        </p:txBody>
      </p:sp>
      <p:sp>
        <p:nvSpPr>
          <p:cNvPr id="10" name="矩形 9"/>
          <p:cNvSpPr/>
          <p:nvPr/>
        </p:nvSpPr>
        <p:spPr>
          <a:xfrm>
            <a:off x="6015251" y="2384424"/>
            <a:ext cx="367835" cy="523220"/>
          </a:xfrm>
          <a:prstGeom prst="rect">
            <a:avLst/>
          </a:prstGeom>
          <a:noFill/>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nvGrpSpPr>
          <p:cNvPr id="11" name="组合 10"/>
          <p:cNvGrpSpPr/>
          <p:nvPr/>
        </p:nvGrpSpPr>
        <p:grpSpPr>
          <a:xfrm>
            <a:off x="7252122" y="2129475"/>
            <a:ext cx="2515348" cy="1303947"/>
            <a:chOff x="7702065" y="2724561"/>
            <a:chExt cx="2515348" cy="1303947"/>
          </a:xfrm>
        </p:grpSpPr>
        <p:sp>
          <p:nvSpPr>
            <p:cNvPr id="12" name="椭圆 11"/>
            <p:cNvSpPr/>
            <p:nvPr/>
          </p:nvSpPr>
          <p:spPr>
            <a:xfrm>
              <a:off x="7702065" y="2724561"/>
              <a:ext cx="2515348" cy="1303947"/>
            </a:xfrm>
            <a:prstGeom prst="ellipse">
              <a:avLst/>
            </a:prstGeom>
            <a:solidFill>
              <a:schemeClr val="accent4">
                <a:lumMod val="20000"/>
                <a:lumOff val="80000"/>
              </a:schemeClr>
            </a:solidFill>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13" name="矩形 12"/>
            <p:cNvSpPr/>
            <p:nvPr/>
          </p:nvSpPr>
          <p:spPr>
            <a:xfrm>
              <a:off x="7849116" y="2950431"/>
              <a:ext cx="2123079"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02025E"/>
                  </a:solidFill>
                  <a:effectLst/>
                  <a:uLnTx/>
                  <a:uFillTx/>
                  <a:cs typeface="+mn-ea"/>
                  <a:sym typeface="+mn-lt"/>
                </a:rPr>
                <a:t>想象一下怎样嘲笑？</a:t>
              </a:r>
            </a:p>
          </p:txBody>
        </p:sp>
      </p:gr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2628" y="4176613"/>
            <a:ext cx="1929543" cy="25545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60384" y="323334"/>
            <a:ext cx="1447832" cy="461665"/>
          </a:xfrm>
          <a:prstGeom prst="rect">
            <a:avLst/>
          </a:prstGeom>
        </p:spPr>
        <p:txBody>
          <a:bodyPr wrap="none">
            <a:spAutoFit/>
          </a:bodyPr>
          <a:lstStyle/>
          <a:p>
            <a:pPr lvl="0" algn="dist"/>
            <a:r>
              <a:rPr lang="zh-CN" altLang="en-US" sz="2400" b="1" dirty="0">
                <a:solidFill>
                  <a:prstClr val="black"/>
                </a:solidFill>
                <a:cs typeface="+mn-ea"/>
                <a:sym typeface="+mn-lt"/>
              </a:rPr>
              <a:t>课文讲解</a:t>
            </a:r>
          </a:p>
        </p:txBody>
      </p:sp>
      <p:sp>
        <p:nvSpPr>
          <p:cNvPr id="3" name="文本框 2"/>
          <p:cNvSpPr txBox="1"/>
          <p:nvPr/>
        </p:nvSpPr>
        <p:spPr>
          <a:xfrm>
            <a:off x="791536" y="1443692"/>
            <a:ext cx="198002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5B9BD5"/>
                </a:solidFill>
                <a:effectLst/>
                <a:uLnTx/>
                <a:uFillTx/>
                <a:cs typeface="+mn-ea"/>
                <a:sym typeface="+mn-lt"/>
              </a:rPr>
              <a:t>再读课文：</a:t>
            </a:r>
          </a:p>
        </p:txBody>
      </p:sp>
      <p:sp>
        <p:nvSpPr>
          <p:cNvPr id="4" name="矩形 3"/>
          <p:cNvSpPr/>
          <p:nvPr/>
        </p:nvSpPr>
        <p:spPr>
          <a:xfrm>
            <a:off x="1302984" y="2993399"/>
            <a:ext cx="6560484" cy="2677656"/>
          </a:xfrm>
          <a:prstGeom prst="rect">
            <a:avLst/>
          </a:prstGeom>
          <a:ln w="28575">
            <a:solidFill>
              <a:srgbClr val="4697B8"/>
            </a:solidFill>
            <a:prstDash val="dashDot"/>
          </a:ln>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1" i="0" u="none" strike="noStrike" kern="1200" cap="none" spc="600" normalizeH="0" baseline="0" noProof="0" dirty="0">
                <a:ln>
                  <a:noFill/>
                </a:ln>
                <a:solidFill>
                  <a:srgbClr val="333333"/>
                </a:solidFill>
                <a:effectLst/>
                <a:uLnTx/>
                <a:uFillTx/>
                <a:cs typeface="+mn-ea"/>
                <a:sym typeface="+mn-lt"/>
              </a:rPr>
              <a:t>      宋人有耕者。田中有株。兔走触株</a:t>
            </a:r>
            <a:r>
              <a:rPr kumimoji="0" lang="en-US" altLang="zh-CN" sz="2800" b="1" i="0" u="none" strike="noStrike" kern="1200" cap="none" spc="600" normalizeH="0" baseline="0" noProof="0" dirty="0">
                <a:ln>
                  <a:noFill/>
                </a:ln>
                <a:solidFill>
                  <a:srgbClr val="333333"/>
                </a:solidFill>
                <a:effectLst/>
                <a:uLnTx/>
                <a:uFillTx/>
                <a:cs typeface="+mn-ea"/>
                <a:sym typeface="+mn-lt"/>
              </a:rPr>
              <a:t>,</a:t>
            </a:r>
            <a:r>
              <a:rPr kumimoji="0" lang="zh-CN" altLang="en-US" sz="2800" b="1" i="0" u="none" strike="noStrike" kern="1200" cap="none" spc="600" normalizeH="0" baseline="0" noProof="0" dirty="0">
                <a:ln>
                  <a:noFill/>
                </a:ln>
                <a:solidFill>
                  <a:srgbClr val="333333"/>
                </a:solidFill>
                <a:effectLst/>
                <a:uLnTx/>
                <a:uFillTx/>
                <a:cs typeface="+mn-ea"/>
                <a:sym typeface="+mn-lt"/>
              </a:rPr>
              <a:t>折颈而死。因释其耒而</a:t>
            </a:r>
            <a:r>
              <a:rPr kumimoji="0" lang="zh-CN" altLang="en-US" sz="2800" b="1" i="0" u="none" strike="noStrike" kern="1200" cap="none" spc="600" normalizeH="0" baseline="0" noProof="0" dirty="0">
                <a:ln>
                  <a:noFill/>
                </a:ln>
                <a:solidFill>
                  <a:prstClr val="black"/>
                </a:solidFill>
                <a:effectLst/>
                <a:uLnTx/>
                <a:uFillTx/>
                <a:cs typeface="+mn-ea"/>
                <a:sym typeface="+mn-lt"/>
              </a:rPr>
              <a:t>守株</a:t>
            </a:r>
            <a:r>
              <a:rPr kumimoji="0" lang="zh-CN" altLang="en-US" sz="2800" b="1" i="0" u="none" strike="noStrike" kern="1200" cap="none" spc="600" normalizeH="0" baseline="0" noProof="0" dirty="0">
                <a:ln>
                  <a:noFill/>
                </a:ln>
                <a:solidFill>
                  <a:srgbClr val="333333"/>
                </a:solidFill>
                <a:effectLst/>
                <a:uLnTx/>
                <a:uFillTx/>
                <a:cs typeface="+mn-ea"/>
                <a:sym typeface="+mn-lt"/>
              </a:rPr>
              <a:t>，冀复得兔。兔不可复得，而身为宋国笑。</a:t>
            </a:r>
            <a:endParaRPr kumimoji="0" lang="zh-CN" altLang="en-US" sz="2800" b="1" i="0" u="none" strike="noStrike" kern="1200" cap="none" spc="600" normalizeH="0" baseline="0" noProof="0" dirty="0">
              <a:ln>
                <a:noFill/>
              </a:ln>
              <a:solidFill>
                <a:prstClr val="black"/>
              </a:solidFill>
              <a:effectLst/>
              <a:uLnTx/>
              <a:uFillTx/>
              <a:cs typeface="+mn-ea"/>
              <a:sym typeface="+mn-lt"/>
            </a:endParaRPr>
          </a:p>
        </p:txBody>
      </p:sp>
      <p:sp>
        <p:nvSpPr>
          <p:cNvPr id="5" name="矩形 4"/>
          <p:cNvSpPr/>
          <p:nvPr/>
        </p:nvSpPr>
        <p:spPr>
          <a:xfrm>
            <a:off x="2657886" y="1656662"/>
            <a:ext cx="608371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C00000"/>
                </a:solidFill>
                <a:effectLst/>
                <a:uLnTx/>
                <a:uFillTx/>
                <a:cs typeface="+mn-ea"/>
                <a:sym typeface="+mn-lt"/>
              </a:rPr>
              <a:t>思考：</a:t>
            </a:r>
            <a:r>
              <a:rPr kumimoji="0" lang="zh-CN" altLang="en-US" sz="2800" b="1" i="0" u="none" strike="noStrike" kern="1200" cap="none" spc="0" normalizeH="0" baseline="0" noProof="0" dirty="0">
                <a:ln>
                  <a:noFill/>
                </a:ln>
                <a:solidFill>
                  <a:srgbClr val="333333"/>
                </a:solidFill>
                <a:effectLst/>
                <a:uLnTx/>
                <a:uFillTx/>
                <a:cs typeface="+mn-ea"/>
                <a:sym typeface="+mn-lt"/>
              </a:rPr>
              <a:t>这则寓言告诉我们什么道理？</a:t>
            </a:r>
          </a:p>
        </p:txBody>
      </p:sp>
      <p:cxnSp>
        <p:nvCxnSpPr>
          <p:cNvPr id="8" name="直接连接符 7"/>
          <p:cNvCxnSpPr/>
          <p:nvPr/>
        </p:nvCxnSpPr>
        <p:spPr>
          <a:xfrm flipH="1">
            <a:off x="3266153" y="3238423"/>
            <a:ext cx="51516" cy="3209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5890999" y="3216055"/>
            <a:ext cx="51516" cy="3209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1757178" y="3859306"/>
            <a:ext cx="51516" cy="3209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3679559" y="3859306"/>
            <a:ext cx="51516" cy="3209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5389020" y="3855769"/>
            <a:ext cx="51516" cy="3209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6652002" y="3884397"/>
            <a:ext cx="51516" cy="3209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3083703" y="4509776"/>
            <a:ext cx="51516" cy="3209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4825785" y="4513956"/>
            <a:ext cx="51516" cy="3209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1765472" y="5155032"/>
            <a:ext cx="51516" cy="3209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3074032" y="5137737"/>
            <a:ext cx="51516" cy="3209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600" y="3465643"/>
            <a:ext cx="2466571" cy="32654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par>
                                <p:cTn id="25" presetID="53" presetClass="entr" presetSubtype="16"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par>
                                <p:cTn id="35" presetID="53" presetClass="entr" presetSubtype="16"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par>
                                <p:cTn id="40" presetID="53" presetClass="entr" presetSubtype="16"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par>
                                <p:cTn id="45" presetID="53" presetClass="entr" presetSubtype="16"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par>
                                <p:cTn id="50" presetID="53" presetClass="entr" presetSubtype="16" fill="hold" nodeType="with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p:cTn id="52" dur="500" fill="hold"/>
                                        <p:tgtEl>
                                          <p:spTgt spid="14"/>
                                        </p:tgtEl>
                                        <p:attrNameLst>
                                          <p:attrName>ppt_w</p:attrName>
                                        </p:attrNameLst>
                                      </p:cBhvr>
                                      <p:tavLst>
                                        <p:tav tm="0">
                                          <p:val>
                                            <p:fltVal val="0"/>
                                          </p:val>
                                        </p:tav>
                                        <p:tav tm="100000">
                                          <p:val>
                                            <p:strVal val="#ppt_w"/>
                                          </p:val>
                                        </p:tav>
                                      </p:tavLst>
                                    </p:anim>
                                    <p:anim calcmode="lin" valueType="num">
                                      <p:cBhvr>
                                        <p:cTn id="53" dur="500" fill="hold"/>
                                        <p:tgtEl>
                                          <p:spTgt spid="14"/>
                                        </p:tgtEl>
                                        <p:attrNameLst>
                                          <p:attrName>ppt_h</p:attrName>
                                        </p:attrNameLst>
                                      </p:cBhvr>
                                      <p:tavLst>
                                        <p:tav tm="0">
                                          <p:val>
                                            <p:fltVal val="0"/>
                                          </p:val>
                                        </p:tav>
                                        <p:tav tm="100000">
                                          <p:val>
                                            <p:strVal val="#ppt_h"/>
                                          </p:val>
                                        </p:tav>
                                      </p:tavLst>
                                    </p:anim>
                                    <p:animEffect transition="in" filter="fade">
                                      <p:cBhvr>
                                        <p:cTn id="54" dur="500"/>
                                        <p:tgtEl>
                                          <p:spTgt spid="14"/>
                                        </p:tgtEl>
                                      </p:cBhvr>
                                    </p:animEffect>
                                  </p:childTnLst>
                                </p:cTn>
                              </p:par>
                              <p:par>
                                <p:cTn id="55" presetID="53" presetClass="entr" presetSubtype="16" fill="hold" nodeType="with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500" fill="hold"/>
                                        <p:tgtEl>
                                          <p:spTgt spid="15"/>
                                        </p:tgtEl>
                                        <p:attrNameLst>
                                          <p:attrName>ppt_w</p:attrName>
                                        </p:attrNameLst>
                                      </p:cBhvr>
                                      <p:tavLst>
                                        <p:tav tm="0">
                                          <p:val>
                                            <p:fltVal val="0"/>
                                          </p:val>
                                        </p:tav>
                                        <p:tav tm="100000">
                                          <p:val>
                                            <p:strVal val="#ppt_w"/>
                                          </p:val>
                                        </p:tav>
                                      </p:tavLst>
                                    </p:anim>
                                    <p:anim calcmode="lin" valueType="num">
                                      <p:cBhvr>
                                        <p:cTn id="58" dur="500" fill="hold"/>
                                        <p:tgtEl>
                                          <p:spTgt spid="15"/>
                                        </p:tgtEl>
                                        <p:attrNameLst>
                                          <p:attrName>ppt_h</p:attrName>
                                        </p:attrNameLst>
                                      </p:cBhvr>
                                      <p:tavLst>
                                        <p:tav tm="0">
                                          <p:val>
                                            <p:fltVal val="0"/>
                                          </p:val>
                                        </p:tav>
                                        <p:tav tm="100000">
                                          <p:val>
                                            <p:strVal val="#ppt_h"/>
                                          </p:val>
                                        </p:tav>
                                      </p:tavLst>
                                    </p:anim>
                                    <p:animEffect transition="in" filter="fade">
                                      <p:cBhvr>
                                        <p:cTn id="59" dur="500"/>
                                        <p:tgtEl>
                                          <p:spTgt spid="15"/>
                                        </p:tgtEl>
                                      </p:cBhvr>
                                    </p:animEffect>
                                  </p:childTnLst>
                                </p:cTn>
                              </p:par>
                              <p:par>
                                <p:cTn id="60" presetID="53" presetClass="entr" presetSubtype="16" fill="hold"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nodeType="with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60384" y="323334"/>
            <a:ext cx="1447832" cy="461665"/>
          </a:xfrm>
          <a:prstGeom prst="rect">
            <a:avLst/>
          </a:prstGeom>
        </p:spPr>
        <p:txBody>
          <a:bodyPr wrap="none">
            <a:spAutoFit/>
          </a:bodyPr>
          <a:lstStyle/>
          <a:p>
            <a:pPr lvl="0" algn="dist"/>
            <a:r>
              <a:rPr lang="zh-CN" altLang="en-US" sz="2400" b="1" dirty="0">
                <a:solidFill>
                  <a:prstClr val="black"/>
                </a:solidFill>
                <a:cs typeface="+mn-ea"/>
                <a:sym typeface="+mn-lt"/>
              </a:rPr>
              <a:t>课堂小结</a:t>
            </a:r>
          </a:p>
        </p:txBody>
      </p:sp>
      <p:grpSp>
        <p:nvGrpSpPr>
          <p:cNvPr id="18" name="组合 17"/>
          <p:cNvGrpSpPr/>
          <p:nvPr/>
        </p:nvGrpSpPr>
        <p:grpSpPr>
          <a:xfrm>
            <a:off x="404042" y="1189455"/>
            <a:ext cx="3806190" cy="1866265"/>
            <a:chOff x="4388" y="2273"/>
            <a:chExt cx="5994" cy="2122"/>
          </a:xfrm>
        </p:grpSpPr>
        <p:pic>
          <p:nvPicPr>
            <p:cNvPr id="19" name="图片 18" descr="112"/>
            <p:cNvPicPr>
              <a:picLocks noChangeAspect="1"/>
            </p:cNvPicPr>
            <p:nvPr/>
          </p:nvPicPr>
          <p:blipFill>
            <a:blip r:embed="rId2">
              <a:duotone>
                <a:prstClr val="black"/>
                <a:schemeClr val="accent6">
                  <a:tint val="45000"/>
                  <a:satMod val="400000"/>
                </a:schemeClr>
              </a:duotone>
            </a:blip>
            <a:stretch>
              <a:fillRect/>
            </a:stretch>
          </p:blipFill>
          <p:spPr>
            <a:xfrm>
              <a:off x="4388" y="2273"/>
              <a:ext cx="5994" cy="2122"/>
            </a:xfrm>
            <a:prstGeom prst="rect">
              <a:avLst/>
            </a:prstGeom>
          </p:spPr>
        </p:pic>
        <p:sp>
          <p:nvSpPr>
            <p:cNvPr id="20" name="文本框 19"/>
            <p:cNvSpPr txBox="1"/>
            <p:nvPr/>
          </p:nvSpPr>
          <p:spPr>
            <a:xfrm>
              <a:off x="6038" y="2861"/>
              <a:ext cx="2694" cy="5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rgbClr val="C00000"/>
                  </a:solidFill>
                  <a:effectLst/>
                  <a:uLnTx/>
                  <a:uFillTx/>
                  <a:cs typeface="+mn-ea"/>
                  <a:sym typeface="+mn-lt"/>
                </a:rPr>
                <a:t> </a:t>
              </a:r>
              <a:r>
                <a:rPr kumimoji="0" sz="2800" b="0" i="0" u="none" strike="noStrike" kern="1200" cap="none" spc="0" normalizeH="0" baseline="0" noProof="0" dirty="0">
                  <a:ln>
                    <a:noFill/>
                  </a:ln>
                  <a:solidFill>
                    <a:srgbClr val="C00000"/>
                  </a:solidFill>
                  <a:effectLst/>
                  <a:uLnTx/>
                  <a:uFillTx/>
                  <a:cs typeface="+mn-ea"/>
                  <a:sym typeface="+mn-lt"/>
                </a:rPr>
                <a:t>课文主旨</a:t>
              </a:r>
              <a:endParaRPr kumimoji="0" lang="zh-CN" altLang="en-US" sz="2800" b="0" i="0" u="none" strike="noStrike" kern="1200" cap="none" spc="0" normalizeH="0" baseline="0" noProof="0" dirty="0">
                <a:ln>
                  <a:noFill/>
                </a:ln>
                <a:solidFill>
                  <a:srgbClr val="C00000"/>
                </a:solidFill>
                <a:effectLst/>
                <a:uLnTx/>
                <a:uFillTx/>
                <a:cs typeface="+mn-ea"/>
                <a:sym typeface="+mn-lt"/>
              </a:endParaRPr>
            </a:p>
          </p:txBody>
        </p:sp>
      </p:grpSp>
      <p:sp>
        <p:nvSpPr>
          <p:cNvPr id="21" name="矩形 25"/>
          <p:cNvSpPr/>
          <p:nvPr/>
        </p:nvSpPr>
        <p:spPr>
          <a:xfrm>
            <a:off x="1787207" y="3055720"/>
            <a:ext cx="8617585" cy="2247424"/>
          </a:xfrm>
          <a:prstGeom prst="roundRect">
            <a:avLst/>
          </a:prstGeom>
          <a:noFill/>
          <a:ln w="38100">
            <a:solidFill>
              <a:srgbClr val="00B050"/>
            </a:solidFill>
            <a:prstDash val="lgDashDotDot"/>
          </a:ln>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cs typeface="+mn-ea"/>
                <a:sym typeface="+mn-lt"/>
              </a:rPr>
              <a:t>       这则语言告诉我们不要存有侥幸心理，如果不付出努力，而寄希望于意外，结果只能是一事无成，没有任何收获</a:t>
            </a:r>
            <a:r>
              <a:rPr kumimoji="0" sz="2800" b="0" i="0" u="none" strike="noStrike" kern="1200" cap="none" spc="0" normalizeH="0" baseline="0" noProof="0" dirty="0">
                <a:ln>
                  <a:noFill/>
                </a:ln>
                <a:solidFill>
                  <a:prstClr val="black"/>
                </a:solidFill>
                <a:effectLst/>
                <a:uLnTx/>
                <a:uFillTx/>
                <a:cs typeface="+mn-ea"/>
                <a:sym typeface="+mn-lt"/>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60384" y="323334"/>
            <a:ext cx="1447832" cy="461665"/>
          </a:xfrm>
          <a:prstGeom prst="rect">
            <a:avLst/>
          </a:prstGeom>
        </p:spPr>
        <p:txBody>
          <a:bodyPr wrap="none">
            <a:spAutoFit/>
          </a:bodyPr>
          <a:lstStyle/>
          <a:p>
            <a:pPr lvl="0" algn="dist"/>
            <a:r>
              <a:rPr lang="zh-CN" altLang="en-US" sz="2400" b="1" dirty="0">
                <a:solidFill>
                  <a:prstClr val="black"/>
                </a:solidFill>
                <a:cs typeface="+mn-ea"/>
                <a:sym typeface="+mn-lt"/>
              </a:rPr>
              <a:t>课堂练习</a:t>
            </a:r>
          </a:p>
        </p:txBody>
      </p:sp>
      <p:sp>
        <p:nvSpPr>
          <p:cNvPr id="7" name="矩形 17"/>
          <p:cNvSpPr/>
          <p:nvPr/>
        </p:nvSpPr>
        <p:spPr>
          <a:xfrm>
            <a:off x="969414" y="916357"/>
            <a:ext cx="10179963" cy="5025286"/>
          </a:xfrm>
          <a:prstGeom prst="rect">
            <a:avLst/>
          </a:prstGeom>
        </p:spPr>
        <p:txBody>
          <a:bodyPr wrap="square">
            <a:spAutoFit/>
          </a:bodyPr>
          <a:lstStyle>
            <a:lvl1pPr marL="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l" defTabSz="457200" rtl="0" eaLnBrk="1" fontAlgn="base" latinLnBrk="0" hangingPunct="1">
              <a:lnSpc>
                <a:spcPct val="300000"/>
              </a:lnSpc>
              <a:spcBef>
                <a:spcPct val="0"/>
              </a:spcBef>
              <a:spcAft>
                <a:spcPct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mn-lt"/>
                <a:ea typeface="+mn-ea"/>
                <a:cs typeface="+mn-ea"/>
                <a:sym typeface="+mn-lt"/>
              </a:rPr>
              <a:t>        </a:t>
            </a:r>
          </a:p>
          <a:p>
            <a:pPr marL="0" marR="0" lvl="0" indent="0" algn="l" defTabSz="457200" rtl="0" eaLnBrk="1" fontAlgn="base" latinLnBrk="0" hangingPunct="1">
              <a:lnSpc>
                <a:spcPct val="300000"/>
              </a:lnSpc>
              <a:spcBef>
                <a:spcPct val="0"/>
              </a:spcBef>
              <a:spcAft>
                <a:spcPct val="0"/>
              </a:spcAft>
              <a:buClrTx/>
              <a:buSzTx/>
              <a:buFontTx/>
              <a:buNone/>
              <a:defRPr/>
            </a:pPr>
            <a:r>
              <a:rPr kumimoji="0" lang="zh-CN" altLang="en-US" sz="2800" b="0" i="0" u="none" strike="noStrike" kern="1200" cap="none" spc="600" normalizeH="0" baseline="0" noProof="0" dirty="0">
                <a:ln>
                  <a:noFill/>
                </a:ln>
                <a:solidFill>
                  <a:srgbClr val="333333"/>
                </a:solidFill>
                <a:effectLst/>
                <a:uLnTx/>
                <a:uFillTx/>
                <a:latin typeface="+mn-lt"/>
                <a:ea typeface="+mn-ea"/>
                <a:cs typeface="+mn-ea"/>
                <a:sym typeface="+mn-lt"/>
              </a:rPr>
              <a:t>     宋人有（  ）者。田中有</a:t>
            </a:r>
            <a:r>
              <a:rPr kumimoji="0" lang="en-US" altLang="zh-CN" sz="2800" b="0" i="0" u="none" strike="noStrike" kern="1200" cap="none" spc="600" normalizeH="0" baseline="0" noProof="0" dirty="0">
                <a:ln>
                  <a:noFill/>
                </a:ln>
                <a:solidFill>
                  <a:srgbClr val="333333"/>
                </a:solidFill>
                <a:effectLst/>
                <a:uLnTx/>
                <a:uFillTx/>
                <a:latin typeface="+mn-lt"/>
                <a:ea typeface="+mn-ea"/>
                <a:cs typeface="+mn-ea"/>
                <a:sym typeface="+mn-lt"/>
              </a:rPr>
              <a:t>(   )</a:t>
            </a:r>
            <a:r>
              <a:rPr kumimoji="0" lang="zh-CN" altLang="en-US" sz="2800" b="0" i="0" u="none" strike="noStrike" kern="1200" cap="none" spc="600" normalizeH="0" baseline="0" noProof="0" dirty="0">
                <a:ln>
                  <a:noFill/>
                </a:ln>
                <a:solidFill>
                  <a:srgbClr val="333333"/>
                </a:solidFill>
                <a:effectLst/>
                <a:uLnTx/>
                <a:uFillTx/>
                <a:latin typeface="+mn-lt"/>
                <a:ea typeface="+mn-ea"/>
                <a:cs typeface="+mn-ea"/>
                <a:sym typeface="+mn-lt"/>
              </a:rPr>
              <a:t>。兔走</a:t>
            </a:r>
            <a:r>
              <a:rPr kumimoji="0" lang="en-US" altLang="zh-CN" sz="2800" b="0" i="0" u="none" strike="noStrike" kern="1200" cap="none" spc="600" normalizeH="0" baseline="0" noProof="0" dirty="0">
                <a:ln>
                  <a:noFill/>
                </a:ln>
                <a:solidFill>
                  <a:srgbClr val="333333"/>
                </a:solidFill>
                <a:effectLst/>
                <a:uLnTx/>
                <a:uFillTx/>
                <a:latin typeface="+mn-lt"/>
                <a:ea typeface="+mn-ea"/>
                <a:cs typeface="+mn-ea"/>
                <a:sym typeface="+mn-lt"/>
              </a:rPr>
              <a:t>(   )</a:t>
            </a:r>
            <a:r>
              <a:rPr kumimoji="0" lang="zh-CN" altLang="en-US" sz="2800" b="0" i="0" u="none" strike="noStrike" kern="1200" cap="none" spc="600" normalizeH="0" baseline="0" noProof="0" dirty="0">
                <a:ln>
                  <a:noFill/>
                </a:ln>
                <a:solidFill>
                  <a:srgbClr val="333333"/>
                </a:solidFill>
                <a:effectLst/>
                <a:uLnTx/>
                <a:uFillTx/>
                <a:latin typeface="+mn-lt"/>
                <a:ea typeface="+mn-ea"/>
                <a:cs typeface="+mn-ea"/>
                <a:sym typeface="+mn-lt"/>
              </a:rPr>
              <a:t>株</a:t>
            </a:r>
            <a:r>
              <a:rPr kumimoji="0" lang="en-US" altLang="zh-CN" sz="2800" b="0" i="0" u="none" strike="noStrike" kern="1200" cap="none" spc="600" normalizeH="0" baseline="0" noProof="0" dirty="0">
                <a:ln>
                  <a:noFill/>
                </a:ln>
                <a:solidFill>
                  <a:srgbClr val="333333"/>
                </a:solidFill>
                <a:effectLst/>
                <a:uLnTx/>
                <a:uFillTx/>
                <a:latin typeface="+mn-lt"/>
                <a:ea typeface="+mn-ea"/>
                <a:cs typeface="+mn-ea"/>
                <a:sym typeface="+mn-lt"/>
              </a:rPr>
              <a:t>,</a:t>
            </a:r>
            <a:r>
              <a:rPr kumimoji="0" lang="zh-CN" altLang="en-US" sz="2800" b="0" i="0" u="none" strike="noStrike" kern="1200" cap="none" spc="600" normalizeH="0" baseline="0" noProof="0" dirty="0">
                <a:ln>
                  <a:noFill/>
                </a:ln>
                <a:solidFill>
                  <a:srgbClr val="333333"/>
                </a:solidFill>
                <a:effectLst/>
                <a:uLnTx/>
                <a:uFillTx/>
                <a:latin typeface="+mn-lt"/>
                <a:ea typeface="+mn-ea"/>
                <a:cs typeface="+mn-ea"/>
                <a:sym typeface="+mn-lt"/>
              </a:rPr>
              <a:t>折</a:t>
            </a:r>
            <a:r>
              <a:rPr kumimoji="0" lang="en-US" altLang="zh-CN" sz="2800" b="0" i="0" u="none" strike="noStrike" kern="1200" cap="none" spc="600" normalizeH="0" baseline="0" noProof="0" dirty="0">
                <a:ln>
                  <a:noFill/>
                </a:ln>
                <a:solidFill>
                  <a:srgbClr val="333333"/>
                </a:solidFill>
                <a:effectLst/>
                <a:uLnTx/>
                <a:uFillTx/>
                <a:latin typeface="+mn-lt"/>
                <a:ea typeface="+mn-ea"/>
                <a:cs typeface="+mn-ea"/>
                <a:sym typeface="+mn-lt"/>
              </a:rPr>
              <a:t>(  )</a:t>
            </a:r>
            <a:r>
              <a:rPr kumimoji="0" lang="zh-CN" altLang="en-US" sz="2800" b="0" i="0" u="none" strike="noStrike" kern="1200" cap="none" spc="600" normalizeH="0" baseline="0" noProof="0" dirty="0">
                <a:ln>
                  <a:noFill/>
                </a:ln>
                <a:solidFill>
                  <a:srgbClr val="333333"/>
                </a:solidFill>
                <a:effectLst/>
                <a:uLnTx/>
                <a:uFillTx/>
                <a:latin typeface="+mn-lt"/>
                <a:ea typeface="+mn-ea"/>
                <a:cs typeface="+mn-ea"/>
                <a:sym typeface="+mn-lt"/>
              </a:rPr>
              <a:t>而死。因（  ）其耒而</a:t>
            </a:r>
            <a:r>
              <a:rPr kumimoji="0" lang="zh-CN" altLang="en-US" sz="2800" b="0" i="0" u="none" strike="noStrike" kern="1200" cap="none" spc="600" normalizeH="0" baseline="0" noProof="0" dirty="0">
                <a:ln>
                  <a:noFill/>
                </a:ln>
                <a:solidFill>
                  <a:prstClr val="black"/>
                </a:solidFill>
                <a:effectLst/>
                <a:uLnTx/>
                <a:uFillTx/>
                <a:latin typeface="+mn-lt"/>
                <a:ea typeface="+mn-ea"/>
                <a:cs typeface="+mn-ea"/>
                <a:sym typeface="+mn-lt"/>
              </a:rPr>
              <a:t>守株</a:t>
            </a:r>
            <a:r>
              <a:rPr kumimoji="0" lang="zh-CN" altLang="en-US" sz="2800" b="0" i="0" u="none" strike="noStrike" kern="1200" cap="none" spc="600" normalizeH="0" baseline="0" noProof="0" dirty="0">
                <a:ln>
                  <a:noFill/>
                </a:ln>
                <a:solidFill>
                  <a:srgbClr val="333333"/>
                </a:solidFill>
                <a:effectLst/>
                <a:uLnTx/>
                <a:uFillTx/>
                <a:latin typeface="+mn-lt"/>
                <a:ea typeface="+mn-ea"/>
                <a:cs typeface="+mn-ea"/>
                <a:sym typeface="+mn-lt"/>
              </a:rPr>
              <a:t>，</a:t>
            </a:r>
            <a:r>
              <a:rPr kumimoji="0" lang="en-US" altLang="zh-CN" sz="2800" b="0" i="0" u="none" strike="noStrike" kern="1200" cap="none" spc="600" normalizeH="0" baseline="0" noProof="0" dirty="0">
                <a:ln>
                  <a:noFill/>
                </a:ln>
                <a:solidFill>
                  <a:srgbClr val="333333"/>
                </a:solidFill>
                <a:effectLst/>
                <a:uLnTx/>
                <a:uFillTx/>
                <a:latin typeface="+mn-lt"/>
                <a:ea typeface="+mn-ea"/>
                <a:cs typeface="+mn-ea"/>
                <a:sym typeface="+mn-lt"/>
              </a:rPr>
              <a:t>(   )</a:t>
            </a:r>
            <a:r>
              <a:rPr kumimoji="0" lang="zh-CN" altLang="en-US" sz="2800" b="0" i="0" u="none" strike="noStrike" kern="1200" cap="none" spc="600" normalizeH="0" baseline="0" noProof="0" dirty="0">
                <a:ln>
                  <a:noFill/>
                </a:ln>
                <a:solidFill>
                  <a:srgbClr val="333333"/>
                </a:solidFill>
                <a:effectLst/>
                <a:uLnTx/>
                <a:uFillTx/>
                <a:latin typeface="+mn-lt"/>
                <a:ea typeface="+mn-ea"/>
                <a:cs typeface="+mn-ea"/>
                <a:sym typeface="+mn-lt"/>
              </a:rPr>
              <a:t>复得兔。兔不可复得，而身为宋国笑。</a:t>
            </a:r>
            <a:endParaRPr kumimoji="0" lang="zh-CN" altLang="en-US" sz="2800" b="0" i="0" u="none" strike="noStrike" kern="1200" cap="none" spc="600" normalizeH="0" baseline="0" noProof="0" dirty="0">
              <a:ln>
                <a:noFill/>
              </a:ln>
              <a:solidFill>
                <a:prstClr val="black"/>
              </a:solidFill>
              <a:effectLst/>
              <a:uLnTx/>
              <a:uFillTx/>
              <a:latin typeface="+mn-lt"/>
              <a:ea typeface="+mn-ea"/>
              <a:cs typeface="+mn-ea"/>
              <a:sym typeface="+mn-lt"/>
            </a:endParaRPr>
          </a:p>
        </p:txBody>
      </p:sp>
      <p:sp>
        <p:nvSpPr>
          <p:cNvPr id="8" name="矩形 7"/>
          <p:cNvSpPr/>
          <p:nvPr/>
        </p:nvSpPr>
        <p:spPr>
          <a:xfrm>
            <a:off x="3286464" y="2094406"/>
            <a:ext cx="7744687" cy="65883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800" b="1" i="0" u="none" strike="noStrike" kern="1200" cap="none" spc="0" normalizeH="0" baseline="0" noProof="0" dirty="0" err="1">
                <a:ln>
                  <a:noFill/>
                </a:ln>
                <a:solidFill>
                  <a:prstClr val="black"/>
                </a:solidFill>
                <a:effectLst/>
                <a:uLnTx/>
                <a:uFillTx/>
                <a:cs typeface="+mn-ea"/>
                <a:sym typeface="+mn-lt"/>
              </a:rPr>
              <a:t>gēng</a:t>
            </a:r>
            <a:r>
              <a:rPr kumimoji="0" lang="en-US" altLang="zh-CN" sz="2800" b="1" i="0" u="none" strike="noStrike" kern="1200" cap="none" spc="0" normalizeH="0" baseline="0" noProof="0" dirty="0">
                <a:ln>
                  <a:noFill/>
                </a:ln>
                <a:solidFill>
                  <a:prstClr val="black"/>
                </a:solidFill>
                <a:effectLst/>
                <a:uLnTx/>
                <a:uFillTx/>
                <a:cs typeface="+mn-ea"/>
                <a:sym typeface="+mn-lt"/>
              </a:rPr>
              <a:t>                         </a:t>
            </a:r>
            <a:r>
              <a:rPr kumimoji="0" lang="en-US" altLang="zh-CN" sz="2800" b="1" i="0" u="none" strike="noStrike" kern="1200" cap="none" spc="0" normalizeH="0" baseline="0" noProof="0" dirty="0" err="1">
                <a:ln>
                  <a:noFill/>
                </a:ln>
                <a:solidFill>
                  <a:prstClr val="black"/>
                </a:solidFill>
                <a:effectLst/>
                <a:uLnTx/>
                <a:uFillTx/>
                <a:cs typeface="+mn-ea"/>
                <a:sym typeface="+mn-lt"/>
              </a:rPr>
              <a:t>zhū</a:t>
            </a:r>
            <a:r>
              <a:rPr kumimoji="0" lang="en-US" altLang="zh-CN" sz="2800" b="1" i="0" u="none" strike="noStrike" kern="1200" cap="none" spc="0" normalizeH="0" baseline="0" noProof="0" dirty="0">
                <a:ln>
                  <a:noFill/>
                </a:ln>
                <a:solidFill>
                  <a:prstClr val="black"/>
                </a:solidFill>
                <a:effectLst/>
                <a:uLnTx/>
                <a:uFillTx/>
                <a:cs typeface="+mn-ea"/>
                <a:sym typeface="+mn-lt"/>
              </a:rPr>
              <a:t>                </a:t>
            </a:r>
            <a:r>
              <a:rPr kumimoji="0" lang="en-US" altLang="zh-CN" sz="2800" b="1" i="0" u="none" strike="noStrike" kern="1200" cap="none" spc="0" normalizeH="0" baseline="0" noProof="0" dirty="0" err="1">
                <a:ln>
                  <a:noFill/>
                </a:ln>
                <a:solidFill>
                  <a:prstClr val="black"/>
                </a:solidFill>
                <a:effectLst/>
                <a:uLnTx/>
                <a:uFillTx/>
                <a:cs typeface="+mn-ea"/>
                <a:sym typeface="+mn-lt"/>
              </a:rPr>
              <a:t>chù</a:t>
            </a:r>
            <a:endParaRPr kumimoji="0" lang="en-US" altLang="zh-CN" sz="2800" b="1" i="0" u="none" strike="noStrike" kern="1200" cap="none" spc="0" normalizeH="0" baseline="0" noProof="0" dirty="0">
              <a:ln>
                <a:noFill/>
              </a:ln>
              <a:solidFill>
                <a:prstClr val="black"/>
              </a:solidFill>
              <a:effectLst/>
              <a:uLnTx/>
              <a:uFillTx/>
              <a:cs typeface="+mn-ea"/>
              <a:sym typeface="+mn-lt"/>
            </a:endParaRPr>
          </a:p>
        </p:txBody>
      </p:sp>
      <p:sp>
        <p:nvSpPr>
          <p:cNvPr id="9" name="矩形 8"/>
          <p:cNvSpPr/>
          <p:nvPr/>
        </p:nvSpPr>
        <p:spPr>
          <a:xfrm>
            <a:off x="969414" y="1461485"/>
            <a:ext cx="268535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cs typeface="+mn-ea"/>
                <a:sym typeface="+mn-lt"/>
              </a:rPr>
              <a:t>1</a:t>
            </a:r>
            <a:r>
              <a:rPr kumimoji="0" lang="zh-CN" altLang="en-US" sz="2400" b="0" i="0" u="none" strike="noStrike" kern="1200" cap="none" spc="0" normalizeH="0" baseline="0" noProof="0" dirty="0">
                <a:ln>
                  <a:noFill/>
                </a:ln>
                <a:solidFill>
                  <a:prstClr val="black"/>
                </a:solidFill>
                <a:effectLst/>
                <a:uLnTx/>
                <a:uFillTx/>
                <a:cs typeface="+mn-ea"/>
                <a:sym typeface="+mn-lt"/>
              </a:rPr>
              <a:t>.看拼音，写字。 </a:t>
            </a:r>
            <a:endParaRPr kumimoji="0" lang="zh-CN" altLang="en-US" sz="1800" b="0" i="0" u="none" strike="noStrike" kern="1200" cap="none" spc="0" normalizeH="0" baseline="0" noProof="0" dirty="0">
              <a:ln>
                <a:noFill/>
              </a:ln>
              <a:solidFill>
                <a:prstClr val="black"/>
              </a:solidFill>
              <a:effectLst/>
              <a:uLnTx/>
              <a:uFillTx/>
              <a:cs typeface="+mn-ea"/>
              <a:sym typeface="+mn-lt"/>
            </a:endParaRPr>
          </a:p>
        </p:txBody>
      </p:sp>
      <p:sp>
        <p:nvSpPr>
          <p:cNvPr id="10" name="矩形 9"/>
          <p:cNvSpPr/>
          <p:nvPr/>
        </p:nvSpPr>
        <p:spPr>
          <a:xfrm>
            <a:off x="1042623" y="3444567"/>
            <a:ext cx="8253695" cy="65883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800" b="1" i="0" u="none" strike="noStrike" kern="1200" cap="none" spc="0" normalizeH="0" baseline="0" noProof="0" dirty="0" err="1">
                <a:ln>
                  <a:noFill/>
                </a:ln>
                <a:solidFill>
                  <a:prstClr val="black"/>
                </a:solidFill>
                <a:effectLst/>
                <a:uLnTx/>
                <a:uFillTx/>
                <a:cs typeface="+mn-ea"/>
                <a:sym typeface="+mn-lt"/>
              </a:rPr>
              <a:t>jǐng</a:t>
            </a:r>
            <a:r>
              <a:rPr kumimoji="0" lang="en-US" altLang="zh-CN" sz="2800" b="1" i="0" u="none" strike="noStrike" kern="1200" cap="none" spc="0" normalizeH="0" baseline="0" noProof="0" dirty="0">
                <a:ln>
                  <a:noFill/>
                </a:ln>
                <a:solidFill>
                  <a:prstClr val="black"/>
                </a:solidFill>
                <a:effectLst/>
                <a:uLnTx/>
                <a:uFillTx/>
                <a:cs typeface="+mn-ea"/>
                <a:sym typeface="+mn-lt"/>
              </a:rPr>
              <a:t>                    </a:t>
            </a:r>
            <a:r>
              <a:rPr kumimoji="0" lang="en-US" altLang="zh-CN" sz="2800" b="1" i="0" u="none" strike="noStrike" kern="1200" cap="none" spc="0" normalizeH="0" baseline="0" noProof="0" dirty="0" err="1">
                <a:ln>
                  <a:noFill/>
                </a:ln>
                <a:solidFill>
                  <a:prstClr val="black"/>
                </a:solidFill>
                <a:effectLst/>
                <a:uLnTx/>
                <a:uFillTx/>
                <a:cs typeface="+mn-ea"/>
                <a:sym typeface="+mn-lt"/>
              </a:rPr>
              <a:t>shì</a:t>
            </a:r>
            <a:r>
              <a:rPr kumimoji="0" lang="en-US" altLang="zh-CN" sz="2800" b="1" i="0" u="none" strike="noStrike" kern="1200" cap="none" spc="0" normalizeH="0" baseline="0" noProof="0" dirty="0">
                <a:ln>
                  <a:noFill/>
                </a:ln>
                <a:solidFill>
                  <a:prstClr val="black"/>
                </a:solidFill>
                <a:effectLst/>
                <a:uLnTx/>
                <a:uFillTx/>
                <a:cs typeface="+mn-ea"/>
                <a:sym typeface="+mn-lt"/>
              </a:rPr>
              <a:t>                                  </a:t>
            </a:r>
            <a:r>
              <a:rPr kumimoji="0" lang="en-US" altLang="zh-CN" sz="2800" b="1" i="0" u="none" strike="noStrike" kern="1200" cap="none" spc="0" normalizeH="0" baseline="0" noProof="0" dirty="0" err="1">
                <a:ln>
                  <a:noFill/>
                </a:ln>
                <a:solidFill>
                  <a:prstClr val="black"/>
                </a:solidFill>
                <a:effectLst/>
                <a:uLnTx/>
                <a:uFillTx/>
                <a:cs typeface="+mn-ea"/>
                <a:sym typeface="+mn-lt"/>
              </a:rPr>
              <a:t>jì</a:t>
            </a:r>
            <a:endParaRPr kumimoji="0" lang="en-US" altLang="zh-CN" sz="2800" b="1" i="0" u="none" strike="noStrike" kern="1200" cap="none" spc="0" normalizeH="0" baseline="0" noProof="0" dirty="0">
              <a:ln>
                <a:noFill/>
              </a:ln>
              <a:solidFill>
                <a:prstClr val="black"/>
              </a:solidFill>
              <a:effectLst/>
              <a:uLnTx/>
              <a:uFillTx/>
              <a:cs typeface="+mn-ea"/>
              <a:sym typeface="+mn-lt"/>
            </a:endParaRPr>
          </a:p>
        </p:txBody>
      </p:sp>
      <p:sp>
        <p:nvSpPr>
          <p:cNvPr id="11" name="矩形 10"/>
          <p:cNvSpPr/>
          <p:nvPr/>
        </p:nvSpPr>
        <p:spPr>
          <a:xfrm>
            <a:off x="3542843" y="2806445"/>
            <a:ext cx="63030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600" normalizeH="0" baseline="0" noProof="0" dirty="0">
                <a:ln>
                  <a:noFill/>
                </a:ln>
                <a:solidFill>
                  <a:srgbClr val="C00000"/>
                </a:solidFill>
                <a:effectLst/>
                <a:uLnTx/>
                <a:uFillTx/>
                <a:cs typeface="+mn-ea"/>
                <a:sym typeface="+mn-lt"/>
              </a:rPr>
              <a:t>耕</a:t>
            </a:r>
          </a:p>
        </p:txBody>
      </p:sp>
      <p:sp>
        <p:nvSpPr>
          <p:cNvPr id="12" name="矩形 11"/>
          <p:cNvSpPr/>
          <p:nvPr/>
        </p:nvSpPr>
        <p:spPr>
          <a:xfrm>
            <a:off x="6746572" y="2831710"/>
            <a:ext cx="63030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600" normalizeH="0" baseline="0" noProof="0" dirty="0">
                <a:ln>
                  <a:noFill/>
                </a:ln>
                <a:solidFill>
                  <a:srgbClr val="C00000"/>
                </a:solidFill>
                <a:effectLst/>
                <a:uLnTx/>
                <a:uFillTx/>
                <a:cs typeface="+mn-ea"/>
                <a:sym typeface="+mn-lt"/>
              </a:rPr>
              <a:t>株</a:t>
            </a:r>
          </a:p>
        </p:txBody>
      </p:sp>
      <p:sp>
        <p:nvSpPr>
          <p:cNvPr id="13" name="矩形 12"/>
          <p:cNvSpPr/>
          <p:nvPr/>
        </p:nvSpPr>
        <p:spPr>
          <a:xfrm>
            <a:off x="8947974" y="2806445"/>
            <a:ext cx="63030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600" normalizeH="0" baseline="0" noProof="0" dirty="0">
                <a:ln>
                  <a:noFill/>
                </a:ln>
                <a:solidFill>
                  <a:srgbClr val="C00000"/>
                </a:solidFill>
                <a:effectLst/>
                <a:uLnTx/>
                <a:uFillTx/>
                <a:cs typeface="+mn-ea"/>
                <a:sym typeface="+mn-lt"/>
              </a:rPr>
              <a:t>触</a:t>
            </a:r>
          </a:p>
        </p:txBody>
      </p:sp>
      <p:sp>
        <p:nvSpPr>
          <p:cNvPr id="14" name="矩形 13"/>
          <p:cNvSpPr/>
          <p:nvPr/>
        </p:nvSpPr>
        <p:spPr>
          <a:xfrm>
            <a:off x="1163710" y="4103402"/>
            <a:ext cx="63030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600" normalizeH="0" baseline="0" noProof="0" dirty="0">
                <a:ln>
                  <a:noFill/>
                </a:ln>
                <a:solidFill>
                  <a:srgbClr val="C00000"/>
                </a:solidFill>
                <a:effectLst/>
                <a:uLnTx/>
                <a:uFillTx/>
                <a:cs typeface="+mn-ea"/>
                <a:sym typeface="+mn-lt"/>
              </a:rPr>
              <a:t>颈</a:t>
            </a:r>
          </a:p>
        </p:txBody>
      </p:sp>
      <p:sp>
        <p:nvSpPr>
          <p:cNvPr id="15" name="矩形 14"/>
          <p:cNvSpPr/>
          <p:nvPr/>
        </p:nvSpPr>
        <p:spPr>
          <a:xfrm>
            <a:off x="3857993" y="4107805"/>
            <a:ext cx="63030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600" normalizeH="0" baseline="0" noProof="0" dirty="0">
                <a:ln>
                  <a:noFill/>
                </a:ln>
                <a:solidFill>
                  <a:srgbClr val="C00000"/>
                </a:solidFill>
                <a:effectLst/>
                <a:uLnTx/>
                <a:uFillTx/>
                <a:cs typeface="+mn-ea"/>
                <a:sym typeface="+mn-lt"/>
              </a:rPr>
              <a:t>释</a:t>
            </a:r>
          </a:p>
        </p:txBody>
      </p:sp>
      <p:sp>
        <p:nvSpPr>
          <p:cNvPr id="16" name="矩形 15"/>
          <p:cNvSpPr/>
          <p:nvPr/>
        </p:nvSpPr>
        <p:spPr>
          <a:xfrm>
            <a:off x="7503685" y="4143564"/>
            <a:ext cx="63030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600" normalizeH="0" baseline="0" noProof="0" dirty="0">
                <a:ln>
                  <a:noFill/>
                </a:ln>
                <a:solidFill>
                  <a:srgbClr val="C00000"/>
                </a:solidFill>
                <a:effectLst/>
                <a:uLnTx/>
                <a:uFillTx/>
                <a:cs typeface="+mn-ea"/>
                <a:sym typeface="+mn-lt"/>
              </a:rPr>
              <a:t>冀</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60384" y="323334"/>
            <a:ext cx="1447832" cy="461665"/>
          </a:xfrm>
          <a:prstGeom prst="rect">
            <a:avLst/>
          </a:prstGeom>
        </p:spPr>
        <p:txBody>
          <a:bodyPr wrap="none">
            <a:spAutoFit/>
          </a:bodyPr>
          <a:lstStyle/>
          <a:p>
            <a:pPr lvl="0" algn="dist"/>
            <a:r>
              <a:rPr lang="zh-CN" altLang="en-US" sz="2400" b="1" dirty="0">
                <a:solidFill>
                  <a:prstClr val="black"/>
                </a:solidFill>
                <a:cs typeface="+mn-ea"/>
                <a:sym typeface="+mn-lt"/>
              </a:rPr>
              <a:t>课堂练习</a:t>
            </a:r>
          </a:p>
        </p:txBody>
      </p:sp>
      <p:sp>
        <p:nvSpPr>
          <p:cNvPr id="17" name="矩形 17"/>
          <p:cNvSpPr/>
          <p:nvPr/>
        </p:nvSpPr>
        <p:spPr>
          <a:xfrm>
            <a:off x="930315" y="1417192"/>
            <a:ext cx="9602470" cy="3732625"/>
          </a:xfrm>
          <a:prstGeom prst="rect">
            <a:avLst/>
          </a:prstGeom>
        </p:spPr>
        <p:txBody>
          <a:bodyPr wrap="square">
            <a:spAutoFit/>
          </a:bodyPr>
          <a:lstStyle>
            <a:lvl1pPr marL="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l" defTabSz="457200" rtl="0" eaLnBrk="1" fontAlgn="base" latinLnBrk="0" hangingPunct="1">
              <a:lnSpc>
                <a:spcPct val="300000"/>
              </a:lnSpc>
              <a:spcBef>
                <a:spcPct val="0"/>
              </a:spcBef>
              <a:spcAft>
                <a:spcPct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mn-lt"/>
                <a:ea typeface="+mn-ea"/>
                <a:cs typeface="+mn-ea"/>
                <a:sym typeface="+mn-lt"/>
              </a:rPr>
              <a:t>   </a:t>
            </a:r>
            <a:r>
              <a:rPr kumimoji="0" lang="en-US" altLang="zh-CN" sz="2800" b="0" i="0" u="none" strike="noStrike" kern="1200" cap="none" spc="0" normalizeH="0" baseline="0" noProof="0" dirty="0">
                <a:ln>
                  <a:noFill/>
                </a:ln>
                <a:solidFill>
                  <a:prstClr val="black"/>
                </a:solidFill>
                <a:effectLst/>
                <a:uLnTx/>
                <a:uFillTx/>
                <a:latin typeface="+mn-lt"/>
                <a:ea typeface="+mn-ea"/>
                <a:cs typeface="+mn-ea"/>
                <a:sym typeface="+mn-lt"/>
              </a:rPr>
              <a:t>2.</a:t>
            </a:r>
            <a:r>
              <a:rPr kumimoji="0" lang="zh-CN" altLang="en-US" sz="2800" b="0" i="0" u="none" strike="noStrike" kern="1200" cap="none" spc="0" normalizeH="0" baseline="0" noProof="0" dirty="0">
                <a:ln>
                  <a:noFill/>
                </a:ln>
                <a:solidFill>
                  <a:prstClr val="black"/>
                </a:solidFill>
                <a:effectLst/>
                <a:uLnTx/>
                <a:uFillTx/>
                <a:latin typeface="+mn-lt"/>
                <a:ea typeface="+mn-ea"/>
                <a:cs typeface="+mn-ea"/>
                <a:sym typeface="+mn-lt"/>
              </a:rPr>
              <a:t>解释文中彩色的词。</a:t>
            </a:r>
          </a:p>
          <a:p>
            <a:pPr marL="0" marR="0" lvl="0" indent="0" algn="l" defTabSz="457200" rtl="0" eaLnBrk="1" fontAlgn="base" latinLnBrk="0" hangingPunct="1">
              <a:lnSpc>
                <a:spcPct val="300000"/>
              </a:lnSpc>
              <a:spcBef>
                <a:spcPct val="0"/>
              </a:spcBef>
              <a:spcAft>
                <a:spcPct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mn-lt"/>
                <a:ea typeface="+mn-ea"/>
                <a:cs typeface="+mn-ea"/>
                <a:sym typeface="+mn-lt"/>
              </a:rPr>
              <a:t>　　①兔</a:t>
            </a:r>
            <a:r>
              <a:rPr kumimoji="0" lang="zh-CN" altLang="en-US" sz="2800" b="0" i="0" u="none" strike="noStrike" kern="1200" cap="none" spc="0" normalizeH="0" baseline="0" noProof="0" dirty="0">
                <a:ln>
                  <a:noFill/>
                </a:ln>
                <a:solidFill>
                  <a:srgbClr val="C00000"/>
                </a:solidFill>
                <a:effectLst/>
                <a:uLnTx/>
                <a:uFillTx/>
                <a:latin typeface="+mn-lt"/>
                <a:ea typeface="+mn-ea"/>
                <a:cs typeface="+mn-ea"/>
                <a:sym typeface="+mn-lt"/>
              </a:rPr>
              <a:t>走</a:t>
            </a:r>
            <a:r>
              <a:rPr kumimoji="0" lang="zh-CN" altLang="en-US" sz="2800" b="0" i="0" u="none" strike="noStrike" kern="1200" cap="none" spc="0" normalizeH="0" baseline="0" noProof="0" dirty="0">
                <a:ln>
                  <a:noFill/>
                </a:ln>
                <a:solidFill>
                  <a:prstClr val="black"/>
                </a:solidFill>
                <a:effectLst/>
                <a:uLnTx/>
                <a:uFillTx/>
                <a:latin typeface="+mn-lt"/>
                <a:ea typeface="+mn-ea"/>
                <a:cs typeface="+mn-ea"/>
                <a:sym typeface="+mn-lt"/>
              </a:rPr>
              <a:t>触株</a:t>
            </a:r>
            <a:r>
              <a:rPr kumimoji="0" lang="en-US" altLang="zh-CN" sz="2800" b="0" i="0" u="none" strike="noStrike" kern="1200" cap="none" spc="0" normalizeH="0" baseline="0" noProof="0" dirty="0">
                <a:ln>
                  <a:noFill/>
                </a:ln>
                <a:solidFill>
                  <a:prstClr val="black"/>
                </a:solidFill>
                <a:effectLst/>
                <a:uLnTx/>
                <a:uFillTx/>
                <a:latin typeface="+mn-lt"/>
                <a:ea typeface="+mn-ea"/>
                <a:cs typeface="+mn-ea"/>
                <a:sym typeface="+mn-lt"/>
              </a:rPr>
              <a:t>(              )        ②</a:t>
            </a:r>
            <a:r>
              <a:rPr kumimoji="0" lang="zh-CN" altLang="en-US" sz="2800" b="0" i="0" u="none" strike="noStrike" kern="1200" cap="none" spc="0" normalizeH="0" baseline="0" noProof="0" dirty="0">
                <a:ln>
                  <a:noFill/>
                </a:ln>
                <a:solidFill>
                  <a:prstClr val="black"/>
                </a:solidFill>
                <a:effectLst/>
                <a:uLnTx/>
                <a:uFillTx/>
                <a:latin typeface="+mn-lt"/>
                <a:ea typeface="+mn-ea"/>
                <a:cs typeface="+mn-ea"/>
                <a:sym typeface="+mn-lt"/>
              </a:rPr>
              <a:t>因</a:t>
            </a:r>
            <a:r>
              <a:rPr kumimoji="0" lang="zh-CN" altLang="en-US" sz="2800" b="0" i="0" u="none" strike="noStrike" kern="1200" cap="none" spc="0" normalizeH="0" baseline="0" noProof="0" dirty="0">
                <a:ln>
                  <a:noFill/>
                </a:ln>
                <a:solidFill>
                  <a:srgbClr val="C00000"/>
                </a:solidFill>
                <a:effectLst/>
                <a:uLnTx/>
                <a:uFillTx/>
                <a:latin typeface="+mn-lt"/>
                <a:ea typeface="+mn-ea"/>
                <a:cs typeface="+mn-ea"/>
                <a:sym typeface="+mn-lt"/>
              </a:rPr>
              <a:t>释</a:t>
            </a:r>
            <a:r>
              <a:rPr kumimoji="0" lang="zh-CN" altLang="en-US" sz="2800" b="0" i="0" u="none" strike="noStrike" kern="1200" cap="none" spc="0" normalizeH="0" baseline="0" noProof="0" dirty="0">
                <a:ln>
                  <a:noFill/>
                </a:ln>
                <a:solidFill>
                  <a:prstClr val="black"/>
                </a:solidFill>
                <a:effectLst/>
                <a:uLnTx/>
                <a:uFillTx/>
                <a:latin typeface="+mn-lt"/>
                <a:ea typeface="+mn-ea"/>
                <a:cs typeface="+mn-ea"/>
                <a:sym typeface="+mn-lt"/>
              </a:rPr>
              <a:t>其耒而守株</a:t>
            </a:r>
            <a:r>
              <a:rPr kumimoji="0" lang="en-US" altLang="zh-CN" sz="2800" b="0" i="0" u="none" strike="noStrike" kern="1200" cap="none" spc="0" normalizeH="0" baseline="0" noProof="0" dirty="0">
                <a:ln>
                  <a:noFill/>
                </a:ln>
                <a:solidFill>
                  <a:prstClr val="black"/>
                </a:solidFill>
                <a:effectLst/>
                <a:uLnTx/>
                <a:uFillTx/>
                <a:latin typeface="+mn-lt"/>
                <a:ea typeface="+mn-ea"/>
                <a:cs typeface="+mn-ea"/>
                <a:sym typeface="+mn-lt"/>
              </a:rPr>
              <a:t>(            )</a:t>
            </a:r>
          </a:p>
          <a:p>
            <a:pPr marL="0" marR="0" lvl="0" indent="0" algn="l" defTabSz="457200" rtl="0" eaLnBrk="1" fontAlgn="base" latinLnBrk="0" hangingPunct="1">
              <a:lnSpc>
                <a:spcPct val="300000"/>
              </a:lnSpc>
              <a:spcBef>
                <a:spcPct val="0"/>
              </a:spcBef>
              <a:spcAft>
                <a:spcPct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mn-lt"/>
                <a:ea typeface="+mn-ea"/>
                <a:cs typeface="+mn-ea"/>
                <a:sym typeface="+mn-lt"/>
              </a:rPr>
              <a:t>　　③</a:t>
            </a:r>
            <a:r>
              <a:rPr kumimoji="0" lang="zh-CN" altLang="en-US" sz="2800" b="0" i="0" u="none" strike="noStrike" kern="1200" cap="none" spc="0" normalizeH="0" baseline="0" noProof="0" dirty="0">
                <a:ln>
                  <a:noFill/>
                </a:ln>
                <a:solidFill>
                  <a:srgbClr val="C00000"/>
                </a:solidFill>
                <a:effectLst/>
                <a:uLnTx/>
                <a:uFillTx/>
                <a:latin typeface="+mn-lt"/>
                <a:ea typeface="+mn-ea"/>
                <a:cs typeface="+mn-ea"/>
                <a:sym typeface="+mn-lt"/>
              </a:rPr>
              <a:t>冀</a:t>
            </a:r>
            <a:r>
              <a:rPr kumimoji="0" lang="zh-CN" altLang="en-US" sz="2800" b="0" i="0" u="none" strike="noStrike" kern="1200" cap="none" spc="0" normalizeH="0" baseline="0" noProof="0" dirty="0">
                <a:ln>
                  <a:noFill/>
                </a:ln>
                <a:solidFill>
                  <a:prstClr val="black"/>
                </a:solidFill>
                <a:effectLst/>
                <a:uLnTx/>
                <a:uFillTx/>
                <a:latin typeface="+mn-lt"/>
                <a:ea typeface="+mn-ea"/>
                <a:cs typeface="+mn-ea"/>
                <a:sym typeface="+mn-lt"/>
              </a:rPr>
              <a:t>复得兔</a:t>
            </a:r>
            <a:r>
              <a:rPr kumimoji="0" lang="en-US" altLang="zh-CN" sz="2800" b="0" i="0" u="none" strike="noStrike" kern="1200" cap="none" spc="0" normalizeH="0" baseline="0" noProof="0" dirty="0">
                <a:ln>
                  <a:noFill/>
                </a:ln>
                <a:solidFill>
                  <a:prstClr val="black"/>
                </a:solidFill>
                <a:effectLst/>
                <a:uLnTx/>
                <a:uFillTx/>
                <a:latin typeface="+mn-lt"/>
                <a:ea typeface="+mn-ea"/>
                <a:cs typeface="+mn-ea"/>
                <a:sym typeface="+mn-lt"/>
              </a:rPr>
              <a:t>(             )         ④</a:t>
            </a:r>
            <a:r>
              <a:rPr kumimoji="0" lang="zh-CN" altLang="en-US" sz="2800" b="0" i="0" u="none" strike="noStrike" kern="1200" cap="none" spc="0" normalizeH="0" baseline="0" noProof="0" dirty="0">
                <a:ln>
                  <a:noFill/>
                </a:ln>
                <a:solidFill>
                  <a:prstClr val="black"/>
                </a:solidFill>
                <a:effectLst/>
                <a:uLnTx/>
                <a:uFillTx/>
                <a:latin typeface="+mn-lt"/>
                <a:ea typeface="+mn-ea"/>
                <a:cs typeface="+mn-ea"/>
                <a:sym typeface="+mn-lt"/>
              </a:rPr>
              <a:t>而</a:t>
            </a:r>
            <a:r>
              <a:rPr kumimoji="0" lang="zh-CN" altLang="en-US" sz="2800" b="0" i="0" u="none" strike="noStrike" kern="1200" cap="none" spc="0" normalizeH="0" baseline="0" noProof="0" dirty="0">
                <a:ln>
                  <a:noFill/>
                </a:ln>
                <a:solidFill>
                  <a:srgbClr val="C00000"/>
                </a:solidFill>
                <a:effectLst/>
                <a:uLnTx/>
                <a:uFillTx/>
                <a:latin typeface="+mn-lt"/>
                <a:ea typeface="+mn-ea"/>
                <a:cs typeface="+mn-ea"/>
                <a:sym typeface="+mn-lt"/>
              </a:rPr>
              <a:t>身</a:t>
            </a:r>
            <a:r>
              <a:rPr kumimoji="0" lang="zh-CN" altLang="en-US" sz="2800" b="0" i="0" u="none" strike="noStrike" kern="1200" cap="none" spc="0" normalizeH="0" baseline="0" noProof="0" dirty="0">
                <a:ln>
                  <a:noFill/>
                </a:ln>
                <a:solidFill>
                  <a:prstClr val="black"/>
                </a:solidFill>
                <a:effectLst/>
                <a:uLnTx/>
                <a:uFillTx/>
                <a:latin typeface="+mn-lt"/>
                <a:ea typeface="+mn-ea"/>
                <a:cs typeface="+mn-ea"/>
                <a:sym typeface="+mn-lt"/>
              </a:rPr>
              <a:t>为宋国笑</a:t>
            </a:r>
            <a:r>
              <a:rPr kumimoji="0" lang="en-US" altLang="zh-CN" sz="2800" b="0" i="0" u="none" strike="noStrike" kern="1200" cap="none" spc="0" normalizeH="0" baseline="0" noProof="0" dirty="0">
                <a:ln>
                  <a:noFill/>
                </a:ln>
                <a:solidFill>
                  <a:prstClr val="black"/>
                </a:solidFill>
                <a:effectLst/>
                <a:uLnTx/>
                <a:uFillTx/>
                <a:latin typeface="+mn-lt"/>
                <a:ea typeface="+mn-ea"/>
                <a:cs typeface="+mn-ea"/>
                <a:sym typeface="+mn-lt"/>
              </a:rPr>
              <a:t>(           )</a:t>
            </a:r>
            <a:endParaRPr kumimoji="0" lang="zh-CN" altLang="en-US" sz="2800" b="0" i="0" u="none" strike="noStrike" kern="1200" cap="none" spc="0" normalizeH="0" baseline="0" noProof="0" dirty="0">
              <a:ln>
                <a:noFill/>
              </a:ln>
              <a:solidFill>
                <a:prstClr val="black"/>
              </a:solidFill>
              <a:effectLst/>
              <a:uLnTx/>
              <a:uFillTx/>
              <a:latin typeface="+mn-lt"/>
              <a:ea typeface="+mn-ea"/>
              <a:cs typeface="+mn-ea"/>
              <a:sym typeface="+mn-lt"/>
            </a:endParaRPr>
          </a:p>
        </p:txBody>
      </p:sp>
      <p:sp>
        <p:nvSpPr>
          <p:cNvPr id="18" name="矩形 17"/>
          <p:cNvSpPr/>
          <p:nvPr/>
        </p:nvSpPr>
        <p:spPr>
          <a:xfrm>
            <a:off x="3899070" y="3315337"/>
            <a:ext cx="63030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600" normalizeH="0" baseline="0" noProof="0" dirty="0">
                <a:ln>
                  <a:noFill/>
                </a:ln>
                <a:solidFill>
                  <a:srgbClr val="C00000"/>
                </a:solidFill>
                <a:effectLst/>
                <a:uLnTx/>
                <a:uFillTx/>
                <a:cs typeface="+mn-ea"/>
                <a:sym typeface="+mn-lt"/>
              </a:rPr>
              <a:t>跑</a:t>
            </a:r>
          </a:p>
        </p:txBody>
      </p:sp>
      <p:sp>
        <p:nvSpPr>
          <p:cNvPr id="19" name="矩形 18"/>
          <p:cNvSpPr/>
          <p:nvPr/>
        </p:nvSpPr>
        <p:spPr>
          <a:xfrm>
            <a:off x="8983980" y="3315337"/>
            <a:ext cx="107593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600" normalizeH="0" baseline="0" noProof="0" dirty="0">
                <a:ln>
                  <a:noFill/>
                </a:ln>
                <a:solidFill>
                  <a:srgbClr val="C00000"/>
                </a:solidFill>
                <a:effectLst/>
                <a:uLnTx/>
                <a:uFillTx/>
                <a:cs typeface="+mn-ea"/>
                <a:sym typeface="+mn-lt"/>
              </a:rPr>
              <a:t>放下</a:t>
            </a:r>
          </a:p>
        </p:txBody>
      </p:sp>
      <p:sp>
        <p:nvSpPr>
          <p:cNvPr id="20" name="矩形 19"/>
          <p:cNvSpPr/>
          <p:nvPr/>
        </p:nvSpPr>
        <p:spPr>
          <a:xfrm>
            <a:off x="3793147" y="4652640"/>
            <a:ext cx="107593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600" normalizeH="0" baseline="0" noProof="0" dirty="0">
                <a:ln>
                  <a:noFill/>
                </a:ln>
                <a:solidFill>
                  <a:srgbClr val="C00000"/>
                </a:solidFill>
                <a:effectLst/>
                <a:uLnTx/>
                <a:uFillTx/>
                <a:cs typeface="+mn-ea"/>
                <a:sym typeface="+mn-lt"/>
              </a:rPr>
              <a:t>希望</a:t>
            </a:r>
          </a:p>
        </p:txBody>
      </p:sp>
      <p:sp>
        <p:nvSpPr>
          <p:cNvPr id="21" name="矩形 20"/>
          <p:cNvSpPr/>
          <p:nvPr/>
        </p:nvSpPr>
        <p:spPr>
          <a:xfrm>
            <a:off x="8570021" y="4652640"/>
            <a:ext cx="107593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600" normalizeH="0" baseline="0" noProof="0" dirty="0">
                <a:ln>
                  <a:noFill/>
                </a:ln>
                <a:solidFill>
                  <a:srgbClr val="C00000"/>
                </a:solidFill>
                <a:effectLst/>
                <a:uLnTx/>
                <a:uFillTx/>
                <a:cs typeface="+mn-ea"/>
                <a:sym typeface="+mn-lt"/>
              </a:rPr>
              <a:t>自己</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60384" y="323334"/>
            <a:ext cx="1447832" cy="461665"/>
          </a:xfrm>
          <a:prstGeom prst="rect">
            <a:avLst/>
          </a:prstGeom>
        </p:spPr>
        <p:txBody>
          <a:bodyPr wrap="non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cs typeface="+mn-ea"/>
                <a:sym typeface="+mn-lt"/>
              </a:rPr>
              <a:t>课前导读</a:t>
            </a:r>
          </a:p>
        </p:txBody>
      </p:sp>
      <p:sp>
        <p:nvSpPr>
          <p:cNvPr id="7" name="文本框 6"/>
          <p:cNvSpPr txBox="1"/>
          <p:nvPr/>
        </p:nvSpPr>
        <p:spPr>
          <a:xfrm>
            <a:off x="932737" y="2163724"/>
            <a:ext cx="9982006" cy="3227870"/>
          </a:xfrm>
          <a:prstGeom prst="hexagon">
            <a:avLst>
              <a:gd name="adj" fmla="val 0"/>
              <a:gd name="vf" fmla="val 115470"/>
            </a:avLst>
          </a:prstGeom>
          <a:solidFill>
            <a:schemeClr val="accent1">
              <a:lumMod val="20000"/>
              <a:lumOff val="80000"/>
            </a:schemeClr>
          </a:solidFill>
          <a:ln w="63500">
            <a:solidFill>
              <a:srgbClr val="00B050"/>
            </a:solidFill>
            <a:prstDash val="dashDot"/>
          </a:ln>
        </p:spPr>
        <p:txBody>
          <a:bodyPr wrap="square">
            <a:spAutoFit/>
          </a:bodyPr>
          <a:lstStyle/>
          <a:p>
            <a:pPr marR="0" lvl="0" algn="l" defTabSz="914400" rtl="0" eaLnBrk="1" fontAlgn="auto" latinLnBrk="0" hangingPunct="1">
              <a:lnSpc>
                <a:spcPct val="250000"/>
              </a:lnSpc>
              <a:spcBef>
                <a:spcPts val="0"/>
              </a:spcBef>
              <a:spcAft>
                <a:spcPts val="0"/>
              </a:spcAft>
              <a:buClrTx/>
              <a:buSzTx/>
              <a:buFontTx/>
              <a:buNone/>
              <a:defRPr/>
            </a:pPr>
            <a:r>
              <a:rPr kumimoji="0" lang="zh-CN" altLang="en-US" sz="2400" i="0" u="none" strike="noStrike" kern="1200" cap="none" spc="0" normalizeH="0" baseline="0" noProof="0" dirty="0">
                <a:ln>
                  <a:noFill/>
                </a:ln>
                <a:effectLst/>
                <a:uLnTx/>
                <a:uFillTx/>
                <a:cs typeface="+mn-ea"/>
                <a:sym typeface="+mn-lt"/>
              </a:rPr>
              <a:t>      寓言是用比喻性的故事来寄托意味深长的道理，给人以启示的文学体裁，字数不多，但言简意赅。故事的主人公可以是人，也可以是拟人化的动植物或其它事物。</a:t>
            </a:r>
          </a:p>
        </p:txBody>
      </p:sp>
      <p:sp>
        <p:nvSpPr>
          <p:cNvPr id="8" name="矩形 7"/>
          <p:cNvSpPr/>
          <p:nvPr/>
        </p:nvSpPr>
        <p:spPr>
          <a:xfrm>
            <a:off x="4690344" y="1253218"/>
            <a:ext cx="239681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effectLst/>
                <a:uLnTx/>
                <a:uFillTx/>
                <a:cs typeface="+mn-ea"/>
                <a:sym typeface="+mn-lt"/>
              </a:rPr>
              <a:t>什么是寓言？</a:t>
            </a:r>
            <a:endParaRPr kumimoji="0" lang="zh-CN" altLang="en-US" sz="1800" b="0" i="0" u="none" strike="noStrike" kern="1200" cap="none" spc="0" normalizeH="0" baseline="0" noProof="0" dirty="0">
              <a:ln>
                <a:noFill/>
              </a:ln>
              <a:effectLst/>
              <a:uLnTx/>
              <a:uFillTx/>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60384" y="323334"/>
            <a:ext cx="1447832" cy="461665"/>
          </a:xfrm>
          <a:prstGeom prst="rect">
            <a:avLst/>
          </a:prstGeom>
        </p:spPr>
        <p:txBody>
          <a:bodyPr wrap="none">
            <a:spAutoFit/>
          </a:bodyPr>
          <a:lstStyle/>
          <a:p>
            <a:pPr lvl="0" algn="dist"/>
            <a:r>
              <a:rPr lang="zh-CN" altLang="en-US" sz="2400" b="1" dirty="0">
                <a:solidFill>
                  <a:prstClr val="black"/>
                </a:solidFill>
                <a:cs typeface="+mn-ea"/>
                <a:sym typeface="+mn-lt"/>
              </a:rPr>
              <a:t>课堂练习</a:t>
            </a:r>
          </a:p>
        </p:txBody>
      </p:sp>
      <p:sp>
        <p:nvSpPr>
          <p:cNvPr id="8" name="矩形 17"/>
          <p:cNvSpPr/>
          <p:nvPr/>
        </p:nvSpPr>
        <p:spPr>
          <a:xfrm>
            <a:off x="660383" y="1419421"/>
            <a:ext cx="10660759" cy="4524315"/>
          </a:xfrm>
          <a:prstGeom prst="rect">
            <a:avLst/>
          </a:prstGeom>
        </p:spPr>
        <p:txBody>
          <a:bodyPr wrap="square">
            <a:spAutoFit/>
          </a:bodyPr>
          <a:lstStyle>
            <a:lvl1pPr marL="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l" defTabSz="457200" rtl="0" eaLnBrk="1" fontAlgn="base" latinLnBrk="0" hangingPunct="1">
              <a:lnSpc>
                <a:spcPct val="200000"/>
              </a:lnSpc>
              <a:spcBef>
                <a:spcPct val="0"/>
              </a:spcBef>
              <a:spcAft>
                <a:spcPct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mn-lt"/>
                <a:ea typeface="+mn-ea"/>
                <a:cs typeface="+mn-ea"/>
                <a:sym typeface="+mn-lt"/>
              </a:rPr>
              <a:t>   </a:t>
            </a:r>
            <a:r>
              <a:rPr kumimoji="0" lang="en-US" altLang="zh-CN" sz="2400" b="0" i="0" u="none" strike="noStrike" kern="1200" cap="none" spc="0" normalizeH="0" baseline="0" noProof="0" dirty="0">
                <a:ln>
                  <a:noFill/>
                </a:ln>
                <a:solidFill>
                  <a:prstClr val="black"/>
                </a:solidFill>
                <a:effectLst/>
                <a:uLnTx/>
                <a:uFillTx/>
                <a:latin typeface="+mn-lt"/>
                <a:ea typeface="+mn-ea"/>
                <a:cs typeface="+mn-ea"/>
                <a:sym typeface="+mn-lt"/>
              </a:rPr>
              <a:t>3. </a:t>
            </a:r>
            <a:r>
              <a:rPr kumimoji="0" lang="zh-CN" altLang="en-US" sz="2400" b="0" i="0" u="none" strike="noStrike" kern="1200" cap="none" spc="0" normalizeH="0" baseline="0" noProof="0" dirty="0">
                <a:ln>
                  <a:noFill/>
                </a:ln>
                <a:solidFill>
                  <a:prstClr val="black"/>
                </a:solidFill>
                <a:effectLst/>
                <a:uLnTx/>
                <a:uFillTx/>
                <a:latin typeface="+mn-lt"/>
                <a:ea typeface="+mn-ea"/>
                <a:cs typeface="+mn-ea"/>
                <a:sym typeface="+mn-lt"/>
              </a:rPr>
              <a:t>下列句子中加点的“为”与“而身为宋国笑”中的“为”意思相同的一项是</a:t>
            </a:r>
            <a:r>
              <a:rPr kumimoji="0" lang="en-US" altLang="zh-CN" sz="2400" b="0" i="0" u="none" strike="noStrike" kern="1200" cap="none" spc="0" normalizeH="0" baseline="0" noProof="0" dirty="0">
                <a:ln>
                  <a:noFill/>
                </a:ln>
                <a:solidFill>
                  <a:prstClr val="black"/>
                </a:solidFill>
                <a:effectLst/>
                <a:uLnTx/>
                <a:uFillTx/>
                <a:latin typeface="+mn-lt"/>
                <a:ea typeface="+mn-ea"/>
                <a:cs typeface="+mn-ea"/>
                <a:sym typeface="+mn-lt"/>
              </a:rPr>
              <a:t>(        )</a:t>
            </a:r>
            <a:r>
              <a:rPr kumimoji="0" lang="zh-CN" altLang="en-US" sz="2400" b="0" i="0" u="none" strike="noStrike" kern="1200" cap="none" spc="0" normalizeH="0" baseline="0" noProof="0" dirty="0">
                <a:ln>
                  <a:noFill/>
                </a:ln>
                <a:solidFill>
                  <a:prstClr val="black"/>
                </a:solidFill>
                <a:effectLst/>
                <a:uLnTx/>
                <a:uFillTx/>
                <a:latin typeface="+mn-lt"/>
                <a:ea typeface="+mn-ea"/>
                <a:cs typeface="+mn-ea"/>
                <a:sym typeface="+mn-lt"/>
              </a:rPr>
              <a:t>。</a:t>
            </a:r>
            <a:endParaRPr kumimoji="0" lang="en-US" altLang="zh-CN" sz="2400" b="0" i="0" u="none" strike="noStrike" kern="1200" cap="none" spc="0" normalizeH="0" baseline="0" noProof="0" dirty="0">
              <a:ln>
                <a:noFill/>
              </a:ln>
              <a:solidFill>
                <a:prstClr val="black"/>
              </a:solidFill>
              <a:effectLst/>
              <a:uLnTx/>
              <a:uFillTx/>
              <a:latin typeface="+mn-lt"/>
              <a:ea typeface="+mn-ea"/>
              <a:cs typeface="+mn-ea"/>
              <a:sym typeface="+mn-lt"/>
            </a:endParaRPr>
          </a:p>
          <a:p>
            <a:pPr marL="0" marR="0" lvl="0" indent="0" algn="l" defTabSz="457200" rtl="0" eaLnBrk="1" fontAlgn="base" latinLnBrk="0" hangingPunct="1">
              <a:lnSpc>
                <a:spcPct val="200000"/>
              </a:lnSpc>
              <a:spcBef>
                <a:spcPct val="0"/>
              </a:spcBef>
              <a:spcAft>
                <a:spcPct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mn-lt"/>
                <a:ea typeface="+mn-ea"/>
                <a:cs typeface="+mn-ea"/>
                <a:sym typeface="+mn-lt"/>
              </a:rPr>
              <a:t>　　</a:t>
            </a:r>
            <a:r>
              <a:rPr kumimoji="0" lang="en-US" altLang="zh-CN" sz="2400" b="0" i="0" u="none" strike="noStrike" kern="1200" cap="none" spc="0" normalizeH="0" baseline="0" noProof="0" dirty="0">
                <a:ln>
                  <a:noFill/>
                </a:ln>
                <a:solidFill>
                  <a:prstClr val="black"/>
                </a:solidFill>
                <a:effectLst/>
                <a:uLnTx/>
                <a:uFillTx/>
                <a:latin typeface="+mn-lt"/>
                <a:ea typeface="+mn-ea"/>
                <a:cs typeface="+mn-ea"/>
                <a:sym typeface="+mn-lt"/>
              </a:rPr>
              <a:t>①  </a:t>
            </a:r>
            <a:r>
              <a:rPr kumimoji="0" lang="zh-CN" altLang="en-US" sz="2400" b="0" i="0" u="none" strike="noStrike" kern="1200" cap="none" spc="0" normalizeH="0" baseline="0" noProof="0" dirty="0">
                <a:ln>
                  <a:noFill/>
                </a:ln>
                <a:solidFill>
                  <a:prstClr val="black"/>
                </a:solidFill>
                <a:effectLst/>
                <a:uLnTx/>
                <a:uFillTx/>
                <a:latin typeface="+mn-lt"/>
                <a:ea typeface="+mn-ea"/>
                <a:cs typeface="+mn-ea"/>
                <a:sym typeface="+mn-lt"/>
              </a:rPr>
              <a:t>舌一吐而二虫尽</a:t>
            </a:r>
            <a:r>
              <a:rPr kumimoji="0" lang="zh-CN" altLang="en-US" sz="2400" b="0" i="0" u="none" strike="noStrike" kern="1200" cap="none" spc="0" normalizeH="0" baseline="0" noProof="0" dirty="0">
                <a:ln>
                  <a:noFill/>
                </a:ln>
                <a:solidFill>
                  <a:srgbClr val="C00000"/>
                </a:solidFill>
                <a:effectLst/>
                <a:uLnTx/>
                <a:uFillTx/>
                <a:latin typeface="+mn-lt"/>
                <a:ea typeface="+mn-ea"/>
                <a:cs typeface="+mn-ea"/>
                <a:sym typeface="+mn-lt"/>
              </a:rPr>
              <a:t>为</a:t>
            </a:r>
            <a:r>
              <a:rPr kumimoji="0" lang="zh-CN" altLang="en-US" sz="2400" b="0" i="0" u="none" strike="noStrike" kern="1200" cap="none" spc="0" normalizeH="0" baseline="0" noProof="0" dirty="0">
                <a:ln>
                  <a:noFill/>
                </a:ln>
                <a:solidFill>
                  <a:prstClr val="black"/>
                </a:solidFill>
                <a:effectLst/>
                <a:uLnTx/>
                <a:uFillTx/>
                <a:latin typeface="+mn-lt"/>
                <a:ea typeface="+mn-ea"/>
                <a:cs typeface="+mn-ea"/>
                <a:sym typeface="+mn-lt"/>
              </a:rPr>
              <a:t>所吞 </a:t>
            </a:r>
            <a:endParaRPr kumimoji="0" lang="en-US" altLang="zh-CN" sz="2400" b="0" i="0" u="none" strike="noStrike" kern="1200" cap="none" spc="0" normalizeH="0" baseline="0" noProof="0" dirty="0">
              <a:ln>
                <a:noFill/>
              </a:ln>
              <a:solidFill>
                <a:prstClr val="black"/>
              </a:solidFill>
              <a:effectLst/>
              <a:uLnTx/>
              <a:uFillTx/>
              <a:latin typeface="+mn-lt"/>
              <a:ea typeface="+mn-ea"/>
              <a:cs typeface="+mn-ea"/>
              <a:sym typeface="+mn-lt"/>
            </a:endParaRPr>
          </a:p>
          <a:p>
            <a:pPr marL="0" marR="0" lvl="0" indent="0" algn="l" defTabSz="457200" rtl="0" eaLnBrk="1" fontAlgn="base" latinLnBrk="0" hangingPunct="1">
              <a:lnSpc>
                <a:spcPct val="200000"/>
              </a:lnSpc>
              <a:spcBef>
                <a:spcPct val="0"/>
              </a:spcBef>
              <a:spcAft>
                <a:spcPct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mn-lt"/>
                <a:ea typeface="+mn-ea"/>
                <a:cs typeface="+mn-ea"/>
                <a:sym typeface="+mn-lt"/>
              </a:rPr>
              <a:t>       ②  </a:t>
            </a:r>
            <a:r>
              <a:rPr kumimoji="0" lang="zh-CN" altLang="en-US" sz="2400" b="0" i="0" u="none" strike="noStrike" kern="1200" cap="none" spc="0" normalizeH="0" baseline="0" noProof="0" dirty="0">
                <a:ln>
                  <a:noFill/>
                </a:ln>
                <a:solidFill>
                  <a:srgbClr val="C00000"/>
                </a:solidFill>
                <a:effectLst/>
                <a:uLnTx/>
                <a:uFillTx/>
                <a:latin typeface="+mn-lt"/>
                <a:ea typeface="+mn-ea"/>
                <a:cs typeface="+mn-ea"/>
                <a:sym typeface="+mn-lt"/>
              </a:rPr>
              <a:t>为</a:t>
            </a:r>
            <a:r>
              <a:rPr kumimoji="0" lang="zh-CN" altLang="en-US" sz="2400" b="0" i="0" u="none" strike="noStrike" kern="1200" cap="none" spc="0" normalizeH="0" baseline="0" noProof="0" dirty="0">
                <a:ln>
                  <a:noFill/>
                </a:ln>
                <a:solidFill>
                  <a:prstClr val="black"/>
                </a:solidFill>
                <a:effectLst/>
                <a:uLnTx/>
                <a:uFillTx/>
                <a:latin typeface="+mn-lt"/>
                <a:ea typeface="+mn-ea"/>
                <a:cs typeface="+mn-ea"/>
                <a:sym typeface="+mn-lt"/>
              </a:rPr>
              <a:t>人谋而不忠乎</a:t>
            </a:r>
          </a:p>
          <a:p>
            <a:pPr marL="0" marR="0" lvl="0" indent="0" algn="l" defTabSz="457200" rtl="0" eaLnBrk="1" fontAlgn="base" latinLnBrk="0" hangingPunct="1">
              <a:lnSpc>
                <a:spcPct val="200000"/>
              </a:lnSpc>
              <a:spcBef>
                <a:spcPct val="0"/>
              </a:spcBef>
              <a:spcAft>
                <a:spcPct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mn-lt"/>
                <a:ea typeface="+mn-ea"/>
                <a:cs typeface="+mn-ea"/>
                <a:sym typeface="+mn-lt"/>
              </a:rPr>
              <a:t>　　</a:t>
            </a:r>
            <a:r>
              <a:rPr kumimoji="0" lang="en-US" altLang="zh-CN" sz="2400" b="0" i="0" u="none" strike="noStrike" kern="1200" cap="none" spc="0" normalizeH="0" baseline="0" noProof="0" dirty="0">
                <a:ln>
                  <a:noFill/>
                </a:ln>
                <a:solidFill>
                  <a:prstClr val="black"/>
                </a:solidFill>
                <a:effectLst/>
                <a:uLnTx/>
                <a:uFillTx/>
                <a:latin typeface="+mn-lt"/>
                <a:ea typeface="+mn-ea"/>
                <a:cs typeface="+mn-ea"/>
                <a:sym typeface="+mn-lt"/>
              </a:rPr>
              <a:t>③   </a:t>
            </a:r>
            <a:r>
              <a:rPr kumimoji="0" lang="zh-CN" altLang="en-US" sz="2400" b="0" i="0" u="none" strike="noStrike" kern="1200" cap="none" spc="0" normalizeH="0" baseline="0" noProof="0" dirty="0">
                <a:ln>
                  <a:noFill/>
                </a:ln>
                <a:solidFill>
                  <a:prstClr val="black"/>
                </a:solidFill>
                <a:effectLst/>
                <a:uLnTx/>
                <a:uFillTx/>
                <a:latin typeface="+mn-lt"/>
                <a:ea typeface="+mn-ea"/>
                <a:cs typeface="+mn-ea"/>
                <a:sym typeface="+mn-lt"/>
              </a:rPr>
              <a:t>始悟</a:t>
            </a:r>
            <a:r>
              <a:rPr kumimoji="0" lang="zh-CN" altLang="en-US" sz="2400" b="0" i="0" u="none" strike="noStrike" kern="1200" cap="none" spc="0" normalizeH="0" baseline="0" noProof="0" dirty="0">
                <a:ln>
                  <a:noFill/>
                </a:ln>
                <a:solidFill>
                  <a:srgbClr val="C00000"/>
                </a:solidFill>
                <a:effectLst/>
                <a:uLnTx/>
                <a:uFillTx/>
                <a:latin typeface="+mn-lt"/>
                <a:ea typeface="+mn-ea"/>
                <a:cs typeface="+mn-ea"/>
                <a:sym typeface="+mn-lt"/>
              </a:rPr>
              <a:t>为</a:t>
            </a:r>
            <a:r>
              <a:rPr kumimoji="0" lang="zh-CN" altLang="en-US" sz="2400" b="0" i="0" u="none" strike="noStrike" kern="1200" cap="none" spc="0" normalizeH="0" baseline="0" noProof="0" dirty="0">
                <a:ln>
                  <a:noFill/>
                </a:ln>
                <a:solidFill>
                  <a:prstClr val="black"/>
                </a:solidFill>
                <a:effectLst/>
                <a:uLnTx/>
                <a:uFillTx/>
                <a:latin typeface="+mn-lt"/>
                <a:ea typeface="+mn-ea"/>
                <a:cs typeface="+mn-ea"/>
                <a:sym typeface="+mn-lt"/>
              </a:rPr>
              <a:t>山市 </a:t>
            </a:r>
            <a:endParaRPr kumimoji="0" lang="en-US" altLang="zh-CN" sz="2400" b="0" i="0" u="none" strike="noStrike" kern="1200" cap="none" spc="0" normalizeH="0" baseline="0" noProof="0" dirty="0">
              <a:ln>
                <a:noFill/>
              </a:ln>
              <a:solidFill>
                <a:prstClr val="black"/>
              </a:solidFill>
              <a:effectLst/>
              <a:uLnTx/>
              <a:uFillTx/>
              <a:latin typeface="+mn-lt"/>
              <a:ea typeface="+mn-ea"/>
              <a:cs typeface="+mn-ea"/>
              <a:sym typeface="+mn-lt"/>
            </a:endParaRPr>
          </a:p>
          <a:p>
            <a:pPr marL="0" marR="0" lvl="0" indent="0" algn="l" defTabSz="457200" rtl="0" eaLnBrk="1" fontAlgn="base" latinLnBrk="0" hangingPunct="1">
              <a:lnSpc>
                <a:spcPct val="200000"/>
              </a:lnSpc>
              <a:spcBef>
                <a:spcPct val="0"/>
              </a:spcBef>
              <a:spcAft>
                <a:spcPct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mn-lt"/>
                <a:ea typeface="+mn-ea"/>
                <a:cs typeface="+mn-ea"/>
                <a:sym typeface="+mn-lt"/>
              </a:rPr>
              <a:t>       ④  </a:t>
            </a:r>
            <a:r>
              <a:rPr kumimoji="0" lang="zh-CN" altLang="en-US" sz="2400" b="0" i="0" u="none" strike="noStrike" kern="1200" cap="none" spc="0" normalizeH="0" baseline="0" noProof="0" dirty="0">
                <a:ln>
                  <a:noFill/>
                </a:ln>
                <a:solidFill>
                  <a:prstClr val="black"/>
                </a:solidFill>
                <a:effectLst/>
                <a:uLnTx/>
                <a:uFillTx/>
                <a:latin typeface="+mn-lt"/>
                <a:ea typeface="+mn-ea"/>
                <a:cs typeface="+mn-ea"/>
                <a:sym typeface="+mn-lt"/>
              </a:rPr>
              <a:t>此何遽不</a:t>
            </a:r>
            <a:r>
              <a:rPr kumimoji="0" lang="zh-CN" altLang="en-US" sz="2400" b="0" i="0" u="none" strike="noStrike" kern="1200" cap="none" spc="0" normalizeH="0" baseline="0" noProof="0" dirty="0">
                <a:ln>
                  <a:noFill/>
                </a:ln>
                <a:solidFill>
                  <a:srgbClr val="C00000"/>
                </a:solidFill>
                <a:effectLst/>
                <a:uLnTx/>
                <a:uFillTx/>
                <a:latin typeface="+mn-lt"/>
                <a:ea typeface="+mn-ea"/>
                <a:cs typeface="+mn-ea"/>
                <a:sym typeface="+mn-lt"/>
              </a:rPr>
              <a:t>为</a:t>
            </a:r>
            <a:r>
              <a:rPr kumimoji="0" lang="zh-CN" altLang="en-US" sz="2400" b="0" i="0" u="none" strike="noStrike" kern="1200" cap="none" spc="0" normalizeH="0" baseline="0" noProof="0" dirty="0">
                <a:ln>
                  <a:noFill/>
                </a:ln>
                <a:solidFill>
                  <a:prstClr val="black"/>
                </a:solidFill>
                <a:effectLst/>
                <a:uLnTx/>
                <a:uFillTx/>
                <a:latin typeface="+mn-lt"/>
                <a:ea typeface="+mn-ea"/>
                <a:cs typeface="+mn-ea"/>
                <a:sym typeface="+mn-lt"/>
              </a:rPr>
              <a:t>福乎</a:t>
            </a:r>
          </a:p>
        </p:txBody>
      </p:sp>
      <p:sp>
        <p:nvSpPr>
          <p:cNvPr id="9" name="矩形 8"/>
          <p:cNvSpPr/>
          <p:nvPr/>
        </p:nvSpPr>
        <p:spPr>
          <a:xfrm>
            <a:off x="1260731" y="2437418"/>
            <a:ext cx="49244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rgbClr val="C00000"/>
                </a:solidFill>
                <a:effectLst/>
                <a:uLnTx/>
                <a:uFillTx/>
                <a:cs typeface="+mn-ea"/>
                <a:sym typeface="+mn-lt"/>
              </a:rPr>
              <a:t>①</a:t>
            </a:r>
            <a:endParaRPr kumimoji="0" lang="zh-CN" altLang="en-US" sz="1800" b="0" i="0" u="none" strike="noStrike" kern="1200" cap="none" spc="0" normalizeH="0" baseline="0" noProof="0" dirty="0">
              <a:ln>
                <a:noFill/>
              </a:ln>
              <a:solidFill>
                <a:srgbClr val="C00000"/>
              </a:solidFill>
              <a:effectLst/>
              <a:uLnTx/>
              <a:uFillTx/>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a:extLst>
              <a:ext uri="{28A0092B-C50C-407E-A947-70E740481C1C}">
                <a14:useLocalDpi xmlns:a14="http://schemas.microsoft.com/office/drawing/2010/main" val="0"/>
              </a:ext>
            </a:extLst>
          </a:blip>
          <a:srcRect l="26667" r="15061"/>
          <a:stretch>
            <a:fillRect/>
          </a:stretch>
        </p:blipFill>
        <p:spPr>
          <a:xfrm>
            <a:off x="0" y="0"/>
            <a:ext cx="5994400" cy="6858000"/>
          </a:xfrm>
          <a:prstGeom prst="rect">
            <a:avLst/>
          </a:prstGeom>
        </p:spPr>
      </p:pic>
      <p:grpSp>
        <p:nvGrpSpPr>
          <p:cNvPr id="9" name="组合 8"/>
          <p:cNvGrpSpPr/>
          <p:nvPr/>
        </p:nvGrpSpPr>
        <p:grpSpPr>
          <a:xfrm>
            <a:off x="5791202" y="0"/>
            <a:ext cx="406400" cy="6876144"/>
            <a:chOff x="5994400" y="-1919515"/>
            <a:chExt cx="406400" cy="8795659"/>
          </a:xfrm>
        </p:grpSpPr>
        <p:sp>
          <p:nvSpPr>
            <p:cNvPr id="6" name="流程图: 手动输入 5"/>
            <p:cNvSpPr/>
            <p:nvPr/>
          </p:nvSpPr>
          <p:spPr>
            <a:xfrm flipH="1">
              <a:off x="5994400" y="2002972"/>
              <a:ext cx="406400" cy="4873172"/>
            </a:xfrm>
            <a:prstGeom prst="flowChartManualInpu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流程图: 手动输入 7"/>
            <p:cNvSpPr/>
            <p:nvPr/>
          </p:nvSpPr>
          <p:spPr>
            <a:xfrm rot="10800000" flipH="1">
              <a:off x="5994400" y="-1919515"/>
              <a:ext cx="406400" cy="4873172"/>
            </a:xfrm>
            <a:prstGeom prst="flowChartManualInp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3" name="组合 12"/>
          <p:cNvGrpSpPr/>
          <p:nvPr/>
        </p:nvGrpSpPr>
        <p:grpSpPr>
          <a:xfrm>
            <a:off x="6538806" y="2012622"/>
            <a:ext cx="5029080" cy="2409397"/>
            <a:chOff x="516533" y="2457974"/>
            <a:chExt cx="5029080" cy="2409397"/>
          </a:xfrm>
        </p:grpSpPr>
        <p:sp>
          <p:nvSpPr>
            <p:cNvPr id="14" name="文本框 13"/>
            <p:cNvSpPr txBox="1"/>
            <p:nvPr/>
          </p:nvSpPr>
          <p:spPr>
            <a:xfrm>
              <a:off x="516533" y="2457974"/>
              <a:ext cx="5029080" cy="1015663"/>
            </a:xfrm>
            <a:prstGeom prst="rect">
              <a:avLst/>
            </a:prstGeom>
            <a:noFill/>
          </p:spPr>
          <p:txBody>
            <a:bodyPr wrap="square" rtlCol="0">
              <a:spAutoFit/>
            </a:bodyPr>
            <a:lstStyle/>
            <a:p>
              <a:pPr lvl="0" algn="ctr">
                <a:defRPr/>
              </a:pPr>
              <a:r>
                <a:rPr lang="zh-CN" altLang="en-US" sz="6000" b="1" dirty="0">
                  <a:cs typeface="+mn-ea"/>
                  <a:sym typeface="+mn-lt"/>
                </a:rPr>
                <a:t>感谢各位聆听</a:t>
              </a:r>
              <a:endParaRPr lang="en-US" altLang="zh-CN" sz="6000" b="1" dirty="0">
                <a:cs typeface="+mn-ea"/>
                <a:sym typeface="+mn-lt"/>
              </a:endParaRPr>
            </a:p>
          </p:txBody>
        </p:sp>
        <p:sp>
          <p:nvSpPr>
            <p:cNvPr id="15" name="文本框 14"/>
            <p:cNvSpPr txBox="1"/>
            <p:nvPr/>
          </p:nvSpPr>
          <p:spPr>
            <a:xfrm>
              <a:off x="752564" y="3750784"/>
              <a:ext cx="4557018" cy="52322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sz="2800" dirty="0">
                  <a:solidFill>
                    <a:schemeClr val="tx1">
                      <a:lumMod val="75000"/>
                      <a:lumOff val="25000"/>
                    </a:schemeClr>
                  </a:solidFill>
                  <a:cs typeface="+mn-ea"/>
                  <a:sym typeface="+mn-lt"/>
                </a:rPr>
                <a:t>语文精品课件 三年级下册</a:t>
              </a:r>
              <a:endParaRPr kumimoji="0" lang="zh-CN" altLang="en-US" sz="2800" b="0"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16" name="文本框 15"/>
            <p:cNvSpPr txBox="1"/>
            <p:nvPr/>
          </p:nvSpPr>
          <p:spPr>
            <a:xfrm>
              <a:off x="766529" y="4528817"/>
              <a:ext cx="4529088" cy="338554"/>
            </a:xfrm>
            <a:prstGeom prst="rect">
              <a:avLst/>
            </a:prstGeom>
            <a:noFill/>
          </p:spPr>
          <p:txBody>
            <a:bodyPr wrap="square" rtlCol="0">
              <a:spAutoFit/>
            </a:bodyPr>
            <a:lstStyle/>
            <a:p>
              <a:pPr lvl="0" algn="dist">
                <a:defRPr/>
              </a:pPr>
              <a:r>
                <a:rPr lang="zh-CN" altLang="en-US" sz="1600" dirty="0">
                  <a:solidFill>
                    <a:schemeClr val="tx1">
                      <a:lumMod val="75000"/>
                      <a:lumOff val="25000"/>
                    </a:schemeClr>
                  </a:solidFill>
                  <a:cs typeface="+mn-ea"/>
                  <a:sym typeface="+mn-lt"/>
                </a:rPr>
                <a:t>授课老师：某某 </a:t>
              </a:r>
              <a:r>
                <a:rPr lang="en-US" altLang="zh-CN" sz="1600" dirty="0">
                  <a:solidFill>
                    <a:schemeClr val="tx1">
                      <a:lumMod val="75000"/>
                      <a:lumOff val="25000"/>
                    </a:schemeClr>
                  </a:solidFill>
                  <a:cs typeface="+mn-ea"/>
                  <a:sym typeface="+mn-lt"/>
                </a:rPr>
                <a:t>| </a:t>
              </a:r>
              <a:r>
                <a:rPr lang="zh-CN" altLang="en-US" sz="1600" dirty="0">
                  <a:solidFill>
                    <a:schemeClr val="tx1">
                      <a:lumMod val="75000"/>
                      <a:lumOff val="25000"/>
                    </a:schemeClr>
                  </a:solidFill>
                  <a:cs typeface="+mn-ea"/>
                  <a:sym typeface="+mn-lt"/>
                </a:rPr>
                <a:t>授课时间：</a:t>
              </a:r>
              <a:r>
                <a:rPr lang="en-US" altLang="zh-CN" sz="1600" dirty="0">
                  <a:solidFill>
                    <a:schemeClr val="tx1">
                      <a:lumMod val="75000"/>
                      <a:lumOff val="25000"/>
                    </a:schemeClr>
                  </a:solidFill>
                  <a:cs typeface="+mn-ea"/>
                  <a:sym typeface="+mn-lt"/>
                </a:rPr>
                <a:t>20XX.XX</a:t>
              </a:r>
              <a:endParaRPr kumimoji="0" lang="zh-CN" altLang="en-US" sz="1600" b="0"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17" name="矩形: 圆角 16"/>
            <p:cNvSpPr/>
            <p:nvPr/>
          </p:nvSpPr>
          <p:spPr>
            <a:xfrm rot="10800000" flipH="1" flipV="1">
              <a:off x="828764" y="4388395"/>
              <a:ext cx="4404619" cy="47068"/>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lumMod val="85000"/>
                    <a:lumOff val="15000"/>
                  </a:prstClr>
                </a:solidFill>
                <a:effectLst/>
                <a:uLnTx/>
                <a:uFillTx/>
                <a:cs typeface="+mn-ea"/>
                <a:sym typeface="+mn-lt"/>
              </a:endParaRPr>
            </a:p>
          </p:txBody>
        </p:sp>
      </p:grpSp>
      <p:grpSp>
        <p:nvGrpSpPr>
          <p:cNvPr id="18" name="组合 17"/>
          <p:cNvGrpSpPr/>
          <p:nvPr/>
        </p:nvGrpSpPr>
        <p:grpSpPr>
          <a:xfrm flipH="1">
            <a:off x="10045027" y="4699166"/>
            <a:ext cx="1384360" cy="1228448"/>
            <a:chOff x="10185400" y="4966718"/>
            <a:chExt cx="1384360" cy="1228448"/>
          </a:xfrm>
        </p:grpSpPr>
        <p:grpSp>
          <p:nvGrpSpPr>
            <p:cNvPr id="19" name="组合 18"/>
            <p:cNvGrpSpPr/>
            <p:nvPr/>
          </p:nvGrpSpPr>
          <p:grpSpPr>
            <a:xfrm>
              <a:off x="10185400" y="5873524"/>
              <a:ext cx="1384360" cy="321642"/>
              <a:chOff x="10185400" y="5731858"/>
              <a:chExt cx="1384360" cy="321642"/>
            </a:xfrm>
          </p:grpSpPr>
          <p:sp>
            <p:nvSpPr>
              <p:cNvPr id="24" name="矩形 23"/>
              <p:cNvSpPr/>
              <p:nvPr/>
            </p:nvSpPr>
            <p:spPr>
              <a:xfrm flipH="1">
                <a:off x="10185400" y="5731858"/>
                <a:ext cx="1384360" cy="321642"/>
              </a:xfrm>
              <a:prstGeom prst="rect">
                <a:avLst/>
              </a:prstGeom>
              <a:noFill/>
              <a:ln w="19050" cap="flat" cmpd="sng" algn="ctr">
                <a:solidFill>
                  <a:schemeClr val="tx1">
                    <a:lumMod val="75000"/>
                    <a:lumOff val="25000"/>
                  </a:schemeClr>
                </a:solidFill>
                <a:prstDash val="solid"/>
                <a:miter lim="800000"/>
              </a:ln>
              <a:effectLst>
                <a:outerShdw blurRad="381000" algn="ctr" rotWithShape="0">
                  <a:prstClr val="black">
                    <a:alpha val="2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chemeClr val="tx1">
                      <a:lumMod val="75000"/>
                      <a:lumOff val="25000"/>
                    </a:schemeClr>
                  </a:solidFill>
                  <a:effectLst/>
                  <a:uLnTx/>
                  <a:uFillTx/>
                  <a:cs typeface="+mn-ea"/>
                  <a:sym typeface="+mn-lt"/>
                </a:endParaRPr>
              </a:p>
            </p:txBody>
          </p:sp>
          <p:sp>
            <p:nvSpPr>
              <p:cNvPr id="25" name="文本框 24"/>
              <p:cNvSpPr txBox="1"/>
              <p:nvPr/>
            </p:nvSpPr>
            <p:spPr>
              <a:xfrm flipH="1">
                <a:off x="10458064" y="5778011"/>
                <a:ext cx="839033" cy="261610"/>
              </a:xfrm>
              <a:prstGeom prst="rect">
                <a:avLst/>
              </a:prstGeom>
              <a:noFill/>
            </p:spPr>
            <p:txBody>
              <a:bodyPr wrap="square" rtlCol="0">
                <a:spAutoFit/>
              </a:bodyPr>
              <a:lstStyle/>
              <a:p>
                <a:pPr algn="dist"/>
                <a:r>
                  <a:rPr lang="zh-CN" altLang="en-US" sz="1100" dirty="0">
                    <a:solidFill>
                      <a:schemeClr val="tx1">
                        <a:lumMod val="75000"/>
                        <a:lumOff val="25000"/>
                      </a:schemeClr>
                    </a:solidFill>
                    <a:cs typeface="+mn-ea"/>
                    <a:sym typeface="+mn-lt"/>
                  </a:rPr>
                  <a:t>某某小学</a:t>
                </a:r>
              </a:p>
            </p:txBody>
          </p:sp>
        </p:grpSp>
        <p:grpSp>
          <p:nvGrpSpPr>
            <p:cNvPr id="20" name="组合 19"/>
            <p:cNvGrpSpPr/>
            <p:nvPr/>
          </p:nvGrpSpPr>
          <p:grpSpPr>
            <a:xfrm flipH="1">
              <a:off x="10250176" y="4966718"/>
              <a:ext cx="1302893" cy="241281"/>
              <a:chOff x="642394" y="4701076"/>
              <a:chExt cx="1539683" cy="285131"/>
            </a:xfrm>
            <a:solidFill>
              <a:srgbClr val="ED7D31"/>
            </a:solidFill>
          </p:grpSpPr>
          <p:sp>
            <p:nvSpPr>
              <p:cNvPr id="21" name="two-coin-stacks_72132"/>
              <p:cNvSpPr>
                <a:spLocks noChangeAspect="1"/>
              </p:cNvSpPr>
              <p:nvPr/>
            </p:nvSpPr>
            <p:spPr bwMode="auto">
              <a:xfrm>
                <a:off x="1247958" y="4701076"/>
                <a:ext cx="285132" cy="281098"/>
              </a:xfrm>
              <a:custGeom>
                <a:avLst/>
                <a:gdLst>
                  <a:gd name="connsiteX0" fmla="*/ 261001 w 608698"/>
                  <a:gd name="connsiteY0" fmla="*/ 479068 h 600088"/>
                  <a:gd name="connsiteX1" fmla="*/ 432425 w 608698"/>
                  <a:gd name="connsiteY1" fmla="*/ 554184 h 600088"/>
                  <a:gd name="connsiteX2" fmla="*/ 603774 w 608698"/>
                  <a:gd name="connsiteY2" fmla="*/ 479068 h 600088"/>
                  <a:gd name="connsiteX3" fmla="*/ 608697 w 608698"/>
                  <a:gd name="connsiteY3" fmla="*/ 502020 h 600088"/>
                  <a:gd name="connsiteX4" fmla="*/ 432425 w 608698"/>
                  <a:gd name="connsiteY4" fmla="*/ 600088 h 600088"/>
                  <a:gd name="connsiteX5" fmla="*/ 256152 w 608698"/>
                  <a:gd name="connsiteY5" fmla="*/ 502020 h 600088"/>
                  <a:gd name="connsiteX6" fmla="*/ 261001 w 608698"/>
                  <a:gd name="connsiteY6" fmla="*/ 479068 h 600088"/>
                  <a:gd name="connsiteX7" fmla="*/ 4924 w 608698"/>
                  <a:gd name="connsiteY7" fmla="*/ 382605 h 600088"/>
                  <a:gd name="connsiteX8" fmla="*/ 176285 w 608698"/>
                  <a:gd name="connsiteY8" fmla="*/ 457793 h 600088"/>
                  <a:gd name="connsiteX9" fmla="*/ 236041 w 608698"/>
                  <a:gd name="connsiteY9" fmla="*/ 451980 h 600088"/>
                  <a:gd name="connsiteX10" fmla="*/ 231640 w 608698"/>
                  <a:gd name="connsiteY10" fmla="*/ 462264 h 600088"/>
                  <a:gd name="connsiteX11" fmla="*/ 225000 w 608698"/>
                  <a:gd name="connsiteY11" fmla="*/ 493412 h 600088"/>
                  <a:gd name="connsiteX12" fmla="*/ 225298 w 608698"/>
                  <a:gd name="connsiteY12" fmla="*/ 499820 h 600088"/>
                  <a:gd name="connsiteX13" fmla="*/ 176285 w 608698"/>
                  <a:gd name="connsiteY13" fmla="*/ 503695 h 600088"/>
                  <a:gd name="connsiteX14" fmla="*/ 0 w 608698"/>
                  <a:gd name="connsiteY14" fmla="*/ 405556 h 600088"/>
                  <a:gd name="connsiteX15" fmla="*/ 4924 w 608698"/>
                  <a:gd name="connsiteY15" fmla="*/ 382605 h 600088"/>
                  <a:gd name="connsiteX16" fmla="*/ 261001 w 608698"/>
                  <a:gd name="connsiteY16" fmla="*/ 375478 h 600088"/>
                  <a:gd name="connsiteX17" fmla="*/ 432425 w 608698"/>
                  <a:gd name="connsiteY17" fmla="*/ 450622 h 600088"/>
                  <a:gd name="connsiteX18" fmla="*/ 603774 w 608698"/>
                  <a:gd name="connsiteY18" fmla="*/ 375478 h 600088"/>
                  <a:gd name="connsiteX19" fmla="*/ 608697 w 608698"/>
                  <a:gd name="connsiteY19" fmla="*/ 398416 h 600088"/>
                  <a:gd name="connsiteX20" fmla="*/ 432425 w 608698"/>
                  <a:gd name="connsiteY20" fmla="*/ 496498 h 600088"/>
                  <a:gd name="connsiteX21" fmla="*/ 256152 w 608698"/>
                  <a:gd name="connsiteY21" fmla="*/ 398416 h 600088"/>
                  <a:gd name="connsiteX22" fmla="*/ 261001 w 608698"/>
                  <a:gd name="connsiteY22" fmla="*/ 375478 h 600088"/>
                  <a:gd name="connsiteX23" fmla="*/ 4924 w 608698"/>
                  <a:gd name="connsiteY23" fmla="*/ 279086 h 600088"/>
                  <a:gd name="connsiteX24" fmla="*/ 176285 w 608698"/>
                  <a:gd name="connsiteY24" fmla="*/ 354274 h 600088"/>
                  <a:gd name="connsiteX25" fmla="*/ 236041 w 608698"/>
                  <a:gd name="connsiteY25" fmla="*/ 348461 h 600088"/>
                  <a:gd name="connsiteX26" fmla="*/ 231640 w 608698"/>
                  <a:gd name="connsiteY26" fmla="*/ 358745 h 600088"/>
                  <a:gd name="connsiteX27" fmla="*/ 225000 w 608698"/>
                  <a:gd name="connsiteY27" fmla="*/ 389818 h 600088"/>
                  <a:gd name="connsiteX28" fmla="*/ 225298 w 608698"/>
                  <a:gd name="connsiteY28" fmla="*/ 396301 h 600088"/>
                  <a:gd name="connsiteX29" fmla="*/ 176285 w 608698"/>
                  <a:gd name="connsiteY29" fmla="*/ 400176 h 600088"/>
                  <a:gd name="connsiteX30" fmla="*/ 0 w 608698"/>
                  <a:gd name="connsiteY30" fmla="*/ 302037 h 600088"/>
                  <a:gd name="connsiteX31" fmla="*/ 4924 w 608698"/>
                  <a:gd name="connsiteY31" fmla="*/ 279086 h 600088"/>
                  <a:gd name="connsiteX32" fmla="*/ 261001 w 608698"/>
                  <a:gd name="connsiteY32" fmla="*/ 271959 h 600088"/>
                  <a:gd name="connsiteX33" fmla="*/ 432425 w 608698"/>
                  <a:gd name="connsiteY33" fmla="*/ 347103 h 600088"/>
                  <a:gd name="connsiteX34" fmla="*/ 603774 w 608698"/>
                  <a:gd name="connsiteY34" fmla="*/ 271959 h 600088"/>
                  <a:gd name="connsiteX35" fmla="*/ 608697 w 608698"/>
                  <a:gd name="connsiteY35" fmla="*/ 294897 h 600088"/>
                  <a:gd name="connsiteX36" fmla="*/ 432425 w 608698"/>
                  <a:gd name="connsiteY36" fmla="*/ 392979 h 600088"/>
                  <a:gd name="connsiteX37" fmla="*/ 256152 w 608698"/>
                  <a:gd name="connsiteY37" fmla="*/ 294897 h 600088"/>
                  <a:gd name="connsiteX38" fmla="*/ 261001 w 608698"/>
                  <a:gd name="connsiteY38" fmla="*/ 271959 h 600088"/>
                  <a:gd name="connsiteX39" fmla="*/ 4924 w 608698"/>
                  <a:gd name="connsiteY39" fmla="*/ 175567 h 600088"/>
                  <a:gd name="connsiteX40" fmla="*/ 176285 w 608698"/>
                  <a:gd name="connsiteY40" fmla="*/ 250713 h 600088"/>
                  <a:gd name="connsiteX41" fmla="*/ 236041 w 608698"/>
                  <a:gd name="connsiteY41" fmla="*/ 244904 h 600088"/>
                  <a:gd name="connsiteX42" fmla="*/ 231640 w 608698"/>
                  <a:gd name="connsiteY42" fmla="*/ 255182 h 600088"/>
                  <a:gd name="connsiteX43" fmla="*/ 225000 w 608698"/>
                  <a:gd name="connsiteY43" fmla="*/ 286238 h 600088"/>
                  <a:gd name="connsiteX44" fmla="*/ 225298 w 608698"/>
                  <a:gd name="connsiteY44" fmla="*/ 292718 h 600088"/>
                  <a:gd name="connsiteX45" fmla="*/ 176285 w 608698"/>
                  <a:gd name="connsiteY45" fmla="*/ 296516 h 600088"/>
                  <a:gd name="connsiteX46" fmla="*/ 0 w 608698"/>
                  <a:gd name="connsiteY46" fmla="*/ 198506 h 600088"/>
                  <a:gd name="connsiteX47" fmla="*/ 4924 w 608698"/>
                  <a:gd name="connsiteY47" fmla="*/ 175567 h 600088"/>
                  <a:gd name="connsiteX48" fmla="*/ 432425 w 608698"/>
                  <a:gd name="connsiteY48" fmla="*/ 96392 h 600088"/>
                  <a:gd name="connsiteX49" fmla="*/ 608698 w 608698"/>
                  <a:gd name="connsiteY49" fmla="*/ 194443 h 600088"/>
                  <a:gd name="connsiteX50" fmla="*/ 432425 w 608698"/>
                  <a:gd name="connsiteY50" fmla="*/ 292494 h 600088"/>
                  <a:gd name="connsiteX51" fmla="*/ 256152 w 608698"/>
                  <a:gd name="connsiteY51" fmla="*/ 194443 h 600088"/>
                  <a:gd name="connsiteX52" fmla="*/ 432425 w 608698"/>
                  <a:gd name="connsiteY52" fmla="*/ 96392 h 600088"/>
                  <a:gd name="connsiteX53" fmla="*/ 176258 w 608698"/>
                  <a:gd name="connsiteY53" fmla="*/ 0 h 600088"/>
                  <a:gd name="connsiteX54" fmla="*/ 347817 w 608698"/>
                  <a:gd name="connsiteY54" fmla="*/ 75446 h 600088"/>
                  <a:gd name="connsiteX55" fmla="*/ 224966 w 608698"/>
                  <a:gd name="connsiteY55" fmla="*/ 185823 h 600088"/>
                  <a:gd name="connsiteX56" fmla="*/ 225264 w 608698"/>
                  <a:gd name="connsiteY56" fmla="*/ 192228 h 600088"/>
                  <a:gd name="connsiteX57" fmla="*/ 176258 w 608698"/>
                  <a:gd name="connsiteY57" fmla="*/ 196101 h 600088"/>
                  <a:gd name="connsiteX58" fmla="*/ 0 w 608698"/>
                  <a:gd name="connsiteY58" fmla="*/ 98013 h 600088"/>
                  <a:gd name="connsiteX59" fmla="*/ 176258 w 608698"/>
                  <a:gd name="connsiteY59" fmla="*/ 0 h 60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08698" h="600088">
                    <a:moveTo>
                      <a:pt x="261001" y="479068"/>
                    </a:moveTo>
                    <a:cubicBezTo>
                      <a:pt x="279575" y="522140"/>
                      <a:pt x="349249" y="554184"/>
                      <a:pt x="432425" y="554184"/>
                    </a:cubicBezTo>
                    <a:cubicBezTo>
                      <a:pt x="515600" y="554184"/>
                      <a:pt x="585199" y="522140"/>
                      <a:pt x="603774" y="479068"/>
                    </a:cubicBezTo>
                    <a:cubicBezTo>
                      <a:pt x="606981" y="486371"/>
                      <a:pt x="608697" y="494046"/>
                      <a:pt x="608697" y="502020"/>
                    </a:cubicBezTo>
                    <a:cubicBezTo>
                      <a:pt x="608697" y="556196"/>
                      <a:pt x="529774" y="600088"/>
                      <a:pt x="432425" y="600088"/>
                    </a:cubicBezTo>
                    <a:cubicBezTo>
                      <a:pt x="335076" y="600088"/>
                      <a:pt x="256152" y="556196"/>
                      <a:pt x="256152" y="502020"/>
                    </a:cubicBezTo>
                    <a:cubicBezTo>
                      <a:pt x="256152" y="494046"/>
                      <a:pt x="257868" y="486371"/>
                      <a:pt x="261001" y="479068"/>
                    </a:cubicBezTo>
                    <a:close/>
                    <a:moveTo>
                      <a:pt x="4924" y="382605"/>
                    </a:moveTo>
                    <a:cubicBezTo>
                      <a:pt x="23425" y="425750"/>
                      <a:pt x="93103" y="457793"/>
                      <a:pt x="176285" y="457793"/>
                    </a:cubicBezTo>
                    <a:cubicBezTo>
                      <a:pt x="197248" y="457793"/>
                      <a:pt x="217391" y="455781"/>
                      <a:pt x="236041" y="451980"/>
                    </a:cubicBezTo>
                    <a:lnTo>
                      <a:pt x="231640" y="462264"/>
                    </a:lnTo>
                    <a:cubicBezTo>
                      <a:pt x="227238" y="472398"/>
                      <a:pt x="225000" y="482905"/>
                      <a:pt x="225000" y="493412"/>
                    </a:cubicBezTo>
                    <a:cubicBezTo>
                      <a:pt x="225000" y="495573"/>
                      <a:pt x="225149" y="497734"/>
                      <a:pt x="225298" y="499820"/>
                    </a:cubicBezTo>
                    <a:cubicBezTo>
                      <a:pt x="209781" y="502354"/>
                      <a:pt x="193294" y="503695"/>
                      <a:pt x="176285" y="503695"/>
                    </a:cubicBezTo>
                    <a:cubicBezTo>
                      <a:pt x="78929" y="503695"/>
                      <a:pt x="0" y="459730"/>
                      <a:pt x="0" y="405556"/>
                    </a:cubicBezTo>
                    <a:cubicBezTo>
                      <a:pt x="0" y="397657"/>
                      <a:pt x="1716" y="389982"/>
                      <a:pt x="4924" y="382605"/>
                    </a:cubicBezTo>
                    <a:close/>
                    <a:moveTo>
                      <a:pt x="261001" y="375478"/>
                    </a:moveTo>
                    <a:cubicBezTo>
                      <a:pt x="279575" y="418598"/>
                      <a:pt x="349249" y="450622"/>
                      <a:pt x="432425" y="450622"/>
                    </a:cubicBezTo>
                    <a:cubicBezTo>
                      <a:pt x="515600" y="450622"/>
                      <a:pt x="585199" y="418598"/>
                      <a:pt x="603774" y="375478"/>
                    </a:cubicBezTo>
                    <a:cubicBezTo>
                      <a:pt x="606981" y="382851"/>
                      <a:pt x="608697" y="390522"/>
                      <a:pt x="608697" y="398416"/>
                    </a:cubicBezTo>
                    <a:cubicBezTo>
                      <a:pt x="608697" y="452558"/>
                      <a:pt x="529774" y="496498"/>
                      <a:pt x="432425" y="496498"/>
                    </a:cubicBezTo>
                    <a:cubicBezTo>
                      <a:pt x="335076" y="496498"/>
                      <a:pt x="256152" y="452558"/>
                      <a:pt x="256152" y="398416"/>
                    </a:cubicBezTo>
                    <a:cubicBezTo>
                      <a:pt x="256152" y="390522"/>
                      <a:pt x="257868" y="382851"/>
                      <a:pt x="261001" y="375478"/>
                    </a:cubicBezTo>
                    <a:close/>
                    <a:moveTo>
                      <a:pt x="4924" y="279086"/>
                    </a:moveTo>
                    <a:cubicBezTo>
                      <a:pt x="23425" y="322231"/>
                      <a:pt x="93103" y="354274"/>
                      <a:pt x="176285" y="354274"/>
                    </a:cubicBezTo>
                    <a:cubicBezTo>
                      <a:pt x="197248" y="354274"/>
                      <a:pt x="217391" y="352187"/>
                      <a:pt x="236041" y="348461"/>
                    </a:cubicBezTo>
                    <a:lnTo>
                      <a:pt x="231640" y="358745"/>
                    </a:lnTo>
                    <a:cubicBezTo>
                      <a:pt x="227238" y="368879"/>
                      <a:pt x="225000" y="379311"/>
                      <a:pt x="225000" y="389818"/>
                    </a:cubicBezTo>
                    <a:cubicBezTo>
                      <a:pt x="225000" y="392054"/>
                      <a:pt x="225149" y="394140"/>
                      <a:pt x="225298" y="396301"/>
                    </a:cubicBezTo>
                    <a:cubicBezTo>
                      <a:pt x="209781" y="398835"/>
                      <a:pt x="193294" y="400176"/>
                      <a:pt x="176285" y="400176"/>
                    </a:cubicBezTo>
                    <a:cubicBezTo>
                      <a:pt x="78929" y="400176"/>
                      <a:pt x="0" y="356211"/>
                      <a:pt x="0" y="302037"/>
                    </a:cubicBezTo>
                    <a:cubicBezTo>
                      <a:pt x="0" y="294138"/>
                      <a:pt x="1716" y="286463"/>
                      <a:pt x="4924" y="279086"/>
                    </a:cubicBezTo>
                    <a:close/>
                    <a:moveTo>
                      <a:pt x="261001" y="271959"/>
                    </a:moveTo>
                    <a:cubicBezTo>
                      <a:pt x="279575" y="315079"/>
                      <a:pt x="349249" y="347103"/>
                      <a:pt x="432425" y="347103"/>
                    </a:cubicBezTo>
                    <a:cubicBezTo>
                      <a:pt x="515600" y="347103"/>
                      <a:pt x="585199" y="315079"/>
                      <a:pt x="603774" y="271959"/>
                    </a:cubicBezTo>
                    <a:cubicBezTo>
                      <a:pt x="606981" y="279332"/>
                      <a:pt x="608697" y="287003"/>
                      <a:pt x="608697" y="294897"/>
                    </a:cubicBezTo>
                    <a:cubicBezTo>
                      <a:pt x="608697" y="349039"/>
                      <a:pt x="529774" y="392979"/>
                      <a:pt x="432425" y="392979"/>
                    </a:cubicBezTo>
                    <a:cubicBezTo>
                      <a:pt x="335076" y="392979"/>
                      <a:pt x="256152" y="349039"/>
                      <a:pt x="256152" y="294897"/>
                    </a:cubicBezTo>
                    <a:cubicBezTo>
                      <a:pt x="256152" y="287003"/>
                      <a:pt x="257868" y="279332"/>
                      <a:pt x="261001" y="271959"/>
                    </a:cubicBezTo>
                    <a:close/>
                    <a:moveTo>
                      <a:pt x="4924" y="175567"/>
                    </a:moveTo>
                    <a:cubicBezTo>
                      <a:pt x="23425" y="218689"/>
                      <a:pt x="93103" y="250713"/>
                      <a:pt x="176285" y="250713"/>
                    </a:cubicBezTo>
                    <a:cubicBezTo>
                      <a:pt x="197248" y="250713"/>
                      <a:pt x="217391" y="248628"/>
                      <a:pt x="236041" y="244904"/>
                    </a:cubicBezTo>
                    <a:lnTo>
                      <a:pt x="231640" y="255182"/>
                    </a:lnTo>
                    <a:cubicBezTo>
                      <a:pt x="227238" y="265311"/>
                      <a:pt x="225000" y="275737"/>
                      <a:pt x="225000" y="286238"/>
                    </a:cubicBezTo>
                    <a:cubicBezTo>
                      <a:pt x="225000" y="288398"/>
                      <a:pt x="225149" y="290558"/>
                      <a:pt x="225298" y="292718"/>
                    </a:cubicBezTo>
                    <a:cubicBezTo>
                      <a:pt x="209781" y="295175"/>
                      <a:pt x="193294" y="296516"/>
                      <a:pt x="176285" y="296516"/>
                    </a:cubicBezTo>
                    <a:cubicBezTo>
                      <a:pt x="78929" y="296516"/>
                      <a:pt x="0" y="252650"/>
                      <a:pt x="0" y="198506"/>
                    </a:cubicBezTo>
                    <a:cubicBezTo>
                      <a:pt x="0" y="190611"/>
                      <a:pt x="1716" y="182940"/>
                      <a:pt x="4924" y="175567"/>
                    </a:cubicBezTo>
                    <a:close/>
                    <a:moveTo>
                      <a:pt x="432425" y="96392"/>
                    </a:moveTo>
                    <a:cubicBezTo>
                      <a:pt x="529778" y="96392"/>
                      <a:pt x="608698" y="140291"/>
                      <a:pt x="608698" y="194443"/>
                    </a:cubicBezTo>
                    <a:cubicBezTo>
                      <a:pt x="608698" y="248595"/>
                      <a:pt x="529778" y="292494"/>
                      <a:pt x="432425" y="292494"/>
                    </a:cubicBezTo>
                    <a:cubicBezTo>
                      <a:pt x="335072" y="292494"/>
                      <a:pt x="256152" y="248595"/>
                      <a:pt x="256152" y="194443"/>
                    </a:cubicBezTo>
                    <a:cubicBezTo>
                      <a:pt x="256152" y="140291"/>
                      <a:pt x="335072" y="96392"/>
                      <a:pt x="432425" y="96392"/>
                    </a:cubicBezTo>
                    <a:close/>
                    <a:moveTo>
                      <a:pt x="176258" y="0"/>
                    </a:moveTo>
                    <a:cubicBezTo>
                      <a:pt x="259651" y="0"/>
                      <a:pt x="329542" y="32175"/>
                      <a:pt x="347817" y="75446"/>
                    </a:cubicBezTo>
                    <a:cubicBezTo>
                      <a:pt x="275166" y="92800"/>
                      <a:pt x="224966" y="135103"/>
                      <a:pt x="224966" y="185823"/>
                    </a:cubicBezTo>
                    <a:cubicBezTo>
                      <a:pt x="224966" y="187983"/>
                      <a:pt x="225115" y="190143"/>
                      <a:pt x="225264" y="192228"/>
                    </a:cubicBezTo>
                    <a:cubicBezTo>
                      <a:pt x="209749" y="194760"/>
                      <a:pt x="193265" y="196101"/>
                      <a:pt x="176258" y="196101"/>
                    </a:cubicBezTo>
                    <a:cubicBezTo>
                      <a:pt x="78917" y="196101"/>
                      <a:pt x="0" y="152159"/>
                      <a:pt x="0" y="98013"/>
                    </a:cubicBezTo>
                    <a:cubicBezTo>
                      <a:pt x="0" y="43868"/>
                      <a:pt x="78917" y="0"/>
                      <a:pt x="176258" y="0"/>
                    </a:cubicBezTo>
                    <a:close/>
                  </a:path>
                </a:pathLst>
              </a:custGeom>
              <a:solidFill>
                <a:schemeClr val="tx1"/>
              </a:solidFill>
              <a:ln>
                <a:noFill/>
              </a:ln>
            </p:spPr>
            <p:txBody>
              <a:bodyPr/>
              <a:lstStyle/>
              <a:p>
                <a:endParaRPr lang="zh-CN" altLang="en-US">
                  <a:cs typeface="+mn-ea"/>
                  <a:sym typeface="+mn-lt"/>
                </a:endParaRPr>
              </a:p>
            </p:txBody>
          </p:sp>
          <p:sp>
            <p:nvSpPr>
              <p:cNvPr id="22" name="personal-id-card-of-a-man_47848"/>
              <p:cNvSpPr>
                <a:spLocks noChangeAspect="1"/>
              </p:cNvSpPr>
              <p:nvPr/>
            </p:nvSpPr>
            <p:spPr bwMode="auto">
              <a:xfrm>
                <a:off x="1855288" y="4727562"/>
                <a:ext cx="326789" cy="249970"/>
              </a:xfrm>
              <a:custGeom>
                <a:avLst/>
                <a:gdLst>
                  <a:gd name="connsiteX0" fmla="*/ 361794 w 551492"/>
                  <a:gd name="connsiteY0" fmla="*/ 308363 h 421851"/>
                  <a:gd name="connsiteX1" fmla="*/ 530845 w 551492"/>
                  <a:gd name="connsiteY1" fmla="*/ 308363 h 421851"/>
                  <a:gd name="connsiteX2" fmla="*/ 551492 w 551492"/>
                  <a:gd name="connsiteY2" fmla="*/ 329044 h 421851"/>
                  <a:gd name="connsiteX3" fmla="*/ 551492 w 551492"/>
                  <a:gd name="connsiteY3" fmla="*/ 362650 h 421851"/>
                  <a:gd name="connsiteX4" fmla="*/ 530845 w 551492"/>
                  <a:gd name="connsiteY4" fmla="*/ 383331 h 421851"/>
                  <a:gd name="connsiteX5" fmla="*/ 378570 w 551492"/>
                  <a:gd name="connsiteY5" fmla="*/ 383331 h 421851"/>
                  <a:gd name="connsiteX6" fmla="*/ 378570 w 551492"/>
                  <a:gd name="connsiteY6" fmla="*/ 369113 h 421851"/>
                  <a:gd name="connsiteX7" fmla="*/ 361794 w 551492"/>
                  <a:gd name="connsiteY7" fmla="*/ 308363 h 421851"/>
                  <a:gd name="connsiteX8" fmla="*/ 313904 w 551492"/>
                  <a:gd name="connsiteY8" fmla="*/ 172924 h 421851"/>
                  <a:gd name="connsiteX9" fmla="*/ 530832 w 551492"/>
                  <a:gd name="connsiteY9" fmla="*/ 172924 h 421851"/>
                  <a:gd name="connsiteX10" fmla="*/ 551492 w 551492"/>
                  <a:gd name="connsiteY10" fmla="*/ 193548 h 421851"/>
                  <a:gd name="connsiteX11" fmla="*/ 551492 w 551492"/>
                  <a:gd name="connsiteY11" fmla="*/ 225772 h 421851"/>
                  <a:gd name="connsiteX12" fmla="*/ 530832 w 551492"/>
                  <a:gd name="connsiteY12" fmla="*/ 247685 h 421851"/>
                  <a:gd name="connsiteX13" fmla="*/ 271293 w 551492"/>
                  <a:gd name="connsiteY13" fmla="*/ 247685 h 421851"/>
                  <a:gd name="connsiteX14" fmla="*/ 271293 w 551492"/>
                  <a:gd name="connsiteY14" fmla="*/ 227061 h 421851"/>
                  <a:gd name="connsiteX15" fmla="*/ 272584 w 551492"/>
                  <a:gd name="connsiteY15" fmla="*/ 224483 h 421851"/>
                  <a:gd name="connsiteX16" fmla="*/ 313904 w 551492"/>
                  <a:gd name="connsiteY16" fmla="*/ 172924 h 421851"/>
                  <a:gd name="connsiteX17" fmla="*/ 281648 w 551492"/>
                  <a:gd name="connsiteY17" fmla="*/ 36241 h 421851"/>
                  <a:gd name="connsiteX18" fmla="*/ 530834 w 551492"/>
                  <a:gd name="connsiteY18" fmla="*/ 36241 h 421851"/>
                  <a:gd name="connsiteX19" fmla="*/ 551492 w 551492"/>
                  <a:gd name="connsiteY19" fmla="*/ 58154 h 421851"/>
                  <a:gd name="connsiteX20" fmla="*/ 551492 w 551492"/>
                  <a:gd name="connsiteY20" fmla="*/ 90378 h 421851"/>
                  <a:gd name="connsiteX21" fmla="*/ 530834 w 551492"/>
                  <a:gd name="connsiteY21" fmla="*/ 111002 h 421851"/>
                  <a:gd name="connsiteX22" fmla="*/ 308761 w 551492"/>
                  <a:gd name="connsiteY22" fmla="*/ 111002 h 421851"/>
                  <a:gd name="connsiteX23" fmla="*/ 295850 w 551492"/>
                  <a:gd name="connsiteY23" fmla="*/ 96823 h 421851"/>
                  <a:gd name="connsiteX24" fmla="*/ 281648 w 551492"/>
                  <a:gd name="connsiteY24" fmla="*/ 36241 h 421851"/>
                  <a:gd name="connsiteX25" fmla="*/ 176987 w 551492"/>
                  <a:gd name="connsiteY25" fmla="*/ 0 h 421851"/>
                  <a:gd name="connsiteX26" fmla="*/ 271294 w 551492"/>
                  <a:gd name="connsiteY26" fmla="*/ 117396 h 421851"/>
                  <a:gd name="connsiteX27" fmla="*/ 276461 w 551492"/>
                  <a:gd name="connsiteY27" fmla="*/ 117396 h 421851"/>
                  <a:gd name="connsiteX28" fmla="*/ 290672 w 551492"/>
                  <a:gd name="connsiteY28" fmla="*/ 152228 h 421851"/>
                  <a:gd name="connsiteX29" fmla="*/ 262251 w 551492"/>
                  <a:gd name="connsiteY29" fmla="*/ 199960 h 421851"/>
                  <a:gd name="connsiteX30" fmla="*/ 257083 w 551492"/>
                  <a:gd name="connsiteY30" fmla="*/ 197380 h 421851"/>
                  <a:gd name="connsiteX31" fmla="*/ 224786 w 551492"/>
                  <a:gd name="connsiteY31" fmla="*/ 247692 h 421851"/>
                  <a:gd name="connsiteX32" fmla="*/ 219619 w 551492"/>
                  <a:gd name="connsiteY32" fmla="*/ 259303 h 421851"/>
                  <a:gd name="connsiteX33" fmla="*/ 241581 w 551492"/>
                  <a:gd name="connsiteY33" fmla="*/ 279944 h 421851"/>
                  <a:gd name="connsiteX34" fmla="*/ 263543 w 551492"/>
                  <a:gd name="connsiteY34" fmla="*/ 279944 h 421851"/>
                  <a:gd name="connsiteX35" fmla="*/ 352682 w 551492"/>
                  <a:gd name="connsiteY35" fmla="*/ 368958 h 421851"/>
                  <a:gd name="connsiteX36" fmla="*/ 352682 w 551492"/>
                  <a:gd name="connsiteY36" fmla="*/ 393470 h 421851"/>
                  <a:gd name="connsiteX37" fmla="*/ 325553 w 551492"/>
                  <a:gd name="connsiteY37" fmla="*/ 421851 h 421851"/>
                  <a:gd name="connsiteX38" fmla="*/ 28421 w 551492"/>
                  <a:gd name="connsiteY38" fmla="*/ 421851 h 421851"/>
                  <a:gd name="connsiteX39" fmla="*/ 0 w 551492"/>
                  <a:gd name="connsiteY39" fmla="*/ 393470 h 421851"/>
                  <a:gd name="connsiteX40" fmla="*/ 0 w 551492"/>
                  <a:gd name="connsiteY40" fmla="*/ 368958 h 421851"/>
                  <a:gd name="connsiteX41" fmla="*/ 89139 w 551492"/>
                  <a:gd name="connsiteY41" fmla="*/ 279944 h 421851"/>
                  <a:gd name="connsiteX42" fmla="*/ 112393 w 551492"/>
                  <a:gd name="connsiteY42" fmla="*/ 279944 h 421851"/>
                  <a:gd name="connsiteX43" fmla="*/ 133063 w 551492"/>
                  <a:gd name="connsiteY43" fmla="*/ 259303 h 421851"/>
                  <a:gd name="connsiteX44" fmla="*/ 127896 w 551492"/>
                  <a:gd name="connsiteY44" fmla="*/ 247692 h 421851"/>
                  <a:gd name="connsiteX45" fmla="*/ 95599 w 551492"/>
                  <a:gd name="connsiteY45" fmla="*/ 198670 h 421851"/>
                  <a:gd name="connsiteX46" fmla="*/ 91723 w 551492"/>
                  <a:gd name="connsiteY46" fmla="*/ 199960 h 421851"/>
                  <a:gd name="connsiteX47" fmla="*/ 63302 w 551492"/>
                  <a:gd name="connsiteY47" fmla="*/ 152228 h 421851"/>
                  <a:gd name="connsiteX48" fmla="*/ 78804 w 551492"/>
                  <a:gd name="connsiteY48" fmla="*/ 117396 h 421851"/>
                  <a:gd name="connsiteX49" fmla="*/ 81388 w 551492"/>
                  <a:gd name="connsiteY49" fmla="*/ 117396 h 421851"/>
                  <a:gd name="connsiteX50" fmla="*/ 176987 w 551492"/>
                  <a:gd name="connsiteY50" fmla="*/ 0 h 421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51492" h="421851">
                    <a:moveTo>
                      <a:pt x="361794" y="308363"/>
                    </a:moveTo>
                    <a:lnTo>
                      <a:pt x="530845" y="308363"/>
                    </a:lnTo>
                    <a:cubicBezTo>
                      <a:pt x="541168" y="308363"/>
                      <a:pt x="551492" y="317411"/>
                      <a:pt x="551492" y="329044"/>
                    </a:cubicBezTo>
                    <a:lnTo>
                      <a:pt x="551492" y="362650"/>
                    </a:lnTo>
                    <a:cubicBezTo>
                      <a:pt x="551492" y="374283"/>
                      <a:pt x="541168" y="383331"/>
                      <a:pt x="530845" y="383331"/>
                    </a:cubicBezTo>
                    <a:lnTo>
                      <a:pt x="378570" y="383331"/>
                    </a:lnTo>
                    <a:lnTo>
                      <a:pt x="378570" y="369113"/>
                    </a:lnTo>
                    <a:cubicBezTo>
                      <a:pt x="378570" y="347140"/>
                      <a:pt x="372118" y="326459"/>
                      <a:pt x="361794" y="308363"/>
                    </a:cubicBezTo>
                    <a:close/>
                    <a:moveTo>
                      <a:pt x="313904" y="172924"/>
                    </a:moveTo>
                    <a:lnTo>
                      <a:pt x="530832" y="172924"/>
                    </a:lnTo>
                    <a:cubicBezTo>
                      <a:pt x="541162" y="172924"/>
                      <a:pt x="551492" y="181947"/>
                      <a:pt x="551492" y="193548"/>
                    </a:cubicBezTo>
                    <a:lnTo>
                      <a:pt x="551492" y="225772"/>
                    </a:lnTo>
                    <a:cubicBezTo>
                      <a:pt x="551492" y="237373"/>
                      <a:pt x="541162" y="247685"/>
                      <a:pt x="530832" y="247685"/>
                    </a:cubicBezTo>
                    <a:lnTo>
                      <a:pt x="271293" y="247685"/>
                    </a:lnTo>
                    <a:lnTo>
                      <a:pt x="271293" y="227061"/>
                    </a:lnTo>
                    <a:cubicBezTo>
                      <a:pt x="271293" y="225772"/>
                      <a:pt x="272584" y="225772"/>
                      <a:pt x="272584" y="224483"/>
                    </a:cubicBezTo>
                    <a:cubicBezTo>
                      <a:pt x="293244" y="218038"/>
                      <a:pt x="307448" y="194837"/>
                      <a:pt x="313904" y="172924"/>
                    </a:cubicBezTo>
                    <a:close/>
                    <a:moveTo>
                      <a:pt x="281648" y="36241"/>
                    </a:moveTo>
                    <a:lnTo>
                      <a:pt x="530834" y="36241"/>
                    </a:lnTo>
                    <a:cubicBezTo>
                      <a:pt x="541163" y="36241"/>
                      <a:pt x="551492" y="46553"/>
                      <a:pt x="551492" y="58154"/>
                    </a:cubicBezTo>
                    <a:lnTo>
                      <a:pt x="551492" y="90378"/>
                    </a:lnTo>
                    <a:cubicBezTo>
                      <a:pt x="551492" y="101979"/>
                      <a:pt x="541163" y="111002"/>
                      <a:pt x="530834" y="111002"/>
                    </a:cubicBezTo>
                    <a:lnTo>
                      <a:pt x="308761" y="111002"/>
                    </a:lnTo>
                    <a:cubicBezTo>
                      <a:pt x="304888" y="104557"/>
                      <a:pt x="301015" y="99401"/>
                      <a:pt x="295850" y="96823"/>
                    </a:cubicBezTo>
                    <a:cubicBezTo>
                      <a:pt x="293268" y="72333"/>
                      <a:pt x="288104" y="52998"/>
                      <a:pt x="281648" y="36241"/>
                    </a:cubicBezTo>
                    <a:close/>
                    <a:moveTo>
                      <a:pt x="176987" y="0"/>
                    </a:moveTo>
                    <a:cubicBezTo>
                      <a:pt x="257083" y="0"/>
                      <a:pt x="270002" y="64503"/>
                      <a:pt x="271294" y="117396"/>
                    </a:cubicBezTo>
                    <a:cubicBezTo>
                      <a:pt x="272586" y="117396"/>
                      <a:pt x="273878" y="117396"/>
                      <a:pt x="276461" y="117396"/>
                    </a:cubicBezTo>
                    <a:cubicBezTo>
                      <a:pt x="289380" y="117396"/>
                      <a:pt x="290672" y="132877"/>
                      <a:pt x="290672" y="152228"/>
                    </a:cubicBezTo>
                    <a:cubicBezTo>
                      <a:pt x="290672" y="171579"/>
                      <a:pt x="275169" y="199960"/>
                      <a:pt x="262251" y="199960"/>
                    </a:cubicBezTo>
                    <a:cubicBezTo>
                      <a:pt x="260959" y="199960"/>
                      <a:pt x="258375" y="198670"/>
                      <a:pt x="257083" y="197380"/>
                    </a:cubicBezTo>
                    <a:cubicBezTo>
                      <a:pt x="249332" y="216731"/>
                      <a:pt x="237705" y="233502"/>
                      <a:pt x="224786" y="247692"/>
                    </a:cubicBezTo>
                    <a:cubicBezTo>
                      <a:pt x="220911" y="250272"/>
                      <a:pt x="219619" y="254143"/>
                      <a:pt x="219619" y="259303"/>
                    </a:cubicBezTo>
                    <a:cubicBezTo>
                      <a:pt x="219619" y="270913"/>
                      <a:pt x="228662" y="279944"/>
                      <a:pt x="241581" y="279944"/>
                    </a:cubicBezTo>
                    <a:lnTo>
                      <a:pt x="263543" y="279944"/>
                    </a:lnTo>
                    <a:cubicBezTo>
                      <a:pt x="312634" y="279944"/>
                      <a:pt x="352682" y="319936"/>
                      <a:pt x="352682" y="368958"/>
                    </a:cubicBezTo>
                    <a:lnTo>
                      <a:pt x="352682" y="393470"/>
                    </a:lnTo>
                    <a:cubicBezTo>
                      <a:pt x="352682" y="408950"/>
                      <a:pt x="341055" y="421851"/>
                      <a:pt x="325553" y="421851"/>
                    </a:cubicBezTo>
                    <a:lnTo>
                      <a:pt x="28421" y="421851"/>
                    </a:lnTo>
                    <a:cubicBezTo>
                      <a:pt x="12919" y="421851"/>
                      <a:pt x="0" y="408950"/>
                      <a:pt x="0" y="393470"/>
                    </a:cubicBezTo>
                    <a:lnTo>
                      <a:pt x="0" y="368958"/>
                    </a:lnTo>
                    <a:cubicBezTo>
                      <a:pt x="0" y="319936"/>
                      <a:pt x="40048" y="279944"/>
                      <a:pt x="89139" y="279944"/>
                    </a:cubicBezTo>
                    <a:lnTo>
                      <a:pt x="112393" y="279944"/>
                    </a:lnTo>
                    <a:cubicBezTo>
                      <a:pt x="124020" y="279944"/>
                      <a:pt x="133063" y="270913"/>
                      <a:pt x="133063" y="259303"/>
                    </a:cubicBezTo>
                    <a:cubicBezTo>
                      <a:pt x="133063" y="254143"/>
                      <a:pt x="131771" y="250272"/>
                      <a:pt x="127896" y="247692"/>
                    </a:cubicBezTo>
                    <a:cubicBezTo>
                      <a:pt x="114977" y="234792"/>
                      <a:pt x="104642" y="216731"/>
                      <a:pt x="95599" y="198670"/>
                    </a:cubicBezTo>
                    <a:cubicBezTo>
                      <a:pt x="94307" y="199960"/>
                      <a:pt x="93015" y="199960"/>
                      <a:pt x="91723" y="199960"/>
                    </a:cubicBezTo>
                    <a:cubicBezTo>
                      <a:pt x="78804" y="199960"/>
                      <a:pt x="63302" y="171579"/>
                      <a:pt x="63302" y="152228"/>
                    </a:cubicBezTo>
                    <a:cubicBezTo>
                      <a:pt x="63302" y="132877"/>
                      <a:pt x="65886" y="117396"/>
                      <a:pt x="78804" y="117396"/>
                    </a:cubicBezTo>
                    <a:cubicBezTo>
                      <a:pt x="80096" y="117396"/>
                      <a:pt x="80096" y="117396"/>
                      <a:pt x="81388" y="117396"/>
                    </a:cubicBezTo>
                    <a:cubicBezTo>
                      <a:pt x="82680" y="64503"/>
                      <a:pt x="93015" y="0"/>
                      <a:pt x="176987" y="0"/>
                    </a:cubicBezTo>
                    <a:close/>
                  </a:path>
                </a:pathLst>
              </a:custGeom>
              <a:solidFill>
                <a:schemeClr val="tx1"/>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tx1">
                      <a:lumMod val="75000"/>
                      <a:lumOff val="25000"/>
                    </a:schemeClr>
                  </a:solidFill>
                  <a:effectLst/>
                  <a:uLnTx/>
                  <a:uFillTx/>
                  <a:cs typeface="+mn-ea"/>
                  <a:sym typeface="+mn-lt"/>
                </a:endParaRPr>
              </a:p>
            </p:txBody>
          </p:sp>
          <p:sp>
            <p:nvSpPr>
              <p:cNvPr id="23" name="pyramid-chart_64746"/>
              <p:cNvSpPr>
                <a:spLocks noChangeAspect="1"/>
              </p:cNvSpPr>
              <p:nvPr/>
            </p:nvSpPr>
            <p:spPr bwMode="auto">
              <a:xfrm>
                <a:off x="642394" y="4701076"/>
                <a:ext cx="283365" cy="285131"/>
              </a:xfrm>
              <a:custGeom>
                <a:avLst/>
                <a:gdLst>
                  <a:gd name="connsiteX0" fmla="*/ 71397 w 599947"/>
                  <a:gd name="connsiteY0" fmla="*/ 336103 h 603687"/>
                  <a:gd name="connsiteX1" fmla="*/ 299914 w 599947"/>
                  <a:gd name="connsiteY1" fmla="*/ 451272 h 603687"/>
                  <a:gd name="connsiteX2" fmla="*/ 528432 w 599947"/>
                  <a:gd name="connsiteY2" fmla="*/ 336103 h 603687"/>
                  <a:gd name="connsiteX3" fmla="*/ 599947 w 599947"/>
                  <a:gd name="connsiteY3" fmla="*/ 431289 h 603687"/>
                  <a:gd name="connsiteX4" fmla="*/ 299914 w 599947"/>
                  <a:gd name="connsiteY4" fmla="*/ 603687 h 603687"/>
                  <a:gd name="connsiteX5" fmla="*/ 0 w 599947"/>
                  <a:gd name="connsiteY5" fmla="*/ 431289 h 603687"/>
                  <a:gd name="connsiteX6" fmla="*/ 175572 w 599947"/>
                  <a:gd name="connsiteY6" fmla="*/ 181494 h 603687"/>
                  <a:gd name="connsiteX7" fmla="*/ 299879 w 599947"/>
                  <a:gd name="connsiteY7" fmla="*/ 238829 h 603687"/>
                  <a:gd name="connsiteX8" fmla="*/ 424187 w 599947"/>
                  <a:gd name="connsiteY8" fmla="*/ 181494 h 603687"/>
                  <a:gd name="connsiteX9" fmla="*/ 507295 w 599947"/>
                  <a:gd name="connsiteY9" fmla="*/ 292263 h 603687"/>
                  <a:gd name="connsiteX10" fmla="*/ 299879 w 599947"/>
                  <a:gd name="connsiteY10" fmla="*/ 396648 h 603687"/>
                  <a:gd name="connsiteX11" fmla="*/ 92582 w 599947"/>
                  <a:gd name="connsiteY11" fmla="*/ 292263 h 603687"/>
                  <a:gd name="connsiteX12" fmla="*/ 299903 w 599947"/>
                  <a:gd name="connsiteY12" fmla="*/ 0 h 603687"/>
                  <a:gd name="connsiteX13" fmla="*/ 403846 w 599947"/>
                  <a:gd name="connsiteY13" fmla="*/ 138571 h 603687"/>
                  <a:gd name="connsiteX14" fmla="*/ 299903 w 599947"/>
                  <a:gd name="connsiteY14" fmla="*/ 186575 h 603687"/>
                  <a:gd name="connsiteX15" fmla="*/ 195960 w 599947"/>
                  <a:gd name="connsiteY15" fmla="*/ 138571 h 60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947" h="603687">
                    <a:moveTo>
                      <a:pt x="71397" y="336103"/>
                    </a:moveTo>
                    <a:lnTo>
                      <a:pt x="299914" y="451272"/>
                    </a:lnTo>
                    <a:lnTo>
                      <a:pt x="528432" y="336103"/>
                    </a:lnTo>
                    <a:lnTo>
                      <a:pt x="599947" y="431289"/>
                    </a:lnTo>
                    <a:lnTo>
                      <a:pt x="299914" y="603687"/>
                    </a:lnTo>
                    <a:lnTo>
                      <a:pt x="0" y="431289"/>
                    </a:lnTo>
                    <a:close/>
                    <a:moveTo>
                      <a:pt x="175572" y="181494"/>
                    </a:moveTo>
                    <a:lnTo>
                      <a:pt x="299879" y="238829"/>
                    </a:lnTo>
                    <a:lnTo>
                      <a:pt x="424187" y="181494"/>
                    </a:lnTo>
                    <a:lnTo>
                      <a:pt x="507295" y="292263"/>
                    </a:lnTo>
                    <a:lnTo>
                      <a:pt x="299879" y="396648"/>
                    </a:lnTo>
                    <a:lnTo>
                      <a:pt x="92582" y="292263"/>
                    </a:lnTo>
                    <a:close/>
                    <a:moveTo>
                      <a:pt x="299903" y="0"/>
                    </a:moveTo>
                    <a:lnTo>
                      <a:pt x="403846" y="138571"/>
                    </a:lnTo>
                    <a:lnTo>
                      <a:pt x="299903" y="186575"/>
                    </a:lnTo>
                    <a:lnTo>
                      <a:pt x="195960" y="138571"/>
                    </a:lnTo>
                    <a:close/>
                  </a:path>
                </a:pathLst>
              </a:custGeom>
              <a:solidFill>
                <a:schemeClr val="tx1"/>
              </a:solidFill>
              <a:ln>
                <a:noFill/>
              </a:ln>
            </p:spPr>
            <p:txBody>
              <a:bodyPr/>
              <a:lstStyle/>
              <a:p>
                <a:endParaRPr lang="zh-CN" altLang="en-US">
                  <a:cs typeface="+mn-ea"/>
                  <a:sym typeface="+mn-lt"/>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strVal val="#ppt_x"/>
                                          </p:val>
                                        </p:tav>
                                        <p:tav tm="100000">
                                          <p:val>
                                            <p:strVal val="#ppt_x"/>
                                          </p:val>
                                        </p:tav>
                                      </p:tavLst>
                                    </p:anim>
                                    <p:anim calcmode="lin" valueType="num">
                                      <p:cBhvr>
                                        <p:cTn id="15"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60384" y="323334"/>
            <a:ext cx="1447832" cy="461665"/>
          </a:xfrm>
          <a:prstGeom prst="rect">
            <a:avLst/>
          </a:prstGeom>
        </p:spPr>
        <p:txBody>
          <a:bodyPr wrap="non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cs typeface="+mn-ea"/>
                <a:sym typeface="+mn-lt"/>
              </a:rPr>
              <a:t>课前导读</a:t>
            </a:r>
          </a:p>
        </p:txBody>
      </p:sp>
      <p:sp>
        <p:nvSpPr>
          <p:cNvPr id="5" name="矩形 4"/>
          <p:cNvSpPr/>
          <p:nvPr/>
        </p:nvSpPr>
        <p:spPr>
          <a:xfrm>
            <a:off x="7234259" y="3645244"/>
            <a:ext cx="3651455" cy="1308884"/>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0070C0"/>
                </a:solidFill>
                <a:effectLst/>
                <a:uLnTx/>
                <a:uFillTx/>
                <a:cs typeface="+mn-ea"/>
                <a:sym typeface="+mn-lt"/>
              </a:rPr>
              <a:t>思考：</a:t>
            </a:r>
            <a:r>
              <a:rPr kumimoji="0" lang="zh-CN" altLang="en-US" sz="2800" b="0" i="0" u="none" strike="noStrike" kern="1200" cap="none" spc="0" normalizeH="0" baseline="0" noProof="0" dirty="0">
                <a:ln>
                  <a:noFill/>
                </a:ln>
                <a:solidFill>
                  <a:prstClr val="black"/>
                </a:solidFill>
                <a:effectLst/>
                <a:uLnTx/>
                <a:uFillTx/>
                <a:cs typeface="+mn-ea"/>
                <a:sym typeface="+mn-lt"/>
              </a:rPr>
              <a:t>这则寓言讲述了一个怎样的故事？</a:t>
            </a:r>
          </a:p>
        </p:txBody>
      </p:sp>
      <p:sp>
        <p:nvSpPr>
          <p:cNvPr id="9" name="矩形 8"/>
          <p:cNvSpPr/>
          <p:nvPr/>
        </p:nvSpPr>
        <p:spPr>
          <a:xfrm>
            <a:off x="1079141" y="1438078"/>
            <a:ext cx="191911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0070C0"/>
                </a:solidFill>
                <a:effectLst/>
                <a:uLnTx/>
                <a:uFillTx/>
                <a:cs typeface="+mn-ea"/>
                <a:sym typeface="+mn-lt"/>
              </a:rPr>
              <a:t>听 读 课 文</a:t>
            </a:r>
          </a:p>
        </p:txBody>
      </p:sp>
      <p:pic>
        <p:nvPicPr>
          <p:cNvPr id="10" name="getting-started-project">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079141" y="2789987"/>
            <a:ext cx="5367819" cy="3019398"/>
          </a:xfrm>
          <a:prstGeom prst="rect">
            <a:avLst/>
          </a:prstGeom>
        </p:spPr>
      </p:pic>
      <p:sp>
        <p:nvSpPr>
          <p:cNvPr id="11" name="矩形 10"/>
          <p:cNvSpPr/>
          <p:nvPr/>
        </p:nvSpPr>
        <p:spPr>
          <a:xfrm>
            <a:off x="5124419" y="1438078"/>
            <a:ext cx="194316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cs typeface="+mn-ea"/>
                <a:sym typeface="+mn-lt"/>
              </a:rPr>
              <a:t>守 株 待 兔</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10"/>
                    </p:tgtEl>
                  </p:cond>
                </p:stCondLst>
                <p:endSync evt="end" delay="0">
                  <p:rtn val="all"/>
                </p:endSync>
                <p:childTnLst>
                  <p:par>
                    <p:cTn id="11" fill="hold">
                      <p:stCondLst>
                        <p:cond delay="0"/>
                      </p:stCondLst>
                      <p:childTnLst>
                        <p:par>
                          <p:cTn id="12" fill="hold">
                            <p:stCondLst>
                              <p:cond delay="0"/>
                            </p:stCondLst>
                            <p:childTnLst>
                              <p:par>
                                <p:cTn id="13" presetID="2" presetClass="mediacall" presetSubtype="0" fill="hold" nodeType="clickEffect">
                                  <p:stCondLst>
                                    <p:cond delay="0"/>
                                  </p:stCondLst>
                                  <p:childTnLst>
                                    <p:cmd type="call" cmd="togglePause">
                                      <p:cBhvr>
                                        <p:cTn id="14" dur="1" fill="hold"/>
                                        <p:tgtEl>
                                          <p:spTgt spid="10"/>
                                        </p:tgtEl>
                                      </p:cBhvr>
                                    </p:cmd>
                                  </p:childTnLst>
                                </p:cTn>
                              </p:par>
                            </p:childTnLst>
                          </p:cTn>
                        </p:par>
                      </p:childTnLst>
                    </p:cTn>
                  </p:par>
                </p:childTnLst>
              </p:cTn>
              <p:nextCondLst>
                <p:cond evt="onClick" delay="0">
                  <p:tgtEl>
                    <p:spTgt spid="10"/>
                  </p:tgtEl>
                </p:cond>
              </p:nextCondLst>
            </p:seq>
            <p:video>
              <p:cMediaNode vol="80000">
                <p:cTn id="15" fill="hold" display="0">
                  <p:stCondLst>
                    <p:cond delay="indefinite"/>
                  </p:stCondLst>
                </p:cTn>
                <p:tgtEl>
                  <p:spTgt spid="10"/>
                </p:tgtEl>
              </p:cMediaNode>
            </p:video>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60384" y="323334"/>
            <a:ext cx="1447832" cy="461665"/>
          </a:xfrm>
          <a:prstGeom prst="rect">
            <a:avLst/>
          </a:prstGeom>
        </p:spPr>
        <p:txBody>
          <a:bodyPr wrap="non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cs typeface="+mn-ea"/>
                <a:sym typeface="+mn-lt"/>
              </a:rPr>
              <a:t>课前导读</a:t>
            </a:r>
          </a:p>
        </p:txBody>
      </p:sp>
      <p:sp>
        <p:nvSpPr>
          <p:cNvPr id="7" name="矩形 6"/>
          <p:cNvSpPr/>
          <p:nvPr/>
        </p:nvSpPr>
        <p:spPr>
          <a:xfrm>
            <a:off x="660384" y="2413337"/>
            <a:ext cx="8976360" cy="203132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cs typeface="+mn-ea"/>
                <a:sym typeface="+mn-lt"/>
              </a:rPr>
              <a:t>（1）不认识的字可以看拼音，或者请教老师和同学。</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cs typeface="+mn-ea"/>
                <a:sym typeface="+mn-lt"/>
              </a:rPr>
              <a:t>（2）读准每一个字的字音，圈出生字词；</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cs typeface="+mn-ea"/>
                <a:sym typeface="+mn-lt"/>
              </a:rPr>
              <a:t>（3）读通每个句子，读不通顺的多读几遍。</a:t>
            </a:r>
          </a:p>
        </p:txBody>
      </p:sp>
      <p:grpSp>
        <p:nvGrpSpPr>
          <p:cNvPr id="8" name="组合 7"/>
          <p:cNvGrpSpPr/>
          <p:nvPr/>
        </p:nvGrpSpPr>
        <p:grpSpPr>
          <a:xfrm>
            <a:off x="8683844" y="126242"/>
            <a:ext cx="2139315" cy="3238500"/>
            <a:chOff x="12451" y="2096"/>
            <a:chExt cx="3369" cy="5100"/>
          </a:xfrm>
        </p:grpSpPr>
        <p:pic>
          <p:nvPicPr>
            <p:cNvPr id="12" name="图片 11" descr="32"/>
            <p:cNvPicPr>
              <a:picLocks noChangeAspect="1"/>
            </p:cNvPicPr>
            <p:nvPr/>
          </p:nvPicPr>
          <p:blipFill>
            <a:blip r:embed="rId2"/>
            <a:stretch>
              <a:fillRect/>
            </a:stretch>
          </p:blipFill>
          <p:spPr>
            <a:xfrm>
              <a:off x="12451" y="2096"/>
              <a:ext cx="3369" cy="5100"/>
            </a:xfrm>
            <a:prstGeom prst="rect">
              <a:avLst/>
            </a:prstGeom>
          </p:spPr>
        </p:pic>
        <p:sp>
          <p:nvSpPr>
            <p:cNvPr id="13" name="文本框 12"/>
            <p:cNvSpPr txBox="1"/>
            <p:nvPr/>
          </p:nvSpPr>
          <p:spPr>
            <a:xfrm>
              <a:off x="13027" y="2858"/>
              <a:ext cx="2023" cy="2113"/>
            </a:xfrm>
            <a:prstGeom prst="ellipse">
              <a:avLst/>
            </a:prstGeom>
            <a:solidFill>
              <a:srgbClr val="29D6C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cs typeface="+mn-ea"/>
                  <a:sym typeface="+mn-lt"/>
                </a:rPr>
                <a:t>自读要求</a:t>
              </a:r>
            </a:p>
          </p:txBody>
        </p:sp>
      </p:grpSp>
      <p:sp>
        <p:nvSpPr>
          <p:cNvPr id="14" name="文本框 13"/>
          <p:cNvSpPr txBox="1"/>
          <p:nvPr/>
        </p:nvSpPr>
        <p:spPr>
          <a:xfrm>
            <a:off x="820292" y="1624383"/>
            <a:ext cx="198002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effectLst/>
                <a:uLnTx/>
                <a:uFillTx/>
                <a:cs typeface="+mn-ea"/>
                <a:sym typeface="+mn-lt"/>
              </a:rPr>
              <a:t>自读课文：</a:t>
            </a: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3222" y="2721109"/>
            <a:ext cx="3028950" cy="40100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linds(horizont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60384" y="323334"/>
            <a:ext cx="1447832" cy="461665"/>
          </a:xfrm>
          <a:prstGeom prst="rect">
            <a:avLst/>
          </a:prstGeom>
        </p:spPr>
        <p:txBody>
          <a:bodyPr wrap="non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cs typeface="+mn-ea"/>
                <a:sym typeface="+mn-lt"/>
              </a:rPr>
              <a:t>课前导读</a:t>
            </a:r>
          </a:p>
        </p:txBody>
      </p:sp>
      <p:sp>
        <p:nvSpPr>
          <p:cNvPr id="2" name="文本框 1"/>
          <p:cNvSpPr txBox="1"/>
          <p:nvPr/>
        </p:nvSpPr>
        <p:spPr>
          <a:xfrm>
            <a:off x="1154997" y="1959187"/>
            <a:ext cx="198002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effectLst/>
                <a:uLnTx/>
                <a:uFillTx/>
                <a:cs typeface="+mn-ea"/>
                <a:sym typeface="+mn-lt"/>
              </a:rPr>
              <a:t>自读检查：</a:t>
            </a:r>
          </a:p>
        </p:txBody>
      </p:sp>
      <p:sp>
        <p:nvSpPr>
          <p:cNvPr id="4" name="文本框 3"/>
          <p:cNvSpPr txBox="1"/>
          <p:nvPr/>
        </p:nvSpPr>
        <p:spPr>
          <a:xfrm>
            <a:off x="1190170" y="2777690"/>
            <a:ext cx="5416868" cy="2104550"/>
          </a:xfrm>
          <a:prstGeom prst="rect">
            <a:avLst/>
          </a:prstGeom>
          <a:noFill/>
        </p:spPr>
        <p:txBody>
          <a:bodyPr wrap="none" rtlCol="0">
            <a:spAutoFit/>
          </a:bodyPr>
          <a:lstStyle/>
          <a:p>
            <a:pPr marL="0" marR="0" lvl="0" indent="0" algn="l" defTabSz="914400" rtl="0" eaLnBrk="1" fontAlgn="auto" latinLnBrk="0" hangingPunct="1">
              <a:lnSpc>
                <a:spcPct val="300000"/>
              </a:lnSpc>
              <a:spcBef>
                <a:spcPts val="0"/>
              </a:spcBef>
              <a:spcAft>
                <a:spcPts val="0"/>
              </a:spcAft>
              <a:buClrTx/>
              <a:buSzTx/>
              <a:buFontTx/>
              <a:buNone/>
              <a:defRPr/>
            </a:pPr>
            <a:r>
              <a:rPr kumimoji="0" lang="zh-CN" altLang="en-US" sz="2400" b="0" i="0" u="none" strike="noStrike" kern="1200" cap="none" spc="0" normalizeH="0" baseline="0" noProof="0" dirty="0">
                <a:ln>
                  <a:noFill/>
                </a:ln>
                <a:effectLst/>
                <a:uLnTx/>
                <a:uFillTx/>
                <a:cs typeface="+mn-ea"/>
                <a:sym typeface="+mn-lt"/>
              </a:rPr>
              <a:t>指名读课文，同学检查字音是否正确。</a:t>
            </a:r>
            <a:endParaRPr kumimoji="0" lang="en-US" altLang="zh-CN" sz="2400" b="0" i="0" u="none" strike="noStrike" kern="1200" cap="none" spc="0" normalizeH="0" baseline="0" noProof="0" dirty="0">
              <a:ln>
                <a:noFill/>
              </a:ln>
              <a:effectLst/>
              <a:uLnTx/>
              <a:uFillTx/>
              <a:cs typeface="+mn-ea"/>
              <a:sym typeface="+mn-lt"/>
            </a:endParaRPr>
          </a:p>
          <a:p>
            <a:pPr marL="0" marR="0" lvl="0" indent="0" algn="l" defTabSz="914400" rtl="0" eaLnBrk="1" fontAlgn="auto" latinLnBrk="0" hangingPunct="1">
              <a:lnSpc>
                <a:spcPct val="300000"/>
              </a:lnSpc>
              <a:spcBef>
                <a:spcPts val="0"/>
              </a:spcBef>
              <a:spcAft>
                <a:spcPts val="0"/>
              </a:spcAft>
              <a:buClrTx/>
              <a:buSzTx/>
              <a:buFontTx/>
              <a:buNone/>
              <a:defRPr/>
            </a:pPr>
            <a:r>
              <a:rPr kumimoji="0" lang="zh-CN" altLang="en-US" sz="2400" b="0" i="0" u="none" strike="noStrike" kern="1200" cap="none" spc="0" normalizeH="0" baseline="0" noProof="0" dirty="0">
                <a:ln>
                  <a:noFill/>
                </a:ln>
                <a:effectLst/>
                <a:uLnTx/>
                <a:uFillTx/>
                <a:cs typeface="+mn-ea"/>
                <a:sym typeface="+mn-lt"/>
              </a:rPr>
              <a:t>思考：“守株待兔”什么意思？</a:t>
            </a:r>
            <a:endParaRPr kumimoji="0" lang="en-US" altLang="zh-CN" sz="2400" b="0" i="0" u="none" strike="noStrike" kern="1200" cap="none" spc="0" normalizeH="0" baseline="0" noProof="0" dirty="0">
              <a:ln>
                <a:noFill/>
              </a:ln>
              <a:effectLst/>
              <a:uLnTx/>
              <a:uFillTx/>
              <a:cs typeface="+mn-ea"/>
              <a:sym typeface="+mn-lt"/>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3222" y="2721109"/>
            <a:ext cx="3028950" cy="40100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60384" y="323334"/>
            <a:ext cx="1447832" cy="461665"/>
          </a:xfrm>
          <a:prstGeom prst="rect">
            <a:avLst/>
          </a:prstGeom>
        </p:spPr>
        <p:txBody>
          <a:bodyPr wrap="none">
            <a:spAutoFit/>
          </a:bodyPr>
          <a:lstStyle/>
          <a:p>
            <a:pPr lvl="0" algn="dist"/>
            <a:r>
              <a:rPr lang="zh-CN" altLang="en-US" sz="2400" b="1" dirty="0">
                <a:solidFill>
                  <a:prstClr val="black"/>
                </a:solidFill>
                <a:cs typeface="+mn-ea"/>
                <a:sym typeface="+mn-lt"/>
              </a:rPr>
              <a:t>字词揭秘</a:t>
            </a:r>
          </a:p>
        </p:txBody>
      </p:sp>
      <p:sp>
        <p:nvSpPr>
          <p:cNvPr id="7" name="矩形 6"/>
          <p:cNvSpPr>
            <a:spLocks noChangeArrowheads="1"/>
          </p:cNvSpPr>
          <p:nvPr/>
        </p:nvSpPr>
        <p:spPr bwMode="auto">
          <a:xfrm>
            <a:off x="1710115" y="2212853"/>
            <a:ext cx="22508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altLang="zh-CN" sz="2800" b="1" i="0" u="none" strike="noStrike" kern="1200" cap="none" spc="0" normalizeH="0" baseline="0" noProof="0" dirty="0" err="1">
                <a:ln>
                  <a:noFill/>
                </a:ln>
                <a:solidFill>
                  <a:srgbClr val="C00000"/>
                </a:solidFill>
                <a:effectLst/>
                <a:uLnTx/>
                <a:uFillTx/>
                <a:latin typeface="+mn-lt"/>
                <a:ea typeface="+mn-ea"/>
                <a:cs typeface="+mn-ea"/>
                <a:sym typeface="+mn-lt"/>
              </a:rPr>
              <a:t>sòng</a:t>
            </a:r>
            <a:r>
              <a:rPr kumimoji="0" lang="en-US" altLang="zh-CN" sz="2800" b="1" i="0" u="none" strike="noStrike" kern="1200" cap="none" spc="0" normalizeH="0" baseline="0" noProof="0" dirty="0">
                <a:ln>
                  <a:noFill/>
                </a:ln>
                <a:solidFill>
                  <a:srgbClr val="C00000"/>
                </a:solidFill>
                <a:effectLst/>
                <a:uLnTx/>
                <a:uFillTx/>
                <a:latin typeface="+mn-lt"/>
                <a:ea typeface="+mn-ea"/>
                <a:cs typeface="+mn-ea"/>
                <a:sym typeface="+mn-lt"/>
              </a:rPr>
              <a:t>                                </a:t>
            </a:r>
          </a:p>
        </p:txBody>
      </p:sp>
      <p:sp>
        <p:nvSpPr>
          <p:cNvPr id="8" name="矩形 7">
            <a:hlinkClick r:id="rId2" action="ppaction://hlinksldjump"/>
          </p:cNvPr>
          <p:cNvSpPr>
            <a:spLocks noChangeArrowheads="1"/>
          </p:cNvSpPr>
          <p:nvPr/>
        </p:nvSpPr>
        <p:spPr bwMode="auto">
          <a:xfrm>
            <a:off x="1770627" y="2820451"/>
            <a:ext cx="219032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4000" b="1" i="0" u="none" strike="noStrike" kern="1200" cap="none" spc="0" normalizeH="0" baseline="0" noProof="0" dirty="0">
                <a:ln>
                  <a:noFill/>
                </a:ln>
                <a:solidFill>
                  <a:srgbClr val="0070C0"/>
                </a:solidFill>
                <a:effectLst/>
                <a:uLnTx/>
                <a:uFillTx/>
                <a:latin typeface="+mn-lt"/>
                <a:ea typeface="+mn-ea"/>
                <a:cs typeface="+mn-ea"/>
                <a:sym typeface="+mn-lt"/>
              </a:rPr>
              <a:t>宋</a:t>
            </a:r>
            <a:r>
              <a:rPr kumimoji="0" lang="zh-CN" altLang="en-US" sz="4000" b="1" i="0" u="none" strike="noStrike" kern="1200" cap="none" spc="0" normalizeH="0" baseline="0" noProof="0" dirty="0">
                <a:ln>
                  <a:noFill/>
                </a:ln>
                <a:solidFill>
                  <a:srgbClr val="02025E"/>
                </a:solidFill>
                <a:effectLst/>
                <a:uLnTx/>
                <a:uFillTx/>
                <a:latin typeface="+mn-lt"/>
                <a:ea typeface="+mn-ea"/>
                <a:cs typeface="+mn-ea"/>
                <a:sym typeface="+mn-lt"/>
              </a:rPr>
              <a:t> </a:t>
            </a:r>
            <a:r>
              <a:rPr kumimoji="0" lang="zh-CN" altLang="en-US" sz="4000" b="1" i="0" u="none" strike="noStrike" kern="1200" cap="none" spc="0" normalizeH="0" baseline="0" noProof="0" dirty="0">
                <a:ln>
                  <a:noFill/>
                </a:ln>
                <a:solidFill>
                  <a:prstClr val="black"/>
                </a:solidFill>
                <a:effectLst/>
                <a:uLnTx/>
                <a:uFillTx/>
                <a:latin typeface="+mn-lt"/>
                <a:ea typeface="+mn-ea"/>
                <a:cs typeface="+mn-ea"/>
                <a:sym typeface="+mn-lt"/>
              </a:rPr>
              <a:t>人</a:t>
            </a:r>
            <a:r>
              <a:rPr kumimoji="0" lang="zh-CN" altLang="en-US" sz="4000" b="1" i="0" u="none" strike="noStrike" kern="1200" cap="none" spc="0" normalizeH="0" baseline="0" noProof="0" dirty="0">
                <a:ln>
                  <a:noFill/>
                </a:ln>
                <a:solidFill>
                  <a:srgbClr val="02025E"/>
                </a:solidFill>
                <a:effectLst/>
                <a:uLnTx/>
                <a:uFillTx/>
                <a:latin typeface="+mn-lt"/>
                <a:ea typeface="+mn-ea"/>
                <a:cs typeface="+mn-ea"/>
                <a:sym typeface="+mn-lt"/>
              </a:rPr>
              <a:t>     </a:t>
            </a:r>
          </a:p>
        </p:txBody>
      </p:sp>
      <p:sp>
        <p:nvSpPr>
          <p:cNvPr id="9" name="矩形 8"/>
          <p:cNvSpPr>
            <a:spLocks noChangeArrowheads="1"/>
          </p:cNvSpPr>
          <p:nvPr/>
        </p:nvSpPr>
        <p:spPr bwMode="auto">
          <a:xfrm>
            <a:off x="4251034" y="2195394"/>
            <a:ext cx="22508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altLang="zh-CN" sz="2800" b="1" i="0" u="none" strike="noStrike" kern="1200" cap="none" spc="0" normalizeH="0" baseline="0" noProof="0" dirty="0" err="1">
                <a:ln>
                  <a:noFill/>
                </a:ln>
                <a:solidFill>
                  <a:srgbClr val="C00000"/>
                </a:solidFill>
                <a:effectLst/>
                <a:uLnTx/>
                <a:uFillTx/>
                <a:latin typeface="+mn-lt"/>
                <a:ea typeface="+mn-ea"/>
                <a:cs typeface="+mn-ea"/>
                <a:sym typeface="+mn-lt"/>
              </a:rPr>
              <a:t>gēng</a:t>
            </a:r>
            <a:r>
              <a:rPr kumimoji="0" lang="en-US" altLang="zh-CN" sz="2800" b="1" i="0" u="none" strike="noStrike" kern="1200" cap="none" spc="0" normalizeH="0" baseline="0" noProof="0" dirty="0">
                <a:ln>
                  <a:noFill/>
                </a:ln>
                <a:solidFill>
                  <a:srgbClr val="C00000"/>
                </a:solidFill>
                <a:effectLst/>
                <a:uLnTx/>
                <a:uFillTx/>
                <a:latin typeface="+mn-lt"/>
                <a:ea typeface="+mn-ea"/>
                <a:cs typeface="+mn-ea"/>
                <a:sym typeface="+mn-lt"/>
              </a:rPr>
              <a:t>                                     </a:t>
            </a:r>
          </a:p>
        </p:txBody>
      </p:sp>
      <p:sp>
        <p:nvSpPr>
          <p:cNvPr id="10" name="矩形 9">
            <a:hlinkClick r:id="rId2" action="ppaction://hlinksldjump"/>
          </p:cNvPr>
          <p:cNvSpPr>
            <a:spLocks noChangeArrowheads="1"/>
          </p:cNvSpPr>
          <p:nvPr/>
        </p:nvSpPr>
        <p:spPr bwMode="auto">
          <a:xfrm>
            <a:off x="4329697" y="2822300"/>
            <a:ext cx="219032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4000" b="1" i="0" u="none" strike="noStrike" kern="1200" cap="none" spc="0" normalizeH="0" baseline="0" noProof="0" dirty="0">
                <a:ln>
                  <a:noFill/>
                </a:ln>
                <a:solidFill>
                  <a:srgbClr val="0070C0"/>
                </a:solidFill>
                <a:effectLst/>
                <a:uLnTx/>
                <a:uFillTx/>
                <a:latin typeface="+mn-lt"/>
                <a:ea typeface="+mn-ea"/>
                <a:cs typeface="+mn-ea"/>
                <a:sym typeface="+mn-lt"/>
              </a:rPr>
              <a:t>耕</a:t>
            </a:r>
            <a:r>
              <a:rPr kumimoji="0" lang="zh-CN" altLang="en-US" sz="4000" b="1" i="0" u="none" strike="noStrike" kern="1200" cap="none" spc="0" normalizeH="0" baseline="0" noProof="0" dirty="0">
                <a:ln>
                  <a:noFill/>
                </a:ln>
                <a:solidFill>
                  <a:prstClr val="black"/>
                </a:solidFill>
                <a:effectLst/>
                <a:uLnTx/>
                <a:uFillTx/>
                <a:latin typeface="+mn-lt"/>
                <a:ea typeface="+mn-ea"/>
                <a:cs typeface="+mn-ea"/>
                <a:sym typeface="+mn-lt"/>
              </a:rPr>
              <a:t> 地 </a:t>
            </a:r>
            <a:r>
              <a:rPr kumimoji="0" lang="zh-CN" altLang="en-US" sz="4000" b="1" i="0" u="none" strike="noStrike" kern="1200" cap="none" spc="0" normalizeH="0" baseline="0" noProof="0" dirty="0">
                <a:ln>
                  <a:noFill/>
                </a:ln>
                <a:solidFill>
                  <a:srgbClr val="C00000"/>
                </a:solidFill>
                <a:effectLst/>
                <a:uLnTx/>
                <a:uFillTx/>
                <a:latin typeface="+mn-lt"/>
                <a:ea typeface="+mn-ea"/>
                <a:cs typeface="+mn-ea"/>
                <a:sym typeface="+mn-lt"/>
              </a:rPr>
              <a:t>       </a:t>
            </a:r>
          </a:p>
        </p:txBody>
      </p:sp>
      <p:sp>
        <p:nvSpPr>
          <p:cNvPr id="11" name="矩形 10">
            <a:hlinkClick r:id="rId2" action="ppaction://hlinksldjump"/>
          </p:cNvPr>
          <p:cNvSpPr>
            <a:spLocks noChangeArrowheads="1"/>
          </p:cNvSpPr>
          <p:nvPr/>
        </p:nvSpPr>
        <p:spPr bwMode="auto">
          <a:xfrm>
            <a:off x="4270325" y="4632658"/>
            <a:ext cx="328038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4000" b="1" i="0" u="none" strike="noStrike" kern="1200" cap="none" spc="0" normalizeH="0" baseline="0" noProof="0" dirty="0">
                <a:ln>
                  <a:noFill/>
                </a:ln>
                <a:solidFill>
                  <a:prstClr val="black"/>
                </a:solidFill>
                <a:effectLst/>
                <a:uLnTx/>
                <a:uFillTx/>
                <a:latin typeface="+mn-lt"/>
                <a:ea typeface="+mn-ea"/>
                <a:cs typeface="+mn-ea"/>
                <a:sym typeface="+mn-lt"/>
              </a:rPr>
              <a:t>希</a:t>
            </a:r>
            <a:r>
              <a:rPr kumimoji="0" lang="zh-CN" altLang="en-US" sz="4000" b="1" i="0" u="none" strike="noStrike" kern="1200" cap="none" spc="0" normalizeH="0" baseline="0" noProof="0" dirty="0">
                <a:ln>
                  <a:noFill/>
                </a:ln>
                <a:solidFill>
                  <a:srgbClr val="0070C0"/>
                </a:solidFill>
                <a:effectLst/>
                <a:uLnTx/>
                <a:uFillTx/>
                <a:latin typeface="+mn-lt"/>
                <a:ea typeface="+mn-ea"/>
                <a:cs typeface="+mn-ea"/>
                <a:sym typeface="+mn-lt"/>
              </a:rPr>
              <a:t> 冀</a:t>
            </a:r>
          </a:p>
        </p:txBody>
      </p:sp>
      <p:sp>
        <p:nvSpPr>
          <p:cNvPr id="12" name="矩形 11"/>
          <p:cNvSpPr>
            <a:spLocks noChangeArrowheads="1"/>
          </p:cNvSpPr>
          <p:nvPr/>
        </p:nvSpPr>
        <p:spPr bwMode="auto">
          <a:xfrm>
            <a:off x="1391181" y="3996662"/>
            <a:ext cx="22508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altLang="zh-CN" sz="2800" b="1" i="0" u="none" strike="noStrike" kern="1200" cap="none" spc="0" normalizeH="0" baseline="0" noProof="0" dirty="0">
                <a:ln>
                  <a:noFill/>
                </a:ln>
                <a:solidFill>
                  <a:srgbClr val="C00000"/>
                </a:solidFill>
                <a:effectLst/>
                <a:uLnTx/>
                <a:uFillTx/>
                <a:latin typeface="+mn-lt"/>
                <a:ea typeface="+mn-ea"/>
                <a:cs typeface="+mn-ea"/>
                <a:sym typeface="+mn-lt"/>
              </a:rPr>
              <a:t>    </a:t>
            </a:r>
            <a:r>
              <a:rPr kumimoji="0" lang="en-US" altLang="zh-CN" sz="2800" b="1" i="0" u="none" strike="noStrike" kern="1200" cap="none" spc="0" normalizeH="0" baseline="0" noProof="0" dirty="0" err="1">
                <a:ln>
                  <a:noFill/>
                </a:ln>
                <a:solidFill>
                  <a:srgbClr val="C00000"/>
                </a:solidFill>
                <a:effectLst/>
                <a:uLnTx/>
                <a:uFillTx/>
                <a:latin typeface="+mn-lt"/>
                <a:ea typeface="+mn-ea"/>
                <a:cs typeface="+mn-ea"/>
                <a:sym typeface="+mn-lt"/>
              </a:rPr>
              <a:t>shì</a:t>
            </a:r>
            <a:endParaRPr kumimoji="0" lang="en-US" altLang="zh-CN" sz="2800" b="1" i="0" u="none" strike="noStrike" kern="1200" cap="none" spc="0" normalizeH="0" baseline="0" noProof="0" dirty="0">
              <a:ln>
                <a:noFill/>
              </a:ln>
              <a:solidFill>
                <a:srgbClr val="C00000"/>
              </a:solidFill>
              <a:effectLst/>
              <a:uLnTx/>
              <a:uFillTx/>
              <a:latin typeface="+mn-lt"/>
              <a:ea typeface="+mn-ea"/>
              <a:cs typeface="+mn-ea"/>
              <a:sym typeface="+mn-lt"/>
            </a:endParaRPr>
          </a:p>
        </p:txBody>
      </p:sp>
      <p:sp>
        <p:nvSpPr>
          <p:cNvPr id="13" name="文本框 12"/>
          <p:cNvSpPr txBox="1"/>
          <p:nvPr/>
        </p:nvSpPr>
        <p:spPr>
          <a:xfrm>
            <a:off x="6589867" y="2113601"/>
            <a:ext cx="2424430" cy="890171"/>
          </a:xfrm>
          <a:prstGeom prst="cloudCallout">
            <a:avLst>
              <a:gd name="adj1" fmla="val 41188"/>
              <a:gd name="adj2" fmla="val 66326"/>
            </a:avLst>
          </a:prstGeom>
          <a:noFill/>
          <a:ln>
            <a:solidFill>
              <a:schemeClr val="accent2">
                <a:lumMod val="7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5B9BD5"/>
                </a:solidFill>
                <a:effectLst/>
                <a:uLnTx/>
                <a:uFillTx/>
                <a:cs typeface="+mn-ea"/>
                <a:sym typeface="+mn-lt"/>
              </a:rPr>
              <a:t>我会认</a:t>
            </a:r>
          </a:p>
        </p:txBody>
      </p:sp>
      <p:sp>
        <p:nvSpPr>
          <p:cNvPr id="14" name="矩形 13">
            <a:hlinkClick r:id="rId2" action="ppaction://hlinksldjump"/>
          </p:cNvPr>
          <p:cNvSpPr>
            <a:spLocks noChangeArrowheads="1"/>
          </p:cNvSpPr>
          <p:nvPr/>
        </p:nvSpPr>
        <p:spPr bwMode="auto">
          <a:xfrm>
            <a:off x="1770626" y="4652722"/>
            <a:ext cx="219032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4000" b="1" i="0" u="none" strike="noStrike" kern="1200" cap="none" spc="0" normalizeH="0" baseline="0" noProof="0" dirty="0">
                <a:ln>
                  <a:noFill/>
                </a:ln>
                <a:solidFill>
                  <a:srgbClr val="0070C0"/>
                </a:solidFill>
                <a:effectLst/>
                <a:uLnTx/>
                <a:uFillTx/>
                <a:latin typeface="+mn-lt"/>
                <a:ea typeface="+mn-ea"/>
                <a:cs typeface="+mn-ea"/>
                <a:sym typeface="+mn-lt"/>
              </a:rPr>
              <a:t>释</a:t>
            </a:r>
            <a:r>
              <a:rPr kumimoji="0" lang="en-US" altLang="zh-CN" sz="4000" b="1" i="0" u="none" strike="noStrike" kern="1200" cap="none" spc="0" normalizeH="0" baseline="0" noProof="0" dirty="0">
                <a:ln>
                  <a:noFill/>
                </a:ln>
                <a:solidFill>
                  <a:srgbClr val="0070C0"/>
                </a:solidFill>
                <a:effectLst/>
                <a:uLnTx/>
                <a:uFillTx/>
                <a:latin typeface="+mn-lt"/>
                <a:ea typeface="+mn-ea"/>
                <a:cs typeface="+mn-ea"/>
                <a:sym typeface="+mn-lt"/>
              </a:rPr>
              <a:t> </a:t>
            </a:r>
            <a:r>
              <a:rPr kumimoji="0" lang="zh-CN" altLang="en-US" sz="4000" b="1" i="0" u="none" strike="noStrike" kern="1200" cap="none" spc="0" normalizeH="0" baseline="0" noProof="0" dirty="0">
                <a:ln>
                  <a:noFill/>
                </a:ln>
                <a:solidFill>
                  <a:prstClr val="black"/>
                </a:solidFill>
                <a:effectLst/>
                <a:uLnTx/>
                <a:uFillTx/>
                <a:latin typeface="+mn-lt"/>
                <a:ea typeface="+mn-ea"/>
                <a:cs typeface="+mn-ea"/>
                <a:sym typeface="+mn-lt"/>
              </a:rPr>
              <a:t>放</a:t>
            </a:r>
          </a:p>
        </p:txBody>
      </p:sp>
      <p:sp>
        <p:nvSpPr>
          <p:cNvPr id="15" name="矩形 14"/>
          <p:cNvSpPr>
            <a:spLocks noChangeArrowheads="1"/>
          </p:cNvSpPr>
          <p:nvPr/>
        </p:nvSpPr>
        <p:spPr bwMode="auto">
          <a:xfrm>
            <a:off x="4822075" y="4074220"/>
            <a:ext cx="22508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altLang="zh-CN" sz="2800" b="1" i="0" u="none" strike="noStrike" kern="1200" cap="none" spc="0" normalizeH="0" baseline="0" noProof="0" dirty="0">
                <a:ln>
                  <a:noFill/>
                </a:ln>
                <a:solidFill>
                  <a:srgbClr val="C00000"/>
                </a:solidFill>
                <a:effectLst/>
                <a:uLnTx/>
                <a:uFillTx/>
                <a:latin typeface="+mn-lt"/>
                <a:ea typeface="+mn-ea"/>
                <a:cs typeface="+mn-ea"/>
                <a:sym typeface="+mn-lt"/>
              </a:rPr>
              <a:t>    </a:t>
            </a:r>
            <a:r>
              <a:rPr kumimoji="0" lang="en-US" altLang="zh-CN" sz="2800" b="1" i="0" u="none" strike="noStrike" kern="1200" cap="none" spc="0" normalizeH="0" baseline="0" noProof="0" dirty="0" err="1">
                <a:ln>
                  <a:noFill/>
                </a:ln>
                <a:solidFill>
                  <a:srgbClr val="C00000"/>
                </a:solidFill>
                <a:effectLst/>
                <a:uLnTx/>
                <a:uFillTx/>
                <a:latin typeface="+mn-lt"/>
                <a:ea typeface="+mn-ea"/>
                <a:cs typeface="+mn-ea"/>
                <a:sym typeface="+mn-lt"/>
              </a:rPr>
              <a:t>jì</a:t>
            </a:r>
            <a:endParaRPr kumimoji="0" lang="en-US" altLang="zh-CN" sz="2800" b="1" i="0" u="none" strike="noStrike" kern="1200" cap="none" spc="0" normalizeH="0" baseline="0" noProof="0" dirty="0">
              <a:ln>
                <a:noFill/>
              </a:ln>
              <a:solidFill>
                <a:srgbClr val="C00000"/>
              </a:solidFill>
              <a:effectLst/>
              <a:uLnTx/>
              <a:uFillTx/>
              <a:latin typeface="+mn-lt"/>
              <a:ea typeface="+mn-ea"/>
              <a:cs typeface="+mn-ea"/>
              <a:sym typeface="+mn-lt"/>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3222" y="2721109"/>
            <a:ext cx="3028950" cy="40100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8"/>
                    </p:tgtEl>
                  </p:cond>
                </p:stCondLst>
                <p:endSync evt="end" delay="0">
                  <p:rtn val="all"/>
                </p:endSync>
                <p:childTnLst>
                  <p:par>
                    <p:cTn id="20" fill="hold">
                      <p:stCondLst>
                        <p:cond delay="0"/>
                      </p:stCondLst>
                      <p:childTnLst>
                        <p:par>
                          <p:cTn id="21" fill="hold">
                            <p:stCondLst>
                              <p:cond delay="0"/>
                            </p:stCondLst>
                            <p:childTnLst>
                              <p:par>
                                <p:cTn id="22" presetID="16" presetClass="emph" presetSubtype="0" fill="hold" grpId="0" nodeType="clickEffect">
                                  <p:stCondLst>
                                    <p:cond delay="0"/>
                                  </p:stCondLst>
                                  <p:iterate type="lt">
                                    <p:tmPct val="4000"/>
                                  </p:iterate>
                                  <p:childTnLst>
                                    <p:set>
                                      <p:cBhvr override="childStyle">
                                        <p:cTn id="23" dur="500" fill="hold"/>
                                        <p:tgtEl>
                                          <p:spTgt spid="8"/>
                                        </p:tgtEl>
                                        <p:attrNameLst>
                                          <p:attrName>style.color</p:attrName>
                                        </p:attrNameLst>
                                      </p:cBhvr>
                                      <p:to>
                                        <p:clrVal>
                                          <a:srgbClr val="3F3F3F"/>
                                        </p:clrVal>
                                      </p:to>
                                    </p:set>
                                    <p:set>
                                      <p:cBhvr>
                                        <p:cTn id="24" dur="500" fill="hold"/>
                                        <p:tgtEl>
                                          <p:spTgt spid="8"/>
                                        </p:tgtEl>
                                        <p:attrNameLst>
                                          <p:attrName>fillcolor</p:attrName>
                                        </p:attrNameLst>
                                      </p:cBhvr>
                                      <p:to>
                                        <p:clrVal>
                                          <a:srgbClr val="3F3F3F"/>
                                        </p:clrVal>
                                      </p:to>
                                    </p:set>
                                    <p:set>
                                      <p:cBhvr>
                                        <p:cTn id="25" dur="500" fill="hold"/>
                                        <p:tgtEl>
                                          <p:spTgt spid="8"/>
                                        </p:tgtEl>
                                        <p:attrNameLst>
                                          <p:attrName>fill.type</p:attrName>
                                        </p:attrNameLst>
                                      </p:cBhvr>
                                      <p:to>
                                        <p:strVal val="solid"/>
                                      </p:to>
                                    </p:set>
                                  </p:childTnLst>
                                </p:cTn>
                              </p:par>
                            </p:childTnLst>
                          </p:cTn>
                        </p:par>
                      </p:childTnLst>
                    </p:cTn>
                  </p:par>
                </p:childTnLst>
              </p:cTn>
              <p:nextCondLst>
                <p:cond evt="onClick" delay="0">
                  <p:tgtEl>
                    <p:spTgt spid="8"/>
                  </p:tgtEl>
                </p:cond>
              </p:nextCondLst>
            </p:seq>
            <p:seq concurrent="1" nextAc="seek">
              <p:cTn id="26" restart="whenNotActive" fill="hold" evtFilter="cancelBubble" nodeType="interactiveSeq">
                <p:stCondLst>
                  <p:cond evt="onClick" delay="0">
                    <p:tgtEl>
                      <p:spTgt spid="10"/>
                    </p:tgtEl>
                  </p:cond>
                </p:stCondLst>
                <p:endSync evt="end" delay="0">
                  <p:rtn val="all"/>
                </p:endSync>
                <p:childTnLst>
                  <p:par>
                    <p:cTn id="27" fill="hold">
                      <p:stCondLst>
                        <p:cond delay="0"/>
                      </p:stCondLst>
                      <p:childTnLst>
                        <p:par>
                          <p:cTn id="28" fill="hold">
                            <p:stCondLst>
                              <p:cond delay="0"/>
                            </p:stCondLst>
                            <p:childTnLst>
                              <p:par>
                                <p:cTn id="29" presetID="16" presetClass="emph" presetSubtype="0" fill="hold" grpId="0" nodeType="clickEffect">
                                  <p:stCondLst>
                                    <p:cond delay="0"/>
                                  </p:stCondLst>
                                  <p:iterate type="lt">
                                    <p:tmPct val="4000"/>
                                  </p:iterate>
                                  <p:childTnLst>
                                    <p:set>
                                      <p:cBhvr override="childStyle">
                                        <p:cTn id="30" dur="500" fill="hold"/>
                                        <p:tgtEl>
                                          <p:spTgt spid="10"/>
                                        </p:tgtEl>
                                        <p:attrNameLst>
                                          <p:attrName>style.color</p:attrName>
                                        </p:attrNameLst>
                                      </p:cBhvr>
                                      <p:to>
                                        <p:clrVal>
                                          <a:srgbClr val="3F3F3F"/>
                                        </p:clrVal>
                                      </p:to>
                                    </p:set>
                                    <p:set>
                                      <p:cBhvr>
                                        <p:cTn id="31" dur="500" fill="hold"/>
                                        <p:tgtEl>
                                          <p:spTgt spid="10"/>
                                        </p:tgtEl>
                                        <p:attrNameLst>
                                          <p:attrName>fillcolor</p:attrName>
                                        </p:attrNameLst>
                                      </p:cBhvr>
                                      <p:to>
                                        <p:clrVal>
                                          <a:srgbClr val="3F3F3F"/>
                                        </p:clrVal>
                                      </p:to>
                                    </p:set>
                                    <p:set>
                                      <p:cBhvr>
                                        <p:cTn id="32" dur="500" fill="hold"/>
                                        <p:tgtEl>
                                          <p:spTgt spid="10"/>
                                        </p:tgtEl>
                                        <p:attrNameLst>
                                          <p:attrName>fill.type</p:attrName>
                                        </p:attrNameLst>
                                      </p:cBhvr>
                                      <p:to>
                                        <p:strVal val="solid"/>
                                      </p:to>
                                    </p:set>
                                  </p:childTnLst>
                                </p:cTn>
                              </p:par>
                            </p:childTnLst>
                          </p:cTn>
                        </p:par>
                      </p:childTnLst>
                    </p:cTn>
                  </p:par>
                </p:childTnLst>
              </p:cTn>
              <p:nextCondLst>
                <p:cond evt="onClick" delay="0">
                  <p:tgtEl>
                    <p:spTgt spid="10"/>
                  </p:tgtEl>
                </p:cond>
              </p:nextCondLst>
            </p:seq>
            <p:seq concurrent="1" nextAc="seek">
              <p:cTn id="33" restart="whenNotActive" fill="hold" evtFilter="cancelBubble" nodeType="interactiveSeq">
                <p:stCondLst>
                  <p:cond evt="onClick" delay="0">
                    <p:tgtEl>
                      <p:spTgt spid="11"/>
                    </p:tgtEl>
                  </p:cond>
                </p:stCondLst>
                <p:endSync evt="end" delay="0">
                  <p:rtn val="all"/>
                </p:endSync>
                <p:childTnLst>
                  <p:par>
                    <p:cTn id="34" fill="hold">
                      <p:stCondLst>
                        <p:cond delay="0"/>
                      </p:stCondLst>
                      <p:childTnLst>
                        <p:par>
                          <p:cTn id="35" fill="hold">
                            <p:stCondLst>
                              <p:cond delay="0"/>
                            </p:stCondLst>
                            <p:childTnLst>
                              <p:par>
                                <p:cTn id="36" presetID="16" presetClass="emph" presetSubtype="0" fill="hold" grpId="0" nodeType="clickEffect">
                                  <p:stCondLst>
                                    <p:cond delay="0"/>
                                  </p:stCondLst>
                                  <p:iterate type="lt">
                                    <p:tmPct val="4000"/>
                                  </p:iterate>
                                  <p:childTnLst>
                                    <p:set>
                                      <p:cBhvr override="childStyle">
                                        <p:cTn id="37" dur="500" fill="hold"/>
                                        <p:tgtEl>
                                          <p:spTgt spid="11"/>
                                        </p:tgtEl>
                                        <p:attrNameLst>
                                          <p:attrName>style.color</p:attrName>
                                        </p:attrNameLst>
                                      </p:cBhvr>
                                      <p:to>
                                        <p:clrVal>
                                          <a:srgbClr val="3F3F3F"/>
                                        </p:clrVal>
                                      </p:to>
                                    </p:set>
                                    <p:set>
                                      <p:cBhvr>
                                        <p:cTn id="38" dur="500" fill="hold"/>
                                        <p:tgtEl>
                                          <p:spTgt spid="11"/>
                                        </p:tgtEl>
                                        <p:attrNameLst>
                                          <p:attrName>fillcolor</p:attrName>
                                        </p:attrNameLst>
                                      </p:cBhvr>
                                      <p:to>
                                        <p:clrVal>
                                          <a:srgbClr val="3F3F3F"/>
                                        </p:clrVal>
                                      </p:to>
                                    </p:set>
                                    <p:set>
                                      <p:cBhvr>
                                        <p:cTn id="39" dur="500" fill="hold"/>
                                        <p:tgtEl>
                                          <p:spTgt spid="11"/>
                                        </p:tgtEl>
                                        <p:attrNameLst>
                                          <p:attrName>fill.type</p:attrName>
                                        </p:attrNameLst>
                                      </p:cBhvr>
                                      <p:to>
                                        <p:strVal val="solid"/>
                                      </p:to>
                                    </p:set>
                                  </p:childTnLst>
                                </p:cTn>
                              </p:par>
                            </p:childTnLst>
                          </p:cTn>
                        </p:par>
                      </p:childTnLst>
                    </p:cTn>
                  </p:par>
                </p:childTnLst>
              </p:cTn>
              <p:nextCondLst>
                <p:cond evt="onClick" delay="0">
                  <p:tgtEl>
                    <p:spTgt spid="11"/>
                  </p:tgtEl>
                </p:cond>
              </p:nextCondLst>
            </p:seq>
            <p:seq concurrent="1" nextAc="seek">
              <p:cTn id="40" restart="whenNotActive" fill="hold" evtFilter="cancelBubble" nodeType="interactiveSeq">
                <p:stCondLst>
                  <p:cond evt="onClick" delay="0">
                    <p:tgtEl>
                      <p:spTgt spid="14"/>
                    </p:tgtEl>
                  </p:cond>
                </p:stCondLst>
                <p:endSync evt="end" delay="0">
                  <p:rtn val="all"/>
                </p:endSync>
                <p:childTnLst>
                  <p:par>
                    <p:cTn id="41" fill="hold">
                      <p:stCondLst>
                        <p:cond delay="0"/>
                      </p:stCondLst>
                      <p:childTnLst>
                        <p:par>
                          <p:cTn id="42" fill="hold">
                            <p:stCondLst>
                              <p:cond delay="0"/>
                            </p:stCondLst>
                            <p:childTnLst>
                              <p:par>
                                <p:cTn id="43" presetID="16" presetClass="emph" presetSubtype="0" fill="hold" grpId="0" nodeType="clickEffect">
                                  <p:stCondLst>
                                    <p:cond delay="0"/>
                                  </p:stCondLst>
                                  <p:iterate type="lt">
                                    <p:tmPct val="4000"/>
                                  </p:iterate>
                                  <p:childTnLst>
                                    <p:set>
                                      <p:cBhvr override="childStyle">
                                        <p:cTn id="44" dur="500" fill="hold"/>
                                        <p:tgtEl>
                                          <p:spTgt spid="14"/>
                                        </p:tgtEl>
                                        <p:attrNameLst>
                                          <p:attrName>style.color</p:attrName>
                                        </p:attrNameLst>
                                      </p:cBhvr>
                                      <p:to>
                                        <p:clrVal>
                                          <a:srgbClr val="3F3F3F"/>
                                        </p:clrVal>
                                      </p:to>
                                    </p:set>
                                    <p:set>
                                      <p:cBhvr>
                                        <p:cTn id="45" dur="500" fill="hold"/>
                                        <p:tgtEl>
                                          <p:spTgt spid="14"/>
                                        </p:tgtEl>
                                        <p:attrNameLst>
                                          <p:attrName>fillcolor</p:attrName>
                                        </p:attrNameLst>
                                      </p:cBhvr>
                                      <p:to>
                                        <p:clrVal>
                                          <a:srgbClr val="3F3F3F"/>
                                        </p:clrVal>
                                      </p:to>
                                    </p:set>
                                    <p:set>
                                      <p:cBhvr>
                                        <p:cTn id="46" dur="500" fill="hold"/>
                                        <p:tgtEl>
                                          <p:spTgt spid="14"/>
                                        </p:tgtEl>
                                        <p:attrNameLst>
                                          <p:attrName>fill.type</p:attrName>
                                        </p:attrNameLst>
                                      </p:cBhvr>
                                      <p:to>
                                        <p:strVal val="solid"/>
                                      </p:to>
                                    </p:set>
                                  </p:childTnLst>
                                </p:cTn>
                              </p:par>
                            </p:childTnLst>
                          </p:cTn>
                        </p:par>
                      </p:childTnLst>
                    </p:cTn>
                  </p:par>
                </p:childTnLst>
              </p:cTn>
              <p:nextCondLst>
                <p:cond evt="onClick" delay="0">
                  <p:tgtEl>
                    <p:spTgt spid="14"/>
                  </p:tgtEl>
                </p:cond>
              </p:nextCondLst>
            </p:seq>
          </p:childTnLst>
        </p:cTn>
      </p:par>
    </p:tnLst>
    <p:bldLst>
      <p:bldP spid="7" grpId="0"/>
      <p:bldP spid="8" grpId="0"/>
      <p:bldP spid="9" grpId="0"/>
      <p:bldP spid="10" grpId="0"/>
      <p:bldP spid="11" grpId="0"/>
      <p:bldP spid="12"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60384" y="323334"/>
            <a:ext cx="1447832" cy="461665"/>
          </a:xfrm>
          <a:prstGeom prst="rect">
            <a:avLst/>
          </a:prstGeom>
        </p:spPr>
        <p:txBody>
          <a:bodyPr wrap="none">
            <a:spAutoFit/>
          </a:bodyPr>
          <a:lstStyle/>
          <a:p>
            <a:pPr lvl="0" algn="dist"/>
            <a:r>
              <a:rPr lang="zh-CN" altLang="en-US" sz="2400" b="1" dirty="0">
                <a:solidFill>
                  <a:prstClr val="black"/>
                </a:solidFill>
                <a:cs typeface="+mn-ea"/>
                <a:sym typeface="+mn-lt"/>
              </a:rPr>
              <a:t>字词揭秘</a:t>
            </a:r>
          </a:p>
        </p:txBody>
      </p:sp>
      <p:sp>
        <p:nvSpPr>
          <p:cNvPr id="3" name="矩形 2"/>
          <p:cNvSpPr/>
          <p:nvPr/>
        </p:nvSpPr>
        <p:spPr>
          <a:xfrm>
            <a:off x="2394129" y="1396465"/>
            <a:ext cx="424026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cs typeface="+mn-ea"/>
                <a:sym typeface="+mn-lt"/>
              </a:rPr>
              <a:t>把词语和意思用线连起来</a:t>
            </a:r>
          </a:p>
        </p:txBody>
      </p:sp>
      <p:sp>
        <p:nvSpPr>
          <p:cNvPr id="4" name="矩形 3"/>
          <p:cNvSpPr/>
          <p:nvPr/>
        </p:nvSpPr>
        <p:spPr>
          <a:xfrm>
            <a:off x="1093630" y="2163610"/>
            <a:ext cx="7734810" cy="3900555"/>
          </a:xfrm>
          <a:prstGeom prst="rect">
            <a:avLst/>
          </a:prstGeom>
        </p:spPr>
        <p:txBody>
          <a:bodyPr wrap="non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C00000"/>
                </a:solidFill>
                <a:effectLst/>
                <a:uLnTx/>
                <a:uFillTx/>
                <a:cs typeface="+mn-ea"/>
                <a:sym typeface="+mn-lt"/>
              </a:rPr>
              <a:t>株</a:t>
            </a:r>
            <a:r>
              <a:rPr kumimoji="0" lang="zh-CN" altLang="en-US" sz="2800" b="0" i="0" u="none" strike="noStrike" kern="1200" cap="none" spc="0" normalizeH="0" baseline="0" noProof="0" dirty="0">
                <a:ln>
                  <a:noFill/>
                </a:ln>
                <a:solidFill>
                  <a:prstClr val="black"/>
                </a:solidFill>
                <a:effectLst/>
                <a:uLnTx/>
                <a:uFillTx/>
                <a:cs typeface="+mn-ea"/>
                <a:sym typeface="+mn-lt"/>
              </a:rPr>
              <a:t>                            放下</a:t>
            </a:r>
            <a:endParaRPr kumimoji="0" lang="en-US" altLang="zh-CN" sz="2800" b="0" i="0" u="none" strike="noStrike" kern="1200" cap="none" spc="0" normalizeH="0" baseline="0" noProof="0" dirty="0">
              <a:ln>
                <a:noFill/>
              </a:ln>
              <a:solidFill>
                <a:prstClr val="black"/>
              </a:solidFill>
              <a:effectLst/>
              <a:uLnTx/>
              <a:uFillTx/>
              <a:cs typeface="+mn-ea"/>
              <a:sym typeface="+mn-lt"/>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cs typeface="+mn-ea"/>
                <a:sym typeface="+mn-lt"/>
              </a:rPr>
              <a:t>走                             希望。     </a:t>
            </a:r>
            <a:endParaRPr kumimoji="0" lang="en-US" altLang="zh-CN" sz="2800" b="0" i="0" u="none" strike="noStrike" kern="1200" cap="none" spc="0" normalizeH="0" baseline="0" noProof="0" dirty="0">
              <a:ln>
                <a:noFill/>
              </a:ln>
              <a:solidFill>
                <a:prstClr val="black"/>
              </a:solidFill>
              <a:effectLst/>
              <a:uLnTx/>
              <a:uFillTx/>
              <a:cs typeface="+mn-ea"/>
              <a:sym typeface="+mn-lt"/>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cs typeface="+mn-ea"/>
                <a:sym typeface="+mn-lt"/>
              </a:rPr>
              <a:t>因                             古代用来耕田的一种农具。</a:t>
            </a:r>
            <a:endParaRPr kumimoji="0" lang="en-US" altLang="zh-CN" sz="2800" b="0" i="0" u="none" strike="noStrike" kern="1200" cap="none" spc="0" normalizeH="0" baseline="0" noProof="0" dirty="0">
              <a:ln>
                <a:noFill/>
              </a:ln>
              <a:solidFill>
                <a:prstClr val="black"/>
              </a:solidFill>
              <a:effectLst/>
              <a:uLnTx/>
              <a:uFillTx/>
              <a:cs typeface="+mn-ea"/>
              <a:sym typeface="+mn-lt"/>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cs typeface="+mn-ea"/>
                <a:sym typeface="+mn-lt"/>
              </a:rPr>
              <a:t>释                             露在地面上的树的根或茎。</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cs typeface="+mn-ea"/>
                <a:sym typeface="+mn-lt"/>
              </a:rPr>
              <a:t>冀                             跑。</a:t>
            </a:r>
            <a:endParaRPr kumimoji="0" lang="en-US" altLang="zh-CN" sz="2800" b="0" i="0" u="none" strike="noStrike" kern="1200" cap="none" spc="0" normalizeH="0" baseline="0" noProof="0" dirty="0">
              <a:ln>
                <a:noFill/>
              </a:ln>
              <a:solidFill>
                <a:prstClr val="black"/>
              </a:solidFill>
              <a:effectLst/>
              <a:uLnTx/>
              <a:uFillTx/>
              <a:cs typeface="+mn-ea"/>
              <a:sym typeface="+mn-lt"/>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cs typeface="+mn-ea"/>
                <a:sym typeface="+mn-lt"/>
              </a:rPr>
              <a:t>耒                            于是。</a:t>
            </a:r>
          </a:p>
        </p:txBody>
      </p:sp>
      <p:cxnSp>
        <p:nvCxnSpPr>
          <p:cNvPr id="5" name="直接连接符 4"/>
          <p:cNvCxnSpPr/>
          <p:nvPr/>
        </p:nvCxnSpPr>
        <p:spPr>
          <a:xfrm>
            <a:off x="1702399" y="2663824"/>
            <a:ext cx="2809884" cy="1844127"/>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1651478" y="3237440"/>
            <a:ext cx="2809884" cy="1844127"/>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658753" y="3933536"/>
            <a:ext cx="2809884" cy="1844127"/>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1615106" y="2603826"/>
            <a:ext cx="2853531" cy="1890627"/>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1702398" y="3237440"/>
            <a:ext cx="2847797" cy="18904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1702397" y="3898195"/>
            <a:ext cx="2900816" cy="187946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3222" y="2721109"/>
            <a:ext cx="3028950" cy="40100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60384" y="323334"/>
            <a:ext cx="1447832" cy="461665"/>
          </a:xfrm>
          <a:prstGeom prst="rect">
            <a:avLst/>
          </a:prstGeom>
        </p:spPr>
        <p:txBody>
          <a:bodyPr wrap="none">
            <a:spAutoFit/>
          </a:bodyPr>
          <a:lstStyle/>
          <a:p>
            <a:pPr lvl="0" algn="dist"/>
            <a:r>
              <a:rPr lang="zh-CN" altLang="en-US" sz="2400" b="1" dirty="0">
                <a:solidFill>
                  <a:prstClr val="black"/>
                </a:solidFill>
                <a:cs typeface="+mn-ea"/>
                <a:sym typeface="+mn-lt"/>
              </a:rPr>
              <a:t>字词揭秘</a:t>
            </a:r>
          </a:p>
        </p:txBody>
      </p:sp>
      <p:sp>
        <p:nvSpPr>
          <p:cNvPr id="3" name="文本框 2"/>
          <p:cNvSpPr txBox="1"/>
          <p:nvPr/>
        </p:nvSpPr>
        <p:spPr>
          <a:xfrm>
            <a:off x="916041" y="1291248"/>
            <a:ext cx="110799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5B9BD5"/>
                </a:solidFill>
                <a:effectLst/>
                <a:uLnTx/>
                <a:uFillTx/>
                <a:cs typeface="+mn-ea"/>
                <a:sym typeface="+mn-lt"/>
              </a:rPr>
              <a:t>我会写</a:t>
            </a:r>
          </a:p>
        </p:txBody>
      </p:sp>
      <p:graphicFrame>
        <p:nvGraphicFramePr>
          <p:cNvPr id="4" name="Group 47"/>
          <p:cNvGraphicFramePr>
            <a:graphicFrameLocks noGrp="1"/>
          </p:cNvGraphicFramePr>
          <p:nvPr/>
        </p:nvGraphicFramePr>
        <p:xfrm>
          <a:off x="1462157" y="2101127"/>
          <a:ext cx="900113" cy="900113"/>
        </p:xfrm>
        <a:graphic>
          <a:graphicData uri="http://schemas.openxmlformats.org/drawingml/2006/table">
            <a:tbl>
              <a:tblPr/>
              <a:tblGrid>
                <a:gridCol w="446230">
                  <a:extLst>
                    <a:ext uri="{9D8B030D-6E8A-4147-A177-3AD203B41FA5}">
                      <a16:colId xmlns:a16="http://schemas.microsoft.com/office/drawing/2014/main" val="20000"/>
                    </a:ext>
                  </a:extLst>
                </a:gridCol>
                <a:gridCol w="453883">
                  <a:extLst>
                    <a:ext uri="{9D8B030D-6E8A-4147-A177-3AD203B41FA5}">
                      <a16:colId xmlns:a16="http://schemas.microsoft.com/office/drawing/2014/main" val="20001"/>
                    </a:ext>
                  </a:extLst>
                </a:gridCol>
              </a:tblGrid>
              <a:tr h="447941">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mn-lt"/>
                        <a:ea typeface="+mn-ea"/>
                        <a:cs typeface="+mn-ea"/>
                        <a:sym typeface="+mn-lt"/>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mn-lt"/>
                        <a:ea typeface="+mn-ea"/>
                        <a:cs typeface="+mn-ea"/>
                        <a:sym typeface="+mn-lt"/>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0"/>
                  </a:ext>
                </a:extLst>
              </a:tr>
              <a:tr h="452172">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mn-lt"/>
                        <a:ea typeface="+mn-ea"/>
                        <a:cs typeface="+mn-ea"/>
                        <a:sym typeface="+mn-lt"/>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mn-lt"/>
                        <a:ea typeface="+mn-ea"/>
                        <a:cs typeface="+mn-ea"/>
                        <a:sym typeface="+mn-lt"/>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1"/>
                  </a:ext>
                </a:extLst>
              </a:tr>
            </a:tbl>
          </a:graphicData>
        </a:graphic>
      </p:graphicFrame>
      <p:graphicFrame>
        <p:nvGraphicFramePr>
          <p:cNvPr id="5" name="Group 47"/>
          <p:cNvGraphicFramePr>
            <a:graphicFrameLocks noGrp="1"/>
          </p:cNvGraphicFramePr>
          <p:nvPr/>
        </p:nvGraphicFramePr>
        <p:xfrm>
          <a:off x="2627343" y="2086661"/>
          <a:ext cx="900113" cy="900113"/>
        </p:xfrm>
        <a:graphic>
          <a:graphicData uri="http://schemas.openxmlformats.org/drawingml/2006/table">
            <a:tbl>
              <a:tblPr/>
              <a:tblGrid>
                <a:gridCol w="446230">
                  <a:extLst>
                    <a:ext uri="{9D8B030D-6E8A-4147-A177-3AD203B41FA5}">
                      <a16:colId xmlns:a16="http://schemas.microsoft.com/office/drawing/2014/main" val="20000"/>
                    </a:ext>
                  </a:extLst>
                </a:gridCol>
                <a:gridCol w="453883">
                  <a:extLst>
                    <a:ext uri="{9D8B030D-6E8A-4147-A177-3AD203B41FA5}">
                      <a16:colId xmlns:a16="http://schemas.microsoft.com/office/drawing/2014/main" val="20001"/>
                    </a:ext>
                  </a:extLst>
                </a:gridCol>
              </a:tblGrid>
              <a:tr h="447941">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mn-lt"/>
                        <a:ea typeface="+mn-ea"/>
                        <a:cs typeface="+mn-ea"/>
                        <a:sym typeface="+mn-lt"/>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mn-lt"/>
                        <a:ea typeface="+mn-ea"/>
                        <a:cs typeface="+mn-ea"/>
                        <a:sym typeface="+mn-lt"/>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0"/>
                  </a:ext>
                </a:extLst>
              </a:tr>
              <a:tr h="452172">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mn-lt"/>
                        <a:ea typeface="+mn-ea"/>
                        <a:cs typeface="+mn-ea"/>
                        <a:sym typeface="+mn-lt"/>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mn-lt"/>
                        <a:ea typeface="+mn-ea"/>
                        <a:cs typeface="+mn-ea"/>
                        <a:sym typeface="+mn-lt"/>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7" name="Group 47"/>
          <p:cNvGraphicFramePr>
            <a:graphicFrameLocks noGrp="1"/>
          </p:cNvGraphicFramePr>
          <p:nvPr/>
        </p:nvGraphicFramePr>
        <p:xfrm>
          <a:off x="3744943" y="2086661"/>
          <a:ext cx="900113" cy="900113"/>
        </p:xfrm>
        <a:graphic>
          <a:graphicData uri="http://schemas.openxmlformats.org/drawingml/2006/table">
            <a:tbl>
              <a:tblPr/>
              <a:tblGrid>
                <a:gridCol w="446230">
                  <a:extLst>
                    <a:ext uri="{9D8B030D-6E8A-4147-A177-3AD203B41FA5}">
                      <a16:colId xmlns:a16="http://schemas.microsoft.com/office/drawing/2014/main" val="20000"/>
                    </a:ext>
                  </a:extLst>
                </a:gridCol>
                <a:gridCol w="453883">
                  <a:extLst>
                    <a:ext uri="{9D8B030D-6E8A-4147-A177-3AD203B41FA5}">
                      <a16:colId xmlns:a16="http://schemas.microsoft.com/office/drawing/2014/main" val="20001"/>
                    </a:ext>
                  </a:extLst>
                </a:gridCol>
              </a:tblGrid>
              <a:tr h="447941">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mn-lt"/>
                        <a:ea typeface="+mn-ea"/>
                        <a:cs typeface="+mn-ea"/>
                        <a:sym typeface="+mn-lt"/>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mn-lt"/>
                        <a:ea typeface="+mn-ea"/>
                        <a:cs typeface="+mn-ea"/>
                        <a:sym typeface="+mn-lt"/>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0"/>
                  </a:ext>
                </a:extLst>
              </a:tr>
              <a:tr h="452172">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mn-lt"/>
                        <a:ea typeface="+mn-ea"/>
                        <a:cs typeface="+mn-ea"/>
                        <a:sym typeface="+mn-lt"/>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mn-lt"/>
                        <a:ea typeface="+mn-ea"/>
                        <a:cs typeface="+mn-ea"/>
                        <a:sym typeface="+mn-lt"/>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1"/>
                  </a:ext>
                </a:extLst>
              </a:tr>
            </a:tbl>
          </a:graphicData>
        </a:graphic>
      </p:graphicFrame>
      <p:graphicFrame>
        <p:nvGraphicFramePr>
          <p:cNvPr id="8" name="Group 47"/>
          <p:cNvGraphicFramePr>
            <a:graphicFrameLocks noGrp="1"/>
          </p:cNvGraphicFramePr>
          <p:nvPr/>
        </p:nvGraphicFramePr>
        <p:xfrm>
          <a:off x="4849843" y="2086661"/>
          <a:ext cx="900113" cy="900113"/>
        </p:xfrm>
        <a:graphic>
          <a:graphicData uri="http://schemas.openxmlformats.org/drawingml/2006/table">
            <a:tbl>
              <a:tblPr/>
              <a:tblGrid>
                <a:gridCol w="446230">
                  <a:extLst>
                    <a:ext uri="{9D8B030D-6E8A-4147-A177-3AD203B41FA5}">
                      <a16:colId xmlns:a16="http://schemas.microsoft.com/office/drawing/2014/main" val="20000"/>
                    </a:ext>
                  </a:extLst>
                </a:gridCol>
                <a:gridCol w="453883">
                  <a:extLst>
                    <a:ext uri="{9D8B030D-6E8A-4147-A177-3AD203B41FA5}">
                      <a16:colId xmlns:a16="http://schemas.microsoft.com/office/drawing/2014/main" val="20001"/>
                    </a:ext>
                  </a:extLst>
                </a:gridCol>
              </a:tblGrid>
              <a:tr h="447941">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mn-lt"/>
                        <a:ea typeface="+mn-ea"/>
                        <a:cs typeface="+mn-ea"/>
                        <a:sym typeface="+mn-lt"/>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mn-lt"/>
                        <a:ea typeface="+mn-ea"/>
                        <a:cs typeface="+mn-ea"/>
                        <a:sym typeface="+mn-lt"/>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0"/>
                  </a:ext>
                </a:extLst>
              </a:tr>
              <a:tr h="452172">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mn-lt"/>
                        <a:ea typeface="+mn-ea"/>
                        <a:cs typeface="+mn-ea"/>
                        <a:sym typeface="+mn-lt"/>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mn-lt"/>
                        <a:ea typeface="+mn-ea"/>
                        <a:cs typeface="+mn-ea"/>
                        <a:sym typeface="+mn-lt"/>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9" name="Group 47"/>
          <p:cNvGraphicFramePr>
            <a:graphicFrameLocks noGrp="1"/>
          </p:cNvGraphicFramePr>
          <p:nvPr/>
        </p:nvGraphicFramePr>
        <p:xfrm>
          <a:off x="6011893" y="2086661"/>
          <a:ext cx="900113" cy="900113"/>
        </p:xfrm>
        <a:graphic>
          <a:graphicData uri="http://schemas.openxmlformats.org/drawingml/2006/table">
            <a:tbl>
              <a:tblPr/>
              <a:tblGrid>
                <a:gridCol w="446230">
                  <a:extLst>
                    <a:ext uri="{9D8B030D-6E8A-4147-A177-3AD203B41FA5}">
                      <a16:colId xmlns:a16="http://schemas.microsoft.com/office/drawing/2014/main" val="20000"/>
                    </a:ext>
                  </a:extLst>
                </a:gridCol>
                <a:gridCol w="453883">
                  <a:extLst>
                    <a:ext uri="{9D8B030D-6E8A-4147-A177-3AD203B41FA5}">
                      <a16:colId xmlns:a16="http://schemas.microsoft.com/office/drawing/2014/main" val="20001"/>
                    </a:ext>
                  </a:extLst>
                </a:gridCol>
              </a:tblGrid>
              <a:tr h="447941">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mn-lt"/>
                        <a:ea typeface="+mn-ea"/>
                        <a:cs typeface="+mn-ea"/>
                        <a:sym typeface="+mn-lt"/>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mn-lt"/>
                        <a:ea typeface="+mn-ea"/>
                        <a:cs typeface="+mn-ea"/>
                        <a:sym typeface="+mn-lt"/>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0"/>
                  </a:ext>
                </a:extLst>
              </a:tr>
              <a:tr h="452172">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mn-lt"/>
                        <a:ea typeface="+mn-ea"/>
                        <a:cs typeface="+mn-ea"/>
                        <a:sym typeface="+mn-lt"/>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mn-lt"/>
                        <a:ea typeface="+mn-ea"/>
                        <a:cs typeface="+mn-ea"/>
                        <a:sym typeface="+mn-lt"/>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1"/>
                  </a:ext>
                </a:extLst>
              </a:tr>
            </a:tbl>
          </a:graphicData>
        </a:graphic>
      </p:graphicFrame>
      <p:graphicFrame>
        <p:nvGraphicFramePr>
          <p:cNvPr id="10" name="Group 47"/>
          <p:cNvGraphicFramePr>
            <a:graphicFrameLocks noGrp="1"/>
          </p:cNvGraphicFramePr>
          <p:nvPr/>
        </p:nvGraphicFramePr>
        <p:xfrm>
          <a:off x="2080234" y="3735354"/>
          <a:ext cx="898525" cy="900113"/>
        </p:xfrm>
        <a:graphic>
          <a:graphicData uri="http://schemas.openxmlformats.org/drawingml/2006/table">
            <a:tbl>
              <a:tblPr/>
              <a:tblGrid>
                <a:gridCol w="445443">
                  <a:extLst>
                    <a:ext uri="{9D8B030D-6E8A-4147-A177-3AD203B41FA5}">
                      <a16:colId xmlns:a16="http://schemas.microsoft.com/office/drawing/2014/main" val="20000"/>
                    </a:ext>
                  </a:extLst>
                </a:gridCol>
                <a:gridCol w="453082">
                  <a:extLst>
                    <a:ext uri="{9D8B030D-6E8A-4147-A177-3AD203B41FA5}">
                      <a16:colId xmlns:a16="http://schemas.microsoft.com/office/drawing/2014/main" val="20001"/>
                    </a:ext>
                  </a:extLst>
                </a:gridCol>
              </a:tblGrid>
              <a:tr h="447941">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mn-lt"/>
                        <a:ea typeface="+mn-ea"/>
                        <a:cs typeface="+mn-ea"/>
                        <a:sym typeface="+mn-lt"/>
                      </a:endParaRPr>
                    </a:p>
                  </a:txBody>
                  <a:tcPr marL="91299" marR="91299"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mn-lt"/>
                        <a:ea typeface="+mn-ea"/>
                        <a:cs typeface="+mn-ea"/>
                        <a:sym typeface="+mn-lt"/>
                      </a:endParaRPr>
                    </a:p>
                  </a:txBody>
                  <a:tcPr marL="91299" marR="91299"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0"/>
                  </a:ext>
                </a:extLst>
              </a:tr>
              <a:tr h="452172">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mn-lt"/>
                        <a:ea typeface="+mn-ea"/>
                        <a:cs typeface="+mn-ea"/>
                        <a:sym typeface="+mn-lt"/>
                      </a:endParaRPr>
                    </a:p>
                  </a:txBody>
                  <a:tcPr marL="91299" marR="91299"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mn-lt"/>
                        <a:ea typeface="+mn-ea"/>
                        <a:cs typeface="+mn-ea"/>
                        <a:sym typeface="+mn-lt"/>
                      </a:endParaRPr>
                    </a:p>
                  </a:txBody>
                  <a:tcPr marL="91299" marR="91299"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1"/>
                  </a:ext>
                </a:extLst>
              </a:tr>
            </a:tbl>
          </a:graphicData>
        </a:graphic>
      </p:graphicFrame>
      <p:graphicFrame>
        <p:nvGraphicFramePr>
          <p:cNvPr id="11" name="Group 47"/>
          <p:cNvGraphicFramePr>
            <a:graphicFrameLocks noGrp="1"/>
          </p:cNvGraphicFramePr>
          <p:nvPr/>
        </p:nvGraphicFramePr>
        <p:xfrm>
          <a:off x="3261323" y="3712457"/>
          <a:ext cx="898525" cy="900113"/>
        </p:xfrm>
        <a:graphic>
          <a:graphicData uri="http://schemas.openxmlformats.org/drawingml/2006/table">
            <a:tbl>
              <a:tblPr/>
              <a:tblGrid>
                <a:gridCol w="445443">
                  <a:extLst>
                    <a:ext uri="{9D8B030D-6E8A-4147-A177-3AD203B41FA5}">
                      <a16:colId xmlns:a16="http://schemas.microsoft.com/office/drawing/2014/main" val="20000"/>
                    </a:ext>
                  </a:extLst>
                </a:gridCol>
                <a:gridCol w="453082">
                  <a:extLst>
                    <a:ext uri="{9D8B030D-6E8A-4147-A177-3AD203B41FA5}">
                      <a16:colId xmlns:a16="http://schemas.microsoft.com/office/drawing/2014/main" val="20001"/>
                    </a:ext>
                  </a:extLst>
                </a:gridCol>
              </a:tblGrid>
              <a:tr h="447941">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mn-lt"/>
                        <a:ea typeface="+mn-ea"/>
                        <a:cs typeface="+mn-ea"/>
                        <a:sym typeface="+mn-lt"/>
                      </a:endParaRPr>
                    </a:p>
                  </a:txBody>
                  <a:tcPr marL="91299" marR="91299"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mn-lt"/>
                        <a:ea typeface="+mn-ea"/>
                        <a:cs typeface="+mn-ea"/>
                        <a:sym typeface="+mn-lt"/>
                      </a:endParaRPr>
                    </a:p>
                  </a:txBody>
                  <a:tcPr marL="91299" marR="91299"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0"/>
                  </a:ext>
                </a:extLst>
              </a:tr>
              <a:tr h="452172">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mn-lt"/>
                        <a:ea typeface="+mn-ea"/>
                        <a:cs typeface="+mn-ea"/>
                        <a:sym typeface="+mn-lt"/>
                      </a:endParaRPr>
                    </a:p>
                  </a:txBody>
                  <a:tcPr marL="91299" marR="91299"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mn-lt"/>
                        <a:ea typeface="+mn-ea"/>
                        <a:cs typeface="+mn-ea"/>
                        <a:sym typeface="+mn-lt"/>
                      </a:endParaRPr>
                    </a:p>
                  </a:txBody>
                  <a:tcPr marL="91299" marR="91299"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12" name="Group 47"/>
          <p:cNvGraphicFramePr>
            <a:graphicFrameLocks noGrp="1"/>
          </p:cNvGraphicFramePr>
          <p:nvPr/>
        </p:nvGraphicFramePr>
        <p:xfrm>
          <a:off x="4382051" y="3718709"/>
          <a:ext cx="900112" cy="900113"/>
        </p:xfrm>
        <a:graphic>
          <a:graphicData uri="http://schemas.openxmlformats.org/drawingml/2006/table">
            <a:tbl>
              <a:tblPr/>
              <a:tblGrid>
                <a:gridCol w="446230">
                  <a:extLst>
                    <a:ext uri="{9D8B030D-6E8A-4147-A177-3AD203B41FA5}">
                      <a16:colId xmlns:a16="http://schemas.microsoft.com/office/drawing/2014/main" val="20000"/>
                    </a:ext>
                  </a:extLst>
                </a:gridCol>
                <a:gridCol w="453882">
                  <a:extLst>
                    <a:ext uri="{9D8B030D-6E8A-4147-A177-3AD203B41FA5}">
                      <a16:colId xmlns:a16="http://schemas.microsoft.com/office/drawing/2014/main" val="20001"/>
                    </a:ext>
                  </a:extLst>
                </a:gridCol>
              </a:tblGrid>
              <a:tr h="447941">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mn-lt"/>
                        <a:ea typeface="+mn-ea"/>
                        <a:cs typeface="+mn-ea"/>
                        <a:sym typeface="+mn-lt"/>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mn-lt"/>
                        <a:ea typeface="+mn-ea"/>
                        <a:cs typeface="+mn-ea"/>
                        <a:sym typeface="+mn-lt"/>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0"/>
                  </a:ext>
                </a:extLst>
              </a:tr>
              <a:tr h="452172">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mn-lt"/>
                        <a:ea typeface="+mn-ea"/>
                        <a:cs typeface="+mn-ea"/>
                        <a:sym typeface="+mn-lt"/>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mn-lt"/>
                        <a:ea typeface="+mn-ea"/>
                        <a:cs typeface="+mn-ea"/>
                        <a:sym typeface="+mn-lt"/>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1"/>
                  </a:ext>
                </a:extLst>
              </a:tr>
            </a:tbl>
          </a:graphicData>
        </a:graphic>
      </p:graphicFrame>
      <p:graphicFrame>
        <p:nvGraphicFramePr>
          <p:cNvPr id="13" name="Group 47"/>
          <p:cNvGraphicFramePr>
            <a:graphicFrameLocks noGrp="1"/>
          </p:cNvGraphicFramePr>
          <p:nvPr/>
        </p:nvGraphicFramePr>
        <p:xfrm>
          <a:off x="5504366" y="3750158"/>
          <a:ext cx="900113" cy="900113"/>
        </p:xfrm>
        <a:graphic>
          <a:graphicData uri="http://schemas.openxmlformats.org/drawingml/2006/table">
            <a:tbl>
              <a:tblPr/>
              <a:tblGrid>
                <a:gridCol w="446230">
                  <a:extLst>
                    <a:ext uri="{9D8B030D-6E8A-4147-A177-3AD203B41FA5}">
                      <a16:colId xmlns:a16="http://schemas.microsoft.com/office/drawing/2014/main" val="20000"/>
                    </a:ext>
                  </a:extLst>
                </a:gridCol>
                <a:gridCol w="453883">
                  <a:extLst>
                    <a:ext uri="{9D8B030D-6E8A-4147-A177-3AD203B41FA5}">
                      <a16:colId xmlns:a16="http://schemas.microsoft.com/office/drawing/2014/main" val="20001"/>
                    </a:ext>
                  </a:extLst>
                </a:gridCol>
              </a:tblGrid>
              <a:tr h="447941">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mn-lt"/>
                        <a:ea typeface="+mn-ea"/>
                        <a:cs typeface="+mn-ea"/>
                        <a:sym typeface="+mn-lt"/>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mn-lt"/>
                        <a:ea typeface="+mn-ea"/>
                        <a:cs typeface="+mn-ea"/>
                        <a:sym typeface="+mn-lt"/>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0"/>
                  </a:ext>
                </a:extLst>
              </a:tr>
              <a:tr h="452172">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mn-lt"/>
                        <a:ea typeface="+mn-ea"/>
                        <a:cs typeface="+mn-ea"/>
                        <a:sym typeface="+mn-lt"/>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mn-lt"/>
                        <a:ea typeface="+mn-ea"/>
                        <a:cs typeface="+mn-ea"/>
                        <a:sym typeface="+mn-lt"/>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1"/>
                  </a:ext>
                </a:extLst>
              </a:tr>
            </a:tbl>
          </a:graphicData>
        </a:graphic>
      </p:graphicFrame>
      <p:sp>
        <p:nvSpPr>
          <p:cNvPr id="14" name="矩形 13">
            <a:hlinkClick r:id="rId2" action="ppaction://hlinksldjump"/>
          </p:cNvPr>
          <p:cNvSpPr/>
          <p:nvPr/>
        </p:nvSpPr>
        <p:spPr>
          <a:xfrm>
            <a:off x="1471668" y="2108140"/>
            <a:ext cx="896399" cy="92333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solidFill>
                    <a:prstClr val="white"/>
                  </a:solidFill>
                </a:ln>
                <a:solidFill>
                  <a:srgbClr val="C00000"/>
                </a:solidFill>
                <a:effectLst/>
                <a:uLnTx/>
                <a:uFillTx/>
                <a:cs typeface="+mn-ea"/>
                <a:sym typeface="+mn-lt"/>
              </a:rPr>
              <a:t>守</a:t>
            </a:r>
            <a:endParaRPr kumimoji="0" lang="zh-CN" altLang="en-US" sz="2000" b="0" i="0" u="none" strike="noStrike" kern="1200" cap="none" spc="0" normalizeH="0" baseline="0" noProof="0" dirty="0">
              <a:ln>
                <a:solidFill>
                  <a:prstClr val="white"/>
                </a:solidFill>
              </a:ln>
              <a:solidFill>
                <a:srgbClr val="C00000"/>
              </a:solidFill>
              <a:effectLst/>
              <a:uLnTx/>
              <a:uFillTx/>
              <a:cs typeface="+mn-ea"/>
              <a:sym typeface="+mn-lt"/>
            </a:endParaRPr>
          </a:p>
        </p:txBody>
      </p:sp>
      <p:sp>
        <p:nvSpPr>
          <p:cNvPr id="15" name="矩形 14">
            <a:hlinkClick r:id="" action="ppaction://noaction"/>
          </p:cNvPr>
          <p:cNvSpPr/>
          <p:nvPr/>
        </p:nvSpPr>
        <p:spPr>
          <a:xfrm>
            <a:off x="2628108" y="2091718"/>
            <a:ext cx="896399" cy="92333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solidFill>
                    <a:prstClr val="white"/>
                  </a:solidFill>
                </a:ln>
                <a:solidFill>
                  <a:srgbClr val="C00000"/>
                </a:solidFill>
                <a:effectLst/>
                <a:uLnTx/>
                <a:uFillTx/>
                <a:cs typeface="+mn-ea"/>
                <a:sym typeface="+mn-lt"/>
              </a:rPr>
              <a:t>株</a:t>
            </a:r>
          </a:p>
        </p:txBody>
      </p:sp>
      <p:sp>
        <p:nvSpPr>
          <p:cNvPr id="16" name="矩形 15">
            <a:hlinkClick r:id="" action="ppaction://noaction"/>
          </p:cNvPr>
          <p:cNvSpPr/>
          <p:nvPr/>
        </p:nvSpPr>
        <p:spPr>
          <a:xfrm>
            <a:off x="3755103" y="2091718"/>
            <a:ext cx="896399" cy="92333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solidFill>
                    <a:prstClr val="white"/>
                  </a:solidFill>
                </a:ln>
                <a:solidFill>
                  <a:srgbClr val="C00000"/>
                </a:solidFill>
                <a:effectLst/>
                <a:uLnTx/>
                <a:uFillTx/>
                <a:cs typeface="+mn-ea"/>
                <a:sym typeface="+mn-lt"/>
              </a:rPr>
              <a:t>待</a:t>
            </a:r>
          </a:p>
        </p:txBody>
      </p:sp>
      <p:sp>
        <p:nvSpPr>
          <p:cNvPr id="17" name="矩形 16">
            <a:hlinkClick r:id="rId3" action="ppaction://hlinksldjump"/>
          </p:cNvPr>
          <p:cNvSpPr/>
          <p:nvPr/>
        </p:nvSpPr>
        <p:spPr>
          <a:xfrm>
            <a:off x="4850451" y="2091718"/>
            <a:ext cx="896399" cy="92333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solidFill>
                    <a:prstClr val="white"/>
                  </a:solidFill>
                </a:ln>
                <a:solidFill>
                  <a:srgbClr val="C00000"/>
                </a:solidFill>
                <a:effectLst/>
                <a:uLnTx/>
                <a:uFillTx/>
                <a:cs typeface="+mn-ea"/>
                <a:sym typeface="+mn-lt"/>
              </a:rPr>
              <a:t>宋</a:t>
            </a:r>
          </a:p>
        </p:txBody>
      </p:sp>
      <p:sp>
        <p:nvSpPr>
          <p:cNvPr id="18" name="矩形 17">
            <a:hlinkClick r:id="rId4" action="ppaction://hlinksldjump"/>
          </p:cNvPr>
          <p:cNvSpPr/>
          <p:nvPr/>
        </p:nvSpPr>
        <p:spPr>
          <a:xfrm>
            <a:off x="6022987" y="2091718"/>
            <a:ext cx="896399" cy="92333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solidFill>
                    <a:prstClr val="white"/>
                  </a:solidFill>
                </a:ln>
                <a:solidFill>
                  <a:srgbClr val="C00000"/>
                </a:solidFill>
                <a:effectLst/>
                <a:uLnTx/>
                <a:uFillTx/>
                <a:cs typeface="+mn-ea"/>
                <a:sym typeface="+mn-lt"/>
              </a:rPr>
              <a:t>耕</a:t>
            </a:r>
          </a:p>
        </p:txBody>
      </p:sp>
      <p:sp>
        <p:nvSpPr>
          <p:cNvPr id="19" name="矩形 18">
            <a:hlinkClick r:id="" action="ppaction://noaction"/>
          </p:cNvPr>
          <p:cNvSpPr/>
          <p:nvPr/>
        </p:nvSpPr>
        <p:spPr>
          <a:xfrm>
            <a:off x="2089311" y="3700848"/>
            <a:ext cx="896399" cy="92333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solidFill>
                    <a:prstClr val="white"/>
                  </a:solidFill>
                </a:ln>
                <a:solidFill>
                  <a:srgbClr val="C00000"/>
                </a:solidFill>
                <a:effectLst/>
                <a:uLnTx/>
                <a:uFillTx/>
                <a:cs typeface="+mn-ea"/>
                <a:sym typeface="+mn-lt"/>
              </a:rPr>
              <a:t>触</a:t>
            </a:r>
          </a:p>
        </p:txBody>
      </p:sp>
      <p:sp>
        <p:nvSpPr>
          <p:cNvPr id="20" name="矩形 19">
            <a:hlinkClick r:id="" action="ppaction://noaction"/>
          </p:cNvPr>
          <p:cNvSpPr/>
          <p:nvPr/>
        </p:nvSpPr>
        <p:spPr>
          <a:xfrm>
            <a:off x="3283905" y="3642429"/>
            <a:ext cx="896399" cy="92333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solidFill>
                    <a:prstClr val="white"/>
                  </a:solidFill>
                </a:ln>
                <a:solidFill>
                  <a:srgbClr val="C00000"/>
                </a:solidFill>
                <a:effectLst/>
                <a:uLnTx/>
                <a:uFillTx/>
                <a:cs typeface="+mn-ea"/>
                <a:sym typeface="+mn-lt"/>
              </a:rPr>
              <a:t>颈</a:t>
            </a:r>
          </a:p>
        </p:txBody>
      </p:sp>
      <p:sp>
        <p:nvSpPr>
          <p:cNvPr id="21" name="矩形 20">
            <a:hlinkClick r:id="" action="ppaction://noaction"/>
          </p:cNvPr>
          <p:cNvSpPr/>
          <p:nvPr/>
        </p:nvSpPr>
        <p:spPr>
          <a:xfrm>
            <a:off x="4391922" y="3689240"/>
            <a:ext cx="896399" cy="92333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solidFill>
                    <a:prstClr val="white"/>
                  </a:solidFill>
                </a:ln>
                <a:solidFill>
                  <a:srgbClr val="C00000"/>
                </a:solidFill>
                <a:effectLst/>
                <a:uLnTx/>
                <a:uFillTx/>
                <a:cs typeface="+mn-ea"/>
                <a:sym typeface="+mn-lt"/>
              </a:rPr>
              <a:t>释</a:t>
            </a:r>
          </a:p>
        </p:txBody>
      </p:sp>
      <p:sp>
        <p:nvSpPr>
          <p:cNvPr id="22" name="矩形 21">
            <a:hlinkClick r:id="" action="ppaction://noaction"/>
          </p:cNvPr>
          <p:cNvSpPr/>
          <p:nvPr/>
        </p:nvSpPr>
        <p:spPr>
          <a:xfrm>
            <a:off x="5485028" y="3717715"/>
            <a:ext cx="896399" cy="92333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solidFill>
                    <a:prstClr val="white"/>
                  </a:solidFill>
                </a:ln>
                <a:solidFill>
                  <a:srgbClr val="C00000"/>
                </a:solidFill>
                <a:effectLst/>
                <a:uLnTx/>
                <a:uFillTx/>
                <a:cs typeface="+mn-ea"/>
                <a:sym typeface="+mn-lt"/>
              </a:rPr>
              <a:t>其</a:t>
            </a:r>
          </a:p>
        </p:txBody>
      </p:sp>
      <p:sp>
        <p:nvSpPr>
          <p:cNvPr id="23" name="文本框 22"/>
          <p:cNvSpPr txBox="1"/>
          <p:nvPr/>
        </p:nvSpPr>
        <p:spPr>
          <a:xfrm>
            <a:off x="7193318" y="1124954"/>
            <a:ext cx="2424430" cy="890171"/>
          </a:xfrm>
          <a:prstGeom prst="cloudCallout">
            <a:avLst>
              <a:gd name="adj1" fmla="val 45977"/>
              <a:gd name="adj2" fmla="val 152743"/>
            </a:avLst>
          </a:prstGeom>
          <a:noFill/>
          <a:ln>
            <a:solidFill>
              <a:schemeClr val="accent2">
                <a:lumMod val="7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5B9BD5"/>
                </a:solidFill>
                <a:effectLst/>
                <a:uLnTx/>
                <a:uFillTx/>
                <a:cs typeface="+mn-ea"/>
                <a:sym typeface="+mn-lt"/>
              </a:rPr>
              <a:t>我会写</a:t>
            </a:r>
          </a:p>
        </p:txBody>
      </p:sp>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83222" y="2721109"/>
            <a:ext cx="3028950" cy="4010025"/>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14"/>
                                        </p:tgtEl>
                                        <p:attrNameLst>
                                          <p:attrName>style.color</p:attrName>
                                        </p:attrNameLst>
                                      </p:cBhvr>
                                      <p:to>
                                        <p:clrVal>
                                          <a:schemeClr val="tx1"/>
                                        </p:clrVal>
                                      </p:to>
                                    </p:set>
                                    <p:set>
                                      <p:cBhvr>
                                        <p:cTn id="7" dur="500" fill="hold"/>
                                        <p:tgtEl>
                                          <p:spTgt spid="14"/>
                                        </p:tgtEl>
                                        <p:attrNameLst>
                                          <p:attrName>fillcolor</p:attrName>
                                        </p:attrNameLst>
                                      </p:cBhvr>
                                      <p:to>
                                        <p:clrVal>
                                          <a:schemeClr val="tx1"/>
                                        </p:clrVal>
                                      </p:to>
                                    </p:set>
                                    <p:set>
                                      <p:cBhvr>
                                        <p:cTn id="8" dur="500" fill="hold"/>
                                        <p:tgtEl>
                                          <p:spTgt spid="14"/>
                                        </p:tgtEl>
                                        <p:attrNameLst>
                                          <p:attrName>fill.type</p:attrName>
                                        </p:attrNameLst>
                                      </p:cBhvr>
                                      <p:to>
                                        <p:strVal val="solid"/>
                                      </p:to>
                                    </p:set>
                                  </p:childTnLst>
                                </p:cTn>
                              </p:par>
                            </p:childTnLst>
                          </p:cTn>
                        </p:par>
                      </p:childTnLst>
                    </p:cTn>
                  </p:par>
                </p:childTnLst>
              </p:cTn>
              <p:nextCondLst>
                <p:cond evt="onClick" delay="0">
                  <p:tgtEl>
                    <p:spTgt spid="14"/>
                  </p:tgtEl>
                </p:cond>
              </p:nextCondLst>
            </p:seq>
            <p:seq concurrent="1" nextAc="seek">
              <p:cTn id="9" restart="whenNotActive" fill="hold" evtFilter="cancelBubble" nodeType="interactiveSeq">
                <p:stCondLst>
                  <p:cond evt="onClick" delay="0">
                    <p:tgtEl>
                      <p:spTgt spid="15"/>
                    </p:tgtEl>
                  </p:cond>
                </p:stCondLst>
                <p:endSync evt="end" delay="0">
                  <p:rtn val="all"/>
                </p:endSync>
                <p:childTnLst>
                  <p:par>
                    <p:cTn id="10" fill="hold">
                      <p:stCondLst>
                        <p:cond delay="0"/>
                      </p:stCondLst>
                      <p:childTnLst>
                        <p:par>
                          <p:cTn id="11" fill="hold">
                            <p:stCondLst>
                              <p:cond delay="0"/>
                            </p:stCondLst>
                            <p:childTnLst>
                              <p:par>
                                <p:cTn id="12" presetID="16" presetClass="emph" presetSubtype="0" fill="hold" grpId="0" nodeType="clickEffect">
                                  <p:stCondLst>
                                    <p:cond delay="0"/>
                                  </p:stCondLst>
                                  <p:iterate type="lt">
                                    <p:tmPct val="4000"/>
                                  </p:iterate>
                                  <p:childTnLst>
                                    <p:set>
                                      <p:cBhvr override="childStyle">
                                        <p:cTn id="13" dur="500" fill="hold"/>
                                        <p:tgtEl>
                                          <p:spTgt spid="15"/>
                                        </p:tgtEl>
                                        <p:attrNameLst>
                                          <p:attrName>style.color</p:attrName>
                                        </p:attrNameLst>
                                      </p:cBhvr>
                                      <p:to>
                                        <p:clrVal>
                                          <a:schemeClr val="tx1"/>
                                        </p:clrVal>
                                      </p:to>
                                    </p:set>
                                    <p:set>
                                      <p:cBhvr>
                                        <p:cTn id="14" dur="500" fill="hold"/>
                                        <p:tgtEl>
                                          <p:spTgt spid="15"/>
                                        </p:tgtEl>
                                        <p:attrNameLst>
                                          <p:attrName>fillcolor</p:attrName>
                                        </p:attrNameLst>
                                      </p:cBhvr>
                                      <p:to>
                                        <p:clrVal>
                                          <a:schemeClr val="tx1"/>
                                        </p:clrVal>
                                      </p:to>
                                    </p:set>
                                    <p:set>
                                      <p:cBhvr>
                                        <p:cTn id="15" dur="500" fill="hold"/>
                                        <p:tgtEl>
                                          <p:spTgt spid="15"/>
                                        </p:tgtEl>
                                        <p:attrNameLst>
                                          <p:attrName>fill.type</p:attrName>
                                        </p:attrNameLst>
                                      </p:cBhvr>
                                      <p:to>
                                        <p:strVal val="solid"/>
                                      </p:to>
                                    </p:set>
                                  </p:childTnLst>
                                </p:cTn>
                              </p:par>
                            </p:childTnLst>
                          </p:cTn>
                        </p:par>
                      </p:childTnLst>
                    </p:cTn>
                  </p:par>
                </p:childTnLst>
              </p:cTn>
              <p:nextCondLst>
                <p:cond evt="onClick" delay="0">
                  <p:tgtEl>
                    <p:spTgt spid="15"/>
                  </p:tgtEl>
                </p:cond>
              </p:nextCondLst>
            </p:seq>
            <p:seq concurrent="1" nextAc="seek">
              <p:cTn id="16" restart="whenNotActive" fill="hold" evtFilter="cancelBubble" nodeType="interactiveSeq">
                <p:stCondLst>
                  <p:cond evt="onClick" delay="0">
                    <p:tgtEl>
                      <p:spTgt spid="16"/>
                    </p:tgtEl>
                  </p:cond>
                </p:stCondLst>
                <p:endSync evt="end" delay="0">
                  <p:rtn val="all"/>
                </p:endSync>
                <p:childTnLst>
                  <p:par>
                    <p:cTn id="17" fill="hold">
                      <p:stCondLst>
                        <p:cond delay="0"/>
                      </p:stCondLst>
                      <p:childTnLst>
                        <p:par>
                          <p:cTn id="18" fill="hold">
                            <p:stCondLst>
                              <p:cond delay="0"/>
                            </p:stCondLst>
                            <p:childTnLst>
                              <p:par>
                                <p:cTn id="19" presetID="16" presetClass="emph" presetSubtype="0" fill="hold" grpId="0" nodeType="clickEffect">
                                  <p:stCondLst>
                                    <p:cond delay="0"/>
                                  </p:stCondLst>
                                  <p:iterate type="lt">
                                    <p:tmPct val="4000"/>
                                  </p:iterate>
                                  <p:childTnLst>
                                    <p:set>
                                      <p:cBhvr override="childStyle">
                                        <p:cTn id="20" dur="500" fill="hold"/>
                                        <p:tgtEl>
                                          <p:spTgt spid="16"/>
                                        </p:tgtEl>
                                        <p:attrNameLst>
                                          <p:attrName>style.color</p:attrName>
                                        </p:attrNameLst>
                                      </p:cBhvr>
                                      <p:to>
                                        <p:clrVal>
                                          <a:schemeClr val="tx1"/>
                                        </p:clrVal>
                                      </p:to>
                                    </p:set>
                                    <p:set>
                                      <p:cBhvr>
                                        <p:cTn id="21" dur="500" fill="hold"/>
                                        <p:tgtEl>
                                          <p:spTgt spid="16"/>
                                        </p:tgtEl>
                                        <p:attrNameLst>
                                          <p:attrName>fillcolor</p:attrName>
                                        </p:attrNameLst>
                                      </p:cBhvr>
                                      <p:to>
                                        <p:clrVal>
                                          <a:schemeClr val="tx1"/>
                                        </p:clrVal>
                                      </p:to>
                                    </p:set>
                                    <p:set>
                                      <p:cBhvr>
                                        <p:cTn id="22" dur="500" fill="hold"/>
                                        <p:tgtEl>
                                          <p:spTgt spid="16"/>
                                        </p:tgtEl>
                                        <p:attrNameLst>
                                          <p:attrName>fill.type</p:attrName>
                                        </p:attrNameLst>
                                      </p:cBhvr>
                                      <p:to>
                                        <p:strVal val="solid"/>
                                      </p:to>
                                    </p:set>
                                  </p:childTnLst>
                                </p:cTn>
                              </p:par>
                            </p:childTnLst>
                          </p:cTn>
                        </p:par>
                      </p:childTnLst>
                    </p:cTn>
                  </p:par>
                </p:childTnLst>
              </p:cTn>
              <p:nextCondLst>
                <p:cond evt="onClick" delay="0">
                  <p:tgtEl>
                    <p:spTgt spid="16"/>
                  </p:tgtEl>
                </p:cond>
              </p:nextCondLst>
            </p:seq>
            <p:seq concurrent="1" nextAc="seek">
              <p:cTn id="23" restart="whenNotActive" fill="hold" evtFilter="cancelBubble" nodeType="interactiveSeq">
                <p:stCondLst>
                  <p:cond evt="onClick" delay="0">
                    <p:tgtEl>
                      <p:spTgt spid="17"/>
                    </p:tgtEl>
                  </p:cond>
                </p:stCondLst>
                <p:endSync evt="end" delay="0">
                  <p:rtn val="all"/>
                </p:endSync>
                <p:childTnLst>
                  <p:par>
                    <p:cTn id="24" fill="hold">
                      <p:stCondLst>
                        <p:cond delay="0"/>
                      </p:stCondLst>
                      <p:childTnLst>
                        <p:par>
                          <p:cTn id="25" fill="hold">
                            <p:stCondLst>
                              <p:cond delay="0"/>
                            </p:stCondLst>
                            <p:childTnLst>
                              <p:par>
                                <p:cTn id="26" presetID="16" presetClass="emph" presetSubtype="0" fill="hold" grpId="0" nodeType="clickEffect">
                                  <p:stCondLst>
                                    <p:cond delay="0"/>
                                  </p:stCondLst>
                                  <p:iterate type="lt">
                                    <p:tmPct val="4000"/>
                                  </p:iterate>
                                  <p:childTnLst>
                                    <p:set>
                                      <p:cBhvr override="childStyle">
                                        <p:cTn id="27" dur="500" fill="hold"/>
                                        <p:tgtEl>
                                          <p:spTgt spid="17"/>
                                        </p:tgtEl>
                                        <p:attrNameLst>
                                          <p:attrName>style.color</p:attrName>
                                        </p:attrNameLst>
                                      </p:cBhvr>
                                      <p:to>
                                        <p:clrVal>
                                          <a:schemeClr val="tx1"/>
                                        </p:clrVal>
                                      </p:to>
                                    </p:set>
                                    <p:set>
                                      <p:cBhvr>
                                        <p:cTn id="28" dur="500" fill="hold"/>
                                        <p:tgtEl>
                                          <p:spTgt spid="17"/>
                                        </p:tgtEl>
                                        <p:attrNameLst>
                                          <p:attrName>fillcolor</p:attrName>
                                        </p:attrNameLst>
                                      </p:cBhvr>
                                      <p:to>
                                        <p:clrVal>
                                          <a:schemeClr val="tx1"/>
                                        </p:clrVal>
                                      </p:to>
                                    </p:set>
                                    <p:set>
                                      <p:cBhvr>
                                        <p:cTn id="29" dur="500" fill="hold"/>
                                        <p:tgtEl>
                                          <p:spTgt spid="17"/>
                                        </p:tgtEl>
                                        <p:attrNameLst>
                                          <p:attrName>fill.type</p:attrName>
                                        </p:attrNameLst>
                                      </p:cBhvr>
                                      <p:to>
                                        <p:strVal val="solid"/>
                                      </p:to>
                                    </p:set>
                                  </p:childTnLst>
                                </p:cTn>
                              </p:par>
                            </p:childTnLst>
                          </p:cTn>
                        </p:par>
                      </p:childTnLst>
                    </p:cTn>
                  </p:par>
                </p:childTnLst>
              </p:cTn>
              <p:nextCondLst>
                <p:cond evt="onClick" delay="0">
                  <p:tgtEl>
                    <p:spTgt spid="17"/>
                  </p:tgtEl>
                </p:cond>
              </p:nextCondLst>
            </p:seq>
            <p:seq concurrent="1" nextAc="seek">
              <p:cTn id="30" restart="whenNotActive" fill="hold" evtFilter="cancelBubble" nodeType="interactiveSeq">
                <p:stCondLst>
                  <p:cond evt="onClick" delay="0">
                    <p:tgtEl>
                      <p:spTgt spid="18"/>
                    </p:tgtEl>
                  </p:cond>
                </p:stCondLst>
                <p:endSync evt="end" delay="0">
                  <p:rtn val="all"/>
                </p:endSync>
                <p:childTnLst>
                  <p:par>
                    <p:cTn id="31" fill="hold">
                      <p:stCondLst>
                        <p:cond delay="0"/>
                      </p:stCondLst>
                      <p:childTnLst>
                        <p:par>
                          <p:cTn id="32" fill="hold">
                            <p:stCondLst>
                              <p:cond delay="0"/>
                            </p:stCondLst>
                            <p:childTnLst>
                              <p:par>
                                <p:cTn id="33" presetID="16" presetClass="emph" presetSubtype="0" fill="hold" grpId="0" nodeType="clickEffect">
                                  <p:stCondLst>
                                    <p:cond delay="0"/>
                                  </p:stCondLst>
                                  <p:iterate type="lt">
                                    <p:tmPct val="4000"/>
                                  </p:iterate>
                                  <p:childTnLst>
                                    <p:set>
                                      <p:cBhvr override="childStyle">
                                        <p:cTn id="34" dur="500" fill="hold"/>
                                        <p:tgtEl>
                                          <p:spTgt spid="18"/>
                                        </p:tgtEl>
                                        <p:attrNameLst>
                                          <p:attrName>style.color</p:attrName>
                                        </p:attrNameLst>
                                      </p:cBhvr>
                                      <p:to>
                                        <p:clrVal>
                                          <a:schemeClr val="tx1"/>
                                        </p:clrVal>
                                      </p:to>
                                    </p:set>
                                    <p:set>
                                      <p:cBhvr>
                                        <p:cTn id="35" dur="500" fill="hold"/>
                                        <p:tgtEl>
                                          <p:spTgt spid="18"/>
                                        </p:tgtEl>
                                        <p:attrNameLst>
                                          <p:attrName>fillcolor</p:attrName>
                                        </p:attrNameLst>
                                      </p:cBhvr>
                                      <p:to>
                                        <p:clrVal>
                                          <a:schemeClr val="tx1"/>
                                        </p:clrVal>
                                      </p:to>
                                    </p:set>
                                    <p:set>
                                      <p:cBhvr>
                                        <p:cTn id="36" dur="500" fill="hold"/>
                                        <p:tgtEl>
                                          <p:spTgt spid="18"/>
                                        </p:tgtEl>
                                        <p:attrNameLst>
                                          <p:attrName>fill.type</p:attrName>
                                        </p:attrNameLst>
                                      </p:cBhvr>
                                      <p:to>
                                        <p:strVal val="solid"/>
                                      </p:to>
                                    </p:set>
                                  </p:childTnLst>
                                </p:cTn>
                              </p:par>
                            </p:childTnLst>
                          </p:cTn>
                        </p:par>
                      </p:childTnLst>
                    </p:cTn>
                  </p:par>
                </p:childTnLst>
              </p:cTn>
              <p:nextCondLst>
                <p:cond evt="onClick" delay="0">
                  <p:tgtEl>
                    <p:spTgt spid="18"/>
                  </p:tgtEl>
                </p:cond>
              </p:nextCondLst>
            </p:seq>
            <p:seq concurrent="1" nextAc="seek">
              <p:cTn id="37" restart="whenNotActive" fill="hold" evtFilter="cancelBubble" nodeType="interactiveSeq">
                <p:stCondLst>
                  <p:cond evt="onClick" delay="0">
                    <p:tgtEl>
                      <p:spTgt spid="19"/>
                    </p:tgtEl>
                  </p:cond>
                </p:stCondLst>
                <p:endSync evt="end" delay="0">
                  <p:rtn val="all"/>
                </p:endSync>
                <p:childTnLst>
                  <p:par>
                    <p:cTn id="38" fill="hold">
                      <p:stCondLst>
                        <p:cond delay="0"/>
                      </p:stCondLst>
                      <p:childTnLst>
                        <p:par>
                          <p:cTn id="39" fill="hold">
                            <p:stCondLst>
                              <p:cond delay="0"/>
                            </p:stCondLst>
                            <p:childTnLst>
                              <p:par>
                                <p:cTn id="40" presetID="16" presetClass="emph" presetSubtype="0" fill="hold" grpId="0" nodeType="clickEffect">
                                  <p:stCondLst>
                                    <p:cond delay="0"/>
                                  </p:stCondLst>
                                  <p:iterate type="lt">
                                    <p:tmPct val="4000"/>
                                  </p:iterate>
                                  <p:childTnLst>
                                    <p:set>
                                      <p:cBhvr override="childStyle">
                                        <p:cTn id="41" dur="500" fill="hold"/>
                                        <p:tgtEl>
                                          <p:spTgt spid="19"/>
                                        </p:tgtEl>
                                        <p:attrNameLst>
                                          <p:attrName>style.color</p:attrName>
                                        </p:attrNameLst>
                                      </p:cBhvr>
                                      <p:to>
                                        <p:clrVal>
                                          <a:schemeClr val="tx1"/>
                                        </p:clrVal>
                                      </p:to>
                                    </p:set>
                                    <p:set>
                                      <p:cBhvr>
                                        <p:cTn id="42" dur="500" fill="hold"/>
                                        <p:tgtEl>
                                          <p:spTgt spid="19"/>
                                        </p:tgtEl>
                                        <p:attrNameLst>
                                          <p:attrName>fillcolor</p:attrName>
                                        </p:attrNameLst>
                                      </p:cBhvr>
                                      <p:to>
                                        <p:clrVal>
                                          <a:schemeClr val="tx1"/>
                                        </p:clrVal>
                                      </p:to>
                                    </p:set>
                                    <p:set>
                                      <p:cBhvr>
                                        <p:cTn id="43" dur="500" fill="hold"/>
                                        <p:tgtEl>
                                          <p:spTgt spid="19"/>
                                        </p:tgtEl>
                                        <p:attrNameLst>
                                          <p:attrName>fill.type</p:attrName>
                                        </p:attrNameLst>
                                      </p:cBhvr>
                                      <p:to>
                                        <p:strVal val="solid"/>
                                      </p:to>
                                    </p:set>
                                  </p:childTnLst>
                                </p:cTn>
                              </p:par>
                            </p:childTnLst>
                          </p:cTn>
                        </p:par>
                      </p:childTnLst>
                    </p:cTn>
                  </p:par>
                </p:childTnLst>
              </p:cTn>
              <p:nextCondLst>
                <p:cond evt="onClick" delay="0">
                  <p:tgtEl>
                    <p:spTgt spid="19"/>
                  </p:tgtEl>
                </p:cond>
              </p:nextCondLst>
            </p:seq>
            <p:seq concurrent="1" nextAc="seek">
              <p:cTn id="44" restart="whenNotActive" fill="hold" evtFilter="cancelBubble" nodeType="interactiveSeq">
                <p:stCondLst>
                  <p:cond evt="onClick" delay="0">
                    <p:tgtEl>
                      <p:spTgt spid="20"/>
                    </p:tgtEl>
                  </p:cond>
                </p:stCondLst>
                <p:endSync evt="end" delay="0">
                  <p:rtn val="all"/>
                </p:endSync>
                <p:childTnLst>
                  <p:par>
                    <p:cTn id="45" fill="hold">
                      <p:stCondLst>
                        <p:cond delay="0"/>
                      </p:stCondLst>
                      <p:childTnLst>
                        <p:par>
                          <p:cTn id="46" fill="hold">
                            <p:stCondLst>
                              <p:cond delay="0"/>
                            </p:stCondLst>
                            <p:childTnLst>
                              <p:par>
                                <p:cTn id="47" presetID="16" presetClass="emph" presetSubtype="0" fill="hold" grpId="0" nodeType="clickEffect">
                                  <p:stCondLst>
                                    <p:cond delay="0"/>
                                  </p:stCondLst>
                                  <p:iterate type="lt">
                                    <p:tmPct val="4000"/>
                                  </p:iterate>
                                  <p:childTnLst>
                                    <p:set>
                                      <p:cBhvr override="childStyle">
                                        <p:cTn id="48" dur="500" fill="hold"/>
                                        <p:tgtEl>
                                          <p:spTgt spid="20"/>
                                        </p:tgtEl>
                                        <p:attrNameLst>
                                          <p:attrName>style.color</p:attrName>
                                        </p:attrNameLst>
                                      </p:cBhvr>
                                      <p:to>
                                        <p:clrVal>
                                          <a:schemeClr val="tx1"/>
                                        </p:clrVal>
                                      </p:to>
                                    </p:set>
                                    <p:set>
                                      <p:cBhvr>
                                        <p:cTn id="49" dur="500" fill="hold"/>
                                        <p:tgtEl>
                                          <p:spTgt spid="20"/>
                                        </p:tgtEl>
                                        <p:attrNameLst>
                                          <p:attrName>fillcolor</p:attrName>
                                        </p:attrNameLst>
                                      </p:cBhvr>
                                      <p:to>
                                        <p:clrVal>
                                          <a:schemeClr val="tx1"/>
                                        </p:clrVal>
                                      </p:to>
                                    </p:set>
                                    <p:set>
                                      <p:cBhvr>
                                        <p:cTn id="50" dur="500" fill="hold"/>
                                        <p:tgtEl>
                                          <p:spTgt spid="20"/>
                                        </p:tgtEl>
                                        <p:attrNameLst>
                                          <p:attrName>fill.type</p:attrName>
                                        </p:attrNameLst>
                                      </p:cBhvr>
                                      <p:to>
                                        <p:strVal val="solid"/>
                                      </p:to>
                                    </p:set>
                                  </p:childTnLst>
                                </p:cTn>
                              </p:par>
                            </p:childTnLst>
                          </p:cTn>
                        </p:par>
                      </p:childTnLst>
                    </p:cTn>
                  </p:par>
                </p:childTnLst>
              </p:cTn>
              <p:nextCondLst>
                <p:cond evt="onClick" delay="0">
                  <p:tgtEl>
                    <p:spTgt spid="20"/>
                  </p:tgtEl>
                </p:cond>
              </p:nextCondLst>
            </p:seq>
            <p:seq concurrent="1" nextAc="seek">
              <p:cTn id="51" restart="whenNotActive" fill="hold" evtFilter="cancelBubble" nodeType="interactiveSeq">
                <p:stCondLst>
                  <p:cond evt="onClick" delay="0">
                    <p:tgtEl>
                      <p:spTgt spid="21"/>
                    </p:tgtEl>
                  </p:cond>
                </p:stCondLst>
                <p:endSync evt="end" delay="0">
                  <p:rtn val="all"/>
                </p:endSync>
                <p:childTnLst>
                  <p:par>
                    <p:cTn id="52" fill="hold">
                      <p:stCondLst>
                        <p:cond delay="0"/>
                      </p:stCondLst>
                      <p:childTnLst>
                        <p:par>
                          <p:cTn id="53" fill="hold">
                            <p:stCondLst>
                              <p:cond delay="0"/>
                            </p:stCondLst>
                            <p:childTnLst>
                              <p:par>
                                <p:cTn id="54" presetID="16" presetClass="emph" presetSubtype="0" fill="hold" grpId="0" nodeType="clickEffect">
                                  <p:stCondLst>
                                    <p:cond delay="0"/>
                                  </p:stCondLst>
                                  <p:iterate type="lt">
                                    <p:tmPct val="4000"/>
                                  </p:iterate>
                                  <p:childTnLst>
                                    <p:set>
                                      <p:cBhvr override="childStyle">
                                        <p:cTn id="55" dur="500" fill="hold"/>
                                        <p:tgtEl>
                                          <p:spTgt spid="21"/>
                                        </p:tgtEl>
                                        <p:attrNameLst>
                                          <p:attrName>style.color</p:attrName>
                                        </p:attrNameLst>
                                      </p:cBhvr>
                                      <p:to>
                                        <p:clrVal>
                                          <a:schemeClr val="tx1"/>
                                        </p:clrVal>
                                      </p:to>
                                    </p:set>
                                    <p:set>
                                      <p:cBhvr>
                                        <p:cTn id="56" dur="500" fill="hold"/>
                                        <p:tgtEl>
                                          <p:spTgt spid="21"/>
                                        </p:tgtEl>
                                        <p:attrNameLst>
                                          <p:attrName>fillcolor</p:attrName>
                                        </p:attrNameLst>
                                      </p:cBhvr>
                                      <p:to>
                                        <p:clrVal>
                                          <a:schemeClr val="tx1"/>
                                        </p:clrVal>
                                      </p:to>
                                    </p:set>
                                    <p:set>
                                      <p:cBhvr>
                                        <p:cTn id="57" dur="500" fill="hold"/>
                                        <p:tgtEl>
                                          <p:spTgt spid="21"/>
                                        </p:tgtEl>
                                        <p:attrNameLst>
                                          <p:attrName>fill.type</p:attrName>
                                        </p:attrNameLst>
                                      </p:cBhvr>
                                      <p:to>
                                        <p:strVal val="solid"/>
                                      </p:to>
                                    </p:set>
                                  </p:childTnLst>
                                </p:cTn>
                              </p:par>
                            </p:childTnLst>
                          </p:cTn>
                        </p:par>
                      </p:childTnLst>
                    </p:cTn>
                  </p:par>
                </p:childTnLst>
              </p:cTn>
              <p:nextCondLst>
                <p:cond evt="onClick" delay="0">
                  <p:tgtEl>
                    <p:spTgt spid="21"/>
                  </p:tgtEl>
                </p:cond>
              </p:nextCondLst>
            </p:seq>
            <p:seq concurrent="1" nextAc="seek">
              <p:cTn id="58" restart="whenNotActive" fill="hold" evtFilter="cancelBubble" nodeType="interactiveSeq">
                <p:stCondLst>
                  <p:cond evt="onClick" delay="0">
                    <p:tgtEl>
                      <p:spTgt spid="22"/>
                    </p:tgtEl>
                  </p:cond>
                </p:stCondLst>
                <p:endSync evt="end" delay="0">
                  <p:rtn val="all"/>
                </p:endSync>
                <p:childTnLst>
                  <p:par>
                    <p:cTn id="59" fill="hold">
                      <p:stCondLst>
                        <p:cond delay="0"/>
                      </p:stCondLst>
                      <p:childTnLst>
                        <p:par>
                          <p:cTn id="60" fill="hold">
                            <p:stCondLst>
                              <p:cond delay="0"/>
                            </p:stCondLst>
                            <p:childTnLst>
                              <p:par>
                                <p:cTn id="61" presetID="16" presetClass="emph" presetSubtype="0" fill="hold" grpId="0" nodeType="clickEffect">
                                  <p:stCondLst>
                                    <p:cond delay="0"/>
                                  </p:stCondLst>
                                  <p:iterate type="lt">
                                    <p:tmPct val="4000"/>
                                  </p:iterate>
                                  <p:childTnLst>
                                    <p:set>
                                      <p:cBhvr override="childStyle">
                                        <p:cTn id="62" dur="500" fill="hold"/>
                                        <p:tgtEl>
                                          <p:spTgt spid="22"/>
                                        </p:tgtEl>
                                        <p:attrNameLst>
                                          <p:attrName>style.color</p:attrName>
                                        </p:attrNameLst>
                                      </p:cBhvr>
                                      <p:to>
                                        <p:clrVal>
                                          <a:schemeClr val="tx1"/>
                                        </p:clrVal>
                                      </p:to>
                                    </p:set>
                                    <p:set>
                                      <p:cBhvr>
                                        <p:cTn id="63" dur="500" fill="hold"/>
                                        <p:tgtEl>
                                          <p:spTgt spid="22"/>
                                        </p:tgtEl>
                                        <p:attrNameLst>
                                          <p:attrName>fillcolor</p:attrName>
                                        </p:attrNameLst>
                                      </p:cBhvr>
                                      <p:to>
                                        <p:clrVal>
                                          <a:schemeClr val="tx1"/>
                                        </p:clrVal>
                                      </p:to>
                                    </p:set>
                                    <p:set>
                                      <p:cBhvr>
                                        <p:cTn id="64" dur="500" fill="hold"/>
                                        <p:tgtEl>
                                          <p:spTgt spid="22"/>
                                        </p:tgtEl>
                                        <p:attrNameLst>
                                          <p:attrName>fill.type</p:attrName>
                                        </p:attrNameLst>
                                      </p:cBhvr>
                                      <p:to>
                                        <p:strVal val="solid"/>
                                      </p:to>
                                    </p:set>
                                  </p:childTnLst>
                                </p:cTn>
                              </p:par>
                            </p:childTnLst>
                          </p:cTn>
                        </p:par>
                      </p:childTnLst>
                    </p:cTn>
                  </p:par>
                </p:childTnLst>
              </p:cTn>
              <p:nextCondLst>
                <p:cond evt="onClick" delay="0">
                  <p:tgtEl>
                    <p:spTgt spid="22"/>
                  </p:tgtEl>
                </p:cond>
              </p:nextCondLst>
            </p:seq>
          </p:childTnLst>
        </p:cTn>
      </p:par>
    </p:tnLst>
    <p:bldLst>
      <p:bldP spid="14" grpId="0"/>
      <p:bldP spid="15" grpId="0"/>
      <p:bldP spid="16" grpId="0"/>
      <p:bldP spid="17" grpId="0"/>
      <p:bldP spid="18" grpId="0"/>
      <p:bldP spid="19" grpId="0"/>
      <p:bldP spid="20" grpId="0"/>
      <p:bldP spid="21" grpId="0"/>
      <p:bldP spid="22" grpId="0"/>
    </p:bldLst>
  </p:timing>
</p:sld>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f4xhjv2">
      <a:majorFont>
        <a:latin typeface="Arial"/>
        <a:ea typeface="思源黑体 CN Regular"/>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1248</Words>
  <Application>Microsoft Office PowerPoint</Application>
  <PresentationFormat>宽屏</PresentationFormat>
  <Paragraphs>223</Paragraphs>
  <Slides>31</Slides>
  <Notes>0</Notes>
  <HiddenSlides>0</HiddenSlides>
  <MMClips>1</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31</vt:i4>
      </vt:variant>
    </vt:vector>
  </HeadingPairs>
  <TitlesOfParts>
    <vt:vector size="36" baseType="lpstr">
      <vt:lpstr>Arial</vt:lpstr>
      <vt:lpstr>Wingdings</vt:lpstr>
      <vt:lpstr>思源黑体 CN Regular</vt:lpstr>
      <vt:lpstr>FandolFang R</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2021-05-10T00:57:13Z</dcterms:created>
  <dcterms:modified xsi:type="dcterms:W3CDTF">2023-01-10T05:47:06Z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2052-11.1.0.10463</vt:lpwstr>
  </property>
  <property fmtid="{D5CDD505-2E9C-101B-9397-08002B2CF9AE}" pid="3" name="ICV">
    <vt:lpwstr>DAEBC618D2344B2CB3964088795EB4EA</vt:lpwstr>
  </property>
  <property fmtid="{A09F084E-AD41-489F-8076-AA5BE3082BCA}" pid="100">
    <vt:ui4>5</vt:ui4>
  </property>
  <property fmtid="{64440492-4C8B-11D1-8B70-080036B11A03}" pid="11">
    <vt:lpwstr>www.2ppt.com-爱PPT提供资源下载</vt:lpwstr>
  </property>
</Properties>
</file>