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64" r:id="rId2"/>
    <p:sldId id="465" r:id="rId3"/>
    <p:sldId id="466" r:id="rId4"/>
    <p:sldId id="467" r:id="rId5"/>
    <p:sldId id="468" r:id="rId6"/>
    <p:sldId id="469" r:id="rId7"/>
    <p:sldId id="470" r:id="rId8"/>
    <p:sldId id="471" r:id="rId9"/>
    <p:sldId id="472" r:id="rId10"/>
    <p:sldId id="473" r:id="rId11"/>
    <p:sldId id="474" r:id="rId12"/>
    <p:sldId id="475" r:id="rId13"/>
    <p:sldId id="476" r:id="rId14"/>
    <p:sldId id="477" r:id="rId15"/>
    <p:sldId id="478" r:id="rId16"/>
    <p:sldId id="479" r:id="rId17"/>
    <p:sldId id="480" r:id="rId18"/>
  </p:sldIdLst>
  <p:sldSz cx="9144000" cy="5184775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41">
          <p15:clr>
            <a:srgbClr val="A4A3A4"/>
          </p15:clr>
        </p15:guide>
        <p15:guide id="2" pos="28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84" y="-672"/>
      </p:cViewPr>
      <p:guideLst>
        <p:guide orient="horz" pos="1541"/>
        <p:guide pos="289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Arial" panose="020B0604020202020204" pitchFamily="34" charset="0"/>
              <a:buNone/>
              <a:defRPr sz="1200" noProof="1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Arial" panose="020B0604020202020204" pitchFamily="34" charset="0"/>
              <a:buNone/>
              <a:defRPr sz="1200" noProof="1">
                <a:latin typeface="Calibri" panose="020F0502020204030204" pitchFamily="34" charset="0"/>
                <a:ea typeface="宋体" panose="02010600030101010101" pitchFamily="2" charset="-122"/>
                <a:cs typeface="+mn-ea"/>
              </a:defRPr>
            </a:lvl1pPr>
          </a:lstStyle>
          <a:p>
            <a:pPr>
              <a:defRPr/>
            </a:pPr>
            <a:fld id="{5FA837F3-EB68-4D4D-86A2-2B76B24D8F22}" type="datetimeFigureOut">
              <a:rPr lang="zh-CN" altLang="en-US"/>
              <a:t>2023-01-17</a:t>
            </a:fld>
            <a:endParaRPr lang="zh-CN" altLang="en-US">
              <a:latin typeface="Calibri" panose="020F0502020204030204" pitchFamily="34" charset="0"/>
              <a:cs typeface="+mn-cs"/>
            </a:endParaRPr>
          </a:p>
        </p:txBody>
      </p:sp>
      <p:sp>
        <p:nvSpPr>
          <p:cNvPr id="20484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708025" y="1143000"/>
            <a:ext cx="544195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Arial" panose="020B0604020202020204" pitchFamily="34" charset="0"/>
              <a:buNone/>
              <a:defRPr sz="1200" noProof="1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8875FDAE-35FA-44F5-9707-31CB2B9CA45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1507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0723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2531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fld id="{8977DA88-2A3B-4EF8-8E62-C06C6E18762B}" type="slidenum">
              <a:rPr lang="en-US" altLang="zh-CN" smtClean="0"/>
              <a:t>6</a:t>
            </a:fld>
            <a:endParaRPr lang="en-US" altLang="zh-CN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fld id="{729360C2-E928-4764-A351-FE66B444D33B}" type="slidenum">
              <a:rPr lang="en-US" altLang="zh-CN" smtClean="0"/>
              <a:t>7</a:t>
            </a:fld>
            <a:endParaRPr lang="en-US" altLang="zh-CN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fld id="{52B1DF9F-BC91-47D0-B3F3-7900BD24C3DF}" type="slidenum">
              <a:rPr lang="en-US" altLang="zh-CN" smtClean="0"/>
              <a:t>8</a:t>
            </a:fld>
            <a:endParaRPr lang="en-US" altLang="zh-CN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6627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7651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8675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9699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10641"/>
            <a:ext cx="7772400" cy="1111366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38039"/>
            <a:ext cx="6400800" cy="13249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772FD-8DB5-4750-AD65-9BCC2A18030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14E2F-9FF1-42B1-8B42-CBAB75F9747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29343"/>
            <a:ext cx="5486400" cy="4284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3269"/>
            <a:ext cx="5486400" cy="31108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57809"/>
            <a:ext cx="5486400" cy="6084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358B1-CC9C-4333-8970-0FFEBAF1DB8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885C4-64A6-4F84-82E8-F2C674055DA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DBA82-A9D7-4C3C-8488-763FCA287E4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3C81E-F9DD-4408-918F-E6EDE5E9F56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7634"/>
            <a:ext cx="2057400" cy="4423861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7634"/>
            <a:ext cx="6019800" cy="4423861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0304A-EB7F-4016-B23B-F12FB40225C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22106-6B64-4FDA-9A12-799048304AC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0AECA-3927-4075-8CCC-0C0E94AB24B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BE636-0D77-4525-8E6E-3E275BF5849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7F452-8CE9-475E-B9F2-6205751E518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D36DC-616F-483D-A297-B6ED9B0C3EE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874FC-8F22-41E6-A08D-7DA421A43C0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11FBB-E692-480B-A138-09FA24156D2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A5402-E5BE-4857-AEED-6F6F03B2489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4CFC2-059C-402C-B906-2F341A28326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FC22F-C2EC-4375-A310-7707A63BCB6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F3108-6206-483E-83EB-DE7B41EB98F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6A55C-84CF-4E97-8CFD-D7FAF8FBC5F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37419-9C93-45E7-A22A-5DDCF9C04E5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5467E-0BA7-482E-8183-F2531F86B02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9AB6A-7FEC-4E71-B952-700E6172E46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01473-3AAD-49B7-AC2B-9D014E68ED3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EB359-A881-468E-99E1-DFE9A14DB27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2A8B4-5D52-4D87-B10D-C09269EFF77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FE97F-20C8-46AE-BBA8-63DF20372B5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07633"/>
            <a:ext cx="8229600" cy="442386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buFontTx/>
              <a:buNone/>
              <a:defRPr sz="1400" noProof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buFontTx/>
              <a:buNone/>
              <a:defRPr sz="1400" noProof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658CA124-6234-4D60-9B73-0EF5BD58EE6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EB460-6ADA-4B01-B116-603151FFABB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3FA5D-9942-466E-8E46-BD74E5299CA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31698"/>
            <a:ext cx="7772400" cy="102975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97531"/>
            <a:ext cx="7772400" cy="113416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2C566-46B9-4008-8C84-3EB3B03AA14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144F3-324E-40F7-AA73-F96133A1B14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FBC71-0BFE-422F-8424-8C08293750A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560BD-B021-4733-8BB8-EF2F5B8C3E3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60574"/>
            <a:ext cx="4040188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44246"/>
            <a:ext cx="4040188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60574"/>
            <a:ext cx="4041775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44246"/>
            <a:ext cx="4041775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DC8E3-72AF-4FBB-9F4A-C08DB24054E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53FAD-E5F6-43CE-A592-8EC50DBC8F1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E7F45-CD25-4958-B3DB-E12B3876C49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568E0-196A-41EA-AFF1-07C52E98FAE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212FC-1FB2-47F8-82AC-DC2C95E8E8D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0E42A-8A17-4DF8-9876-90CD96F7BF5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6433"/>
            <a:ext cx="3008313" cy="87853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6431"/>
            <a:ext cx="5111750" cy="4425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84963"/>
            <a:ext cx="3008313" cy="35465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C2F2E-FE23-47A0-BD45-ADCBF5AAE08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3B8DD-168C-439D-B2C6-8B4DFDA5C3A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215900"/>
            <a:ext cx="8229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9677"/>
            <a:ext cx="8229600" cy="3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805363"/>
            <a:ext cx="2133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buFont typeface="Arial" panose="020B0604020202020204" pitchFamily="34" charset="0"/>
              <a:buNone/>
              <a:defRPr sz="1200" noProof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5BE8976-5D0D-43A0-8121-E2812CB727C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805363"/>
            <a:ext cx="2895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buFont typeface="Arial" panose="020B0604020202020204" pitchFamily="34" charset="0"/>
              <a:buNone/>
              <a:defRPr sz="1200" noProof="1">
                <a:solidFill>
                  <a:schemeClr val="tx1">
                    <a:tint val="75000"/>
                  </a:schemeClr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805363"/>
            <a:ext cx="2133600" cy="2762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1932E1B3-A117-4512-9FED-3E784372450B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notesSlide" Target="../notesSlides/notesSlide10.xml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2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368302"/>
            <a:ext cx="9144000" cy="1440100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身高的情况</a:t>
            </a:r>
          </a:p>
        </p:txBody>
      </p:sp>
      <p:sp>
        <p:nvSpPr>
          <p:cNvPr id="3075" name="标题 1"/>
          <p:cNvSpPr>
            <a:spLocks noGrp="1" noChangeArrowheads="1"/>
          </p:cNvSpPr>
          <p:nvPr>
            <p:ph type="ctrTitle"/>
          </p:nvPr>
        </p:nvSpPr>
        <p:spPr>
          <a:xfrm>
            <a:off x="1043755" y="288228"/>
            <a:ext cx="1922462" cy="385763"/>
          </a:xfrm>
        </p:spPr>
        <p:txBody>
          <a:bodyPr/>
          <a:lstStyle/>
          <a:p>
            <a:pPr eaLnBrk="1" hangingPunct="1"/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六年级上册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396048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知识运用</a:t>
            </a:r>
          </a:p>
        </p:txBody>
      </p:sp>
      <p:sp>
        <p:nvSpPr>
          <p:cNvPr id="12291" name="TextBox 6"/>
          <p:cNvSpPr txBox="1">
            <a:spLocks noChangeArrowheads="1"/>
          </p:cNvSpPr>
          <p:nvPr/>
        </p:nvSpPr>
        <p:spPr bwMode="auto">
          <a:xfrm>
            <a:off x="647704" y="2697163"/>
            <a:ext cx="75596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结合上面的统计图，回答下面问题。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（2）淘气的身高是154厘米，说一说淘气的身高在班中所处的位置。</a:t>
            </a:r>
          </a:p>
        </p:txBody>
      </p:sp>
      <p:sp>
        <p:nvSpPr>
          <p:cNvPr id="9219" name="TextBox 8"/>
          <p:cNvSpPr txBox="1">
            <a:spLocks noChangeArrowheads="1"/>
          </p:cNvSpPr>
          <p:nvPr/>
        </p:nvSpPr>
        <p:spPr bwMode="auto">
          <a:xfrm>
            <a:off x="1949450" y="3994150"/>
            <a:ext cx="61404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淘气的身高在班中处从低数第</a:t>
            </a:r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位，属于中等偏下的位置。</a:t>
            </a:r>
          </a:p>
        </p:txBody>
      </p:sp>
      <p:pic>
        <p:nvPicPr>
          <p:cNvPr id="12293" name="图片 2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31950" y="782640"/>
            <a:ext cx="5037138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知识运用</a:t>
            </a:r>
          </a:p>
        </p:txBody>
      </p:sp>
      <p:sp>
        <p:nvSpPr>
          <p:cNvPr id="13315" name="TextBox 6"/>
          <p:cNvSpPr txBox="1">
            <a:spLocks noChangeArrowheads="1"/>
          </p:cNvSpPr>
          <p:nvPr/>
        </p:nvSpPr>
        <p:spPr bwMode="auto">
          <a:xfrm>
            <a:off x="647704" y="2697163"/>
            <a:ext cx="75596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结合上面的统计图，回答下面问题。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（3）你可以对淘气所在班订运动服提一些建议吗？</a:t>
            </a:r>
          </a:p>
        </p:txBody>
      </p:sp>
      <p:pic>
        <p:nvPicPr>
          <p:cNvPr id="13316" name="图片 2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31950" y="782640"/>
            <a:ext cx="5037138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625479" y="776288"/>
            <a:ext cx="814387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调查你们全班同学的情况。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（1）记录在下面的统计表中</a:t>
            </a: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（2）整理上表中的数据，与同步交流你的整理方法。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（3）根据上面的数据，完成下面的统计表</a:t>
            </a:r>
          </a:p>
        </p:txBody>
      </p:sp>
      <p:pic>
        <p:nvPicPr>
          <p:cNvPr id="14340" name="图片 1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46229" y="4191000"/>
            <a:ext cx="656907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图片 1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206629" y="1708150"/>
            <a:ext cx="4454525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677863" y="1077915"/>
            <a:ext cx="8001000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（4）回答下面的问题。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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哪个身高段的人数最多？哪个身高段的人数最少？</a:t>
            </a: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②你可以对你们班订校服一些建议吗？</a:t>
            </a: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571500" y="849313"/>
            <a:ext cx="8001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2、下面是淘气所在学校六（2）班男、女生的身高分布照片，男生和女生的身高分布情况有什么不同？与同学进行交流。（单位：厘米）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441454" y="3857625"/>
            <a:ext cx="657701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男生的最高身高范围是165——169厘米，有5人。最低身高范围是140——144厘米，有4人。男生的身高范围比较大。</a:t>
            </a:r>
          </a:p>
        </p:txBody>
      </p:sp>
      <p:pic>
        <p:nvPicPr>
          <p:cNvPr id="16389" name="图片 -214748261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63713" y="1801813"/>
            <a:ext cx="4475162" cy="188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571500" y="849313"/>
            <a:ext cx="8001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2、下面是淘气所在学校六（2）班男、女生的身高分布照片，男生和女生的身高分布情况有什么不同？与同学进行交流。（单位：厘米）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384304" y="3686175"/>
            <a:ext cx="6577013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女生生的最高身高范围是155——159厘米，有4人。最低身高范围是140——144厘米，有1人。女生的身高范围比较小。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</a:p>
        </p:txBody>
      </p:sp>
      <p:pic>
        <p:nvPicPr>
          <p:cNvPr id="17413" name="图片 -214748261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63713" y="1801813"/>
            <a:ext cx="4475162" cy="188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79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本课小结</a:t>
            </a: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1547813" y="1296990"/>
            <a:ext cx="1090612" cy="733425"/>
            <a:chOff x="2257426" y="1609441"/>
            <a:chExt cx="1358900" cy="734510"/>
          </a:xfrm>
        </p:grpSpPr>
        <p:cxnSp>
          <p:nvCxnSpPr>
            <p:cNvPr id="4" name="MH_Other_1"/>
            <p:cNvCxnSpPr/>
            <p:nvPr>
              <p:custDataLst>
                <p:tags r:id="rId8"/>
              </p:custDataLst>
            </p:nvPr>
          </p:nvCxnSpPr>
          <p:spPr>
            <a:xfrm>
              <a:off x="2257426" y="1617390"/>
              <a:ext cx="1008791" cy="726561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MH_Other_2"/>
            <p:cNvSpPr/>
            <p:nvPr>
              <p:custDataLst>
                <p:tags r:id="rId9"/>
              </p:custDataLst>
            </p:nvPr>
          </p:nvSpPr>
          <p:spPr>
            <a:xfrm>
              <a:off x="2374129" y="1609441"/>
              <a:ext cx="1242197" cy="426079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altLang="zh-CN" sz="24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01</a:t>
              </a:r>
              <a:endParaRPr lang="zh-CN" altLang="en-US" sz="24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 bwMode="auto">
          <a:xfrm>
            <a:off x="1547813" y="2439990"/>
            <a:ext cx="1090612" cy="733425"/>
            <a:chOff x="2257426" y="2743610"/>
            <a:chExt cx="1358900" cy="733310"/>
          </a:xfrm>
        </p:grpSpPr>
        <p:cxnSp>
          <p:nvCxnSpPr>
            <p:cNvPr id="8" name="MH_Other_3"/>
            <p:cNvCxnSpPr/>
            <p:nvPr>
              <p:custDataLst>
                <p:tags r:id="rId6"/>
              </p:custDataLst>
            </p:nvPr>
          </p:nvCxnSpPr>
          <p:spPr>
            <a:xfrm>
              <a:off x="2257426" y="2751546"/>
              <a:ext cx="1008791" cy="725374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MH_Other_4"/>
            <p:cNvSpPr/>
            <p:nvPr>
              <p:custDataLst>
                <p:tags r:id="rId7"/>
              </p:custDataLst>
            </p:nvPr>
          </p:nvSpPr>
          <p:spPr>
            <a:xfrm>
              <a:off x="2374129" y="2743610"/>
              <a:ext cx="1242197" cy="425383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altLang="zh-CN" sz="20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02</a:t>
              </a:r>
              <a:endParaRPr lang="zh-CN" altLang="en-US" sz="20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 bwMode="auto">
          <a:xfrm>
            <a:off x="1547813" y="3617915"/>
            <a:ext cx="1090612" cy="733425"/>
            <a:chOff x="2257426" y="3877780"/>
            <a:chExt cx="1358900" cy="733309"/>
          </a:xfrm>
        </p:grpSpPr>
        <p:cxnSp>
          <p:nvCxnSpPr>
            <p:cNvPr id="12" name="MH_Other_5"/>
            <p:cNvCxnSpPr/>
            <p:nvPr>
              <p:custDataLst>
                <p:tags r:id="rId4"/>
              </p:custDataLst>
            </p:nvPr>
          </p:nvCxnSpPr>
          <p:spPr>
            <a:xfrm>
              <a:off x="2257426" y="3885716"/>
              <a:ext cx="1008791" cy="725373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MH_Other_6"/>
            <p:cNvSpPr/>
            <p:nvPr>
              <p:custDataLst>
                <p:tags r:id="rId5"/>
              </p:custDataLst>
            </p:nvPr>
          </p:nvSpPr>
          <p:spPr>
            <a:xfrm>
              <a:off x="2374129" y="3877780"/>
              <a:ext cx="1242197" cy="425383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altLang="zh-CN" sz="20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03</a:t>
              </a:r>
              <a:endParaRPr lang="zh-CN" altLang="en-US" sz="20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sp>
        <p:nvSpPr>
          <p:cNvPr id="15" name="MH_SubTitle_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38425" y="1219202"/>
            <a:ext cx="546258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通过分段整理，可以知道各类数据的多少。</a:t>
            </a:r>
          </a:p>
        </p:txBody>
      </p:sp>
      <p:sp>
        <p:nvSpPr>
          <p:cNvPr id="16" name="MH_SubTitle_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00342" y="2439988"/>
            <a:ext cx="522287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通过分段整理，便于我们根据分段整理的结果制成条形统计图。</a:t>
            </a:r>
          </a:p>
        </p:txBody>
      </p:sp>
      <p:sp>
        <p:nvSpPr>
          <p:cNvPr id="17" name="MH_SubTitle_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00338" y="3625852"/>
            <a:ext cx="56800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分段整理时，要注意不重复、不遗漏。</a:t>
            </a:r>
          </a:p>
        </p:txBody>
      </p:sp>
      <p:sp>
        <p:nvSpPr>
          <p:cNvPr id="18441" name="矩形 17"/>
          <p:cNvSpPr>
            <a:spLocks noChangeArrowheads="1"/>
          </p:cNvSpPr>
          <p:nvPr/>
        </p:nvSpPr>
        <p:spPr bwMode="auto">
          <a:xfrm>
            <a:off x="3738011" y="576265"/>
            <a:ext cx="17235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身高的情况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作业布置</a:t>
            </a:r>
          </a:p>
        </p:txBody>
      </p:sp>
      <p:sp>
        <p:nvSpPr>
          <p:cNvPr id="19459" name="副标题 2"/>
          <p:cNvSpPr txBox="1">
            <a:spLocks noChangeArrowheads="1"/>
          </p:cNvSpPr>
          <p:nvPr/>
        </p:nvSpPr>
        <p:spPr bwMode="auto">
          <a:xfrm>
            <a:off x="776288" y="1552575"/>
            <a:ext cx="72009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1、收集在报纸、杂志、电视、网络等媒体中见过的分段统计表和统计图，说说它们所表示的意思。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2、预习课本第63页。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3、讨论：谈谈如何用统计表和统计图来记录数据的变化情况。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情境导入</a:t>
            </a:r>
          </a:p>
        </p:txBody>
      </p:sp>
      <p:sp>
        <p:nvSpPr>
          <p:cNvPr id="7" name="副标题 2"/>
          <p:cNvSpPr txBox="1">
            <a:spLocks noChangeArrowheads="1"/>
          </p:cNvSpPr>
          <p:nvPr/>
        </p:nvSpPr>
        <p:spPr bwMode="auto">
          <a:xfrm>
            <a:off x="1631950" y="4051302"/>
            <a:ext cx="64230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你从中能读出哪些数学信息？</a:t>
            </a:r>
          </a:p>
        </p:txBody>
      </p:sp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668342" y="1077913"/>
            <a:ext cx="80724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下表是淘气所在班学生的身高情况。（单位：厘米）</a:t>
            </a:r>
          </a:p>
        </p:txBody>
      </p:sp>
      <p:pic>
        <p:nvPicPr>
          <p:cNvPr id="4101" name="图片 -214748260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87454" y="1993902"/>
            <a:ext cx="563562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本节目标</a:t>
            </a:r>
          </a:p>
        </p:txBody>
      </p:sp>
      <p:sp>
        <p:nvSpPr>
          <p:cNvPr id="5123" name="文本框 2"/>
          <p:cNvSpPr txBox="1">
            <a:spLocks noChangeArrowheads="1"/>
          </p:cNvSpPr>
          <p:nvPr/>
        </p:nvSpPr>
        <p:spPr bwMode="auto">
          <a:xfrm>
            <a:off x="690563" y="960439"/>
            <a:ext cx="7440612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1、结合身高情况，经历对原始数据分组整理和描述的过程，会填写简单的数据分组整理的统计表。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2、结合数据分组整理的统计表，选择统计图直观、有效的描述数据，选择统计图直观、有效地描述数据，进一步体会条形统计图的特点。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3、会从数据分组整理的统计图表中获取信息，感受数据分布的特征，解决问题，发展数据分析观念。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195" y="203200"/>
            <a:ext cx="1629410" cy="431165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自主学习反馈</a:t>
            </a:r>
          </a:p>
        </p:txBody>
      </p:sp>
      <p:sp>
        <p:nvSpPr>
          <p:cNvPr id="6147" name="副标题 2"/>
          <p:cNvSpPr txBox="1">
            <a:spLocks noChangeArrowheads="1"/>
          </p:cNvSpPr>
          <p:nvPr/>
        </p:nvSpPr>
        <p:spPr bwMode="auto">
          <a:xfrm>
            <a:off x="703267" y="2027239"/>
            <a:ext cx="77374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１、讨论：谈谈如何用统计表和统计图来分段整理数据。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流程图: 可选过程 2"/>
          <p:cNvSpPr/>
          <p:nvPr/>
        </p:nvSpPr>
        <p:spPr>
          <a:xfrm>
            <a:off x="290195" y="203200"/>
            <a:ext cx="1629410" cy="431165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自主学习反馈</a:t>
            </a:r>
          </a:p>
        </p:txBody>
      </p:sp>
      <p:sp>
        <p:nvSpPr>
          <p:cNvPr id="7171" name="副标题 2"/>
          <p:cNvSpPr txBox="1">
            <a:spLocks noChangeArrowheads="1"/>
          </p:cNvSpPr>
          <p:nvPr/>
        </p:nvSpPr>
        <p:spPr bwMode="auto">
          <a:xfrm>
            <a:off x="217492" y="620713"/>
            <a:ext cx="8137525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2、根据下面四二班女同学1分钟仰卧起坐的成绩记录（单位：个），把统计表填写完整，再回答问题。</a:t>
            </a:r>
          </a:p>
          <a:p>
            <a:pPr eaLnBrk="1" hangingPunct="1">
              <a:spcBef>
                <a:spcPct val="20000"/>
              </a:spcBef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45   57    39   44   47   49  28   37   37   41   50</a:t>
            </a:r>
          </a:p>
          <a:p>
            <a:pPr eaLnBrk="1" hangingPunct="1">
              <a:spcBef>
                <a:spcPct val="20000"/>
              </a:spcBef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49   37    38   40   42   40  53   26   43   38   39   </a:t>
            </a:r>
          </a:p>
          <a:p>
            <a:pPr eaLnBrk="1" hangingPunct="1">
              <a:spcBef>
                <a:spcPct val="20000"/>
              </a:spcBef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20000"/>
              </a:spcBef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20000"/>
              </a:spcBef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20000"/>
              </a:spcBef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20000"/>
              </a:spcBef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（1）这个班女同学1分钟仰卧起坐成绩在哪一个段的人数最多？</a:t>
            </a:r>
          </a:p>
          <a:p>
            <a:pPr eaLnBrk="1" hangingPunct="1">
              <a:spcBef>
                <a:spcPct val="20000"/>
              </a:spcBef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20000"/>
              </a:spcBef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（2）张小红1分钟仰卧起坐的成绩在这个班女同学中排在前10名。你能估计她的成绩可能是多少吗？ </a:t>
            </a:r>
          </a:p>
        </p:txBody>
      </p:sp>
      <p:sp>
        <p:nvSpPr>
          <p:cNvPr id="4" name="副标题 2"/>
          <p:cNvSpPr txBox="1">
            <a:spLocks noChangeArrowheads="1"/>
          </p:cNvSpPr>
          <p:nvPr/>
        </p:nvSpPr>
        <p:spPr bwMode="auto">
          <a:xfrm>
            <a:off x="1339850" y="3586163"/>
            <a:ext cx="6464300" cy="85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（1）40</a:t>
            </a:r>
            <a:r>
              <a:rPr lang="en-US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 49最多     </a:t>
            </a:r>
          </a:p>
          <a:p>
            <a:pPr eaLnBrk="1" hangingPunct="1">
              <a:spcBef>
                <a:spcPct val="20000"/>
              </a:spcBef>
            </a:pPr>
            <a:endParaRPr lang="zh-CN" altLang="en-US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  <a:p>
            <a:pPr eaLnBrk="1" hangingPunct="1">
              <a:spcBef>
                <a:spcPct val="20000"/>
              </a:spcBef>
            </a:pPr>
            <a:endParaRPr lang="zh-CN" altLang="en-US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  <a:p>
            <a:pPr eaLnBrk="1" hangingPunct="1">
              <a:spcBef>
                <a:spcPct val="20000"/>
              </a:spcBef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（2）题中的42</a:t>
            </a:r>
            <a:r>
              <a:rPr lang="en-US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 </a:t>
            </a:r>
            <a:r>
              <a:rPr lang="en-US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7之间的数值都可能。</a:t>
            </a:r>
          </a:p>
        </p:txBody>
      </p:sp>
      <p:pic>
        <p:nvPicPr>
          <p:cNvPr id="7173" name="图片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89004" y="1831976"/>
            <a:ext cx="5375275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副标题 2"/>
          <p:cNvSpPr txBox="1">
            <a:spLocks noChangeArrowheads="1"/>
          </p:cNvSpPr>
          <p:nvPr/>
        </p:nvSpPr>
        <p:spPr bwMode="auto">
          <a:xfrm>
            <a:off x="2722567" y="2603500"/>
            <a:ext cx="8715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</a:p>
        </p:txBody>
      </p:sp>
      <p:sp>
        <p:nvSpPr>
          <p:cNvPr id="5" name="副标题 2"/>
          <p:cNvSpPr txBox="1">
            <a:spLocks noChangeArrowheads="1"/>
          </p:cNvSpPr>
          <p:nvPr/>
        </p:nvSpPr>
        <p:spPr bwMode="auto">
          <a:xfrm>
            <a:off x="3594100" y="2603500"/>
            <a:ext cx="8699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</a:p>
        </p:txBody>
      </p:sp>
      <p:sp>
        <p:nvSpPr>
          <p:cNvPr id="6" name="副标题 2"/>
          <p:cNvSpPr txBox="1">
            <a:spLocks noChangeArrowheads="1"/>
          </p:cNvSpPr>
          <p:nvPr/>
        </p:nvSpPr>
        <p:spPr bwMode="auto">
          <a:xfrm>
            <a:off x="4464050" y="2603500"/>
            <a:ext cx="8699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</a:p>
        </p:txBody>
      </p:sp>
      <p:sp>
        <p:nvSpPr>
          <p:cNvPr id="7" name="副标题 2"/>
          <p:cNvSpPr txBox="1">
            <a:spLocks noChangeArrowheads="1"/>
          </p:cNvSpPr>
          <p:nvPr/>
        </p:nvSpPr>
        <p:spPr bwMode="auto">
          <a:xfrm>
            <a:off x="5394325" y="2603500"/>
            <a:ext cx="8699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</p:txBody>
      </p:sp>
      <p:sp>
        <p:nvSpPr>
          <p:cNvPr id="10" name="副标题 2"/>
          <p:cNvSpPr txBox="1">
            <a:spLocks noChangeArrowheads="1"/>
          </p:cNvSpPr>
          <p:nvPr/>
        </p:nvSpPr>
        <p:spPr bwMode="auto">
          <a:xfrm>
            <a:off x="1852613" y="2603500"/>
            <a:ext cx="8699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8" grpId="0"/>
      <p:bldP spid="5" grpId="0"/>
      <p:bldP spid="6" grpId="0"/>
      <p:bldP spid="7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8195" name="副标题 2"/>
          <p:cNvSpPr txBox="1">
            <a:spLocks noChangeArrowheads="1"/>
          </p:cNvSpPr>
          <p:nvPr/>
        </p:nvSpPr>
        <p:spPr bwMode="auto">
          <a:xfrm>
            <a:off x="539750" y="773115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探究一：</a:t>
            </a:r>
          </a:p>
        </p:txBody>
      </p:sp>
      <p:sp>
        <p:nvSpPr>
          <p:cNvPr id="4101" name="TextBox 11"/>
          <p:cNvSpPr txBox="1">
            <a:spLocks noChangeArrowheads="1"/>
          </p:cNvSpPr>
          <p:nvPr/>
        </p:nvSpPr>
        <p:spPr bwMode="auto">
          <a:xfrm>
            <a:off x="881066" y="1241425"/>
            <a:ext cx="80724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整理上表中的数据，并与同伴交流。</a:t>
            </a:r>
          </a:p>
        </p:txBody>
      </p:sp>
      <p:sp>
        <p:nvSpPr>
          <p:cNvPr id="4102" name="TextBox 13"/>
          <p:cNvSpPr txBox="1">
            <a:spLocks noChangeArrowheads="1"/>
          </p:cNvSpPr>
          <p:nvPr/>
        </p:nvSpPr>
        <p:spPr bwMode="auto">
          <a:xfrm>
            <a:off x="1347788" y="3416300"/>
            <a:ext cx="54911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①把这些数据排序，可以得到最高与最低的身高。</a:t>
            </a:r>
          </a:p>
        </p:txBody>
      </p:sp>
      <p:pic>
        <p:nvPicPr>
          <p:cNvPr id="8198" name="图片 -214748260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19238" y="1851025"/>
            <a:ext cx="5148262" cy="109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3"/>
          <p:cNvSpPr txBox="1">
            <a:spLocks noChangeArrowheads="1"/>
          </p:cNvSpPr>
          <p:nvPr/>
        </p:nvSpPr>
        <p:spPr bwMode="auto">
          <a:xfrm>
            <a:off x="1357313" y="4197350"/>
            <a:ext cx="54911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②将身高分段整理。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2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9219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探究二：</a:t>
            </a:r>
          </a:p>
        </p:txBody>
      </p:sp>
      <p:sp>
        <p:nvSpPr>
          <p:cNvPr id="2" name="TextBox 11"/>
          <p:cNvSpPr txBox="1">
            <a:spLocks noChangeArrowheads="1"/>
          </p:cNvSpPr>
          <p:nvPr/>
        </p:nvSpPr>
        <p:spPr bwMode="auto">
          <a:xfrm>
            <a:off x="1633542" y="1109663"/>
            <a:ext cx="68929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某服装厂按身高每5厘米一段来确定服装的型号，完成下表。</a:t>
            </a:r>
          </a:p>
        </p:txBody>
      </p:sp>
      <p:pic>
        <p:nvPicPr>
          <p:cNvPr id="9221" name="图片 -214748260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31954" y="2054227"/>
            <a:ext cx="56102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13"/>
          <p:cNvSpPr txBox="1">
            <a:spLocks noChangeArrowheads="1"/>
          </p:cNvSpPr>
          <p:nvPr/>
        </p:nvSpPr>
        <p:spPr bwMode="auto">
          <a:xfrm>
            <a:off x="2628904" y="2665413"/>
            <a:ext cx="276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</a:p>
        </p:txBody>
      </p:sp>
      <p:sp>
        <p:nvSpPr>
          <p:cNvPr id="5" name="TextBox 13"/>
          <p:cNvSpPr txBox="1">
            <a:spLocks noChangeArrowheads="1"/>
          </p:cNvSpPr>
          <p:nvPr/>
        </p:nvSpPr>
        <p:spPr bwMode="auto">
          <a:xfrm>
            <a:off x="3257554" y="2665413"/>
            <a:ext cx="276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3819529" y="2665413"/>
            <a:ext cx="276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</a:p>
        </p:txBody>
      </p:sp>
      <p:sp>
        <p:nvSpPr>
          <p:cNvPr id="7" name="TextBox 13"/>
          <p:cNvSpPr txBox="1">
            <a:spLocks noChangeArrowheads="1"/>
          </p:cNvSpPr>
          <p:nvPr/>
        </p:nvSpPr>
        <p:spPr bwMode="auto">
          <a:xfrm>
            <a:off x="4394204" y="2665413"/>
            <a:ext cx="276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</a:p>
        </p:txBody>
      </p:sp>
      <p:sp>
        <p:nvSpPr>
          <p:cNvPr id="8" name="TextBox 13"/>
          <p:cNvSpPr txBox="1">
            <a:spLocks noChangeArrowheads="1"/>
          </p:cNvSpPr>
          <p:nvPr/>
        </p:nvSpPr>
        <p:spPr bwMode="auto">
          <a:xfrm>
            <a:off x="4979988" y="2665413"/>
            <a:ext cx="276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</a:p>
        </p:txBody>
      </p:sp>
      <p:sp>
        <p:nvSpPr>
          <p:cNvPr id="9" name="TextBox 13"/>
          <p:cNvSpPr txBox="1">
            <a:spLocks noChangeArrowheads="1"/>
          </p:cNvSpPr>
          <p:nvPr/>
        </p:nvSpPr>
        <p:spPr bwMode="auto">
          <a:xfrm>
            <a:off x="5553079" y="2665413"/>
            <a:ext cx="276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6127750" y="2665413"/>
            <a:ext cx="276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</a:p>
        </p:txBody>
      </p:sp>
      <p:sp>
        <p:nvSpPr>
          <p:cNvPr id="11" name="TextBox 13"/>
          <p:cNvSpPr txBox="1">
            <a:spLocks noChangeArrowheads="1"/>
          </p:cNvSpPr>
          <p:nvPr/>
        </p:nvSpPr>
        <p:spPr bwMode="auto">
          <a:xfrm>
            <a:off x="6773867" y="2665413"/>
            <a:ext cx="276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0243" name="副标题 2"/>
          <p:cNvSpPr txBox="1">
            <a:spLocks noChangeArrowheads="1"/>
          </p:cNvSpPr>
          <p:nvPr/>
        </p:nvSpPr>
        <p:spPr bwMode="auto">
          <a:xfrm>
            <a:off x="539750" y="773115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探究三：</a:t>
            </a:r>
          </a:p>
        </p:txBody>
      </p:sp>
      <p:sp>
        <p:nvSpPr>
          <p:cNvPr id="4101" name="TextBox 11"/>
          <p:cNvSpPr txBox="1">
            <a:spLocks noChangeArrowheads="1"/>
          </p:cNvSpPr>
          <p:nvPr/>
        </p:nvSpPr>
        <p:spPr bwMode="auto">
          <a:xfrm>
            <a:off x="1631950" y="869950"/>
            <a:ext cx="58816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根据淘气所在班学生身高统计表完成下面的统计图。</a:t>
            </a:r>
          </a:p>
        </p:txBody>
      </p:sp>
      <p:pic>
        <p:nvPicPr>
          <p:cNvPr id="10245" name="图片 -214748260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85842" y="2055813"/>
            <a:ext cx="7843837" cy="274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13"/>
          <p:cNvSpPr txBox="1">
            <a:spLocks noChangeArrowheads="1"/>
          </p:cNvSpPr>
          <p:nvPr/>
        </p:nvSpPr>
        <p:spPr bwMode="auto">
          <a:xfrm>
            <a:off x="1122367" y="4389440"/>
            <a:ext cx="2762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1128717" y="4086226"/>
            <a:ext cx="2762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</a:p>
        </p:txBody>
      </p:sp>
      <p:sp>
        <p:nvSpPr>
          <p:cNvPr id="7" name="TextBox 13"/>
          <p:cNvSpPr txBox="1">
            <a:spLocks noChangeArrowheads="1"/>
          </p:cNvSpPr>
          <p:nvPr/>
        </p:nvSpPr>
        <p:spPr bwMode="auto">
          <a:xfrm>
            <a:off x="1128717" y="3779840"/>
            <a:ext cx="2762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</a:p>
        </p:txBody>
      </p:sp>
      <p:sp>
        <p:nvSpPr>
          <p:cNvPr id="8" name="TextBox 13"/>
          <p:cNvSpPr txBox="1">
            <a:spLocks noChangeArrowheads="1"/>
          </p:cNvSpPr>
          <p:nvPr/>
        </p:nvSpPr>
        <p:spPr bwMode="auto">
          <a:xfrm>
            <a:off x="1128717" y="3530602"/>
            <a:ext cx="2762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</a:p>
        </p:txBody>
      </p:sp>
      <p:sp>
        <p:nvSpPr>
          <p:cNvPr id="9" name="TextBox 13"/>
          <p:cNvSpPr txBox="1">
            <a:spLocks noChangeArrowheads="1"/>
          </p:cNvSpPr>
          <p:nvPr/>
        </p:nvSpPr>
        <p:spPr bwMode="auto">
          <a:xfrm>
            <a:off x="1128717" y="3224215"/>
            <a:ext cx="2762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1074738" y="2974977"/>
            <a:ext cx="5016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</a:p>
        </p:txBody>
      </p:sp>
      <p:sp>
        <p:nvSpPr>
          <p:cNvPr id="11" name="TextBox 13"/>
          <p:cNvSpPr txBox="1">
            <a:spLocks noChangeArrowheads="1"/>
          </p:cNvSpPr>
          <p:nvPr/>
        </p:nvSpPr>
        <p:spPr bwMode="auto">
          <a:xfrm>
            <a:off x="1106488" y="2676527"/>
            <a:ext cx="469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</a:p>
        </p:txBody>
      </p:sp>
      <p:sp>
        <p:nvSpPr>
          <p:cNvPr id="12" name="矩形 11"/>
          <p:cNvSpPr/>
          <p:nvPr/>
        </p:nvSpPr>
        <p:spPr>
          <a:xfrm>
            <a:off x="2051054" y="4237038"/>
            <a:ext cx="252413" cy="2873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13" name="矩形 12"/>
          <p:cNvSpPr/>
          <p:nvPr/>
        </p:nvSpPr>
        <p:spPr>
          <a:xfrm>
            <a:off x="2817817" y="3373438"/>
            <a:ext cx="288925" cy="11509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14" name="矩形 13"/>
          <p:cNvSpPr/>
          <p:nvPr/>
        </p:nvSpPr>
        <p:spPr>
          <a:xfrm>
            <a:off x="3648079" y="4097338"/>
            <a:ext cx="252413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15" name="矩形 14"/>
          <p:cNvSpPr/>
          <p:nvPr/>
        </p:nvSpPr>
        <p:spPr>
          <a:xfrm>
            <a:off x="4445004" y="3946526"/>
            <a:ext cx="288925" cy="5762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16" name="矩形 15"/>
          <p:cNvSpPr/>
          <p:nvPr/>
        </p:nvSpPr>
        <p:spPr>
          <a:xfrm>
            <a:off x="5254629" y="3530600"/>
            <a:ext cx="250825" cy="1008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17" name="矩形 16"/>
          <p:cNvSpPr/>
          <p:nvPr/>
        </p:nvSpPr>
        <p:spPr>
          <a:xfrm>
            <a:off x="6057904" y="3933826"/>
            <a:ext cx="250825" cy="6048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18" name="矩形 17"/>
          <p:cNvSpPr/>
          <p:nvPr/>
        </p:nvSpPr>
        <p:spPr>
          <a:xfrm>
            <a:off x="6837367" y="3805238"/>
            <a:ext cx="288925" cy="7191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19" name="矩形 18"/>
          <p:cNvSpPr/>
          <p:nvPr/>
        </p:nvSpPr>
        <p:spPr>
          <a:xfrm>
            <a:off x="7640642" y="4092575"/>
            <a:ext cx="288925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pic>
        <p:nvPicPr>
          <p:cNvPr id="10261" name="图片 2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282825" y="1238250"/>
            <a:ext cx="40259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3" grpId="0" bldLvl="0" animBg="1"/>
      <p:bldP spid="14" grpId="0" bldLvl="0" animBg="1"/>
      <p:bldP spid="15" grpId="0" bldLvl="0" animBg="1"/>
      <p:bldP spid="16" grpId="0" bldLvl="0" animBg="1"/>
      <p:bldP spid="17" grpId="0" bldLvl="0" animBg="1"/>
      <p:bldP spid="18" grpId="0" bldLvl="0" animBg="1"/>
      <p:bldP spid="19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知识运用</a:t>
            </a:r>
          </a:p>
        </p:txBody>
      </p:sp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647704" y="2697163"/>
            <a:ext cx="75596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结合上面的统计图，回答下面问题。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（1）哪个身高段的人数最多？哪个身高段的人数最少？</a:t>
            </a:r>
          </a:p>
        </p:txBody>
      </p:sp>
      <p:sp>
        <p:nvSpPr>
          <p:cNvPr id="9219" name="TextBox 8"/>
          <p:cNvSpPr txBox="1">
            <a:spLocks noChangeArrowheads="1"/>
          </p:cNvSpPr>
          <p:nvPr/>
        </p:nvSpPr>
        <p:spPr bwMode="auto">
          <a:xfrm>
            <a:off x="2419354" y="3856038"/>
            <a:ext cx="42148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140——144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的身高段最多。</a:t>
            </a:r>
          </a:p>
        </p:txBody>
      </p:sp>
      <p:sp>
        <p:nvSpPr>
          <p:cNvPr id="3" name="TextBox 8"/>
          <p:cNvSpPr txBox="1">
            <a:spLocks noChangeArrowheads="1"/>
          </p:cNvSpPr>
          <p:nvPr/>
        </p:nvSpPr>
        <p:spPr bwMode="auto">
          <a:xfrm>
            <a:off x="2403479" y="4498975"/>
            <a:ext cx="27797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140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以下的身高段最少。</a:t>
            </a:r>
          </a:p>
        </p:txBody>
      </p:sp>
      <p:pic>
        <p:nvPicPr>
          <p:cNvPr id="11270" name="图片 2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31950" y="782640"/>
            <a:ext cx="5037138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2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 w="9525" cap="flat" cmpd="sng">
          <a:solidFill>
            <a:srgbClr val="D60093"/>
          </a:solidFill>
          <a:prstDash val="solid"/>
          <a:miter/>
          <a:headEnd type="none" w="med" len="med"/>
          <a:tailEnd type="none" w="med" len="med"/>
        </a:ln>
      </a:spPr>
      <a:bodyPr wrap="square" lIns="68041" tIns="35381" rIns="68041" bIns="35381">
        <a:spAutoFit/>
      </a:bodyPr>
      <a:lstStyle>
        <a:defPPr algn="l">
          <a:defRPr lang="zh-CN" altLang="en-US" sz="1800" dirty="0">
            <a:solidFill>
              <a:srgbClr val="D60093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832</Words>
  <Application>Microsoft Office PowerPoint</Application>
  <PresentationFormat>自定义</PresentationFormat>
  <Paragraphs>106</Paragraphs>
  <Slides>17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黑体</vt:lpstr>
      <vt:lpstr>宋体</vt:lpstr>
      <vt:lpstr>微软雅黑</vt:lpstr>
      <vt:lpstr>Agency FB</vt:lpstr>
      <vt:lpstr>Arial</vt:lpstr>
      <vt:lpstr>Calibri</vt:lpstr>
      <vt:lpstr>Wingdings</vt:lpstr>
      <vt:lpstr>WWW.2PPT.COM
</vt:lpstr>
      <vt:lpstr>六年级上册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2016-08-11T08:55:00Z</dcterms:created>
  <dcterms:modified xsi:type="dcterms:W3CDTF">2023-01-16T17:58:36Z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B50377E8292F444DB9A20C80F7322B0C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