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40BF204B-F561-406A-B033-2E83D54E7BD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DFFEC-B21E-4EF7-B468-AED6DF2A8A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95C74-2200-4725-A5E1-7CB7AC4C46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EB733-896E-45DE-AAFE-B423AD972C8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6865-708E-4661-94C2-2948A96139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6393F5-57AF-4B36-AA7E-57BC921593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4D14-3335-4671-AB94-BA97C9AB80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93DE3-F7DF-479D-BFF0-82E9D7C667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6F116-EECE-4E14-9B49-721FADF0AE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CAFD6-0FA4-42AF-855A-7F3917B608A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BF9C-B041-485D-AA79-B4DDF0020B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2AA3-4693-4EC3-9D40-4A0B99C635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FBA33-A38E-42ED-8E75-1CB7D5708E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A75662C-CD31-47B8-BB5B-950E70C033F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59943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  (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401591"/>
            <a:ext cx="9144000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50000"/>
              </a:lnSpc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read Treasure Island yet?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323849" y="836712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tool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用作名词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工具；用具；手段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指能使操作更为方便的工具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尤指用手工操作的工具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如刨、锯等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是可数名词。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Don't injure yourself with that tool.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不要让那工具伤害你自己。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8605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else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形容词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其他的；别的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用于疑问词和不定代词之后。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Can I do anything else for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？我还能为你做点别的事吗？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】somebody else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anybody else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的所有格形式分别是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somebody else's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anybody else's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It's somebody else's money.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这是别人的钱。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8605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towards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。常用在动词后面表示动作的方向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用在表示时间的名词之前则表示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接近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】towards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目的地移动；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含有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到达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之意。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dog is coming towards the boy.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那条狗朝男孩走去。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3850" y="942975"/>
            <a:ext cx="84963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用作名词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沙；沙子；沙滩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指细小的石粒时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是不可数名词。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Ouch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sand is so hot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It can burn my feet.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哎哟！沙子这么烫！会烫伤脚的。</a:t>
            </a:r>
            <a:endParaRPr lang="zh-CN" altLang="en-US" sz="2000" dirty="0">
              <a:solidFill>
                <a:srgbClr val="000000"/>
              </a:solidFill>
              <a:ea typeface="MS Mincho" pitchFamily="49" charset="-128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wait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是不及物动词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等待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后跟宾语时要加介词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即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wait for sb./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等待某人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某物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】wait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等着做某事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wait for sb.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等着某人做某事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can't wait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迫不及待地做某事</a:t>
            </a:r>
            <a:endParaRPr lang="zh-CN" altLang="en-US" sz="2000" dirty="0">
              <a:solidFill>
                <a:srgbClr val="000000"/>
              </a:solidFill>
              <a:ea typeface="MS Mincho" pitchFamily="49" charset="-128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cut down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砍倒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Don't cut down any trees.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别砍树木。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】cut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的现在分词为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cutting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过去式和过去分词均为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cut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r>
              <a:rPr lang="zh-CN" altLang="en-US" sz="2000" dirty="0">
                <a:solidFill>
                  <a:srgbClr val="000000"/>
                </a:solidFill>
                <a:ea typeface="MS Mincho" pitchFamily="4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99" name="Rectangle 83"/>
          <p:cNvSpPr>
            <a:spLocks noChangeArrowheads="1"/>
          </p:cNvSpPr>
          <p:nvPr/>
        </p:nvSpPr>
        <p:spPr bwMode="auto">
          <a:xfrm>
            <a:off x="468313" y="1557338"/>
            <a:ext cx="79136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一、根据句意及首字母或汉语提示写单词。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daughter enjoys a traveling by</a:t>
            </a:r>
            <a:r>
              <a:rPr lang="en-US" altLang="zh-C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sea.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island is a piece of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 the sea.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pen is a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writing.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saw both of them walking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朝；向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cinema just now.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are playing with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沙子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by the sea.</a:t>
            </a:r>
          </a:p>
        </p:txBody>
      </p:sp>
      <p:sp>
        <p:nvSpPr>
          <p:cNvPr id="137301" name="Rectangle 85"/>
          <p:cNvSpPr>
            <a:spLocks noChangeArrowheads="1"/>
          </p:cNvSpPr>
          <p:nvPr/>
        </p:nvSpPr>
        <p:spPr bwMode="auto">
          <a:xfrm>
            <a:off x="4914900" y="2060575"/>
            <a:ext cx="684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303" name="Rectangle 87"/>
          <p:cNvSpPr>
            <a:spLocks noChangeArrowheads="1"/>
          </p:cNvSpPr>
          <p:nvPr/>
        </p:nvSpPr>
        <p:spPr bwMode="auto">
          <a:xfrm>
            <a:off x="3708400" y="245745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305" name="Rectangle 89"/>
          <p:cNvSpPr>
            <a:spLocks noChangeArrowheads="1"/>
          </p:cNvSpPr>
          <p:nvPr/>
        </p:nvSpPr>
        <p:spPr bwMode="auto">
          <a:xfrm>
            <a:off x="2411413" y="303212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307" name="Rectangle 91"/>
          <p:cNvSpPr>
            <a:spLocks noChangeArrowheads="1"/>
          </p:cNvSpPr>
          <p:nvPr/>
        </p:nvSpPr>
        <p:spPr bwMode="auto">
          <a:xfrm>
            <a:off x="4051300" y="34290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ards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309" name="Rectangle 93"/>
          <p:cNvSpPr>
            <a:spLocks noChangeArrowheads="1"/>
          </p:cNvSpPr>
          <p:nvPr/>
        </p:nvSpPr>
        <p:spPr bwMode="auto">
          <a:xfrm>
            <a:off x="4357688" y="3825875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01" grpId="0"/>
      <p:bldP spid="137303" grpId="0"/>
      <p:bldP spid="137305" grpId="0"/>
      <p:bldP spid="137307" grpId="0"/>
      <p:bldP spid="137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04" name="Rectangle 64"/>
          <p:cNvSpPr>
            <a:spLocks noChangeArrowheads="1"/>
          </p:cNvSpPr>
          <p:nvPr/>
        </p:nvSpPr>
        <p:spPr bwMode="auto">
          <a:xfrm>
            <a:off x="104775" y="2011363"/>
            <a:ext cx="87598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saw some boys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(play) games on the playground when I passed by.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was so hungry that he can't wait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(find) some food for himself.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brought back many things from the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(break) ship.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already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(build) a house with some trees.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first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(arrive) on the island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had nothing.</a:t>
            </a:r>
          </a:p>
        </p:txBody>
      </p:sp>
      <p:sp>
        <p:nvSpPr>
          <p:cNvPr id="138306" name="Rectangle 66"/>
          <p:cNvSpPr>
            <a:spLocks noChangeArrowheads="1"/>
          </p:cNvSpPr>
          <p:nvPr/>
        </p:nvSpPr>
        <p:spPr bwMode="auto">
          <a:xfrm>
            <a:off x="2627313" y="249237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08" name="Rectangle 68"/>
          <p:cNvSpPr>
            <a:spLocks noChangeArrowheads="1"/>
          </p:cNvSpPr>
          <p:nvPr/>
        </p:nvSpPr>
        <p:spPr bwMode="auto">
          <a:xfrm>
            <a:off x="5148263" y="3032125"/>
            <a:ext cx="866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10" name="Rectangle 70"/>
          <p:cNvSpPr>
            <a:spLocks noChangeArrowheads="1"/>
          </p:cNvSpPr>
          <p:nvPr/>
        </p:nvSpPr>
        <p:spPr bwMode="auto">
          <a:xfrm>
            <a:off x="5556250" y="3429000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12" name="Rectangle 72"/>
          <p:cNvSpPr>
            <a:spLocks noChangeArrowheads="1"/>
          </p:cNvSpPr>
          <p:nvPr/>
        </p:nvSpPr>
        <p:spPr bwMode="auto">
          <a:xfrm>
            <a:off x="2627313" y="3825875"/>
            <a:ext cx="661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14" name="Rectangle 74"/>
          <p:cNvSpPr>
            <a:spLocks noChangeArrowheads="1"/>
          </p:cNvSpPr>
          <p:nvPr/>
        </p:nvSpPr>
        <p:spPr bwMode="auto">
          <a:xfrm>
            <a:off x="2484438" y="422275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06" grpId="0"/>
      <p:bldP spid="138308" grpId="0"/>
      <p:bldP spid="138310" grpId="0"/>
      <p:bldP spid="138312" grpId="0"/>
      <p:bldP spid="138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25" name="Rectangle 61"/>
          <p:cNvSpPr>
            <a:spLocks noChangeArrowheads="1"/>
          </p:cNvSpPr>
          <p:nvPr/>
        </p:nvSpPr>
        <p:spPr bwMode="auto">
          <a:xfrm>
            <a:off x="250825" y="1268413"/>
            <a:ext cx="86423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</a:t>
            </a:r>
            <a:r>
              <a:rPr lang="en-US" altLang="zh-CN" sz="2000"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 you think of ________ Chinese teacher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Jim?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—She's an excellent teacher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I've improved a lot since she taught ________ Chinese.</a:t>
            </a:r>
            <a:r>
              <a:rPr lang="en-US" altLang="zh-CN" sz="2000"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ea typeface="楷体_GB2312" charset="-122"/>
              </a:rPr>
              <a:t>黄冈</a:t>
            </a:r>
            <a:r>
              <a:rPr lang="en-US" altLang="zh-CN" sz="2000"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/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     )12.</a:t>
            </a:r>
            <a:r>
              <a:rPr lang="en-US" altLang="zh-CN" sz="2000"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What ________ do you know?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—Oh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two persons won the first prize.One is a nurse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________ is a worker.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others  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else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other  D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    )13.She wants to ________ her job and go to study in Australia.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grow up  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wake up  C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pick up  D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give up</a:t>
            </a:r>
          </a:p>
        </p:txBody>
      </p:sp>
      <p:sp>
        <p:nvSpPr>
          <p:cNvPr id="139327" name="Rectangle 63"/>
          <p:cNvSpPr>
            <a:spLocks noChangeArrowheads="1"/>
          </p:cNvSpPr>
          <p:nvPr/>
        </p:nvSpPr>
        <p:spPr bwMode="auto">
          <a:xfrm>
            <a:off x="755650" y="18446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29" name="Rectangle 65"/>
          <p:cNvSpPr>
            <a:spLocks noChangeArrowheads="1"/>
          </p:cNvSpPr>
          <p:nvPr/>
        </p:nvSpPr>
        <p:spPr bwMode="auto">
          <a:xfrm>
            <a:off x="755650" y="362743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31" name="Rectangle 67"/>
          <p:cNvSpPr>
            <a:spLocks noChangeArrowheads="1"/>
          </p:cNvSpPr>
          <p:nvPr/>
        </p:nvSpPr>
        <p:spPr bwMode="auto">
          <a:xfrm>
            <a:off x="741363" y="55895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27" grpId="0"/>
      <p:bldP spid="139329" grpId="0"/>
      <p:bldP spid="1393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323850" y="1989138"/>
            <a:ext cx="84963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)14.We must plant more trees after we ________ every year.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off them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them off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down them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them down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)15.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 have you lived in Lanzhou?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—Since my parents found jobs there.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soon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</a:t>
            </a:r>
          </a:p>
        </p:txBody>
      </p:sp>
      <p:sp>
        <p:nvSpPr>
          <p:cNvPr id="150552" name="Rectangle 24"/>
          <p:cNvSpPr>
            <a:spLocks noChangeArrowheads="1"/>
          </p:cNvSpPr>
          <p:nvPr/>
        </p:nvSpPr>
        <p:spPr bwMode="auto">
          <a:xfrm>
            <a:off x="684213" y="2133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54" name="Rectangle 26"/>
          <p:cNvSpPr>
            <a:spLocks noChangeArrowheads="1"/>
          </p:cNvSpPr>
          <p:nvPr/>
        </p:nvSpPr>
        <p:spPr bwMode="auto">
          <a:xfrm>
            <a:off x="6985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2" grpId="0"/>
      <p:bldP spid="1505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395288" y="1341438"/>
            <a:ext cx="76041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四、按要求完成下列句子。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They have already done their homework.(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their homework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Steve will finish his report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will Steve finish his report?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book was really good.I read it again and again.(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book was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read it again and again.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我不会放弃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我会等着另一艘船。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won't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and I'll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ship.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我给他取名为</a:t>
            </a:r>
            <a:r>
              <a:rPr lang="zh-CN" altLang="en-US" sz="20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星期五</a:t>
            </a:r>
            <a:r>
              <a:rPr lang="zh-CN" altLang="en-US" sz="20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因为那是我遇见他的那一天。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him Friday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that was the day I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him.</a:t>
            </a:r>
          </a:p>
        </p:txBody>
      </p:sp>
      <p:sp>
        <p:nvSpPr>
          <p:cNvPr id="152601" name="Rectangle 25"/>
          <p:cNvSpPr>
            <a:spLocks noChangeArrowheads="1"/>
          </p:cNvSpPr>
          <p:nvPr/>
        </p:nvSpPr>
        <p:spPr bwMode="auto">
          <a:xfrm>
            <a:off x="1331913" y="2349500"/>
            <a:ext cx="155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en't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03" name="Rectangle 27"/>
          <p:cNvSpPr>
            <a:spLocks noChangeArrowheads="1"/>
          </p:cNvSpPr>
          <p:nvPr/>
        </p:nvSpPr>
        <p:spPr bwMode="auto">
          <a:xfrm>
            <a:off x="4572000" y="23495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05" name="Rectangle 29"/>
          <p:cNvSpPr>
            <a:spLocks noChangeArrowheads="1"/>
          </p:cNvSpPr>
          <p:nvPr/>
        </p:nvSpPr>
        <p:spPr bwMode="auto">
          <a:xfrm>
            <a:off x="693738" y="3230563"/>
            <a:ext cx="127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07" name="Rectangle 31"/>
          <p:cNvSpPr>
            <a:spLocks noChangeArrowheads="1"/>
          </p:cNvSpPr>
          <p:nvPr/>
        </p:nvSpPr>
        <p:spPr bwMode="auto">
          <a:xfrm>
            <a:off x="2268538" y="41497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09" name="Rectangle 33"/>
          <p:cNvSpPr>
            <a:spLocks noChangeArrowheads="1"/>
          </p:cNvSpPr>
          <p:nvPr/>
        </p:nvSpPr>
        <p:spPr bwMode="auto">
          <a:xfrm>
            <a:off x="3419475" y="4149725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11" name="Rectangle 35"/>
          <p:cNvSpPr>
            <a:spLocks noChangeArrowheads="1"/>
          </p:cNvSpPr>
          <p:nvPr/>
        </p:nvSpPr>
        <p:spPr bwMode="auto">
          <a:xfrm>
            <a:off x="1485900" y="5013325"/>
            <a:ext cx="966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13" name="Rectangle 37"/>
          <p:cNvSpPr>
            <a:spLocks noChangeArrowheads="1"/>
          </p:cNvSpPr>
          <p:nvPr/>
        </p:nvSpPr>
        <p:spPr bwMode="auto">
          <a:xfrm>
            <a:off x="3613150" y="5013325"/>
            <a:ext cx="1916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15" name="Rectangle 39"/>
          <p:cNvSpPr>
            <a:spLocks noChangeArrowheads="1"/>
          </p:cNvSpPr>
          <p:nvPr/>
        </p:nvSpPr>
        <p:spPr bwMode="auto">
          <a:xfrm>
            <a:off x="887413" y="5876925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17" name="Rectangle 41"/>
          <p:cNvSpPr>
            <a:spLocks noChangeArrowheads="1"/>
          </p:cNvSpPr>
          <p:nvPr/>
        </p:nvSpPr>
        <p:spPr bwMode="auto">
          <a:xfrm>
            <a:off x="3419475" y="5876925"/>
            <a:ext cx="101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619" name="Rectangle 43"/>
          <p:cNvSpPr>
            <a:spLocks noChangeArrowheads="1"/>
          </p:cNvSpPr>
          <p:nvPr/>
        </p:nvSpPr>
        <p:spPr bwMode="auto">
          <a:xfrm>
            <a:off x="6516688" y="5876925"/>
            <a:ext cx="563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1" grpId="0"/>
      <p:bldP spid="152603" grpId="0"/>
      <p:bldP spid="152605" grpId="0"/>
      <p:bldP spid="152607" grpId="0"/>
      <p:bldP spid="152609" grpId="0"/>
      <p:bldP spid="152611" grpId="0"/>
      <p:bldP spid="152613" grpId="0"/>
      <p:bldP spid="152615" grpId="0"/>
      <p:bldP spid="152617" grpId="0"/>
      <p:bldP spid="152619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全屏显示(4:3)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MingLiU_HKSCS</vt:lpstr>
      <vt:lpstr>MS Mincho</vt:lpstr>
      <vt:lpstr>黑体</vt:lpstr>
      <vt:lpstr>华文行楷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2023-01-16T17:58:40Z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38E868974FC441778C0C1FE360C39FF9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