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5.wmf"/><Relationship Id="rId3" Type="http://schemas.openxmlformats.org/officeDocument/2006/relationships/tags" Target="../tags/tag47.xml"/><Relationship Id="rId7" Type="http://schemas.openxmlformats.org/officeDocument/2006/relationships/image" Target="../media/image2.png"/><Relationship Id="rId12" Type="http://schemas.openxmlformats.org/officeDocument/2006/relationships/oleObject" Target="../embeddings/oleObject3.bin"/><Relationship Id="rId2" Type="http://schemas.openxmlformats.org/officeDocument/2006/relationships/tags" Target="../tags/tag46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4.wmf"/><Relationship Id="rId5" Type="http://schemas.openxmlformats.org/officeDocument/2006/relationships/tags" Target="../tags/tag49.xml"/><Relationship Id="rId10" Type="http://schemas.openxmlformats.org/officeDocument/2006/relationships/oleObject" Target="../embeddings/oleObject2.bin"/><Relationship Id="rId4" Type="http://schemas.openxmlformats.org/officeDocument/2006/relationships/tags" Target="../tags/tag48.xml"/><Relationship Id="rId9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2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2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2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 noChangeArrowheads="1"/>
          </p:cNvSpPr>
          <p:nvPr>
            <p:ph type="ctrTitle"/>
          </p:nvPr>
        </p:nvSpPr>
        <p:spPr>
          <a:xfrm>
            <a:off x="3657600" y="3028950"/>
            <a:ext cx="1922462" cy="382692"/>
          </a:xfrm>
        </p:spPr>
        <p:txBody>
          <a:bodyPr>
            <a:noAutofit/>
          </a:bodyPr>
          <a:lstStyle/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</a:p>
        </p:txBody>
      </p:sp>
      <p:sp>
        <p:nvSpPr>
          <p:cNvPr id="9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-9525" y="971550"/>
            <a:ext cx="9163050" cy="6858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4.2 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提取公因式法</a:t>
            </a:r>
            <a:endParaRPr lang="en-US" altLang="zh-CN" sz="4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0957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13776" y="742950"/>
            <a:ext cx="453784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150000"/>
              </a:lnSpc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证明：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en-US" altLang="zh-CN" kern="1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-512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能被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</a:t>
            </a: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</a:t>
            </a:r>
            <a:r>
              <a:rPr lang="en-US" altLang="zh-CN" kern="1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-5</a:t>
            </a:r>
            <a:r>
              <a:rPr lang="en-US" altLang="zh-CN" kern="1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5²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-5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=5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-5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=5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5²-1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=24×5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=120×5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</a:t>
            </a: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∴25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-5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能被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整除．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1053341" y="1078942"/>
            <a:ext cx="39282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28x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21x³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7xy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28x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21x³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7xy 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7x(4x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2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举一反三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1371600" y="1483904"/>
            <a:ext cx="44196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150000"/>
              </a:lnSpc>
            </a:pPr>
            <a:endParaRPr lang="en-US" altLang="zh-CN" kern="100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50000"/>
              </a:lnSpc>
            </a:pPr>
            <a:r>
              <a:rPr lang="zh-CN" altLang="en-US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²ºº¹+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²ºº²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endParaRPr lang="en-US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50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=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²ºº¹×[1-(-2) </a:t>
            </a:r>
            <a:r>
              <a:rPr lang="en-US" altLang="zh-CN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    ]</a:t>
            </a:r>
            <a:endParaRPr lang="en-US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50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=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²ºº¹×0</a:t>
            </a:r>
          </a:p>
          <a:p>
            <a:pPr indent="267970">
              <a:lnSpc>
                <a:spcPct val="150000"/>
              </a:lnSpc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=0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6019804" y="942809"/>
          <a:ext cx="208625" cy="541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8" imgW="3352800" imgH="8534400" progId="Equation.DSMT4">
                  <p:embed/>
                </p:oleObj>
              </mc:Choice>
              <mc:Fallback>
                <p:oleObj name="Equation" r:id="rId8" imgW="3352800" imgH="8534400" progId="Equation.DSMT4">
                  <p:embed/>
                  <p:pic>
                    <p:nvPicPr>
                      <p:cNvPr id="0" name="图片 205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19804" y="942809"/>
                        <a:ext cx="208625" cy="541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4038605" y="2343151"/>
          <a:ext cx="208625" cy="541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0" imgW="3352800" imgH="8534400" progId="Equation.DSMT4">
                  <p:embed/>
                </p:oleObj>
              </mc:Choice>
              <mc:Fallback>
                <p:oleObj name="Equation" r:id="rId10" imgW="3352800" imgH="8534400" progId="Equation.DSMT4">
                  <p:embed/>
                  <p:pic>
                    <p:nvPicPr>
                      <p:cNvPr id="0" name="图片 205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038605" y="2343151"/>
                        <a:ext cx="208625" cy="541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4287179" y="1885952"/>
          <a:ext cx="208625" cy="541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2" imgW="3352800" imgH="8534400" progId="Equation.DSMT4">
                  <p:embed/>
                </p:oleObj>
              </mc:Choice>
              <mc:Fallback>
                <p:oleObj name="Equation" r:id="rId12" imgW="3352800" imgH="8534400" progId="Equation.DSMT4">
                  <p:embed/>
                  <p:pic>
                    <p:nvPicPr>
                      <p:cNvPr id="0" name="图片 205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87179" y="1885952"/>
                        <a:ext cx="208625" cy="541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123028" y="942809"/>
            <a:ext cx="5430175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>
              <a:lnSpc>
                <a:spcPct val="150000"/>
              </a:lnSpc>
            </a:pP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利用分解因式计算： 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²ºº¹+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²ºº²×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1355" y="895350"/>
            <a:ext cx="83495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下列各式中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没有公因式的是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A.ab-bc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B.y²-y    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C.x²+2x+1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D.mn²-nm+m²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要使式子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-7ab-14abx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49aby=-7ab(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成立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括号内应填入的式子是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A.-1+2x+7y	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.-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1-2x+7y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C.1-2x-7y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D.1+2x-7y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文本框 7"/>
          <p:cNvSpPr txBox="1"/>
          <p:nvPr/>
        </p:nvSpPr>
        <p:spPr>
          <a:xfrm>
            <a:off x="4114800" y="1046878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077200" y="26479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1000" y="1057922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=1,m-n=2,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m²n-mn²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的值是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A.-1    	B.3	       C.2	             D.-2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12x³y³z³,-18x³y³z³,24x²y4z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,-6x²y³z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的公因式是</a:t>
            </a:r>
            <a:r>
              <a:rPr lang="zh-CN" altLang="en-US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indent="4572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x=1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,2ax²+bx=3,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则当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x=2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,ax²+bx=</a:t>
            </a:r>
            <a:r>
              <a:rPr lang="en-US" altLang="zh-CN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4648200" y="1199278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6324604" y="2212085"/>
            <a:ext cx="8643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z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baseline="300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62600" y="2800352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274421" y="895352"/>
            <a:ext cx="864098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当首项系数为负时，一般要提出负号，使剩下的括号中的第一项的系数为正，括号内其余各项都应注意改变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负号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公因式的系数取多项式中各项系数的最大公约数，公因式的字母因式取各项相同字母的最低次幂的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提取公因式分解因式的依据就是乘法分配律的逆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用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当把某项全部提出来后余下的系数是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，不是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（提公因式后括号内多项式的项数与原多项式的项数一致）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9121" y="920690"/>
            <a:ext cx="65398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．下列多项式中，能用提公因式法因式分解的是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      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把多项式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因式分解，结果正确的是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       )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a(a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               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a(a+2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a(a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       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6324600" y="920690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44622" y="21907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91357" y="997926"/>
            <a:ext cx="55284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．因式分解：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．因式分解（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en-US" altLang="zh-CN" baseline="30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10x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(2)4a</a:t>
            </a:r>
            <a:r>
              <a:rPr lang="en-US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10ab</a:t>
            </a:r>
            <a:r>
              <a:rPr lang="en-US" altLang="zh-CN" baseline="300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:(1)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原式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5x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(1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原式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2ab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(2a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5bc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3452206" y="946689"/>
            <a:ext cx="11224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y+1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课后作业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1219204" y="971550"/>
            <a:ext cx="54522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利用因式分解进行计算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kern="1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kern="1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kern="100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200000"/>
              </a:lnSpc>
            </a:pP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解：原式＝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200000"/>
              </a:lnSpc>
            </a:pP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(5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kern="1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200000"/>
              </a:lnSpc>
            </a:pP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10</a:t>
            </a: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81</a:t>
            </a:r>
            <a:endParaRPr lang="zh-CN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6700">
              <a:lnSpc>
                <a:spcPct val="200000"/>
              </a:lnSpc>
            </a:pPr>
            <a:r>
              <a:rPr lang="zh-CN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810.</a:t>
            </a:r>
            <a:endParaRPr lang="zh-CN" altLang="zh-CN" kern="1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743200" y="142875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solidFill>
                  <a:srgbClr val="292929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再见</a:t>
            </a:r>
            <a:endParaRPr lang="zh-CN" altLang="en-US" sz="8800" b="1" dirty="0">
              <a:solidFill>
                <a:srgbClr val="292929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3" y="1019443"/>
            <a:ext cx="46620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2" y="2495552"/>
            <a:ext cx="4514708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 b="1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097249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603704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310497" y="1140938"/>
            <a:ext cx="43344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能确定多项式各项的单项式公因式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;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39400" y="2668698"/>
            <a:ext cx="46083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会用提公因式法把多项式分解因式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/>
          <p:nvPr/>
        </p:nvSpPr>
        <p:spPr>
          <a:xfrm>
            <a:off x="524999" y="942531"/>
            <a:ext cx="717120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	下列各式公因式是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 ax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3ma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6ma²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10ab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	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6xyz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3xy²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9x²y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的公因式是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    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3xz    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3yz    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．－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3xy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把首项系数变为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正数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-2x²y-2xy²=-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                   ） 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-2x ²+3x-1=-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                      ） 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前置学习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4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10"/>
          <p:cNvSpPr txBox="1"/>
          <p:nvPr>
            <p:custDataLst>
              <p:tags r:id="rId2"/>
            </p:custDataLst>
          </p:nvPr>
        </p:nvSpPr>
        <p:spPr>
          <a:xfrm>
            <a:off x="4068222" y="97155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PA_文本框 10"/>
          <p:cNvSpPr txBox="1"/>
          <p:nvPr>
            <p:custDataLst>
              <p:tags r:id="rId3"/>
            </p:custDataLst>
          </p:nvPr>
        </p:nvSpPr>
        <p:spPr>
          <a:xfrm>
            <a:off x="4830222" y="1780731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PA_文本框 10"/>
          <p:cNvSpPr txBox="1"/>
          <p:nvPr>
            <p:custDataLst>
              <p:tags r:id="rId4"/>
            </p:custDataLst>
          </p:nvPr>
        </p:nvSpPr>
        <p:spPr>
          <a:xfrm>
            <a:off x="3198769" y="2984780"/>
            <a:ext cx="120257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y+2xy</a:t>
            </a:r>
            <a:r>
              <a:rPr lang="zh-CN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PA_文本框 10"/>
          <p:cNvSpPr txBox="1"/>
          <p:nvPr>
            <p:custDataLst>
              <p:tags r:id="rId5"/>
            </p:custDataLst>
          </p:nvPr>
        </p:nvSpPr>
        <p:spPr>
          <a:xfrm>
            <a:off x="3198767" y="3442854"/>
            <a:ext cx="10951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 ²-3x+1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3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9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0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25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26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9" grpId="0"/>
          <p:bldP spid="1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/>
          <p:bldP spid="8" grpId="0"/>
          <p:bldP spid="9" grpId="0"/>
          <p:bldP spid="10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380999" y="742952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探究点一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多项式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ac+bc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每项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含有哪些因式？有相同的因式吗？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3x²+x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呢？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mb²+nb+b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呢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多项式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ac+bc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项含因式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项含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err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相同因式：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3x²+x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含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x² 3x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 ²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相同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多项式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mb²+nb+b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含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因式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b² mx ²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相同因式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4823" y="3638552"/>
            <a:ext cx="7530987" cy="5078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b="1" dirty="0">
                <a:latin typeface="+mn-ea"/>
              </a:rPr>
              <a:t>一个多项式各项都含有</a:t>
            </a:r>
            <a:r>
              <a:rPr lang="zh-CN" altLang="en-US" b="1" dirty="0" smtClean="0">
                <a:latin typeface="+mn-ea"/>
              </a:rPr>
              <a:t>的相同因式</a:t>
            </a:r>
            <a:r>
              <a:rPr lang="zh-CN" altLang="en-US" b="1" dirty="0">
                <a:latin typeface="+mn-ea"/>
              </a:rPr>
              <a:t>，叫做这个多项式各项</a:t>
            </a:r>
            <a:r>
              <a:rPr lang="zh-CN" altLang="en-US" b="1" dirty="0" smtClean="0">
                <a:latin typeface="+mn-ea"/>
              </a:rPr>
              <a:t>的公因式</a:t>
            </a:r>
            <a:r>
              <a:rPr lang="en-US" altLang="zh-CN" b="1" dirty="0" smtClean="0">
                <a:latin typeface="+mn-ea"/>
              </a:rPr>
              <a:t>.</a:t>
            </a:r>
            <a:endParaRPr lang="en-US" altLang="zh-CN" b="1" dirty="0"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898033" y="971550"/>
            <a:ext cx="6321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2x²+6x³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中的公因式是什么？能将它分解因式吗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？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2x²+6x³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=2x² +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2x²·3x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=2x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1+3x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609600" y="1092737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归纳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结论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提取公因式法：如果一个多项式的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各项都含有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公因式，那么就可以把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这个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公因式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提出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来，从而将这个多项式化成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两个因式的乘积形式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，这种分解因式的方法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叫做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提取公因式法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3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PA_文本框 6"/>
          <p:cNvSpPr txBox="1"/>
          <p:nvPr>
            <p:custDataLst>
              <p:tags r:id="rId2"/>
            </p:custDataLst>
          </p:nvPr>
        </p:nvSpPr>
        <p:spPr>
          <a:xfrm>
            <a:off x="454573" y="895350"/>
            <a:ext cx="84240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：把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下列各式因式分解：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3x+x³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7x³-21x²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8a ³b ²-12ab ³c+ab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              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-24x ³+12x ²-28x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）原式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3•x+x²•x=x(3+x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²);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原式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7x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²•x+7x ²•3=7x ² (x-3);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原式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ab•8a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²b- ab•12b ²c+ 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(8a² b-12b² c+1);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24x ³-12x ²+28x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=-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4x•6x²-4x•3x+4x•7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=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-4x(6x²-3x+7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).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4823" y="3270335"/>
            <a:ext cx="2265581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934823" y="3270335"/>
            <a:ext cx="2265581" cy="507831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>
              <a:lnSpc>
                <a:spcPct val="150000"/>
              </a:lnSpc>
            </a:pPr>
            <a:endParaRPr lang="zh-CN" altLang="en-US" dirty="0"/>
          </a:p>
        </p:txBody>
      </p:sp>
      <p:sp>
        <p:nvSpPr>
          <p:cNvPr id="7" name="TextBox 8"/>
          <p:cNvSpPr txBox="1"/>
          <p:nvPr/>
        </p:nvSpPr>
        <p:spPr>
          <a:xfrm>
            <a:off x="762000" y="1276350"/>
            <a:ext cx="769620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当多项式第一项的系数是负数时，通常提出“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号，使括号内第一项的系数成为正数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在提出“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-”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号时，多项式的各项都要变号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当把某项全部提出来后余下的系数是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，不是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（提公因式后括号内多项式的项数与原多项式的项数一致）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4819" y="895351"/>
            <a:ext cx="571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7970">
              <a:lnSpc>
                <a:spcPct val="200000"/>
              </a:lnSpc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</a:t>
            </a:r>
          </a:p>
          <a:p>
            <a:pPr indent="267970" algn="just">
              <a:lnSpc>
                <a:spcPct val="200000"/>
              </a:lnSpc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kern="1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利用</a:t>
            </a:r>
            <a:r>
              <a:rPr lang="zh-CN" altLang="en-US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分解因式简化计算：</a:t>
            </a:r>
            <a:r>
              <a:rPr lang="en-US" altLang="zh-CN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57×99+44×99-99</a:t>
            </a:r>
          </a:p>
          <a:p>
            <a:pPr indent="267970" algn="just">
              <a:lnSpc>
                <a:spcPct val="200000"/>
              </a:lnSpc>
              <a:spcAft>
                <a:spcPts val="0"/>
              </a:spcAft>
            </a:pP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解：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57×99+44×99-99</a:t>
            </a:r>
          </a:p>
          <a:p>
            <a:pPr indent="26797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=99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57+44-1</a:t>
            </a:r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  <a:p>
            <a:pPr indent="267970"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=99×100=9900</a:t>
            </a:r>
          </a:p>
        </p:txBody>
      </p:sp>
      <p:grpSp>
        <p:nvGrpSpPr>
          <p:cNvPr id="3" name="PA_组合 5"/>
          <p:cNvGrpSpPr/>
          <p:nvPr>
            <p:custDataLst>
              <p:tags r:id="rId1"/>
            </p:custDataLst>
          </p:nvPr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4" name="PA_文本框 2"/>
            <p:cNvSpPr txBox="1"/>
            <p:nvPr>
              <p:custDataLst>
                <p:tags r:id="rId2"/>
              </p:custDataLst>
            </p:nvPr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PA_直接连接符 9"/>
            <p:cNvCxnSpPr>
              <a:cxnSpLocks noChangeShapeType="1"/>
            </p:cNvCxnSpPr>
            <p:nvPr>
              <p:custDataLst>
                <p:tags r:id="rId3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893</Words>
  <Application>Microsoft Office PowerPoint</Application>
  <PresentationFormat>全屏显示(16:9)</PresentationFormat>
  <Paragraphs>119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华文行楷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八年级下册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2023-01-16T17:59:03Z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196E34F124ED472194A3E7DF394B25A4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