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C6A8F-0C8F-4243-B03A-D6D1001390B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C3F69-4842-4712-A9EB-10263241D0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98654B-9C6A-44E3-A604-056BD45D260F}" type="slidenum">
              <a:rPr lang="en-US" altLang="zh-CN" smtClean="0">
                <a:solidFill>
                  <a:prstClr val="black"/>
                </a:solidFill>
              </a:rPr>
              <a:t>4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C3F69-4842-4712-A9EB-10263241D05B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69B42A-7736-4723-B947-5B770DFA2C8F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1F5E2-F7FF-4BCE-819E-8ACE46E55332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478DE5-1DCC-4A71-BC56-84C5E4D7F672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B5875-62CA-45F7-86FA-1A499627AE9F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BEB055-4CE5-4F80-91E9-913BF591801A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F4E4F-6D34-4100-B5BA-28531204F163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E6355A-37A1-435F-A6E3-F4710086DA7E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E3777-94EA-4A53-8E36-DD0EF6907660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815F8F-123F-4104-8B70-490A5D398927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34CBA-D252-4D43-A183-57B718D0481E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56B285-BE21-42FD-8530-DA78E932CCD6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B7C5F-A310-4EAE-BD82-815035A9602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CD3DEF-835D-40FF-876A-F73A513AEEC8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F296E7-6E74-438E-BBB7-850AA972497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9D83BF-6F68-4B38-A804-C9E83DFC696F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B9440-FA0A-48A3-9630-186E2FF1D8FC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98952F-6211-40CA-9150-40295457169A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DFD97-FCF8-4DC4-B451-ABE11C97B38F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BD1A30-63C7-4E38-B532-0485709BD866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148906-30B5-4087-ABF4-1C148937A247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529A73A-6A00-4E97-ABEC-10CC3B9C7605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FCB5166-D6C8-42CA-8FA0-4A79E319D787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3.jpeg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WordArt 2"/>
          <p:cNvSpPr>
            <a:spLocks noChangeArrowheads="1" noChangeShapeType="1" noTextEdit="1"/>
          </p:cNvSpPr>
          <p:nvPr/>
        </p:nvSpPr>
        <p:spPr bwMode="auto">
          <a:xfrm>
            <a:off x="1403648" y="2060848"/>
            <a:ext cx="6696744" cy="698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6000" b="1" kern="10" dirty="0">
                <a:ln w="9525">
                  <a:solidFill>
                    <a:srgbClr val="80808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方正粗倩简体" pitchFamily="65" charset="-122"/>
                <a:ea typeface="方正粗倩简体" pitchFamily="65" charset="-122"/>
              </a:rPr>
              <a:t>1.3  </a:t>
            </a:r>
            <a:r>
              <a:rPr lang="zh-CN" altLang="en-US" sz="6000" b="1" kern="10" dirty="0">
                <a:ln w="9525">
                  <a:solidFill>
                    <a:srgbClr val="80808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方正粗倩简体" pitchFamily="65" charset="-122"/>
                <a:ea typeface="方正粗倩简体" pitchFamily="65" charset="-122"/>
              </a:rPr>
              <a:t>线段、射线和直线</a:t>
            </a:r>
          </a:p>
        </p:txBody>
      </p:sp>
      <p:sp>
        <p:nvSpPr>
          <p:cNvPr id="3" name="矩形 2"/>
          <p:cNvSpPr/>
          <p:nvPr/>
        </p:nvSpPr>
        <p:spPr>
          <a:xfrm>
            <a:off x="2974931" y="5210095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74168" y="2361407"/>
            <a:ext cx="583247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</a:rPr>
              <a:t>       </a:t>
            </a:r>
            <a:r>
              <a:rPr lang="zh-CN" altLang="en-US" sz="2800" b="1" dirty="0">
                <a:solidFill>
                  <a:srgbClr val="000000"/>
                </a:solidFill>
              </a:rPr>
              <a:t>在图</a:t>
            </a:r>
            <a:r>
              <a:rPr lang="en-US" altLang="zh-CN" sz="2800" b="1" dirty="0">
                <a:solidFill>
                  <a:srgbClr val="000000"/>
                </a:solidFill>
              </a:rPr>
              <a:t>1-24</a:t>
            </a:r>
            <a:r>
              <a:rPr lang="zh-CN" altLang="en-US" sz="2800" b="1" dirty="0">
                <a:solidFill>
                  <a:srgbClr val="000000"/>
                </a:solidFill>
              </a:rPr>
              <a:t>中，请你将邻边上相同数表示的点用线段分别连接起来，看看会得到一个什么样的图形。</a:t>
            </a:r>
          </a:p>
        </p:txBody>
      </p:sp>
      <p:sp>
        <p:nvSpPr>
          <p:cNvPr id="13315" name="Rectangle 8"/>
          <p:cNvSpPr>
            <a:spLocks noChangeArrowheads="1"/>
          </p:cNvSpPr>
          <p:nvPr/>
        </p:nvSpPr>
        <p:spPr bwMode="auto">
          <a:xfrm rot="5400000">
            <a:off x="6134100" y="338138"/>
            <a:ext cx="2439987" cy="243998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8301038" y="341313"/>
            <a:ext cx="257175" cy="2441575"/>
          </a:xfrm>
          <a:prstGeom prst="line">
            <a:avLst/>
          </a:prstGeom>
          <a:noFill/>
          <a:ln w="9525">
            <a:solidFill>
              <a:srgbClr val="FF595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8035925" y="738188"/>
            <a:ext cx="527050" cy="2044700"/>
          </a:xfrm>
          <a:prstGeom prst="line">
            <a:avLst/>
          </a:prstGeom>
          <a:noFill/>
          <a:ln w="9525">
            <a:solidFill>
              <a:srgbClr val="FF595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7769225" y="1066800"/>
            <a:ext cx="792163" cy="1716088"/>
          </a:xfrm>
          <a:prstGeom prst="line">
            <a:avLst/>
          </a:prstGeom>
          <a:noFill/>
          <a:ln w="9525">
            <a:solidFill>
              <a:srgbClr val="FF595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rot="71609" flipH="1">
            <a:off x="7543800" y="1397000"/>
            <a:ext cx="1006475" cy="1385888"/>
          </a:xfrm>
          <a:prstGeom prst="line">
            <a:avLst/>
          </a:prstGeom>
          <a:noFill/>
          <a:ln w="9525">
            <a:solidFill>
              <a:srgbClr val="FF595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7242175" y="1695450"/>
            <a:ext cx="1319213" cy="1055688"/>
          </a:xfrm>
          <a:prstGeom prst="line">
            <a:avLst/>
          </a:prstGeom>
          <a:noFill/>
          <a:ln w="9525">
            <a:solidFill>
              <a:srgbClr val="FF595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6911975" y="2025650"/>
            <a:ext cx="1649413" cy="725488"/>
          </a:xfrm>
          <a:prstGeom prst="line">
            <a:avLst/>
          </a:prstGeom>
          <a:noFill/>
          <a:ln w="9525">
            <a:solidFill>
              <a:srgbClr val="FF595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V="1">
            <a:off x="6134100" y="2570163"/>
            <a:ext cx="2413000" cy="212725"/>
          </a:xfrm>
          <a:prstGeom prst="line">
            <a:avLst/>
          </a:prstGeom>
          <a:noFill/>
          <a:ln w="9525">
            <a:solidFill>
              <a:srgbClr val="FF595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V="1">
            <a:off x="6648450" y="2289175"/>
            <a:ext cx="1912938" cy="446088"/>
          </a:xfrm>
          <a:prstGeom prst="line">
            <a:avLst/>
          </a:prstGeom>
          <a:noFill/>
          <a:ln w="9525">
            <a:solidFill>
              <a:srgbClr val="FF595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24" name="Rectangle 42"/>
          <p:cNvSpPr>
            <a:spLocks noChangeArrowheads="1"/>
          </p:cNvSpPr>
          <p:nvPr/>
        </p:nvSpPr>
        <p:spPr bwMode="auto">
          <a:xfrm>
            <a:off x="8559800" y="1158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3325" name="Rectangle 44"/>
          <p:cNvSpPr>
            <a:spLocks noChangeArrowheads="1"/>
          </p:cNvSpPr>
          <p:nvPr/>
        </p:nvSpPr>
        <p:spPr bwMode="auto">
          <a:xfrm>
            <a:off x="8559800" y="4095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3326" name="Rectangle 45"/>
          <p:cNvSpPr>
            <a:spLocks noChangeArrowheads="1"/>
          </p:cNvSpPr>
          <p:nvPr/>
        </p:nvSpPr>
        <p:spPr bwMode="auto">
          <a:xfrm>
            <a:off x="8582025" y="6921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3327" name="Rectangle 46"/>
          <p:cNvSpPr>
            <a:spLocks noChangeArrowheads="1"/>
          </p:cNvSpPr>
          <p:nvPr/>
        </p:nvSpPr>
        <p:spPr bwMode="auto">
          <a:xfrm>
            <a:off x="8582025" y="91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3328" name="Rectangle 47"/>
          <p:cNvSpPr>
            <a:spLocks noChangeArrowheads="1"/>
          </p:cNvSpPr>
          <p:nvPr/>
        </p:nvSpPr>
        <p:spPr bwMode="auto">
          <a:xfrm>
            <a:off x="8582025" y="11953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3329" name="Rectangle 48"/>
          <p:cNvSpPr>
            <a:spLocks noChangeArrowheads="1"/>
          </p:cNvSpPr>
          <p:nvPr/>
        </p:nvSpPr>
        <p:spPr bwMode="auto">
          <a:xfrm>
            <a:off x="8582025" y="17716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13330" name="Rectangle 49"/>
          <p:cNvSpPr>
            <a:spLocks noChangeArrowheads="1"/>
          </p:cNvSpPr>
          <p:nvPr/>
        </p:nvSpPr>
        <p:spPr bwMode="auto">
          <a:xfrm>
            <a:off x="8582025" y="1484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3331" name="Rectangle 50"/>
          <p:cNvSpPr>
            <a:spLocks noChangeArrowheads="1"/>
          </p:cNvSpPr>
          <p:nvPr/>
        </p:nvSpPr>
        <p:spPr bwMode="auto">
          <a:xfrm>
            <a:off x="8582025" y="20669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13332" name="Rectangle 51"/>
          <p:cNvSpPr>
            <a:spLocks noChangeArrowheads="1"/>
          </p:cNvSpPr>
          <p:nvPr/>
        </p:nvSpPr>
        <p:spPr bwMode="auto">
          <a:xfrm>
            <a:off x="8582025" y="23542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13333" name="Line 53"/>
          <p:cNvSpPr>
            <a:spLocks noChangeShapeType="1"/>
          </p:cNvSpPr>
          <p:nvPr/>
        </p:nvSpPr>
        <p:spPr bwMode="auto">
          <a:xfrm>
            <a:off x="8582025" y="842963"/>
            <a:ext cx="714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34" name="Line 54"/>
          <p:cNvSpPr>
            <a:spLocks noChangeShapeType="1"/>
          </p:cNvSpPr>
          <p:nvPr/>
        </p:nvSpPr>
        <p:spPr bwMode="auto">
          <a:xfrm>
            <a:off x="8582025" y="1130300"/>
            <a:ext cx="714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35" name="Line 55"/>
          <p:cNvSpPr>
            <a:spLocks noChangeShapeType="1"/>
          </p:cNvSpPr>
          <p:nvPr/>
        </p:nvSpPr>
        <p:spPr bwMode="auto">
          <a:xfrm>
            <a:off x="8582025" y="1419225"/>
            <a:ext cx="714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36" name="Line 56"/>
          <p:cNvSpPr>
            <a:spLocks noChangeShapeType="1"/>
          </p:cNvSpPr>
          <p:nvPr/>
        </p:nvSpPr>
        <p:spPr bwMode="auto">
          <a:xfrm>
            <a:off x="8582025" y="1706563"/>
            <a:ext cx="714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37" name="Line 57"/>
          <p:cNvSpPr>
            <a:spLocks noChangeShapeType="1"/>
          </p:cNvSpPr>
          <p:nvPr/>
        </p:nvSpPr>
        <p:spPr bwMode="auto">
          <a:xfrm>
            <a:off x="8582025" y="2282825"/>
            <a:ext cx="714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38" name="Line 58"/>
          <p:cNvSpPr>
            <a:spLocks noChangeShapeType="1"/>
          </p:cNvSpPr>
          <p:nvPr/>
        </p:nvSpPr>
        <p:spPr bwMode="auto">
          <a:xfrm>
            <a:off x="8582025" y="1993900"/>
            <a:ext cx="714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39" name="Line 59"/>
          <p:cNvSpPr>
            <a:spLocks noChangeShapeType="1"/>
          </p:cNvSpPr>
          <p:nvPr/>
        </p:nvSpPr>
        <p:spPr bwMode="auto">
          <a:xfrm>
            <a:off x="8582025" y="2570163"/>
            <a:ext cx="714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40" name="Line 60"/>
          <p:cNvSpPr>
            <a:spLocks noChangeShapeType="1"/>
          </p:cNvSpPr>
          <p:nvPr/>
        </p:nvSpPr>
        <p:spPr bwMode="auto">
          <a:xfrm>
            <a:off x="8582025" y="338138"/>
            <a:ext cx="714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41" name="Line 61"/>
          <p:cNvSpPr>
            <a:spLocks noChangeShapeType="1"/>
          </p:cNvSpPr>
          <p:nvPr/>
        </p:nvSpPr>
        <p:spPr bwMode="auto">
          <a:xfrm>
            <a:off x="8583613" y="627063"/>
            <a:ext cx="714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13342" name="Group 83"/>
          <p:cNvGrpSpPr/>
          <p:nvPr/>
        </p:nvGrpSpPr>
        <p:grpSpPr bwMode="auto">
          <a:xfrm>
            <a:off x="6010275" y="2757488"/>
            <a:ext cx="2500313" cy="388937"/>
            <a:chOff x="3301" y="3321"/>
            <a:chExt cx="1575" cy="245"/>
          </a:xfrm>
        </p:grpSpPr>
        <p:sp>
          <p:nvSpPr>
            <p:cNvPr id="13382" name="Rectangle 63"/>
            <p:cNvSpPr>
              <a:spLocks noChangeArrowheads="1"/>
            </p:cNvSpPr>
            <p:nvPr/>
          </p:nvSpPr>
          <p:spPr bwMode="auto">
            <a:xfrm rot="10800000" flipV="1">
              <a:off x="4498" y="333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3383" name="Rectangle 62"/>
            <p:cNvSpPr>
              <a:spLocks noChangeArrowheads="1"/>
            </p:cNvSpPr>
            <p:nvPr/>
          </p:nvSpPr>
          <p:spPr bwMode="auto">
            <a:xfrm rot="10800000" flipV="1">
              <a:off x="4680" y="332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3384" name="Rectangle 64"/>
            <p:cNvSpPr>
              <a:spLocks noChangeArrowheads="1"/>
            </p:cNvSpPr>
            <p:nvPr/>
          </p:nvSpPr>
          <p:spPr bwMode="auto">
            <a:xfrm rot="10800000" flipV="1">
              <a:off x="4317" y="333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3385" name="Rectangle 65"/>
            <p:cNvSpPr>
              <a:spLocks noChangeArrowheads="1"/>
            </p:cNvSpPr>
            <p:nvPr/>
          </p:nvSpPr>
          <p:spPr bwMode="auto">
            <a:xfrm rot="10800000" flipV="1">
              <a:off x="4177" y="333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3386" name="Rectangle 66"/>
            <p:cNvSpPr>
              <a:spLocks noChangeArrowheads="1"/>
            </p:cNvSpPr>
            <p:nvPr/>
          </p:nvSpPr>
          <p:spPr bwMode="auto">
            <a:xfrm rot="10800000" flipV="1">
              <a:off x="4000" y="333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3387" name="Rectangle 67"/>
            <p:cNvSpPr>
              <a:spLocks noChangeArrowheads="1"/>
            </p:cNvSpPr>
            <p:nvPr/>
          </p:nvSpPr>
          <p:spPr bwMode="auto">
            <a:xfrm rot="10800000" flipV="1">
              <a:off x="3637" y="333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13388" name="Rectangle 68"/>
            <p:cNvSpPr>
              <a:spLocks noChangeArrowheads="1"/>
            </p:cNvSpPr>
            <p:nvPr/>
          </p:nvSpPr>
          <p:spPr bwMode="auto">
            <a:xfrm rot="10800000" flipV="1">
              <a:off x="3818" y="333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3389" name="Rectangle 69"/>
            <p:cNvSpPr>
              <a:spLocks noChangeArrowheads="1"/>
            </p:cNvSpPr>
            <p:nvPr/>
          </p:nvSpPr>
          <p:spPr bwMode="auto">
            <a:xfrm rot="10800000" flipV="1">
              <a:off x="3451" y="333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13390" name="Rectangle 70"/>
            <p:cNvSpPr>
              <a:spLocks noChangeArrowheads="1"/>
            </p:cNvSpPr>
            <p:nvPr/>
          </p:nvSpPr>
          <p:spPr bwMode="auto">
            <a:xfrm rot="10800000" flipV="1">
              <a:off x="3301" y="333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13391" name="Line 71"/>
            <p:cNvSpPr>
              <a:spLocks noChangeShapeType="1"/>
            </p:cNvSpPr>
            <p:nvPr/>
          </p:nvSpPr>
          <p:spPr bwMode="auto">
            <a:xfrm rot="16200000" flipH="1">
              <a:off x="3674" y="3362"/>
              <a:ext cx="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92" name="Line 72"/>
            <p:cNvSpPr>
              <a:spLocks noChangeShapeType="1"/>
            </p:cNvSpPr>
            <p:nvPr/>
          </p:nvSpPr>
          <p:spPr bwMode="auto">
            <a:xfrm rot="16200000" flipH="1">
              <a:off x="3855" y="3362"/>
              <a:ext cx="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93" name="Line 73"/>
            <p:cNvSpPr>
              <a:spLocks noChangeShapeType="1"/>
            </p:cNvSpPr>
            <p:nvPr/>
          </p:nvSpPr>
          <p:spPr bwMode="auto">
            <a:xfrm rot="16200000" flipH="1">
              <a:off x="4037" y="3362"/>
              <a:ext cx="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94" name="Line 74"/>
            <p:cNvSpPr>
              <a:spLocks noChangeShapeType="1"/>
            </p:cNvSpPr>
            <p:nvPr/>
          </p:nvSpPr>
          <p:spPr bwMode="auto">
            <a:xfrm rot="16200000" flipH="1">
              <a:off x="4218" y="3362"/>
              <a:ext cx="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95" name="Line 75"/>
            <p:cNvSpPr>
              <a:spLocks noChangeShapeType="1"/>
            </p:cNvSpPr>
            <p:nvPr/>
          </p:nvSpPr>
          <p:spPr bwMode="auto">
            <a:xfrm rot="16200000" flipH="1">
              <a:off x="4581" y="3362"/>
              <a:ext cx="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96" name="Line 76"/>
            <p:cNvSpPr>
              <a:spLocks noChangeShapeType="1"/>
            </p:cNvSpPr>
            <p:nvPr/>
          </p:nvSpPr>
          <p:spPr bwMode="auto">
            <a:xfrm rot="16200000" flipH="1">
              <a:off x="4399" y="3362"/>
              <a:ext cx="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97" name="Line 77"/>
            <p:cNvSpPr>
              <a:spLocks noChangeShapeType="1"/>
            </p:cNvSpPr>
            <p:nvPr/>
          </p:nvSpPr>
          <p:spPr bwMode="auto">
            <a:xfrm rot="16200000" flipH="1">
              <a:off x="4762" y="3362"/>
              <a:ext cx="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98" name="Line 78"/>
            <p:cNvSpPr>
              <a:spLocks noChangeShapeType="1"/>
            </p:cNvSpPr>
            <p:nvPr/>
          </p:nvSpPr>
          <p:spPr bwMode="auto">
            <a:xfrm rot="16200000" flipH="1">
              <a:off x="3356" y="3362"/>
              <a:ext cx="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99" name="Line 79"/>
            <p:cNvSpPr>
              <a:spLocks noChangeShapeType="1"/>
            </p:cNvSpPr>
            <p:nvPr/>
          </p:nvSpPr>
          <p:spPr bwMode="auto">
            <a:xfrm rot="16200000" flipH="1">
              <a:off x="3538" y="3361"/>
              <a:ext cx="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3343" name="Rectangle 84"/>
          <p:cNvSpPr>
            <a:spLocks noChangeArrowheads="1"/>
          </p:cNvSpPr>
          <p:nvPr/>
        </p:nvSpPr>
        <p:spPr bwMode="auto">
          <a:xfrm>
            <a:off x="6997700" y="3146425"/>
            <a:ext cx="1319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b="1">
                <a:solidFill>
                  <a:srgbClr val="000000"/>
                </a:solidFill>
              </a:rPr>
              <a:t>图</a:t>
            </a:r>
            <a:r>
              <a:rPr lang="en-US" altLang="zh-CN" b="1">
                <a:solidFill>
                  <a:srgbClr val="000000"/>
                </a:solidFill>
              </a:rPr>
              <a:t>1-24</a:t>
            </a:r>
          </a:p>
        </p:txBody>
      </p:sp>
      <p:grpSp>
        <p:nvGrpSpPr>
          <p:cNvPr id="3" name="Group 231"/>
          <p:cNvGrpSpPr/>
          <p:nvPr/>
        </p:nvGrpSpPr>
        <p:grpSpPr bwMode="auto">
          <a:xfrm>
            <a:off x="5646738" y="3789363"/>
            <a:ext cx="2454275" cy="2455862"/>
            <a:chOff x="3360" y="1776"/>
            <a:chExt cx="1546" cy="1547"/>
          </a:xfrm>
        </p:grpSpPr>
        <p:sp>
          <p:nvSpPr>
            <p:cNvPr id="13349" name="Rectangle 232"/>
            <p:cNvSpPr>
              <a:spLocks noChangeArrowheads="1"/>
            </p:cNvSpPr>
            <p:nvPr/>
          </p:nvSpPr>
          <p:spPr bwMode="auto">
            <a:xfrm>
              <a:off x="3369" y="1786"/>
              <a:ext cx="1537" cy="153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50" name="Line 233"/>
            <p:cNvSpPr>
              <a:spLocks noChangeShapeType="1"/>
            </p:cNvSpPr>
            <p:nvPr/>
          </p:nvSpPr>
          <p:spPr bwMode="auto">
            <a:xfrm rot="16200000" flipH="1">
              <a:off x="4052" y="1091"/>
              <a:ext cx="162" cy="1538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51" name="Line 234"/>
            <p:cNvSpPr>
              <a:spLocks noChangeShapeType="1"/>
            </p:cNvSpPr>
            <p:nvPr/>
          </p:nvSpPr>
          <p:spPr bwMode="auto">
            <a:xfrm rot="16200000" flipH="1">
              <a:off x="4092" y="1298"/>
              <a:ext cx="332" cy="1288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52" name="Line 235"/>
            <p:cNvSpPr>
              <a:spLocks noChangeShapeType="1"/>
            </p:cNvSpPr>
            <p:nvPr/>
          </p:nvSpPr>
          <p:spPr bwMode="auto">
            <a:xfrm rot="16200000" flipH="1">
              <a:off x="4112" y="1485"/>
              <a:ext cx="499" cy="1081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53" name="Line 236"/>
            <p:cNvSpPr>
              <a:spLocks noChangeShapeType="1"/>
            </p:cNvSpPr>
            <p:nvPr/>
          </p:nvSpPr>
          <p:spPr bwMode="auto">
            <a:xfrm rot="16271609" flipH="1">
              <a:off x="4149" y="1664"/>
              <a:ext cx="634" cy="873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54" name="Line 237"/>
            <p:cNvSpPr>
              <a:spLocks noChangeShapeType="1"/>
            </p:cNvSpPr>
            <p:nvPr/>
          </p:nvSpPr>
          <p:spPr bwMode="auto">
            <a:xfrm rot="16200000" flipH="1">
              <a:off x="4154" y="1859"/>
              <a:ext cx="831" cy="665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55" name="Line 238"/>
            <p:cNvSpPr>
              <a:spLocks noChangeShapeType="1"/>
            </p:cNvSpPr>
            <p:nvPr/>
          </p:nvSpPr>
          <p:spPr bwMode="auto">
            <a:xfrm rot="16200000" flipH="1">
              <a:off x="4154" y="2067"/>
              <a:ext cx="1039" cy="457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56" name="Line 239"/>
            <p:cNvSpPr>
              <a:spLocks noChangeShapeType="1"/>
            </p:cNvSpPr>
            <p:nvPr/>
          </p:nvSpPr>
          <p:spPr bwMode="auto">
            <a:xfrm rot="16200000" flipV="1">
              <a:off x="4075" y="2486"/>
              <a:ext cx="1520" cy="134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57" name="Line 240"/>
            <p:cNvSpPr>
              <a:spLocks noChangeShapeType="1"/>
            </p:cNvSpPr>
            <p:nvPr/>
          </p:nvSpPr>
          <p:spPr bwMode="auto">
            <a:xfrm rot="16200000" flipV="1">
              <a:off x="4149" y="2238"/>
              <a:ext cx="1205" cy="281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58" name="Line 241"/>
            <p:cNvSpPr>
              <a:spLocks noChangeShapeType="1"/>
            </p:cNvSpPr>
            <p:nvPr/>
          </p:nvSpPr>
          <p:spPr bwMode="auto">
            <a:xfrm rot="10804216" flipH="1">
              <a:off x="3363" y="1785"/>
              <a:ext cx="162" cy="1537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59" name="Line 242"/>
            <p:cNvSpPr>
              <a:spLocks noChangeShapeType="1"/>
            </p:cNvSpPr>
            <p:nvPr/>
          </p:nvSpPr>
          <p:spPr bwMode="auto">
            <a:xfrm rot="10804216" flipH="1">
              <a:off x="3360" y="1785"/>
              <a:ext cx="332" cy="1288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60" name="Line 243"/>
            <p:cNvSpPr>
              <a:spLocks noChangeShapeType="1"/>
            </p:cNvSpPr>
            <p:nvPr/>
          </p:nvSpPr>
          <p:spPr bwMode="auto">
            <a:xfrm rot="10804216" flipH="1">
              <a:off x="3360" y="1785"/>
              <a:ext cx="499" cy="1080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61" name="Line 244"/>
            <p:cNvSpPr>
              <a:spLocks noChangeShapeType="1"/>
            </p:cNvSpPr>
            <p:nvPr/>
          </p:nvSpPr>
          <p:spPr bwMode="auto">
            <a:xfrm rot="10875825" flipH="1">
              <a:off x="3368" y="1785"/>
              <a:ext cx="634" cy="872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62" name="Line 245"/>
            <p:cNvSpPr>
              <a:spLocks noChangeShapeType="1"/>
            </p:cNvSpPr>
            <p:nvPr/>
          </p:nvSpPr>
          <p:spPr bwMode="auto">
            <a:xfrm rot="10804216" flipH="1">
              <a:off x="3360" y="1785"/>
              <a:ext cx="831" cy="665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63" name="Line 246"/>
            <p:cNvSpPr>
              <a:spLocks noChangeShapeType="1"/>
            </p:cNvSpPr>
            <p:nvPr/>
          </p:nvSpPr>
          <p:spPr bwMode="auto">
            <a:xfrm rot="10804216" flipH="1">
              <a:off x="3360" y="1785"/>
              <a:ext cx="1039" cy="457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64" name="Line 247"/>
            <p:cNvSpPr>
              <a:spLocks noChangeShapeType="1"/>
            </p:cNvSpPr>
            <p:nvPr/>
          </p:nvSpPr>
          <p:spPr bwMode="auto">
            <a:xfrm rot="10804216" flipV="1">
              <a:off x="3377" y="1786"/>
              <a:ext cx="1520" cy="133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65" name="Line 248"/>
            <p:cNvSpPr>
              <a:spLocks noChangeShapeType="1"/>
            </p:cNvSpPr>
            <p:nvPr/>
          </p:nvSpPr>
          <p:spPr bwMode="auto">
            <a:xfrm rot="10804216" flipV="1">
              <a:off x="3360" y="1793"/>
              <a:ext cx="1205" cy="282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66" name="Line 249"/>
            <p:cNvSpPr>
              <a:spLocks noChangeShapeType="1"/>
            </p:cNvSpPr>
            <p:nvPr/>
          </p:nvSpPr>
          <p:spPr bwMode="auto">
            <a:xfrm rot="5400000" flipH="1">
              <a:off x="4052" y="2461"/>
              <a:ext cx="162" cy="1538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67" name="Line 250"/>
            <p:cNvSpPr>
              <a:spLocks noChangeShapeType="1"/>
            </p:cNvSpPr>
            <p:nvPr/>
          </p:nvSpPr>
          <p:spPr bwMode="auto">
            <a:xfrm rot="5400000" flipH="1">
              <a:off x="3842" y="2505"/>
              <a:ext cx="332" cy="1288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68" name="Line 251"/>
            <p:cNvSpPr>
              <a:spLocks noChangeShapeType="1"/>
            </p:cNvSpPr>
            <p:nvPr/>
          </p:nvSpPr>
          <p:spPr bwMode="auto">
            <a:xfrm rot="5400000" flipH="1">
              <a:off x="3656" y="2525"/>
              <a:ext cx="498" cy="1081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69" name="Line 252"/>
            <p:cNvSpPr>
              <a:spLocks noChangeShapeType="1"/>
            </p:cNvSpPr>
            <p:nvPr/>
          </p:nvSpPr>
          <p:spPr bwMode="auto">
            <a:xfrm rot="5471609" flipH="1">
              <a:off x="3483" y="2553"/>
              <a:ext cx="635" cy="873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70" name="Line 253"/>
            <p:cNvSpPr>
              <a:spLocks noChangeShapeType="1"/>
            </p:cNvSpPr>
            <p:nvPr/>
          </p:nvSpPr>
          <p:spPr bwMode="auto">
            <a:xfrm rot="5400000" flipH="1">
              <a:off x="3281" y="2567"/>
              <a:ext cx="831" cy="665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71" name="Line 254"/>
            <p:cNvSpPr>
              <a:spLocks noChangeShapeType="1"/>
            </p:cNvSpPr>
            <p:nvPr/>
          </p:nvSpPr>
          <p:spPr bwMode="auto">
            <a:xfrm rot="5400000" flipH="1">
              <a:off x="3073" y="2567"/>
              <a:ext cx="1039" cy="457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72" name="Line 255"/>
            <p:cNvSpPr>
              <a:spLocks noChangeShapeType="1"/>
            </p:cNvSpPr>
            <p:nvPr/>
          </p:nvSpPr>
          <p:spPr bwMode="auto">
            <a:xfrm rot="5400000" flipV="1">
              <a:off x="2671" y="2471"/>
              <a:ext cx="1520" cy="134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73" name="Line 256"/>
            <p:cNvSpPr>
              <a:spLocks noChangeShapeType="1"/>
            </p:cNvSpPr>
            <p:nvPr/>
          </p:nvSpPr>
          <p:spPr bwMode="auto">
            <a:xfrm rot="5400000" flipV="1">
              <a:off x="2911" y="2572"/>
              <a:ext cx="1205" cy="281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74" name="Line 257"/>
            <p:cNvSpPr>
              <a:spLocks noChangeShapeType="1"/>
            </p:cNvSpPr>
            <p:nvPr/>
          </p:nvSpPr>
          <p:spPr bwMode="auto">
            <a:xfrm flipH="1">
              <a:off x="4740" y="1786"/>
              <a:ext cx="162" cy="1537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75" name="Line 258"/>
            <p:cNvSpPr>
              <a:spLocks noChangeShapeType="1"/>
            </p:cNvSpPr>
            <p:nvPr/>
          </p:nvSpPr>
          <p:spPr bwMode="auto">
            <a:xfrm flipH="1">
              <a:off x="4574" y="2035"/>
              <a:ext cx="332" cy="1288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76" name="Line 259"/>
            <p:cNvSpPr>
              <a:spLocks noChangeShapeType="1"/>
            </p:cNvSpPr>
            <p:nvPr/>
          </p:nvSpPr>
          <p:spPr bwMode="auto">
            <a:xfrm flipH="1">
              <a:off x="4407" y="2243"/>
              <a:ext cx="499" cy="1080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77" name="Line 260"/>
            <p:cNvSpPr>
              <a:spLocks noChangeShapeType="1"/>
            </p:cNvSpPr>
            <p:nvPr/>
          </p:nvSpPr>
          <p:spPr bwMode="auto">
            <a:xfrm rot="71609" flipH="1">
              <a:off x="4263" y="2450"/>
              <a:ext cx="634" cy="873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78" name="Line 261"/>
            <p:cNvSpPr>
              <a:spLocks noChangeShapeType="1"/>
            </p:cNvSpPr>
            <p:nvPr/>
          </p:nvSpPr>
          <p:spPr bwMode="auto">
            <a:xfrm flipH="1">
              <a:off x="4075" y="2658"/>
              <a:ext cx="831" cy="665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79" name="Line 262"/>
            <p:cNvSpPr>
              <a:spLocks noChangeShapeType="1"/>
            </p:cNvSpPr>
            <p:nvPr/>
          </p:nvSpPr>
          <p:spPr bwMode="auto">
            <a:xfrm flipH="1">
              <a:off x="3867" y="2866"/>
              <a:ext cx="1039" cy="457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80" name="Line 263"/>
            <p:cNvSpPr>
              <a:spLocks noChangeShapeType="1"/>
            </p:cNvSpPr>
            <p:nvPr/>
          </p:nvSpPr>
          <p:spPr bwMode="auto">
            <a:xfrm flipV="1">
              <a:off x="3369" y="3190"/>
              <a:ext cx="1520" cy="133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3381" name="Line 264"/>
            <p:cNvSpPr>
              <a:spLocks noChangeShapeType="1"/>
            </p:cNvSpPr>
            <p:nvPr/>
          </p:nvSpPr>
          <p:spPr bwMode="auto">
            <a:xfrm flipV="1">
              <a:off x="3701" y="3032"/>
              <a:ext cx="1205" cy="281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3345" name="WordArt 266"/>
          <p:cNvSpPr>
            <a:spLocks noChangeArrowheads="1" noChangeShapeType="1" noTextEdit="1"/>
          </p:cNvSpPr>
          <p:nvPr/>
        </p:nvSpPr>
        <p:spPr bwMode="auto">
          <a:xfrm>
            <a:off x="250825" y="1052513"/>
            <a:ext cx="2447925" cy="79216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</a:rPr>
              <a:t>智趣园</a:t>
            </a:r>
          </a:p>
        </p:txBody>
      </p:sp>
      <p:sp>
        <p:nvSpPr>
          <p:cNvPr id="9483" name="Rectangle 267"/>
          <p:cNvSpPr>
            <a:spLocks noChangeArrowheads="1"/>
          </p:cNvSpPr>
          <p:nvPr/>
        </p:nvSpPr>
        <p:spPr bwMode="auto">
          <a:xfrm>
            <a:off x="2987675" y="981075"/>
            <a:ext cx="2833688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8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以直“诱”曲</a:t>
            </a:r>
          </a:p>
        </p:txBody>
      </p:sp>
      <p:sp>
        <p:nvSpPr>
          <p:cNvPr id="13347" name="Text Box 268"/>
          <p:cNvSpPr txBox="1">
            <a:spLocks noChangeArrowheads="1"/>
          </p:cNvSpPr>
          <p:nvPr/>
        </p:nvSpPr>
        <p:spPr bwMode="auto">
          <a:xfrm>
            <a:off x="250825" y="260350"/>
            <a:ext cx="36718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FF3300"/>
                </a:solidFill>
                <a:latin typeface="Verdana" panose="020B0604030504040204" pitchFamily="34" charset="0"/>
              </a:rPr>
              <a:t>阅读课本</a:t>
            </a:r>
            <a:r>
              <a:rPr lang="en-US" altLang="zh-CN" sz="3600" b="1" dirty="0">
                <a:solidFill>
                  <a:srgbClr val="FF3300"/>
                </a:solidFill>
                <a:latin typeface="Verdana" panose="020B0604030504040204" pitchFamily="34" charset="0"/>
              </a:rPr>
              <a:t>P15</a:t>
            </a:r>
            <a:r>
              <a:rPr lang="zh-CN" altLang="en-US" sz="3600" b="1" dirty="0">
                <a:solidFill>
                  <a:srgbClr val="FF3300"/>
                </a:solidFill>
                <a:latin typeface="Verdana" panose="020B0604030504040204" pitchFamily="34" charset="0"/>
              </a:rPr>
              <a:t>页</a:t>
            </a:r>
          </a:p>
        </p:txBody>
      </p:sp>
      <p:sp>
        <p:nvSpPr>
          <p:cNvPr id="9485" name="Text Box 269"/>
          <p:cNvSpPr txBox="1">
            <a:spLocks noChangeArrowheads="1"/>
          </p:cNvSpPr>
          <p:nvPr/>
        </p:nvSpPr>
        <p:spPr bwMode="auto">
          <a:xfrm>
            <a:off x="218852" y="4263196"/>
            <a:ext cx="536416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在一定条件下，曲直不太分明，曲直可以相互转化。在数学中，常常借助直线研究曲线。离开了“直”就难以研究“曲”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5" grpId="0" animBg="1"/>
      <p:bldP spid="9226" grpId="0" animBg="1"/>
      <p:bldP spid="9227" grpId="0" animBg="1"/>
      <p:bldP spid="9228" grpId="0" animBg="1"/>
      <p:bldP spid="9229" grpId="0" animBg="1"/>
      <p:bldP spid="9230" grpId="0" animBg="1"/>
      <p:bldP spid="9231" grpId="0" animBg="1"/>
      <p:bldP spid="9232" grpId="0" animBg="1"/>
      <p:bldP spid="948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88900" y="984250"/>
            <a:ext cx="90551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000000"/>
                </a:solidFill>
              </a:rPr>
              <a:t>       </a:t>
            </a:r>
            <a:r>
              <a:rPr lang="zh-CN" altLang="en-US" sz="2400" b="1" dirty="0">
                <a:solidFill>
                  <a:srgbClr val="000000"/>
                </a:solidFill>
              </a:rPr>
              <a:t>图</a:t>
            </a:r>
            <a:r>
              <a:rPr lang="en-US" altLang="zh-CN" sz="2400" b="1" dirty="0">
                <a:solidFill>
                  <a:srgbClr val="000000"/>
                </a:solidFill>
              </a:rPr>
              <a:t>1-25</a:t>
            </a:r>
            <a:r>
              <a:rPr lang="zh-CN" altLang="en-US" sz="2400" b="1" dirty="0">
                <a:solidFill>
                  <a:srgbClr val="000000"/>
                </a:solidFill>
              </a:rPr>
              <a:t>是高压电线和几只麻雀。如果将电线看做直线，把麻雀看做点，那么一个点与一条直线有几种位置关系？</a:t>
            </a:r>
          </a:p>
        </p:txBody>
      </p:sp>
      <p:grpSp>
        <p:nvGrpSpPr>
          <p:cNvPr id="14339" name="Group 54"/>
          <p:cNvGrpSpPr/>
          <p:nvPr/>
        </p:nvGrpSpPr>
        <p:grpSpPr bwMode="auto">
          <a:xfrm>
            <a:off x="0" y="404813"/>
            <a:ext cx="3995738" cy="579437"/>
            <a:chOff x="0" y="210"/>
            <a:chExt cx="2517" cy="365"/>
          </a:xfrm>
        </p:grpSpPr>
        <p:pic>
          <p:nvPicPr>
            <p:cNvPr id="14362" name="Picture 9" descr="164925-5-26-1181"/>
            <p:cNvPicPr>
              <a:picLocks noChangeAspect="1" noChangeArrowheads="1"/>
            </p:cNvPicPr>
            <p:nvPr/>
          </p:nvPicPr>
          <p:blipFill>
            <a:blip r:embed="rId2" cstate="email"/>
            <a:srcRect r="-122797"/>
            <a:stretch>
              <a:fillRect/>
            </a:stretch>
          </p:blipFill>
          <p:spPr bwMode="auto">
            <a:xfrm>
              <a:off x="12" y="210"/>
              <a:ext cx="2505" cy="3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63" name="Picture 10" descr="6b7734cddd308b3200e928d3"/>
            <p:cNvPicPr>
              <a:picLocks noChangeAspect="1" noChangeArrowheads="1"/>
            </p:cNvPicPr>
            <p:nvPr/>
          </p:nvPicPr>
          <p:blipFill>
            <a:blip r:embed="rId3" cstate="email"/>
            <a:srcRect l="-3315"/>
            <a:stretch>
              <a:fillRect/>
            </a:stretch>
          </p:blipFill>
          <p:spPr bwMode="auto">
            <a:xfrm rot="891079">
              <a:off x="0" y="391"/>
              <a:ext cx="762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64" name="Text Box 11"/>
            <p:cNvSpPr txBox="1">
              <a:spLocks noChangeArrowheads="1"/>
            </p:cNvSpPr>
            <p:nvPr/>
          </p:nvSpPr>
          <p:spPr bwMode="auto">
            <a:xfrm>
              <a:off x="811" y="210"/>
              <a:ext cx="17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200" b="1" dirty="0">
                  <a:solidFill>
                    <a:srgbClr val="FF3300"/>
                  </a:solidFill>
                  <a:ea typeface="黑体" panose="02010609060101010101" pitchFamily="49" charset="-122"/>
                </a:rPr>
                <a:t>观察与思考</a:t>
              </a:r>
              <a:endParaRPr lang="en-US" altLang="zh-CN" sz="3200" b="1" dirty="0">
                <a:solidFill>
                  <a:srgbClr val="FF3300"/>
                </a:solidFill>
                <a:ea typeface="黑体" panose="02010609060101010101" pitchFamily="49" charset="-122"/>
              </a:endParaRPr>
            </a:p>
          </p:txBody>
        </p:sp>
      </p:grpSp>
      <p:grpSp>
        <p:nvGrpSpPr>
          <p:cNvPr id="3" name="Group 25"/>
          <p:cNvGrpSpPr/>
          <p:nvPr/>
        </p:nvGrpSpPr>
        <p:grpSpPr bwMode="auto">
          <a:xfrm>
            <a:off x="1152525" y="1995488"/>
            <a:ext cx="7596188" cy="2801937"/>
            <a:chOff x="68" y="849"/>
            <a:chExt cx="5239" cy="2264"/>
          </a:xfrm>
        </p:grpSpPr>
        <p:sp>
          <p:nvSpPr>
            <p:cNvPr id="14358" name="Rectangle 26"/>
            <p:cNvSpPr>
              <a:spLocks noChangeArrowheads="1"/>
            </p:cNvSpPr>
            <p:nvPr/>
          </p:nvSpPr>
          <p:spPr bwMode="auto">
            <a:xfrm>
              <a:off x="68" y="2251"/>
              <a:ext cx="5239" cy="86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rgbClr val="333333"/>
              </a:solidFill>
              <a:miter lim="800000"/>
            </a:ln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 sz="3600" b="1">
                <a:solidFill>
                  <a:srgbClr val="000000"/>
                </a:solidFill>
              </a:endParaRPr>
            </a:p>
          </p:txBody>
        </p:sp>
        <p:pic>
          <p:nvPicPr>
            <p:cNvPr id="14359" name="Picture 27" descr="666666"/>
            <p:cNvPicPr>
              <a:picLocks noChangeAspect="1" noChangeArrowheads="1"/>
            </p:cNvPicPr>
            <p:nvPr/>
          </p:nvPicPr>
          <p:blipFill>
            <a:blip r:embed="rId4" cstate="email"/>
            <a:srcRect b="13576"/>
            <a:stretch>
              <a:fillRect/>
            </a:stretch>
          </p:blipFill>
          <p:spPr bwMode="auto">
            <a:xfrm>
              <a:off x="68" y="849"/>
              <a:ext cx="5239" cy="1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60" name="Picture 28" descr="u=963167112,849580106&amp;fm=0&amp;gp=-26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565" y="872"/>
              <a:ext cx="1315" cy="1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61" name="Picture 29" descr="u=963167112,849580106&amp;fm=0&amp;gp=-26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 flipH="1">
              <a:off x="4105" y="2252"/>
              <a:ext cx="1179" cy="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0" name="Rectangle 30"/>
          <p:cNvSpPr>
            <a:spLocks noChangeArrowheads="1"/>
          </p:cNvSpPr>
          <p:nvPr/>
        </p:nvSpPr>
        <p:spPr bwMode="auto">
          <a:xfrm>
            <a:off x="98425" y="5589588"/>
            <a:ext cx="3587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</a:rPr>
              <a:t>点与一条直线的位置关系</a:t>
            </a:r>
          </a:p>
        </p:txBody>
      </p:sp>
      <p:sp>
        <p:nvSpPr>
          <p:cNvPr id="10276" name="AutoShape 36"/>
          <p:cNvSpPr/>
          <p:nvPr/>
        </p:nvSpPr>
        <p:spPr bwMode="auto">
          <a:xfrm>
            <a:off x="4213225" y="5229225"/>
            <a:ext cx="214313" cy="1296988"/>
          </a:xfrm>
          <a:prstGeom prst="leftBrace">
            <a:avLst>
              <a:gd name="adj1" fmla="val 50432"/>
              <a:gd name="adj2" fmla="val 50000"/>
            </a:avLst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77" name="Rectangle 37"/>
          <p:cNvSpPr>
            <a:spLocks noChangeArrowheads="1"/>
          </p:cNvSpPr>
          <p:nvPr/>
        </p:nvSpPr>
        <p:spPr bwMode="auto">
          <a:xfrm>
            <a:off x="4356100" y="5084763"/>
            <a:ext cx="3819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</a:rPr>
              <a:t>点在直线上（直线经过点</a:t>
            </a:r>
            <a:r>
              <a:rPr lang="zh-CN" altLang="en-US" b="1">
                <a:solidFill>
                  <a:srgbClr val="000000"/>
                </a:solidFill>
              </a:rPr>
              <a:t>）</a:t>
            </a:r>
          </a:p>
        </p:txBody>
      </p:sp>
      <p:sp>
        <p:nvSpPr>
          <p:cNvPr id="10278" name="Rectangle 38"/>
          <p:cNvSpPr>
            <a:spLocks noChangeArrowheads="1"/>
          </p:cNvSpPr>
          <p:nvPr/>
        </p:nvSpPr>
        <p:spPr bwMode="auto">
          <a:xfrm>
            <a:off x="4316413" y="5805488"/>
            <a:ext cx="4206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</a:rPr>
              <a:t>点在直线外（直线不经过点）</a:t>
            </a:r>
          </a:p>
        </p:txBody>
      </p:sp>
      <p:sp>
        <p:nvSpPr>
          <p:cNvPr id="10279" name="Line 39"/>
          <p:cNvSpPr>
            <a:spLocks noChangeShapeType="1"/>
          </p:cNvSpPr>
          <p:nvPr/>
        </p:nvSpPr>
        <p:spPr bwMode="auto">
          <a:xfrm flipV="1">
            <a:off x="1116013" y="3500438"/>
            <a:ext cx="7559675" cy="1444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4" name="Group 50"/>
          <p:cNvGrpSpPr/>
          <p:nvPr/>
        </p:nvGrpSpPr>
        <p:grpSpPr bwMode="auto">
          <a:xfrm>
            <a:off x="3708400" y="2060575"/>
            <a:ext cx="514350" cy="649288"/>
            <a:chOff x="2336" y="1298"/>
            <a:chExt cx="324" cy="409"/>
          </a:xfrm>
        </p:grpSpPr>
        <p:sp>
          <p:nvSpPr>
            <p:cNvPr id="14356" name="Oval 43"/>
            <p:cNvSpPr>
              <a:spLocks noChangeArrowheads="1"/>
            </p:cNvSpPr>
            <p:nvPr/>
          </p:nvSpPr>
          <p:spPr bwMode="auto">
            <a:xfrm>
              <a:off x="2472" y="1616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57" name="Rectangle 46"/>
            <p:cNvSpPr>
              <a:spLocks noChangeArrowheads="1"/>
            </p:cNvSpPr>
            <p:nvPr/>
          </p:nvSpPr>
          <p:spPr bwMode="auto">
            <a:xfrm>
              <a:off x="2336" y="1298"/>
              <a:ext cx="32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600" b="1">
                  <a:solidFill>
                    <a:srgbClr val="000000"/>
                  </a:solidFill>
                </a:rPr>
                <a:t>C</a:t>
              </a:r>
            </a:p>
          </p:txBody>
        </p:sp>
      </p:grpSp>
      <p:grpSp>
        <p:nvGrpSpPr>
          <p:cNvPr id="5" name="Group 52"/>
          <p:cNvGrpSpPr/>
          <p:nvPr/>
        </p:nvGrpSpPr>
        <p:grpSpPr bwMode="auto">
          <a:xfrm>
            <a:off x="7956550" y="4221163"/>
            <a:ext cx="514350" cy="720725"/>
            <a:chOff x="5012" y="2659"/>
            <a:chExt cx="324" cy="454"/>
          </a:xfrm>
        </p:grpSpPr>
        <p:sp>
          <p:nvSpPr>
            <p:cNvPr id="14354" name="Oval 42"/>
            <p:cNvSpPr>
              <a:spLocks noChangeArrowheads="1"/>
            </p:cNvSpPr>
            <p:nvPr/>
          </p:nvSpPr>
          <p:spPr bwMode="auto">
            <a:xfrm>
              <a:off x="5103" y="2659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55" name="Rectangle 47"/>
            <p:cNvSpPr>
              <a:spLocks noChangeArrowheads="1"/>
            </p:cNvSpPr>
            <p:nvPr/>
          </p:nvSpPr>
          <p:spPr bwMode="auto">
            <a:xfrm>
              <a:off x="5012" y="2709"/>
              <a:ext cx="32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600" b="1">
                  <a:solidFill>
                    <a:srgbClr val="000000"/>
                  </a:solidFill>
                </a:rPr>
                <a:t>D</a:t>
              </a:r>
            </a:p>
          </p:txBody>
        </p:sp>
      </p:grpSp>
      <p:grpSp>
        <p:nvGrpSpPr>
          <p:cNvPr id="6" name="Group 51"/>
          <p:cNvGrpSpPr/>
          <p:nvPr/>
        </p:nvGrpSpPr>
        <p:grpSpPr bwMode="auto">
          <a:xfrm>
            <a:off x="6156325" y="3429000"/>
            <a:ext cx="549275" cy="930275"/>
            <a:chOff x="3878" y="2160"/>
            <a:chExt cx="346" cy="586"/>
          </a:xfrm>
        </p:grpSpPr>
        <p:sp>
          <p:nvSpPr>
            <p:cNvPr id="14352" name="Oval 40"/>
            <p:cNvSpPr>
              <a:spLocks noChangeArrowheads="1"/>
            </p:cNvSpPr>
            <p:nvPr/>
          </p:nvSpPr>
          <p:spPr bwMode="auto">
            <a:xfrm>
              <a:off x="3878" y="2160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53" name="Rectangle 48"/>
            <p:cNvSpPr>
              <a:spLocks noChangeArrowheads="1"/>
            </p:cNvSpPr>
            <p:nvPr/>
          </p:nvSpPr>
          <p:spPr bwMode="auto">
            <a:xfrm>
              <a:off x="3900" y="2342"/>
              <a:ext cx="32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600" b="1">
                  <a:solidFill>
                    <a:srgbClr val="000000"/>
                  </a:solidFill>
                </a:rPr>
                <a:t>B</a:t>
              </a:r>
            </a:p>
          </p:txBody>
        </p:sp>
      </p:grpSp>
      <p:grpSp>
        <p:nvGrpSpPr>
          <p:cNvPr id="7" name="Group 53"/>
          <p:cNvGrpSpPr/>
          <p:nvPr/>
        </p:nvGrpSpPr>
        <p:grpSpPr bwMode="auto">
          <a:xfrm>
            <a:off x="2051050" y="3500438"/>
            <a:ext cx="514350" cy="785812"/>
            <a:chOff x="1292" y="2205"/>
            <a:chExt cx="324" cy="495"/>
          </a:xfrm>
        </p:grpSpPr>
        <p:sp>
          <p:nvSpPr>
            <p:cNvPr id="14350" name="Oval 41"/>
            <p:cNvSpPr>
              <a:spLocks noChangeArrowheads="1"/>
            </p:cNvSpPr>
            <p:nvPr/>
          </p:nvSpPr>
          <p:spPr bwMode="auto">
            <a:xfrm>
              <a:off x="1429" y="2205"/>
              <a:ext cx="91" cy="91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4351" name="Rectangle 49"/>
            <p:cNvSpPr>
              <a:spLocks noChangeArrowheads="1"/>
            </p:cNvSpPr>
            <p:nvPr/>
          </p:nvSpPr>
          <p:spPr bwMode="auto">
            <a:xfrm>
              <a:off x="1292" y="2296"/>
              <a:ext cx="32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600" b="1">
                  <a:solidFill>
                    <a:srgbClr val="000000"/>
                  </a:solidFill>
                </a:rPr>
                <a:t>A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0" grpId="0"/>
      <p:bldP spid="10276" grpId="0" animBg="1"/>
      <p:bldP spid="10277" grpId="0"/>
      <p:bldP spid="10278" grpId="0"/>
      <p:bldP spid="1027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6" name="Line 10"/>
          <p:cNvSpPr>
            <a:spLocks noChangeShapeType="1"/>
          </p:cNvSpPr>
          <p:nvPr/>
        </p:nvSpPr>
        <p:spPr bwMode="auto">
          <a:xfrm flipH="1" flipV="1">
            <a:off x="1462088" y="2270125"/>
            <a:ext cx="2033587" cy="2036763"/>
          </a:xfrm>
          <a:prstGeom prst="line">
            <a:avLst/>
          </a:prstGeom>
          <a:noFill/>
          <a:ln w="28575">
            <a:solidFill>
              <a:srgbClr val="13110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H="1">
            <a:off x="1333500" y="2278063"/>
            <a:ext cx="2346325" cy="1881187"/>
          </a:xfrm>
          <a:prstGeom prst="line">
            <a:avLst/>
          </a:prstGeom>
          <a:noFill/>
          <a:ln w="28575">
            <a:solidFill>
              <a:schemeClr val="accent2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 flipV="1">
            <a:off x="1765300" y="1630363"/>
            <a:ext cx="1411288" cy="3284537"/>
          </a:xfrm>
          <a:prstGeom prst="line">
            <a:avLst/>
          </a:prstGeom>
          <a:noFill/>
          <a:ln w="28575">
            <a:solidFill>
              <a:schemeClr val="folHlink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5069" name="Freeform 13"/>
          <p:cNvSpPr/>
          <p:nvPr/>
        </p:nvSpPr>
        <p:spPr bwMode="auto">
          <a:xfrm>
            <a:off x="2052638" y="1701800"/>
            <a:ext cx="903287" cy="3465513"/>
          </a:xfrm>
          <a:custGeom>
            <a:avLst/>
            <a:gdLst>
              <a:gd name="T0" fmla="*/ 2147483647 w 262"/>
              <a:gd name="T1" fmla="*/ 2147483647 h 1004"/>
              <a:gd name="T2" fmla="*/ 0 w 262"/>
              <a:gd name="T3" fmla="*/ 0 h 1004"/>
              <a:gd name="T4" fmla="*/ 0 60000 65536"/>
              <a:gd name="T5" fmla="*/ 0 60000 65536"/>
              <a:gd name="T6" fmla="*/ 0 w 262"/>
              <a:gd name="T7" fmla="*/ 0 h 1004"/>
              <a:gd name="T8" fmla="*/ 262 w 262"/>
              <a:gd name="T9" fmla="*/ 1004 h 100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62" h="1004">
                <a:moveTo>
                  <a:pt x="262" y="1004"/>
                </a:moveTo>
                <a:lnTo>
                  <a:pt x="0" y="0"/>
                </a:lnTo>
              </a:path>
            </a:pathLst>
          </a:custGeom>
          <a:noFill/>
          <a:ln w="28575" cmpd="sng">
            <a:solidFill>
              <a:srgbClr val="FA6E2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H="1">
            <a:off x="1476375" y="1990725"/>
            <a:ext cx="1878013" cy="2820988"/>
          </a:xfrm>
          <a:prstGeom prst="line">
            <a:avLst/>
          </a:prstGeom>
          <a:noFill/>
          <a:ln w="28575">
            <a:solidFill>
              <a:srgbClr val="026DA2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5071" name="Freeform 15"/>
          <p:cNvSpPr/>
          <p:nvPr/>
        </p:nvSpPr>
        <p:spPr bwMode="auto">
          <a:xfrm>
            <a:off x="468313" y="2566988"/>
            <a:ext cx="4189412" cy="1387475"/>
          </a:xfrm>
          <a:custGeom>
            <a:avLst/>
            <a:gdLst>
              <a:gd name="T0" fmla="*/ 2147483647 w 1214"/>
              <a:gd name="T1" fmla="*/ 0 h 402"/>
              <a:gd name="T2" fmla="*/ 0 w 1214"/>
              <a:gd name="T3" fmla="*/ 2147483647 h 402"/>
              <a:gd name="T4" fmla="*/ 0 60000 65536"/>
              <a:gd name="T5" fmla="*/ 0 60000 65536"/>
              <a:gd name="T6" fmla="*/ 0 w 1214"/>
              <a:gd name="T7" fmla="*/ 0 h 402"/>
              <a:gd name="T8" fmla="*/ 1214 w 1214"/>
              <a:gd name="T9" fmla="*/ 402 h 4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14" h="402">
                <a:moveTo>
                  <a:pt x="1214" y="0"/>
                </a:moveTo>
                <a:lnTo>
                  <a:pt x="0" y="402"/>
                </a:lnTo>
              </a:path>
            </a:pathLst>
          </a:custGeom>
          <a:noFill/>
          <a:ln w="28575" cmpd="sng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368" name="Rectangle 17"/>
          <p:cNvSpPr>
            <a:spLocks noChangeArrowheads="1"/>
          </p:cNvSpPr>
          <p:nvPr/>
        </p:nvSpPr>
        <p:spPr bwMode="auto">
          <a:xfrm>
            <a:off x="71438" y="982663"/>
            <a:ext cx="89646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</a:rPr>
              <a:t>  </a:t>
            </a:r>
            <a:r>
              <a:rPr lang="zh-CN" altLang="en-US" sz="2400" b="1">
                <a:solidFill>
                  <a:srgbClr val="000000"/>
                </a:solidFill>
              </a:rPr>
              <a:t>过一点能画几条直线？过两点能画几条直线？试一试。 </a:t>
            </a:r>
          </a:p>
        </p:txBody>
      </p:sp>
      <p:grpSp>
        <p:nvGrpSpPr>
          <p:cNvPr id="15369" name="Group 19"/>
          <p:cNvGrpSpPr/>
          <p:nvPr/>
        </p:nvGrpSpPr>
        <p:grpSpPr bwMode="auto">
          <a:xfrm>
            <a:off x="2197100" y="3209925"/>
            <a:ext cx="676275" cy="668338"/>
            <a:chOff x="1610" y="2384"/>
            <a:chExt cx="426" cy="421"/>
          </a:xfrm>
        </p:grpSpPr>
        <p:sp>
          <p:nvSpPr>
            <p:cNvPr id="15381" name="Text Box 16"/>
            <p:cNvSpPr txBox="1">
              <a:spLocks noChangeArrowheads="1"/>
            </p:cNvSpPr>
            <p:nvPr/>
          </p:nvSpPr>
          <p:spPr bwMode="auto">
            <a:xfrm>
              <a:off x="1610" y="2478"/>
              <a:ext cx="42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5382" name="Oval 9"/>
            <p:cNvSpPr>
              <a:spLocks noChangeArrowheads="1"/>
            </p:cNvSpPr>
            <p:nvPr/>
          </p:nvSpPr>
          <p:spPr bwMode="auto">
            <a:xfrm>
              <a:off x="1739" y="2384"/>
              <a:ext cx="98" cy="100"/>
            </a:xfrm>
            <a:prstGeom prst="ellipse">
              <a:avLst/>
            </a:prstGeom>
            <a:solidFill>
              <a:srgbClr val="050D15"/>
            </a:solidFill>
            <a:ln w="2857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45079" name="Line 23"/>
          <p:cNvSpPr>
            <a:spLocks noChangeShapeType="1"/>
          </p:cNvSpPr>
          <p:nvPr/>
        </p:nvSpPr>
        <p:spPr bwMode="auto">
          <a:xfrm>
            <a:off x="4572000" y="3430588"/>
            <a:ext cx="36004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5083" name="Rectangle 27"/>
          <p:cNvSpPr>
            <a:spLocks noChangeArrowheads="1"/>
          </p:cNvSpPr>
          <p:nvPr/>
        </p:nvSpPr>
        <p:spPr bwMode="auto">
          <a:xfrm>
            <a:off x="107950" y="5445125"/>
            <a:ext cx="8855075" cy="830263"/>
          </a:xfrm>
          <a:prstGeom prst="rect">
            <a:avLst/>
          </a:prstGeom>
          <a:solidFill>
            <a:srgbClr val="FFCC00">
              <a:alpha val="2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</a:rPr>
              <a:t>       </a:t>
            </a:r>
            <a:r>
              <a:rPr lang="zh-CN" altLang="en-US" sz="2400" b="1">
                <a:solidFill>
                  <a:srgbClr val="000000"/>
                </a:solidFill>
              </a:rPr>
              <a:t>经过一点可以画无数条直线。经过两点能且只能画一条直线，也就是说</a:t>
            </a:r>
            <a:r>
              <a:rPr lang="zh-CN" altLang="en-US" sz="2400" b="1">
                <a:solidFill>
                  <a:srgbClr val="FF3300"/>
                </a:solidFill>
                <a:ea typeface="黑体" panose="02010609060101010101" pitchFamily="49" charset="-122"/>
              </a:rPr>
              <a:t>两点确定一条直线</a:t>
            </a:r>
            <a:r>
              <a:rPr lang="zh-CN" altLang="en-US" sz="2400" b="1">
                <a:solidFill>
                  <a:srgbClr val="000000"/>
                </a:solidFill>
              </a:rPr>
              <a:t>。</a:t>
            </a:r>
          </a:p>
        </p:txBody>
      </p:sp>
      <p:grpSp>
        <p:nvGrpSpPr>
          <p:cNvPr id="15372" name="Group 29"/>
          <p:cNvGrpSpPr/>
          <p:nvPr/>
        </p:nvGrpSpPr>
        <p:grpSpPr bwMode="auto">
          <a:xfrm>
            <a:off x="5364163" y="3286125"/>
            <a:ext cx="1985962" cy="744538"/>
            <a:chOff x="3379" y="1661"/>
            <a:chExt cx="1251" cy="469"/>
          </a:xfrm>
        </p:grpSpPr>
        <p:sp>
          <p:nvSpPr>
            <p:cNvPr id="15377" name="Line 24"/>
            <p:cNvSpPr>
              <a:spLocks noChangeShapeType="1"/>
            </p:cNvSpPr>
            <p:nvPr/>
          </p:nvSpPr>
          <p:spPr bwMode="auto">
            <a:xfrm>
              <a:off x="3515" y="1661"/>
              <a:ext cx="1" cy="9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378" name="Text Box 25"/>
            <p:cNvSpPr txBox="1">
              <a:spLocks noChangeArrowheads="1"/>
            </p:cNvSpPr>
            <p:nvPr/>
          </p:nvSpPr>
          <p:spPr bwMode="auto">
            <a:xfrm>
              <a:off x="3379" y="1803"/>
              <a:ext cx="20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b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5379" name="Text Box 26"/>
            <p:cNvSpPr txBox="1">
              <a:spLocks noChangeArrowheads="1"/>
            </p:cNvSpPr>
            <p:nvPr/>
          </p:nvSpPr>
          <p:spPr bwMode="auto">
            <a:xfrm>
              <a:off x="4352" y="1797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zh-CN" b="1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5380" name="Line 28"/>
            <p:cNvSpPr>
              <a:spLocks noChangeShapeType="1"/>
            </p:cNvSpPr>
            <p:nvPr/>
          </p:nvSpPr>
          <p:spPr bwMode="auto">
            <a:xfrm>
              <a:off x="4468" y="1661"/>
              <a:ext cx="1" cy="9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5373" name="Group 30"/>
          <p:cNvGrpSpPr/>
          <p:nvPr/>
        </p:nvGrpSpPr>
        <p:grpSpPr bwMode="auto">
          <a:xfrm>
            <a:off x="1042988" y="404813"/>
            <a:ext cx="3995737" cy="579437"/>
            <a:chOff x="0" y="210"/>
            <a:chExt cx="2517" cy="365"/>
          </a:xfrm>
        </p:grpSpPr>
        <p:pic>
          <p:nvPicPr>
            <p:cNvPr id="15374" name="Picture 31" descr="164925-5-26-1181"/>
            <p:cNvPicPr>
              <a:picLocks noChangeAspect="1" noChangeArrowheads="1"/>
            </p:cNvPicPr>
            <p:nvPr/>
          </p:nvPicPr>
          <p:blipFill>
            <a:blip r:embed="rId2" cstate="email"/>
            <a:srcRect r="-122797"/>
            <a:stretch>
              <a:fillRect/>
            </a:stretch>
          </p:blipFill>
          <p:spPr bwMode="auto">
            <a:xfrm>
              <a:off x="12" y="210"/>
              <a:ext cx="2505" cy="3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5" name="Picture 32" descr="6b7734cddd308b3200e928d3"/>
            <p:cNvPicPr>
              <a:picLocks noChangeAspect="1" noChangeArrowheads="1"/>
            </p:cNvPicPr>
            <p:nvPr/>
          </p:nvPicPr>
          <p:blipFill>
            <a:blip r:embed="rId3" cstate="email"/>
            <a:srcRect l="-3315"/>
            <a:stretch>
              <a:fillRect/>
            </a:stretch>
          </p:blipFill>
          <p:spPr bwMode="auto">
            <a:xfrm rot="891079">
              <a:off x="0" y="391"/>
              <a:ext cx="762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6" name="Text Box 33"/>
            <p:cNvSpPr txBox="1">
              <a:spLocks noChangeArrowheads="1"/>
            </p:cNvSpPr>
            <p:nvPr/>
          </p:nvSpPr>
          <p:spPr bwMode="auto">
            <a:xfrm>
              <a:off x="811" y="210"/>
              <a:ext cx="17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200" b="1">
                  <a:solidFill>
                    <a:srgbClr val="FF3300"/>
                  </a:solidFill>
                  <a:ea typeface="黑体" panose="02010609060101010101" pitchFamily="49" charset="-122"/>
                </a:rPr>
                <a:t>实验与探究</a:t>
              </a:r>
              <a:endParaRPr lang="en-US" altLang="zh-CN" sz="3200" b="1">
                <a:solidFill>
                  <a:srgbClr val="FF3300"/>
                </a:solidFill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5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6" grpId="0" animBg="1"/>
      <p:bldP spid="45067" grpId="0" animBg="1"/>
      <p:bldP spid="45068" grpId="0" animBg="1"/>
      <p:bldP spid="45069" grpId="0" animBg="1"/>
      <p:bldP spid="45070" grpId="0" animBg="1"/>
      <p:bldP spid="45071" grpId="0" animBg="1"/>
      <p:bldP spid="4507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/>
          <p:nvPr/>
        </p:nvGrpSpPr>
        <p:grpSpPr bwMode="auto">
          <a:xfrm>
            <a:off x="1331913" y="611188"/>
            <a:ext cx="5832475" cy="287337"/>
            <a:chOff x="839" y="618"/>
            <a:chExt cx="3674" cy="181"/>
          </a:xfrm>
        </p:grpSpPr>
        <p:sp>
          <p:nvSpPr>
            <p:cNvPr id="3090" name="Rectangle 11"/>
            <p:cNvSpPr>
              <a:spLocks noChangeArrowheads="1"/>
            </p:cNvSpPr>
            <p:nvPr/>
          </p:nvSpPr>
          <p:spPr bwMode="auto">
            <a:xfrm>
              <a:off x="839" y="618"/>
              <a:ext cx="2359" cy="181"/>
            </a:xfrm>
            <a:prstGeom prst="rect">
              <a:avLst/>
            </a:prstGeom>
            <a:solidFill>
              <a:schemeClr val="bg1">
                <a:alpha val="3137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3091" name="Rectangle 4"/>
            <p:cNvSpPr>
              <a:spLocks noChangeArrowheads="1"/>
            </p:cNvSpPr>
            <p:nvPr/>
          </p:nvSpPr>
          <p:spPr bwMode="auto">
            <a:xfrm>
              <a:off x="2154" y="618"/>
              <a:ext cx="2359" cy="181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46085" name="Oval 5" descr="宽下对角线"/>
          <p:cNvSpPr>
            <a:spLocks noChangeArrowheads="1"/>
          </p:cNvSpPr>
          <p:nvPr/>
        </p:nvSpPr>
        <p:spPr bwMode="auto">
          <a:xfrm>
            <a:off x="4203700" y="682625"/>
            <a:ext cx="152400" cy="152400"/>
          </a:xfrm>
          <a:prstGeom prst="ellipse">
            <a:avLst/>
          </a:prstGeom>
          <a:pattFill prst="wdDnDiag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6086" name="Oval 6" descr="宽下对角线"/>
          <p:cNvSpPr>
            <a:spLocks noChangeArrowheads="1"/>
          </p:cNvSpPr>
          <p:nvPr/>
        </p:nvSpPr>
        <p:spPr bwMode="auto">
          <a:xfrm>
            <a:off x="6148388" y="682625"/>
            <a:ext cx="152400" cy="152400"/>
          </a:xfrm>
          <a:prstGeom prst="ellipse">
            <a:avLst/>
          </a:prstGeom>
          <a:pattFill prst="wdDnDiag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155575" y="1330325"/>
            <a:ext cx="8737600" cy="461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</a:t>
            </a:r>
            <a:r>
              <a:rPr lang="zh-CN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如果你想将一根细木条固定在墙上，至少需要几个钉子？</a:t>
            </a:r>
          </a:p>
        </p:txBody>
      </p:sp>
      <p:graphicFrame>
        <p:nvGraphicFramePr>
          <p:cNvPr id="46094" name="Object 2"/>
          <p:cNvGraphicFramePr>
            <a:graphicFrameLocks noChangeAspect="1"/>
          </p:cNvGraphicFramePr>
          <p:nvPr/>
        </p:nvGraphicFramePr>
        <p:xfrm>
          <a:off x="7283450" y="2133600"/>
          <a:ext cx="674688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剪辑" r:id="rId4" imgW="831215" imgH="889000" progId="MS_ClipArt_Gallery.2">
                  <p:embed/>
                </p:oleObj>
              </mc:Choice>
              <mc:Fallback>
                <p:oleObj name="剪辑" r:id="rId4" imgW="831215" imgH="889000" progId="MS_ClipArt_Gallery.2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3450" y="2133600"/>
                        <a:ext cx="674688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6" name="Object 3"/>
          <p:cNvGraphicFramePr>
            <a:graphicFrameLocks noChangeAspect="1"/>
          </p:cNvGraphicFramePr>
          <p:nvPr/>
        </p:nvGraphicFramePr>
        <p:xfrm>
          <a:off x="107950" y="3429000"/>
          <a:ext cx="1860550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剪辑" r:id="rId6" imgW="831215" imgH="889000" progId="MS_ClipArt_Gallery.2">
                  <p:embed/>
                </p:oleObj>
              </mc:Choice>
              <mc:Fallback>
                <p:oleObj name="剪辑" r:id="rId6" imgW="831215" imgH="889000" progId="MS_ClipArt_Gallery.2">
                  <p:embed/>
                  <p:pic>
                    <p:nvPicPr>
                      <p:cNvPr id="0" name="图片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3429000"/>
                        <a:ext cx="1860550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8" name="Object 4"/>
          <p:cNvGraphicFramePr>
            <a:graphicFrameLocks noChangeAspect="1"/>
          </p:cNvGraphicFramePr>
          <p:nvPr/>
        </p:nvGraphicFramePr>
        <p:xfrm>
          <a:off x="3505200" y="2925763"/>
          <a:ext cx="1422400" cy="151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剪辑" r:id="rId7" imgW="831215" imgH="889000" progId="MS_ClipArt_Gallery.2">
                  <p:embed/>
                </p:oleObj>
              </mc:Choice>
              <mc:Fallback>
                <p:oleObj name="剪辑" r:id="rId7" imgW="831215" imgH="889000" progId="MS_ClipArt_Gallery.2">
                  <p:embed/>
                  <p:pic>
                    <p:nvPicPr>
                      <p:cNvPr id="0" name="图片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925763"/>
                        <a:ext cx="1422400" cy="151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01" name="Object 5"/>
          <p:cNvGraphicFramePr>
            <a:graphicFrameLocks noChangeAspect="1"/>
          </p:cNvGraphicFramePr>
          <p:nvPr/>
        </p:nvGraphicFramePr>
        <p:xfrm>
          <a:off x="6370638" y="2349500"/>
          <a:ext cx="83185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剪辑" r:id="rId8" imgW="831215" imgH="889000" progId="MS_ClipArt_Gallery.2">
                  <p:embed/>
                </p:oleObj>
              </mc:Choice>
              <mc:Fallback>
                <p:oleObj name="剪辑" r:id="rId8" imgW="831215" imgH="889000" progId="MS_ClipArt_Gallery.2">
                  <p:embed/>
                  <p:pic>
                    <p:nvPicPr>
                      <p:cNvPr id="0" name="图片 2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0638" y="2349500"/>
                        <a:ext cx="83185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03" name="Object 6"/>
          <p:cNvGraphicFramePr>
            <a:graphicFrameLocks noChangeAspect="1"/>
          </p:cNvGraphicFramePr>
          <p:nvPr/>
        </p:nvGraphicFramePr>
        <p:xfrm>
          <a:off x="5149850" y="2636838"/>
          <a:ext cx="1077913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剪辑" r:id="rId9" imgW="831215" imgH="889000" progId="MS_ClipArt_Gallery.2">
                  <p:embed/>
                </p:oleObj>
              </mc:Choice>
              <mc:Fallback>
                <p:oleObj name="剪辑" r:id="rId9" imgW="831215" imgH="889000" progId="MS_ClipArt_Gallery.2">
                  <p:embed/>
                  <p:pic>
                    <p:nvPicPr>
                      <p:cNvPr id="0" name="图片 20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850" y="2636838"/>
                        <a:ext cx="1077913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04" name="Object 7"/>
          <p:cNvGraphicFramePr>
            <a:graphicFrameLocks noChangeAspect="1"/>
          </p:cNvGraphicFramePr>
          <p:nvPr/>
        </p:nvGraphicFramePr>
        <p:xfrm>
          <a:off x="7958138" y="2060575"/>
          <a:ext cx="503237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剪辑" r:id="rId10" imgW="831215" imgH="889000" progId="MS_ClipArt_Gallery.2">
                  <p:embed/>
                </p:oleObj>
              </mc:Choice>
              <mc:Fallback>
                <p:oleObj name="剪辑" r:id="rId10" imgW="831215" imgH="889000" progId="MS_ClipArt_Gallery.2">
                  <p:embed/>
                  <p:pic>
                    <p:nvPicPr>
                      <p:cNvPr id="0" name="图片 20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8138" y="2060575"/>
                        <a:ext cx="503237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07" name="Object 8"/>
          <p:cNvGraphicFramePr>
            <a:graphicFrameLocks noChangeAspect="1"/>
          </p:cNvGraphicFramePr>
          <p:nvPr/>
        </p:nvGraphicFramePr>
        <p:xfrm>
          <a:off x="8543925" y="1989138"/>
          <a:ext cx="382588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剪辑" r:id="rId11" imgW="831215" imgH="889000" progId="MS_ClipArt_Gallery.2">
                  <p:embed/>
                </p:oleObj>
              </mc:Choice>
              <mc:Fallback>
                <p:oleObj name="剪辑" r:id="rId11" imgW="831215" imgH="889000" progId="MS_ClipArt_Gallery.2">
                  <p:embed/>
                  <p:pic>
                    <p:nvPicPr>
                      <p:cNvPr id="0" name="图片 20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3925" y="1989138"/>
                        <a:ext cx="382588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08" name="Line 28"/>
          <p:cNvSpPr>
            <a:spLocks noChangeShapeType="1"/>
          </p:cNvSpPr>
          <p:nvPr/>
        </p:nvSpPr>
        <p:spPr bwMode="auto">
          <a:xfrm flipV="1">
            <a:off x="238125" y="2247900"/>
            <a:ext cx="8763000" cy="39624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6110" name="Oval 30"/>
          <p:cNvSpPr>
            <a:spLocks noChangeArrowheads="1"/>
          </p:cNvSpPr>
          <p:nvPr/>
        </p:nvSpPr>
        <p:spPr bwMode="auto">
          <a:xfrm>
            <a:off x="7524750" y="2781300"/>
            <a:ext cx="144463" cy="14605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46093" name="Object 9"/>
          <p:cNvGraphicFramePr>
            <a:graphicFrameLocks noChangeAspect="1"/>
          </p:cNvGraphicFramePr>
          <p:nvPr/>
        </p:nvGraphicFramePr>
        <p:xfrm>
          <a:off x="1838325" y="3213100"/>
          <a:ext cx="1739900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剪辑" r:id="rId12" imgW="831215" imgH="889000" progId="MS_ClipArt_Gallery.2">
                  <p:embed/>
                </p:oleObj>
              </mc:Choice>
              <mc:Fallback>
                <p:oleObj name="剪辑" r:id="rId12" imgW="831215" imgH="889000" progId="MS_ClipArt_Gallery.2">
                  <p:embed/>
                  <p:pic>
                    <p:nvPicPr>
                      <p:cNvPr id="0" name="图片 20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8325" y="3213100"/>
                        <a:ext cx="1739900" cy="185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09" name="Oval 29"/>
          <p:cNvSpPr>
            <a:spLocks noChangeArrowheads="1"/>
          </p:cNvSpPr>
          <p:nvPr/>
        </p:nvSpPr>
        <p:spPr bwMode="auto">
          <a:xfrm>
            <a:off x="2555875" y="5011738"/>
            <a:ext cx="217488" cy="2174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6111" name="Rectangle 31"/>
          <p:cNvSpPr>
            <a:spLocks noChangeArrowheads="1"/>
          </p:cNvSpPr>
          <p:nvPr/>
        </p:nvSpPr>
        <p:spPr bwMode="auto">
          <a:xfrm>
            <a:off x="406400" y="5949950"/>
            <a:ext cx="8737600" cy="461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以上实例操作的理论依据是</a:t>
            </a:r>
            <a:r>
              <a:rPr lang="en-US" altLang="zh-CN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_____________________.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-5400000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6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6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46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10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10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1000"/>
                                        <p:tgtEl>
                                          <p:spTgt spid="46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1000"/>
                                        <p:tgtEl>
                                          <p:spTgt spid="4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1000"/>
                                        <p:tgtEl>
                                          <p:spTgt spid="46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1000"/>
                                        <p:tgtEl>
                                          <p:spTgt spid="46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 animBg="1"/>
      <p:bldP spid="46086" grpId="0" animBg="1"/>
      <p:bldP spid="46108" grpId="0" animBg="1"/>
      <p:bldP spid="46110" grpId="0" animBg="1"/>
      <p:bldP spid="4610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317500" y="1158875"/>
            <a:ext cx="88566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000000"/>
                </a:solidFill>
              </a:rPr>
              <a:t>        </a:t>
            </a:r>
            <a:r>
              <a:rPr lang="zh-CN" altLang="en-US" sz="2400" b="1" dirty="0">
                <a:solidFill>
                  <a:srgbClr val="000000"/>
                </a:solidFill>
              </a:rPr>
              <a:t>如果两条直线经过同一个点，就称这两条直线</a:t>
            </a:r>
            <a:r>
              <a:rPr lang="zh-CN" altLang="en-US" sz="2400" b="1" dirty="0">
                <a:solidFill>
                  <a:srgbClr val="FF3300"/>
                </a:solidFill>
                <a:ea typeface="黑体" panose="02010609060101010101" pitchFamily="49" charset="-122"/>
              </a:rPr>
              <a:t>相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FF3300"/>
                </a:solidFill>
                <a:ea typeface="黑体" panose="02010609060101010101" pitchFamily="49" charset="-122"/>
              </a:rPr>
              <a:t>交 </a:t>
            </a:r>
            <a:r>
              <a:rPr lang="zh-CN" altLang="en-US" sz="2400" b="1" dirty="0">
                <a:solidFill>
                  <a:srgbClr val="000000"/>
                </a:solidFill>
              </a:rPr>
              <a:t>，这时两条直线有唯一的公共点。这个公共点叫做它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</a:rPr>
              <a:t>们的</a:t>
            </a:r>
            <a:r>
              <a:rPr lang="zh-CN" altLang="en-US" sz="2400" b="1" dirty="0">
                <a:solidFill>
                  <a:srgbClr val="FF3300"/>
                </a:solidFill>
                <a:ea typeface="黑体" panose="02010609060101010101" pitchFamily="49" charset="-122"/>
              </a:rPr>
              <a:t>交点</a:t>
            </a:r>
            <a:r>
              <a:rPr lang="zh-CN" altLang="en-US" sz="2400" b="1" dirty="0">
                <a:solidFill>
                  <a:srgbClr val="000000"/>
                </a:solidFill>
              </a:rPr>
              <a:t>。在图</a:t>
            </a:r>
            <a:r>
              <a:rPr lang="en-US" altLang="zh-CN" sz="2400" b="1" dirty="0">
                <a:solidFill>
                  <a:srgbClr val="000000"/>
                </a:solidFill>
              </a:rPr>
              <a:t>1-26</a:t>
            </a:r>
            <a:r>
              <a:rPr lang="zh-CN" altLang="en-US" sz="2400" b="1" dirty="0">
                <a:solidFill>
                  <a:srgbClr val="000000"/>
                </a:solidFill>
              </a:rPr>
              <a:t>中，直线</a:t>
            </a:r>
            <a:r>
              <a:rPr lang="en-US" altLang="zh-CN" sz="2400" b="1" dirty="0">
                <a:solidFill>
                  <a:srgbClr val="000000"/>
                </a:solidFill>
              </a:rPr>
              <a:t>AB</a:t>
            </a:r>
            <a:r>
              <a:rPr lang="zh-CN" altLang="en-US" sz="2400" b="1" dirty="0">
                <a:solidFill>
                  <a:srgbClr val="000000"/>
                </a:solidFill>
              </a:rPr>
              <a:t>与</a:t>
            </a:r>
            <a:r>
              <a:rPr lang="en-US" altLang="zh-CN" sz="2400" b="1" dirty="0">
                <a:solidFill>
                  <a:srgbClr val="000000"/>
                </a:solidFill>
              </a:rPr>
              <a:t>CD</a:t>
            </a:r>
            <a:r>
              <a:rPr lang="zh-CN" altLang="en-US" sz="2400" b="1" dirty="0">
                <a:solidFill>
                  <a:srgbClr val="000000"/>
                </a:solidFill>
              </a:rPr>
              <a:t>相交，点</a:t>
            </a:r>
            <a:r>
              <a:rPr lang="en-US" altLang="zh-CN" sz="2400" b="1" dirty="0">
                <a:solidFill>
                  <a:srgbClr val="000000"/>
                </a:solidFill>
              </a:rPr>
              <a:t>O</a:t>
            </a:r>
            <a:r>
              <a:rPr lang="zh-CN" altLang="en-US" sz="2400" b="1" dirty="0">
                <a:solidFill>
                  <a:srgbClr val="000000"/>
                </a:solidFill>
              </a:rPr>
              <a:t>是它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</a:rPr>
              <a:t>们的交点。</a:t>
            </a:r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2627313" y="3573463"/>
            <a:ext cx="3024187" cy="172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 flipV="1">
            <a:off x="2555875" y="3716338"/>
            <a:ext cx="3240088" cy="1441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2771775" y="3284538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5283200" y="4710113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2484438" y="4638675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5351463" y="3357563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44043" name="Oval 11"/>
          <p:cNvSpPr>
            <a:spLocks noChangeArrowheads="1"/>
          </p:cNvSpPr>
          <p:nvPr/>
        </p:nvSpPr>
        <p:spPr bwMode="auto">
          <a:xfrm>
            <a:off x="4138613" y="4435475"/>
            <a:ext cx="73025" cy="73025"/>
          </a:xfrm>
          <a:prstGeom prst="ellipse">
            <a:avLst/>
          </a:prstGeom>
          <a:solidFill>
            <a:srgbClr val="FF0000"/>
          </a:solidFill>
          <a:ln w="25400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3419475" y="5280025"/>
            <a:ext cx="1101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</a:rPr>
              <a:t>图</a:t>
            </a:r>
            <a:r>
              <a:rPr lang="en-US" altLang="zh-CN" sz="2400" b="1">
                <a:solidFill>
                  <a:srgbClr val="000000"/>
                </a:solidFill>
              </a:rPr>
              <a:t>1-26</a:t>
            </a:r>
          </a:p>
        </p:txBody>
      </p:sp>
      <p:grpSp>
        <p:nvGrpSpPr>
          <p:cNvPr id="16395" name="Group 14"/>
          <p:cNvGrpSpPr/>
          <p:nvPr/>
        </p:nvGrpSpPr>
        <p:grpSpPr bwMode="auto">
          <a:xfrm>
            <a:off x="1116013" y="404813"/>
            <a:ext cx="3995737" cy="579437"/>
            <a:chOff x="0" y="210"/>
            <a:chExt cx="2517" cy="365"/>
          </a:xfrm>
        </p:grpSpPr>
        <p:pic>
          <p:nvPicPr>
            <p:cNvPr id="16396" name="Picture 15" descr="164925-5-26-1181"/>
            <p:cNvPicPr>
              <a:picLocks noChangeAspect="1" noChangeArrowheads="1"/>
            </p:cNvPicPr>
            <p:nvPr/>
          </p:nvPicPr>
          <p:blipFill>
            <a:blip r:embed="rId2" cstate="email"/>
            <a:srcRect r="-122797"/>
            <a:stretch>
              <a:fillRect/>
            </a:stretch>
          </p:blipFill>
          <p:spPr bwMode="auto">
            <a:xfrm>
              <a:off x="12" y="210"/>
              <a:ext cx="2505" cy="3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7" name="Picture 16" descr="6b7734cddd308b3200e928d3"/>
            <p:cNvPicPr>
              <a:picLocks noChangeAspect="1" noChangeArrowheads="1"/>
            </p:cNvPicPr>
            <p:nvPr/>
          </p:nvPicPr>
          <p:blipFill>
            <a:blip r:embed="rId3" cstate="email"/>
            <a:srcRect l="-3315"/>
            <a:stretch>
              <a:fillRect/>
            </a:stretch>
          </p:blipFill>
          <p:spPr bwMode="auto">
            <a:xfrm rot="891079">
              <a:off x="0" y="391"/>
              <a:ext cx="762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8" name="Text Box 17"/>
            <p:cNvSpPr txBox="1">
              <a:spLocks noChangeArrowheads="1"/>
            </p:cNvSpPr>
            <p:nvPr/>
          </p:nvSpPr>
          <p:spPr bwMode="auto">
            <a:xfrm>
              <a:off x="811" y="210"/>
              <a:ext cx="170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200" b="1" dirty="0">
                  <a:solidFill>
                    <a:srgbClr val="FF3300"/>
                  </a:solidFill>
                  <a:ea typeface="黑体" panose="02010609060101010101" pitchFamily="49" charset="-122"/>
                </a:rPr>
                <a:t>实验与探究</a:t>
              </a:r>
              <a:endParaRPr lang="en-US" altLang="zh-CN" sz="3200" b="1" dirty="0">
                <a:solidFill>
                  <a:srgbClr val="FF3300"/>
                </a:solidFill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nimBg="1"/>
      <p:bldP spid="44038" grpId="0" animBg="1"/>
      <p:bldP spid="44039" grpId="0"/>
      <p:bldP spid="44040" grpId="0"/>
      <p:bldP spid="44041" grpId="0"/>
      <p:bldP spid="44042" grpId="0"/>
      <p:bldP spid="44043" grpId="0" animBg="1"/>
      <p:bldP spid="440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6"/>
          <p:cNvSpPr txBox="1">
            <a:spLocks noChangeArrowheads="1"/>
          </p:cNvSpPr>
          <p:nvPr/>
        </p:nvSpPr>
        <p:spPr bwMode="auto">
          <a:xfrm>
            <a:off x="107950" y="981075"/>
            <a:ext cx="885666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zh-CN" altLang="en-US" sz="2400" b="1" dirty="0">
                <a:solidFill>
                  <a:srgbClr val="000000"/>
                </a:solidFill>
              </a:rPr>
              <a:t>平面上的</a:t>
            </a:r>
            <a:r>
              <a:rPr lang="en-US" altLang="zh-CN" sz="2400" b="1" dirty="0">
                <a:solidFill>
                  <a:srgbClr val="000000"/>
                </a:solidFill>
              </a:rPr>
              <a:t>2</a:t>
            </a:r>
            <a:r>
              <a:rPr lang="zh-CN" altLang="en-US" sz="2400" b="1" dirty="0">
                <a:solidFill>
                  <a:srgbClr val="000000"/>
                </a:solidFill>
              </a:rPr>
              <a:t>条直线，最多有</a:t>
            </a:r>
            <a:r>
              <a:rPr lang="en-US" altLang="zh-CN" sz="2400" b="1" dirty="0">
                <a:solidFill>
                  <a:srgbClr val="000000"/>
                </a:solidFill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</a:rPr>
              <a:t>个交点；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zh-CN" sz="2400" b="1" dirty="0">
                <a:solidFill>
                  <a:srgbClr val="000000"/>
                </a:solidFill>
              </a:rPr>
              <a:t>3</a:t>
            </a:r>
            <a:r>
              <a:rPr lang="zh-CN" altLang="en-US" sz="2400" b="1" dirty="0">
                <a:solidFill>
                  <a:srgbClr val="000000"/>
                </a:solidFill>
              </a:rPr>
              <a:t>条直线，最多有</a:t>
            </a:r>
            <a:r>
              <a:rPr lang="en-US" altLang="zh-CN" sz="2400" b="1" dirty="0">
                <a:solidFill>
                  <a:srgbClr val="000000"/>
                </a:solidFill>
              </a:rPr>
              <a:t>3</a:t>
            </a:r>
            <a:r>
              <a:rPr lang="zh-CN" altLang="en-US" sz="2400" b="1" dirty="0">
                <a:solidFill>
                  <a:srgbClr val="000000"/>
                </a:solidFill>
              </a:rPr>
              <a:t>个交点；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zh-CN" sz="2400" b="1" dirty="0">
                <a:solidFill>
                  <a:srgbClr val="000000"/>
                </a:solidFill>
              </a:rPr>
              <a:t>4</a:t>
            </a:r>
            <a:r>
              <a:rPr lang="zh-CN" altLang="en-US" sz="2400" b="1" dirty="0">
                <a:solidFill>
                  <a:srgbClr val="000000"/>
                </a:solidFill>
              </a:rPr>
              <a:t>条直线，最多有几个交点？画一画。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zh-CN" altLang="en-US" sz="2400" b="1" dirty="0">
                <a:solidFill>
                  <a:srgbClr val="000000"/>
                </a:solidFill>
              </a:rPr>
              <a:t>如果平面上有</a:t>
            </a:r>
            <a:r>
              <a:rPr lang="en-US" altLang="zh-CN" sz="2400" b="1" dirty="0">
                <a:solidFill>
                  <a:srgbClr val="000000"/>
                </a:solidFill>
              </a:rPr>
              <a:t>5</a:t>
            </a:r>
            <a:r>
              <a:rPr lang="zh-CN" altLang="en-US" sz="2400" b="1" dirty="0">
                <a:solidFill>
                  <a:srgbClr val="000000"/>
                </a:solidFill>
              </a:rPr>
              <a:t>条直线，最多有几个交点？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zh-CN" altLang="en-US" sz="2400" b="1" dirty="0">
                <a:solidFill>
                  <a:srgbClr val="000000"/>
                </a:solidFill>
              </a:rPr>
              <a:t>你发现了什么规律？与同学交流。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altLang="zh-CN" sz="2400" b="1" dirty="0">
              <a:solidFill>
                <a:srgbClr val="000000"/>
              </a:solidFill>
            </a:endParaRPr>
          </a:p>
        </p:txBody>
      </p:sp>
      <p:pic>
        <p:nvPicPr>
          <p:cNvPr id="17411" name="Picture 7" descr="图片1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6013" y="404813"/>
            <a:ext cx="24098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7" name="Line 13"/>
          <p:cNvSpPr>
            <a:spLocks noChangeShapeType="1"/>
          </p:cNvSpPr>
          <p:nvPr/>
        </p:nvSpPr>
        <p:spPr bwMode="auto">
          <a:xfrm rot="1165833">
            <a:off x="2520950" y="4062413"/>
            <a:ext cx="1725613" cy="3095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2" name="Group 63"/>
          <p:cNvGrpSpPr/>
          <p:nvPr/>
        </p:nvGrpSpPr>
        <p:grpSpPr bwMode="auto">
          <a:xfrm>
            <a:off x="2386013" y="3216275"/>
            <a:ext cx="1809750" cy="1600200"/>
            <a:chOff x="1503" y="2026"/>
            <a:chExt cx="1140" cy="1008"/>
          </a:xfrm>
        </p:grpSpPr>
        <p:sp>
          <p:nvSpPr>
            <p:cNvPr id="17459" name="Line 17"/>
            <p:cNvSpPr>
              <a:spLocks noChangeShapeType="1"/>
            </p:cNvSpPr>
            <p:nvPr/>
          </p:nvSpPr>
          <p:spPr bwMode="auto">
            <a:xfrm rot="-4234167">
              <a:off x="1381" y="2300"/>
              <a:ext cx="1008" cy="4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460" name="Line 14"/>
            <p:cNvSpPr>
              <a:spLocks noChangeShapeType="1"/>
            </p:cNvSpPr>
            <p:nvPr/>
          </p:nvSpPr>
          <p:spPr bwMode="auto">
            <a:xfrm rot="1165833" flipV="1">
              <a:off x="1503" y="2586"/>
              <a:ext cx="1140" cy="4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461" name="Oval 15"/>
            <p:cNvSpPr>
              <a:spLocks noChangeArrowheads="1"/>
            </p:cNvSpPr>
            <p:nvPr/>
          </p:nvSpPr>
          <p:spPr bwMode="auto">
            <a:xfrm rot="1165833">
              <a:off x="1620" y="2788"/>
              <a:ext cx="24" cy="2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71"/>
          <p:cNvGrpSpPr/>
          <p:nvPr/>
        </p:nvGrpSpPr>
        <p:grpSpPr bwMode="auto">
          <a:xfrm>
            <a:off x="2987675" y="3986213"/>
            <a:ext cx="815975" cy="471487"/>
            <a:chOff x="1882" y="2511"/>
            <a:chExt cx="514" cy="297"/>
          </a:xfrm>
        </p:grpSpPr>
        <p:sp>
          <p:nvSpPr>
            <p:cNvPr id="17457" name="Oval 19"/>
            <p:cNvSpPr>
              <a:spLocks noChangeArrowheads="1"/>
            </p:cNvSpPr>
            <p:nvPr/>
          </p:nvSpPr>
          <p:spPr bwMode="auto">
            <a:xfrm rot="-4234167">
              <a:off x="1880" y="2513"/>
              <a:ext cx="24" cy="2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458" name="Oval 21"/>
            <p:cNvSpPr>
              <a:spLocks noChangeArrowheads="1"/>
            </p:cNvSpPr>
            <p:nvPr/>
          </p:nvSpPr>
          <p:spPr bwMode="auto">
            <a:xfrm rot="-4234167">
              <a:off x="2374" y="2786"/>
              <a:ext cx="24" cy="2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5697538" y="3248025"/>
            <a:ext cx="231775" cy="14795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4" name="Group 74"/>
          <p:cNvGrpSpPr/>
          <p:nvPr/>
        </p:nvGrpSpPr>
        <p:grpSpPr bwMode="auto">
          <a:xfrm>
            <a:off x="4797425" y="3068638"/>
            <a:ext cx="1862138" cy="1601787"/>
            <a:chOff x="3022" y="1933"/>
            <a:chExt cx="1173" cy="1009"/>
          </a:xfrm>
        </p:grpSpPr>
        <p:sp>
          <p:nvSpPr>
            <p:cNvPr id="17450" name="Line 29"/>
            <p:cNvSpPr>
              <a:spLocks noChangeShapeType="1"/>
            </p:cNvSpPr>
            <p:nvPr/>
          </p:nvSpPr>
          <p:spPr bwMode="auto">
            <a:xfrm rot="-4234167">
              <a:off x="2900" y="2208"/>
              <a:ext cx="1009" cy="4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17451" name="Group 68"/>
            <p:cNvGrpSpPr/>
            <p:nvPr/>
          </p:nvGrpSpPr>
          <p:grpSpPr bwMode="auto">
            <a:xfrm>
              <a:off x="3022" y="2418"/>
              <a:ext cx="1173" cy="499"/>
              <a:chOff x="3022" y="2418"/>
              <a:chExt cx="1173" cy="499"/>
            </a:xfrm>
          </p:grpSpPr>
          <p:sp>
            <p:nvSpPr>
              <p:cNvPr id="17452" name="Line 30"/>
              <p:cNvSpPr>
                <a:spLocks noChangeShapeType="1"/>
              </p:cNvSpPr>
              <p:nvPr/>
            </p:nvSpPr>
            <p:spPr bwMode="auto">
              <a:xfrm rot="1165833">
                <a:off x="3108" y="2467"/>
                <a:ext cx="1087" cy="19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53" name="Line 31"/>
              <p:cNvSpPr>
                <a:spLocks noChangeShapeType="1"/>
              </p:cNvSpPr>
              <p:nvPr/>
            </p:nvSpPr>
            <p:spPr bwMode="auto">
              <a:xfrm rot="1165833" flipV="1">
                <a:off x="3022" y="2494"/>
                <a:ext cx="1140" cy="42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54" name="Oval 32"/>
              <p:cNvSpPr>
                <a:spLocks noChangeArrowheads="1"/>
              </p:cNvSpPr>
              <p:nvPr/>
            </p:nvSpPr>
            <p:spPr bwMode="auto">
              <a:xfrm rot="1165833">
                <a:off x="3140" y="2695"/>
                <a:ext cx="23" cy="21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55" name="Oval 33"/>
              <p:cNvSpPr>
                <a:spLocks noChangeArrowheads="1"/>
              </p:cNvSpPr>
              <p:nvPr/>
            </p:nvSpPr>
            <p:spPr bwMode="auto">
              <a:xfrm rot="-4234167">
                <a:off x="3399" y="2421"/>
                <a:ext cx="25" cy="19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7456" name="Oval 34"/>
              <p:cNvSpPr>
                <a:spLocks noChangeArrowheads="1"/>
              </p:cNvSpPr>
              <p:nvPr/>
            </p:nvSpPr>
            <p:spPr bwMode="auto">
              <a:xfrm rot="-4234167">
                <a:off x="3893" y="2694"/>
                <a:ext cx="25" cy="19"/>
              </a:xfrm>
              <a:prstGeom prst="ellipse">
                <a:avLst/>
              </a:prstGeom>
              <a:solidFill>
                <a:srgbClr val="FF0000"/>
              </a:solidFill>
              <a:ln w="25400">
                <a:solidFill>
                  <a:srgbClr val="FF0000"/>
                </a:solidFill>
                <a:rou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1311" name="Line 47"/>
          <p:cNvSpPr>
            <a:spLocks noChangeShapeType="1"/>
          </p:cNvSpPr>
          <p:nvPr/>
        </p:nvSpPr>
        <p:spPr bwMode="auto">
          <a:xfrm flipH="1">
            <a:off x="7885113" y="3141663"/>
            <a:ext cx="358775" cy="15843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6" name="Group 62"/>
          <p:cNvGrpSpPr/>
          <p:nvPr/>
        </p:nvGrpSpPr>
        <p:grpSpPr bwMode="auto">
          <a:xfrm>
            <a:off x="468313" y="3213100"/>
            <a:ext cx="1725612" cy="1600200"/>
            <a:chOff x="295" y="2024"/>
            <a:chExt cx="1087" cy="1008"/>
          </a:xfrm>
        </p:grpSpPr>
        <p:sp>
          <p:nvSpPr>
            <p:cNvPr id="17447" name="Line 48"/>
            <p:cNvSpPr>
              <a:spLocks noChangeShapeType="1"/>
            </p:cNvSpPr>
            <p:nvPr/>
          </p:nvSpPr>
          <p:spPr bwMode="auto">
            <a:xfrm rot="-4234167">
              <a:off x="111" y="2298"/>
              <a:ext cx="1008" cy="4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448" name="Line 49"/>
            <p:cNvSpPr>
              <a:spLocks noChangeShapeType="1"/>
            </p:cNvSpPr>
            <p:nvPr/>
          </p:nvSpPr>
          <p:spPr bwMode="auto">
            <a:xfrm rot="1165833">
              <a:off x="295" y="2568"/>
              <a:ext cx="1087" cy="19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449" name="Oval 52"/>
            <p:cNvSpPr>
              <a:spLocks noChangeArrowheads="1"/>
            </p:cNvSpPr>
            <p:nvPr/>
          </p:nvSpPr>
          <p:spPr bwMode="auto">
            <a:xfrm rot="-4234167">
              <a:off x="587" y="2522"/>
              <a:ext cx="24" cy="2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Group 69"/>
          <p:cNvGrpSpPr/>
          <p:nvPr/>
        </p:nvGrpSpPr>
        <p:grpSpPr bwMode="auto">
          <a:xfrm>
            <a:off x="7102475" y="3065463"/>
            <a:ext cx="1862138" cy="1658937"/>
            <a:chOff x="4474" y="1931"/>
            <a:chExt cx="1173" cy="1045"/>
          </a:xfrm>
        </p:grpSpPr>
        <p:sp>
          <p:nvSpPr>
            <p:cNvPr id="17437" name="Line 38"/>
            <p:cNvSpPr>
              <a:spLocks noChangeShapeType="1"/>
            </p:cNvSpPr>
            <p:nvPr/>
          </p:nvSpPr>
          <p:spPr bwMode="auto">
            <a:xfrm>
              <a:off x="5041" y="2044"/>
              <a:ext cx="146" cy="9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438" name="Line 39"/>
            <p:cNvSpPr>
              <a:spLocks noChangeShapeType="1"/>
            </p:cNvSpPr>
            <p:nvPr/>
          </p:nvSpPr>
          <p:spPr bwMode="auto">
            <a:xfrm rot="-4234167">
              <a:off x="4352" y="2206"/>
              <a:ext cx="1009" cy="45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439" name="Line 40"/>
            <p:cNvSpPr>
              <a:spLocks noChangeShapeType="1"/>
            </p:cNvSpPr>
            <p:nvPr/>
          </p:nvSpPr>
          <p:spPr bwMode="auto">
            <a:xfrm rot="1165833">
              <a:off x="4560" y="2465"/>
              <a:ext cx="1087" cy="19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440" name="Line 41"/>
            <p:cNvSpPr>
              <a:spLocks noChangeShapeType="1"/>
            </p:cNvSpPr>
            <p:nvPr/>
          </p:nvSpPr>
          <p:spPr bwMode="auto">
            <a:xfrm rot="1165833" flipV="1">
              <a:off x="4474" y="2492"/>
              <a:ext cx="1140" cy="42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441" name="Oval 42"/>
            <p:cNvSpPr>
              <a:spLocks noChangeArrowheads="1"/>
            </p:cNvSpPr>
            <p:nvPr/>
          </p:nvSpPr>
          <p:spPr bwMode="auto">
            <a:xfrm rot="1165833">
              <a:off x="4592" y="2693"/>
              <a:ext cx="23" cy="21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442" name="Oval 43"/>
            <p:cNvSpPr>
              <a:spLocks noChangeArrowheads="1"/>
            </p:cNvSpPr>
            <p:nvPr/>
          </p:nvSpPr>
          <p:spPr bwMode="auto">
            <a:xfrm rot="-4234167">
              <a:off x="4851" y="2419"/>
              <a:ext cx="25" cy="19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443" name="Oval 44"/>
            <p:cNvSpPr>
              <a:spLocks noChangeArrowheads="1"/>
            </p:cNvSpPr>
            <p:nvPr/>
          </p:nvSpPr>
          <p:spPr bwMode="auto">
            <a:xfrm rot="-4234167">
              <a:off x="5345" y="2692"/>
              <a:ext cx="25" cy="19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444" name="Oval 45"/>
            <p:cNvSpPr>
              <a:spLocks noChangeArrowheads="1"/>
            </p:cNvSpPr>
            <p:nvPr/>
          </p:nvSpPr>
          <p:spPr bwMode="auto">
            <a:xfrm rot="-4234167">
              <a:off x="5060" y="2196"/>
              <a:ext cx="25" cy="19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445" name="Oval 46"/>
            <p:cNvSpPr>
              <a:spLocks noChangeArrowheads="1"/>
            </p:cNvSpPr>
            <p:nvPr/>
          </p:nvSpPr>
          <p:spPr bwMode="auto">
            <a:xfrm rot="-4234167">
              <a:off x="5132" y="2693"/>
              <a:ext cx="24" cy="19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446" name="Oval 56"/>
            <p:cNvSpPr>
              <a:spLocks noChangeArrowheads="1"/>
            </p:cNvSpPr>
            <p:nvPr/>
          </p:nvSpPr>
          <p:spPr bwMode="auto">
            <a:xfrm rot="1165833">
              <a:off x="5124" y="2568"/>
              <a:ext cx="24" cy="2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8" name="Group 70"/>
          <p:cNvGrpSpPr/>
          <p:nvPr/>
        </p:nvGrpSpPr>
        <p:grpSpPr bwMode="auto">
          <a:xfrm>
            <a:off x="7956550" y="3319463"/>
            <a:ext cx="247650" cy="1009650"/>
            <a:chOff x="5012" y="911"/>
            <a:chExt cx="156" cy="636"/>
          </a:xfrm>
        </p:grpSpPr>
        <p:sp>
          <p:nvSpPr>
            <p:cNvPr id="17433" name="Oval 54"/>
            <p:cNvSpPr>
              <a:spLocks noChangeArrowheads="1"/>
            </p:cNvSpPr>
            <p:nvPr/>
          </p:nvSpPr>
          <p:spPr bwMode="auto">
            <a:xfrm rot="1165833">
              <a:off x="5012" y="1527"/>
              <a:ext cx="24" cy="2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434" name="Oval 55"/>
            <p:cNvSpPr>
              <a:spLocks noChangeArrowheads="1"/>
            </p:cNvSpPr>
            <p:nvPr/>
          </p:nvSpPr>
          <p:spPr bwMode="auto">
            <a:xfrm rot="-4234167">
              <a:off x="5146" y="913"/>
              <a:ext cx="24" cy="2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435" name="Oval 57"/>
            <p:cNvSpPr>
              <a:spLocks noChangeArrowheads="1"/>
            </p:cNvSpPr>
            <p:nvPr/>
          </p:nvSpPr>
          <p:spPr bwMode="auto">
            <a:xfrm rot="-4234167">
              <a:off x="5081" y="1210"/>
              <a:ext cx="24" cy="2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436" name="Oval 59"/>
            <p:cNvSpPr>
              <a:spLocks noChangeArrowheads="1"/>
            </p:cNvSpPr>
            <p:nvPr/>
          </p:nvSpPr>
          <p:spPr bwMode="auto">
            <a:xfrm rot="-4234167">
              <a:off x="5055" y="1346"/>
              <a:ext cx="24" cy="20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1324" name="Rectangle 60"/>
          <p:cNvSpPr>
            <a:spLocks noChangeArrowheads="1"/>
          </p:cNvSpPr>
          <p:nvPr/>
        </p:nvSpPr>
        <p:spPr bwMode="auto">
          <a:xfrm>
            <a:off x="250825" y="6078538"/>
            <a:ext cx="62215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b="1" dirty="0">
                <a:solidFill>
                  <a:srgbClr val="000000"/>
                </a:solidFill>
              </a:rPr>
              <a:t>平</a:t>
            </a:r>
            <a:r>
              <a:rPr lang="zh-CN" altLang="en-US" sz="2400" b="1" dirty="0">
                <a:solidFill>
                  <a:srgbClr val="000000"/>
                </a:solidFill>
              </a:rPr>
              <a:t>面上的</a:t>
            </a:r>
            <a:r>
              <a:rPr lang="en-US" altLang="zh-CN" sz="2400" b="1" dirty="0">
                <a:solidFill>
                  <a:srgbClr val="000000"/>
                </a:solidFill>
              </a:rPr>
              <a:t>n</a:t>
            </a:r>
            <a:r>
              <a:rPr lang="zh-CN" altLang="en-US" sz="2400" b="1" dirty="0">
                <a:solidFill>
                  <a:srgbClr val="000000"/>
                </a:solidFill>
              </a:rPr>
              <a:t>条直线，最多有</a:t>
            </a:r>
            <a:r>
              <a:rPr lang="en-US" altLang="zh-CN" sz="2400" b="1" dirty="0">
                <a:solidFill>
                  <a:srgbClr val="000000"/>
                </a:solidFill>
              </a:rPr>
              <a:t>_______</a:t>
            </a:r>
            <a:r>
              <a:rPr lang="zh-CN" altLang="en-US" sz="2400" b="1" dirty="0">
                <a:solidFill>
                  <a:srgbClr val="000000"/>
                </a:solidFill>
              </a:rPr>
              <a:t>个交点； </a:t>
            </a:r>
          </a:p>
        </p:txBody>
      </p:sp>
      <p:sp>
        <p:nvSpPr>
          <p:cNvPr id="11325" name="Rectangle 61"/>
          <p:cNvSpPr>
            <a:spLocks noChangeArrowheads="1"/>
          </p:cNvSpPr>
          <p:nvPr/>
        </p:nvSpPr>
        <p:spPr bwMode="auto">
          <a:xfrm>
            <a:off x="6875463" y="5213350"/>
            <a:ext cx="12969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</a:rPr>
              <a:t>n(n-1)/2</a:t>
            </a:r>
          </a:p>
        </p:txBody>
      </p:sp>
      <p:sp>
        <p:nvSpPr>
          <p:cNvPr id="11328" name="Rectangle 64"/>
          <p:cNvSpPr>
            <a:spLocks noChangeArrowheads="1"/>
          </p:cNvSpPr>
          <p:nvPr/>
        </p:nvSpPr>
        <p:spPr bwMode="auto">
          <a:xfrm>
            <a:off x="2555875" y="4724400"/>
            <a:ext cx="1495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</a:rPr>
              <a:t>(1+2)</a:t>
            </a:r>
            <a:r>
              <a:rPr lang="zh-CN" altLang="en-US" b="1">
                <a:solidFill>
                  <a:srgbClr val="000000"/>
                </a:solidFill>
              </a:rPr>
              <a:t>个</a:t>
            </a:r>
          </a:p>
        </p:txBody>
      </p:sp>
      <p:sp>
        <p:nvSpPr>
          <p:cNvPr id="11329" name="Rectangle 65"/>
          <p:cNvSpPr>
            <a:spLocks noChangeArrowheads="1"/>
          </p:cNvSpPr>
          <p:nvPr/>
        </p:nvSpPr>
        <p:spPr bwMode="auto">
          <a:xfrm>
            <a:off x="755650" y="4724400"/>
            <a:ext cx="10080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</a:rPr>
              <a:t>1</a:t>
            </a:r>
            <a:r>
              <a:rPr lang="zh-CN" altLang="en-US" b="1">
                <a:solidFill>
                  <a:srgbClr val="000000"/>
                </a:solidFill>
              </a:rPr>
              <a:t>个</a:t>
            </a:r>
          </a:p>
        </p:txBody>
      </p:sp>
      <p:sp>
        <p:nvSpPr>
          <p:cNvPr id="11330" name="Rectangle 66"/>
          <p:cNvSpPr>
            <a:spLocks noChangeArrowheads="1"/>
          </p:cNvSpPr>
          <p:nvPr/>
        </p:nvSpPr>
        <p:spPr bwMode="auto">
          <a:xfrm>
            <a:off x="4643438" y="4724400"/>
            <a:ext cx="19351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</a:rPr>
              <a:t>(1+2+3)</a:t>
            </a:r>
            <a:r>
              <a:rPr lang="zh-CN" altLang="en-US" b="1">
                <a:solidFill>
                  <a:srgbClr val="000000"/>
                </a:solidFill>
              </a:rPr>
              <a:t>个</a:t>
            </a:r>
          </a:p>
        </p:txBody>
      </p:sp>
      <p:sp>
        <p:nvSpPr>
          <p:cNvPr id="11331" name="Rectangle 67"/>
          <p:cNvSpPr>
            <a:spLocks noChangeArrowheads="1"/>
          </p:cNvSpPr>
          <p:nvPr/>
        </p:nvSpPr>
        <p:spPr bwMode="auto">
          <a:xfrm>
            <a:off x="6769100" y="4724400"/>
            <a:ext cx="23749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</a:rPr>
              <a:t>(1+2+3+4)</a:t>
            </a:r>
            <a:r>
              <a:rPr lang="zh-CN" altLang="en-US" b="1">
                <a:solidFill>
                  <a:srgbClr val="000000"/>
                </a:solidFill>
              </a:rPr>
              <a:t>个</a:t>
            </a:r>
          </a:p>
        </p:txBody>
      </p:sp>
      <p:grpSp>
        <p:nvGrpSpPr>
          <p:cNvPr id="9" name="Group 73"/>
          <p:cNvGrpSpPr/>
          <p:nvPr/>
        </p:nvGrpSpPr>
        <p:grpSpPr bwMode="auto">
          <a:xfrm>
            <a:off x="5732463" y="3484563"/>
            <a:ext cx="142875" cy="828675"/>
            <a:chOff x="3611" y="2195"/>
            <a:chExt cx="90" cy="522"/>
          </a:xfrm>
        </p:grpSpPr>
        <p:sp>
          <p:nvSpPr>
            <p:cNvPr id="17430" name="Oval 35"/>
            <p:cNvSpPr>
              <a:spLocks noChangeArrowheads="1"/>
            </p:cNvSpPr>
            <p:nvPr/>
          </p:nvSpPr>
          <p:spPr bwMode="auto">
            <a:xfrm rot="-4234167">
              <a:off x="3608" y="2198"/>
              <a:ext cx="25" cy="19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431" name="Oval 36"/>
            <p:cNvSpPr>
              <a:spLocks noChangeArrowheads="1"/>
            </p:cNvSpPr>
            <p:nvPr/>
          </p:nvSpPr>
          <p:spPr bwMode="auto">
            <a:xfrm rot="-4234167">
              <a:off x="3680" y="2695"/>
              <a:ext cx="24" cy="19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7432" name="Oval 72"/>
            <p:cNvSpPr>
              <a:spLocks noChangeArrowheads="1"/>
            </p:cNvSpPr>
            <p:nvPr/>
          </p:nvSpPr>
          <p:spPr bwMode="auto">
            <a:xfrm rot="-4234167">
              <a:off x="3648" y="2571"/>
              <a:ext cx="25" cy="19"/>
            </a:xfrm>
            <a:prstGeom prst="ellipse">
              <a:avLst/>
            </a:prstGeom>
            <a:solidFill>
              <a:srgbClr val="FF0000"/>
            </a:solidFill>
            <a:ln w="25400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1339" name="Rectangle 75"/>
          <p:cNvSpPr>
            <a:spLocks noChangeArrowheads="1"/>
          </p:cNvSpPr>
          <p:nvPr/>
        </p:nvSpPr>
        <p:spPr bwMode="auto">
          <a:xfrm>
            <a:off x="3844925" y="5229225"/>
            <a:ext cx="2024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>
                <a:solidFill>
                  <a:srgbClr val="000000"/>
                </a:solidFill>
              </a:rPr>
              <a:t>1+2+</a:t>
            </a:r>
            <a:r>
              <a:rPr lang="en-US" altLang="en-US" sz="2400" b="1" baseline="30000">
                <a:solidFill>
                  <a:srgbClr val="000000"/>
                </a:solidFill>
              </a:rPr>
              <a:t>…</a:t>
            </a:r>
            <a:r>
              <a:rPr lang="en-US" altLang="zh-CN" sz="2400" b="1">
                <a:solidFill>
                  <a:srgbClr val="000000"/>
                </a:solidFill>
              </a:rPr>
              <a:t>+(n-1) </a:t>
            </a:r>
          </a:p>
        </p:txBody>
      </p:sp>
      <p:sp>
        <p:nvSpPr>
          <p:cNvPr id="11340" name="AutoShape 76"/>
          <p:cNvSpPr>
            <a:spLocks noChangeArrowheads="1"/>
          </p:cNvSpPr>
          <p:nvPr/>
        </p:nvSpPr>
        <p:spPr bwMode="auto">
          <a:xfrm rot="-5400000">
            <a:off x="6119019" y="5193507"/>
            <a:ext cx="288925" cy="503237"/>
          </a:xfrm>
          <a:prstGeom prst="downArrow">
            <a:avLst>
              <a:gd name="adj1" fmla="val 50000"/>
              <a:gd name="adj2" fmla="val 310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3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3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1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11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1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11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9" dur="500"/>
                                        <p:tgtEl>
                                          <p:spTgt spid="11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1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7" grpId="0" animBg="1"/>
      <p:bldP spid="11292" grpId="0" animBg="1"/>
      <p:bldP spid="11311" grpId="0" animBg="1"/>
      <p:bldP spid="11325" grpId="0"/>
      <p:bldP spid="11328" grpId="0"/>
      <p:bldP spid="11329" grpId="0"/>
      <p:bldP spid="11330" grpId="0"/>
      <p:bldP spid="11331" grpId="0"/>
      <p:bldP spid="11339" grpId="0"/>
      <p:bldP spid="1134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68313" y="5445125"/>
            <a:ext cx="7561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、拔河时，拉直的绳子给我们以怎样的形象？                        </a:t>
            </a:r>
          </a:p>
        </p:txBody>
      </p:sp>
      <p:pic>
        <p:nvPicPr>
          <p:cNvPr id="6147" name="Picture 7" descr="imagesEE_20090523_005901_4868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00563" y="836613"/>
            <a:ext cx="2592387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9" descr="bba757c780c38df9d00060e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03350" y="836613"/>
            <a:ext cx="2881313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1908175" y="3068638"/>
            <a:ext cx="1035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000" b="1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000" b="1">
                <a:solidFill>
                  <a:srgbClr val="000000"/>
                </a:solidFill>
                <a:latin typeface="宋体" panose="02010600030101010101" pitchFamily="2" charset="-122"/>
              </a:rPr>
              <a:t>）</a:t>
            </a:r>
          </a:p>
        </p:txBody>
      </p:sp>
      <p:sp>
        <p:nvSpPr>
          <p:cNvPr id="6150" name="Rectangle 11"/>
          <p:cNvSpPr>
            <a:spLocks noChangeArrowheads="1"/>
          </p:cNvSpPr>
          <p:nvPr/>
        </p:nvSpPr>
        <p:spPr bwMode="auto">
          <a:xfrm>
            <a:off x="5292725" y="3068638"/>
            <a:ext cx="1079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000" b="1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000" b="1">
                <a:solidFill>
                  <a:srgbClr val="000000"/>
                </a:solidFill>
                <a:latin typeface="宋体" panose="02010600030101010101" pitchFamily="2" charset="-122"/>
              </a:rPr>
              <a:t>）</a:t>
            </a:r>
          </a:p>
        </p:txBody>
      </p:sp>
      <p:sp>
        <p:nvSpPr>
          <p:cNvPr id="6151" name="Rectangle 13"/>
          <p:cNvSpPr>
            <a:spLocks noChangeArrowheads="1"/>
          </p:cNvSpPr>
          <p:nvPr/>
        </p:nvSpPr>
        <p:spPr bwMode="auto">
          <a:xfrm>
            <a:off x="3348038" y="3357563"/>
            <a:ext cx="19367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000000"/>
                </a:solidFill>
                <a:latin typeface="宋体" panose="02010600030101010101" pitchFamily="2" charset="-122"/>
              </a:rPr>
              <a:t>图（ </a:t>
            </a:r>
            <a:r>
              <a:rPr lang="en-US" altLang="zh-CN" sz="2000" b="1">
                <a:solidFill>
                  <a:srgbClr val="000000"/>
                </a:solidFill>
                <a:latin typeface="宋体" panose="02010600030101010101" pitchFamily="2" charset="-122"/>
              </a:rPr>
              <a:t>1—7 </a:t>
            </a:r>
            <a:r>
              <a:rPr lang="zh-CN" altLang="en-US" sz="2000" b="1">
                <a:solidFill>
                  <a:srgbClr val="000000"/>
                </a:solidFill>
                <a:latin typeface="宋体" panose="02010600030101010101" pitchFamily="2" charset="-122"/>
              </a:rPr>
              <a:t>）</a:t>
            </a:r>
          </a:p>
        </p:txBody>
      </p:sp>
      <p:sp>
        <p:nvSpPr>
          <p:cNvPr id="6152" name="Text Box 16"/>
          <p:cNvSpPr txBox="1">
            <a:spLocks noChangeArrowheads="1"/>
          </p:cNvSpPr>
          <p:nvPr/>
        </p:nvSpPr>
        <p:spPr bwMode="auto">
          <a:xfrm>
            <a:off x="539750" y="188913"/>
            <a:ext cx="70564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FF0066"/>
                </a:solidFill>
                <a:latin typeface="Verdana" panose="020B0604030504040204" pitchFamily="34" charset="0"/>
              </a:rPr>
              <a:t>观察下面的图片图（ </a:t>
            </a:r>
            <a:r>
              <a:rPr lang="en-US" altLang="zh-CN" sz="3200" b="1" dirty="0">
                <a:solidFill>
                  <a:srgbClr val="FF0066"/>
                </a:solidFill>
                <a:latin typeface="Verdana" panose="020B0604030504040204" pitchFamily="34" charset="0"/>
              </a:rPr>
              <a:t>1—7 </a:t>
            </a:r>
            <a:r>
              <a:rPr lang="zh-CN" altLang="en-US" sz="3200" b="1" dirty="0">
                <a:solidFill>
                  <a:srgbClr val="FF0066"/>
                </a:solidFill>
                <a:latin typeface="Verdana" panose="020B0604030504040204" pitchFamily="34" charset="0"/>
              </a:rPr>
              <a:t>）并回答：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468313" y="3789363"/>
            <a:ext cx="79914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、图（</a:t>
            </a:r>
            <a:r>
              <a:rPr lang="en-US" altLang="zh-CN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）中的绳子是直的还是曲的？</a:t>
            </a:r>
          </a:p>
        </p:txBody>
      </p:sp>
      <p:sp>
        <p:nvSpPr>
          <p:cNvPr id="6154" name="Text Box 18"/>
          <p:cNvSpPr txBox="1">
            <a:spLocks noChangeArrowheads="1"/>
          </p:cNvSpPr>
          <p:nvPr/>
        </p:nvSpPr>
        <p:spPr bwMode="auto">
          <a:xfrm>
            <a:off x="323850" y="4292600"/>
            <a:ext cx="6624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zh-CN" altLang="zh-CN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468313" y="4652963"/>
            <a:ext cx="77771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、图（</a:t>
            </a:r>
            <a:r>
              <a:rPr lang="en-US" altLang="zh-CN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）中的绳子是直的还是曲的？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  <p:bldP spid="20497" grpId="0"/>
      <p:bldP spid="2049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84" name="Picture 16" descr="u=3448737689,3536775826&amp;fm=0&amp;gp=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92725" y="2924175"/>
            <a:ext cx="2754313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0" y="549275"/>
            <a:ext cx="8812213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</a:rPr>
              <a:t>  </a:t>
            </a:r>
            <a:r>
              <a:rPr lang="zh-CN" altLang="en-US" sz="2800" b="1" dirty="0">
                <a:solidFill>
                  <a:srgbClr val="000000"/>
                </a:solidFill>
              </a:rPr>
              <a:t>拉直的绳子，给我们以</a:t>
            </a:r>
            <a:r>
              <a:rPr lang="zh-CN" altLang="en-US" sz="2800" b="1" dirty="0">
                <a:solidFill>
                  <a:srgbClr val="FF3300"/>
                </a:solidFill>
                <a:ea typeface="黑体" panose="02010609060101010101" pitchFamily="49" charset="-122"/>
              </a:rPr>
              <a:t>线段</a:t>
            </a:r>
            <a:r>
              <a:rPr lang="zh-CN" altLang="en-US" sz="2800" b="1" dirty="0">
                <a:solidFill>
                  <a:srgbClr val="000000"/>
                </a:solidFill>
              </a:rPr>
              <a:t>的形象。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zh-CN" sz="2800" b="1" dirty="0">
              <a:solidFill>
                <a:srgbClr val="000000"/>
              </a:solidFill>
            </a:endParaRP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2627313" y="5013325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2627313" y="5013325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5503863" y="4937125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395288" y="5013325"/>
            <a:ext cx="22717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5508625" y="5013325"/>
            <a:ext cx="28130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2627313" y="55626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2624138" y="5486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779" name="Oval 11"/>
          <p:cNvSpPr>
            <a:spLocks noChangeArrowheads="1"/>
          </p:cNvSpPr>
          <p:nvPr/>
        </p:nvSpPr>
        <p:spPr bwMode="auto">
          <a:xfrm>
            <a:off x="5486400" y="548640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5508625" y="5562600"/>
            <a:ext cx="28971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V="1">
            <a:off x="2627313" y="6021388"/>
            <a:ext cx="28813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782" name="Oval 14"/>
          <p:cNvSpPr>
            <a:spLocks noChangeArrowheads="1"/>
          </p:cNvSpPr>
          <p:nvPr/>
        </p:nvSpPr>
        <p:spPr bwMode="auto">
          <a:xfrm>
            <a:off x="2627313" y="5949950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783" name="Oval 15"/>
          <p:cNvSpPr>
            <a:spLocks noChangeArrowheads="1"/>
          </p:cNvSpPr>
          <p:nvPr/>
        </p:nvSpPr>
        <p:spPr bwMode="auto">
          <a:xfrm>
            <a:off x="5508625" y="6021388"/>
            <a:ext cx="76200" cy="762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5867400" y="476250"/>
            <a:ext cx="3276600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线段有</a:t>
            </a:r>
            <a:r>
              <a:rPr lang="en-US" altLang="zh-CN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___</a:t>
            </a:r>
            <a:r>
              <a:rPr lang="zh-CN" altLang="en-US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个端点。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zh-CN" b="1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7092950" y="404813"/>
            <a:ext cx="6492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0066"/>
                </a:solidFill>
                <a:latin typeface="Verdana" panose="020B0604030504040204" pitchFamily="34" charset="0"/>
              </a:rPr>
              <a:t>两</a:t>
            </a:r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250825" y="2133600"/>
            <a:ext cx="6408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把线段向两方无限延长，就得到</a:t>
            </a:r>
            <a:r>
              <a:rPr lang="zh-CN" altLang="en-US" sz="2800" b="1" dirty="0">
                <a:solidFill>
                  <a:srgbClr val="FF0066"/>
                </a:solidFill>
                <a:latin typeface="Verdana" panose="020B0604030504040204" pitchFamily="34" charset="0"/>
              </a:rPr>
              <a:t>直线</a:t>
            </a:r>
            <a:r>
              <a:rPr lang="zh-CN" altLang="en-US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。</a:t>
            </a:r>
            <a:r>
              <a:rPr lang="zh-CN" altLang="en-US" b="1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250825" y="2852738"/>
            <a:ext cx="3276600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直线</a:t>
            </a:r>
            <a:r>
              <a:rPr lang="en-US" altLang="zh-CN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_____</a:t>
            </a:r>
            <a:r>
              <a:rPr lang="zh-CN" altLang="en-US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端点。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zh-CN" b="1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971550" y="2781300"/>
            <a:ext cx="1800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66"/>
                </a:solidFill>
                <a:latin typeface="Verdana" panose="020B0604030504040204" pitchFamily="34" charset="0"/>
              </a:rPr>
              <a:t>没有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179388" y="1117600"/>
            <a:ext cx="421163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将线段向一个方向无限延长就形成了</a:t>
            </a:r>
            <a:r>
              <a:rPr lang="zh-CN" altLang="en-US" sz="2800" b="1" dirty="0">
                <a:solidFill>
                  <a:srgbClr val="FF0066"/>
                </a:solidFill>
                <a:latin typeface="Verdana" panose="020B0604030504040204" pitchFamily="34" charset="0"/>
              </a:rPr>
              <a:t>射线</a:t>
            </a:r>
            <a:r>
              <a:rPr lang="zh-CN" altLang="en-US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。 </a:t>
            </a: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3419475" y="1557338"/>
            <a:ext cx="3276600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射线有</a:t>
            </a:r>
            <a:r>
              <a:rPr lang="en-US" altLang="zh-CN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___</a:t>
            </a:r>
            <a:r>
              <a:rPr lang="zh-CN" altLang="en-US" sz="2800" b="1" dirty="0">
                <a:solidFill>
                  <a:srgbClr val="000000"/>
                </a:solidFill>
                <a:latin typeface="Verdana" panose="020B0604030504040204" pitchFamily="34" charset="0"/>
              </a:rPr>
              <a:t>个端点。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zh-CN" b="1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4716463" y="1412875"/>
            <a:ext cx="504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0066"/>
                </a:solidFill>
                <a:latin typeface="Verdana" panose="020B0604030504040204" pitchFamily="34" charset="0"/>
              </a:rPr>
              <a:t>一</a:t>
            </a:r>
          </a:p>
        </p:txBody>
      </p:sp>
      <p:sp>
        <p:nvSpPr>
          <p:cNvPr id="32795" name="AutoShape 27"/>
          <p:cNvSpPr>
            <a:spLocks noChangeArrowheads="1"/>
          </p:cNvSpPr>
          <p:nvPr/>
        </p:nvSpPr>
        <p:spPr bwMode="auto">
          <a:xfrm>
            <a:off x="4500563" y="2781300"/>
            <a:ext cx="962025" cy="914400"/>
          </a:xfrm>
          <a:prstGeom prst="star5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32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10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  <p:bldP spid="32773" grpId="0" animBg="1"/>
      <p:bldP spid="32774" grpId="0" animBg="1"/>
      <p:bldP spid="32775" grpId="0" animBg="1"/>
      <p:bldP spid="32776" grpId="0" animBg="1"/>
      <p:bldP spid="32777" grpId="0" animBg="1"/>
      <p:bldP spid="32778" grpId="0" animBg="1"/>
      <p:bldP spid="32779" grpId="0" animBg="1"/>
      <p:bldP spid="32779" grpId="1" animBg="1"/>
      <p:bldP spid="32780" grpId="0" animBg="1"/>
      <p:bldP spid="32781" grpId="0" animBg="1"/>
      <p:bldP spid="32782" grpId="0" animBg="1"/>
      <p:bldP spid="32783" grpId="0" animBg="1"/>
      <p:bldP spid="32785" grpId="0"/>
      <p:bldP spid="32786" grpId="0"/>
      <p:bldP spid="32787" grpId="0"/>
      <p:bldP spid="32789" grpId="0"/>
      <p:bldP spid="32790" grpId="0"/>
      <p:bldP spid="32791" grpId="0"/>
      <p:bldP spid="32793" grpId="0"/>
      <p:bldP spid="327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7019925" y="1196975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8093075" y="319088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</a:rPr>
              <a:t>B</a:t>
            </a:r>
          </a:p>
        </p:txBody>
      </p:sp>
      <p:grpSp>
        <p:nvGrpSpPr>
          <p:cNvPr id="2" name="Group 35"/>
          <p:cNvGrpSpPr/>
          <p:nvPr/>
        </p:nvGrpSpPr>
        <p:grpSpPr bwMode="auto">
          <a:xfrm>
            <a:off x="971550" y="2992438"/>
            <a:ext cx="2971800" cy="76200"/>
            <a:chOff x="624" y="1872"/>
            <a:chExt cx="1872" cy="48"/>
          </a:xfrm>
        </p:grpSpPr>
        <p:sp>
          <p:nvSpPr>
            <p:cNvPr id="8225" name="Line 4"/>
            <p:cNvSpPr>
              <a:spLocks noChangeShapeType="1"/>
            </p:cNvSpPr>
            <p:nvPr/>
          </p:nvSpPr>
          <p:spPr bwMode="auto">
            <a:xfrm>
              <a:off x="672" y="1920"/>
              <a:ext cx="1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226" name="Oval 5"/>
            <p:cNvSpPr>
              <a:spLocks noChangeArrowheads="1"/>
            </p:cNvSpPr>
            <p:nvPr/>
          </p:nvSpPr>
          <p:spPr bwMode="auto">
            <a:xfrm>
              <a:off x="624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227" name="Oval 6"/>
            <p:cNvSpPr>
              <a:spLocks noChangeArrowheads="1"/>
            </p:cNvSpPr>
            <p:nvPr/>
          </p:nvSpPr>
          <p:spPr bwMode="auto">
            <a:xfrm>
              <a:off x="2448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395288" y="188913"/>
            <a:ext cx="19700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333399"/>
                </a:solidFill>
                <a:ea typeface="黑体" panose="02010609060101010101" pitchFamily="49" charset="-122"/>
              </a:rPr>
              <a:t>表示方法：</a:t>
            </a:r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7092950" y="105251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3804" name="Oval 12"/>
          <p:cNvSpPr>
            <a:spLocks noChangeArrowheads="1"/>
          </p:cNvSpPr>
          <p:nvPr/>
        </p:nvSpPr>
        <p:spPr bwMode="auto">
          <a:xfrm>
            <a:off x="8229600" y="31908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3" name="Group 37"/>
          <p:cNvGrpSpPr/>
          <p:nvPr/>
        </p:nvGrpSpPr>
        <p:grpSpPr bwMode="auto">
          <a:xfrm>
            <a:off x="900113" y="5949950"/>
            <a:ext cx="3214687" cy="76200"/>
            <a:chOff x="576" y="3753"/>
            <a:chExt cx="2016" cy="48"/>
          </a:xfrm>
        </p:grpSpPr>
        <p:sp>
          <p:nvSpPr>
            <p:cNvPr id="8222" name="Line 8"/>
            <p:cNvSpPr>
              <a:spLocks noChangeShapeType="1"/>
            </p:cNvSpPr>
            <p:nvPr/>
          </p:nvSpPr>
          <p:spPr bwMode="auto">
            <a:xfrm>
              <a:off x="576" y="3801"/>
              <a:ext cx="20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223" name="Oval 14"/>
            <p:cNvSpPr>
              <a:spLocks noChangeArrowheads="1"/>
            </p:cNvSpPr>
            <p:nvPr/>
          </p:nvSpPr>
          <p:spPr bwMode="auto">
            <a:xfrm>
              <a:off x="854" y="3753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224" name="Oval 16"/>
            <p:cNvSpPr>
              <a:spLocks noChangeArrowheads="1"/>
            </p:cNvSpPr>
            <p:nvPr/>
          </p:nvSpPr>
          <p:spPr bwMode="auto">
            <a:xfrm>
              <a:off x="1814" y="3753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33817" name="Rectangle 25"/>
          <p:cNvSpPr>
            <a:spLocks noChangeArrowheads="1"/>
          </p:cNvSpPr>
          <p:nvPr/>
        </p:nvSpPr>
        <p:spPr bwMode="auto">
          <a:xfrm>
            <a:off x="87313" y="838200"/>
            <a:ext cx="41132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3300"/>
                </a:solidFill>
                <a:ea typeface="黑体" panose="02010609060101010101" pitchFamily="49" charset="-122"/>
              </a:rPr>
              <a:t>点</a:t>
            </a:r>
            <a:r>
              <a:rPr lang="zh-CN" altLang="en-US" sz="2800" b="1" dirty="0">
                <a:solidFill>
                  <a:srgbClr val="000000"/>
                </a:solidFill>
              </a:rPr>
              <a:t>用一个大写字母表示。</a:t>
            </a:r>
          </a:p>
        </p:txBody>
      </p:sp>
      <p:sp>
        <p:nvSpPr>
          <p:cNvPr id="33818" name="Rectangle 26"/>
          <p:cNvSpPr>
            <a:spLocks noChangeArrowheads="1"/>
          </p:cNvSpPr>
          <p:nvPr/>
        </p:nvSpPr>
        <p:spPr bwMode="auto">
          <a:xfrm>
            <a:off x="87313" y="1676400"/>
            <a:ext cx="7685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线段、射线、直线都可以用两个大写字母表示。</a:t>
            </a:r>
          </a:p>
        </p:txBody>
      </p:sp>
      <p:grpSp>
        <p:nvGrpSpPr>
          <p:cNvPr id="4" name="Group 36"/>
          <p:cNvGrpSpPr/>
          <p:nvPr/>
        </p:nvGrpSpPr>
        <p:grpSpPr bwMode="auto">
          <a:xfrm>
            <a:off x="974725" y="4584700"/>
            <a:ext cx="2911475" cy="76200"/>
            <a:chOff x="614" y="2361"/>
            <a:chExt cx="1834" cy="48"/>
          </a:xfrm>
        </p:grpSpPr>
        <p:sp>
          <p:nvSpPr>
            <p:cNvPr id="8219" name="Line 18"/>
            <p:cNvSpPr>
              <a:spLocks noChangeShapeType="1"/>
            </p:cNvSpPr>
            <p:nvPr/>
          </p:nvSpPr>
          <p:spPr bwMode="auto">
            <a:xfrm>
              <a:off x="624" y="2409"/>
              <a:ext cx="1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220" name="Oval 19"/>
            <p:cNvSpPr>
              <a:spLocks noChangeArrowheads="1"/>
            </p:cNvSpPr>
            <p:nvPr/>
          </p:nvSpPr>
          <p:spPr bwMode="auto">
            <a:xfrm>
              <a:off x="614" y="2361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8221" name="Oval 27"/>
            <p:cNvSpPr>
              <a:spLocks noChangeArrowheads="1"/>
            </p:cNvSpPr>
            <p:nvPr/>
          </p:nvSpPr>
          <p:spPr bwMode="auto">
            <a:xfrm>
              <a:off x="1766" y="2361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38"/>
          <p:cNvGrpSpPr/>
          <p:nvPr/>
        </p:nvGrpSpPr>
        <p:grpSpPr bwMode="auto">
          <a:xfrm>
            <a:off x="827088" y="2997200"/>
            <a:ext cx="3276600" cy="3490913"/>
            <a:chOff x="528" y="1881"/>
            <a:chExt cx="2064" cy="2199"/>
          </a:xfrm>
        </p:grpSpPr>
        <p:sp>
          <p:nvSpPr>
            <p:cNvPr id="8213" name="Rectangle 15"/>
            <p:cNvSpPr>
              <a:spLocks noChangeArrowheads="1"/>
            </p:cNvSpPr>
            <p:nvPr/>
          </p:nvSpPr>
          <p:spPr bwMode="auto">
            <a:xfrm>
              <a:off x="768" y="3753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8214" name="Rectangle 17"/>
            <p:cNvSpPr>
              <a:spLocks noChangeArrowheads="1"/>
            </p:cNvSpPr>
            <p:nvPr/>
          </p:nvSpPr>
          <p:spPr bwMode="auto">
            <a:xfrm>
              <a:off x="1728" y="3753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8215" name="Rectangle 20"/>
            <p:cNvSpPr>
              <a:spLocks noChangeArrowheads="1"/>
            </p:cNvSpPr>
            <p:nvPr/>
          </p:nvSpPr>
          <p:spPr bwMode="auto">
            <a:xfrm>
              <a:off x="528" y="2361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8216" name="Rectangle 22"/>
            <p:cNvSpPr>
              <a:spLocks noChangeArrowheads="1"/>
            </p:cNvSpPr>
            <p:nvPr/>
          </p:nvSpPr>
          <p:spPr bwMode="auto">
            <a:xfrm>
              <a:off x="528" y="1881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8217" name="Rectangle 24"/>
            <p:cNvSpPr>
              <a:spLocks noChangeArrowheads="1"/>
            </p:cNvSpPr>
            <p:nvPr/>
          </p:nvSpPr>
          <p:spPr bwMode="auto">
            <a:xfrm>
              <a:off x="2314" y="1881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8218" name="Rectangle 28"/>
            <p:cNvSpPr>
              <a:spLocks noChangeArrowheads="1"/>
            </p:cNvSpPr>
            <p:nvPr/>
          </p:nvSpPr>
          <p:spPr bwMode="auto">
            <a:xfrm>
              <a:off x="1680" y="2361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b="1">
                  <a:solidFill>
                    <a:srgbClr val="000000"/>
                  </a:solidFill>
                </a:rPr>
                <a:t>B</a:t>
              </a:r>
            </a:p>
          </p:txBody>
        </p:sp>
      </p:grpSp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4191000" y="2209800"/>
            <a:ext cx="1533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</a:rPr>
              <a:t>记作：</a:t>
            </a: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4500563" y="2781300"/>
            <a:ext cx="3563937" cy="528638"/>
          </a:xfrm>
          <a:prstGeom prst="rect">
            <a:avLst/>
          </a:prstGeom>
          <a:solidFill>
            <a:srgbClr val="00CCFF">
              <a:alpha val="34117"/>
            </a:srgbClr>
          </a:solidFill>
          <a:ln w="9525">
            <a:solidFill>
              <a:srgbClr val="FFCC00"/>
            </a:solidFill>
            <a:miter lim="800000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</a:rPr>
              <a:t>  </a:t>
            </a:r>
            <a:r>
              <a:rPr lang="zh-CN" altLang="en-US" sz="2800" b="1" dirty="0">
                <a:solidFill>
                  <a:srgbClr val="000000"/>
                </a:solidFill>
              </a:rPr>
              <a:t>线段</a:t>
            </a:r>
            <a:r>
              <a:rPr lang="en-US" altLang="zh-CN" sz="2800" b="1" dirty="0">
                <a:solidFill>
                  <a:srgbClr val="000000"/>
                </a:solidFill>
              </a:rPr>
              <a:t>AB</a:t>
            </a:r>
            <a:r>
              <a:rPr lang="zh-CN" altLang="en-US" sz="2800" b="1" dirty="0">
                <a:solidFill>
                  <a:srgbClr val="000000"/>
                </a:solidFill>
              </a:rPr>
              <a:t>或线段</a:t>
            </a:r>
            <a:r>
              <a:rPr lang="en-US" altLang="zh-CN" sz="2800" b="1" dirty="0">
                <a:solidFill>
                  <a:srgbClr val="000000"/>
                </a:solidFill>
              </a:rPr>
              <a:t>BA</a:t>
            </a:r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4500563" y="4076700"/>
            <a:ext cx="1800225" cy="528638"/>
          </a:xfrm>
          <a:prstGeom prst="rect">
            <a:avLst/>
          </a:prstGeom>
          <a:solidFill>
            <a:srgbClr val="00CCFF">
              <a:alpha val="34117"/>
            </a:srgbClr>
          </a:solidFill>
          <a:ln w="9525">
            <a:solidFill>
              <a:srgbClr val="FFCC00"/>
            </a:solidFill>
            <a:miter lim="800000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</a:rPr>
              <a:t>  </a:t>
            </a:r>
            <a:r>
              <a:rPr lang="zh-CN" altLang="en-US" sz="2800" b="1" dirty="0">
                <a:solidFill>
                  <a:srgbClr val="000000"/>
                </a:solidFill>
              </a:rPr>
              <a:t>射线</a:t>
            </a:r>
            <a:r>
              <a:rPr lang="en-US" altLang="zh-CN" sz="2800" b="1" dirty="0">
                <a:solidFill>
                  <a:srgbClr val="000000"/>
                </a:solidFill>
              </a:rPr>
              <a:t>AB</a:t>
            </a:r>
            <a:endParaRPr lang="en-US" altLang="zh-CN" sz="2800" b="1" dirty="0">
              <a:solidFill>
                <a:srgbClr val="FF3300"/>
              </a:solidFill>
            </a:endParaRPr>
          </a:p>
        </p:txBody>
      </p: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4500563" y="5734050"/>
            <a:ext cx="3600450" cy="528638"/>
          </a:xfrm>
          <a:prstGeom prst="rect">
            <a:avLst/>
          </a:prstGeom>
          <a:solidFill>
            <a:srgbClr val="00CCFF">
              <a:alpha val="34117"/>
            </a:srgbClr>
          </a:solidFill>
          <a:ln w="9525">
            <a:solidFill>
              <a:srgbClr val="FFCC00"/>
            </a:solidFill>
            <a:miter lim="800000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</a:rPr>
              <a:t>直线</a:t>
            </a:r>
            <a:r>
              <a:rPr lang="en-US" altLang="zh-CN" sz="2800" b="1" dirty="0">
                <a:solidFill>
                  <a:srgbClr val="000000"/>
                </a:solidFill>
              </a:rPr>
              <a:t>AB</a:t>
            </a:r>
            <a:r>
              <a:rPr lang="zh-CN" altLang="en-US" sz="2800" b="1" dirty="0">
                <a:solidFill>
                  <a:srgbClr val="000000"/>
                </a:solidFill>
              </a:rPr>
              <a:t>或直线</a:t>
            </a:r>
            <a:r>
              <a:rPr lang="en-US" altLang="zh-CN" sz="2800" b="1" dirty="0">
                <a:solidFill>
                  <a:srgbClr val="000000"/>
                </a:solidFill>
              </a:rPr>
              <a:t>BA</a:t>
            </a:r>
          </a:p>
        </p:txBody>
      </p:sp>
      <p:sp>
        <p:nvSpPr>
          <p:cNvPr id="33831" name="Text Box 39"/>
          <p:cNvSpPr txBox="1">
            <a:spLocks noChangeArrowheads="1"/>
          </p:cNvSpPr>
          <p:nvPr/>
        </p:nvSpPr>
        <p:spPr bwMode="auto">
          <a:xfrm>
            <a:off x="3851275" y="836613"/>
            <a:ext cx="31686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Verdana" panose="020B0604030504040204" pitchFamily="34" charset="0"/>
              </a:rPr>
              <a:t>记作：点</a:t>
            </a:r>
            <a:r>
              <a:rPr lang="en-US" altLang="zh-CN" sz="2800" b="1">
                <a:solidFill>
                  <a:srgbClr val="000000"/>
                </a:solidFill>
                <a:latin typeface="Verdana" panose="020B0604030504040204" pitchFamily="34" charset="0"/>
              </a:rPr>
              <a:t>A</a:t>
            </a:r>
            <a:r>
              <a:rPr lang="zh-CN" altLang="en-US" sz="2800" b="1">
                <a:solidFill>
                  <a:srgbClr val="000000"/>
                </a:solidFill>
                <a:latin typeface="Verdana" panose="020B0604030504040204" pitchFamily="34" charset="0"/>
              </a:rPr>
              <a:t>、点</a:t>
            </a:r>
            <a:r>
              <a:rPr lang="en-US" altLang="zh-CN" sz="2800" b="1">
                <a:solidFill>
                  <a:srgbClr val="000000"/>
                </a:solidFill>
                <a:latin typeface="Verdana" panose="020B0604030504040204" pitchFamily="34" charset="0"/>
              </a:rPr>
              <a:t>B</a:t>
            </a:r>
          </a:p>
        </p:txBody>
      </p:sp>
      <p:pic>
        <p:nvPicPr>
          <p:cNvPr id="33832" name="Picture 40" descr="u=2123458680,2954672586&amp;fm=13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7050" y="3933825"/>
            <a:ext cx="13335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33" name="AutoShape 41"/>
          <p:cNvSpPr>
            <a:spLocks noChangeArrowheads="1"/>
          </p:cNvSpPr>
          <p:nvPr/>
        </p:nvSpPr>
        <p:spPr bwMode="auto">
          <a:xfrm>
            <a:off x="7596188" y="1916113"/>
            <a:ext cx="1728787" cy="2481262"/>
          </a:xfrm>
          <a:prstGeom prst="wedgeEllipseCallout">
            <a:avLst>
              <a:gd name="adj1" fmla="val -34204"/>
              <a:gd name="adj2" fmla="val 5492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3300"/>
                </a:solidFill>
                <a:latin typeface="Verdana" panose="020B0604030504040204" pitchFamily="34" charset="0"/>
              </a:rPr>
              <a:t>能不能写成射线</a:t>
            </a:r>
            <a:r>
              <a:rPr lang="en-US" altLang="zh-CN" sz="2400" b="1">
                <a:solidFill>
                  <a:srgbClr val="FF3300"/>
                </a:solidFill>
                <a:latin typeface="Verdana" panose="020B0604030504040204" pitchFamily="34" charset="0"/>
              </a:rPr>
              <a:t>BA</a:t>
            </a:r>
            <a:r>
              <a:rPr lang="zh-CN" altLang="en-US" sz="2400" b="1">
                <a:solidFill>
                  <a:srgbClr val="FF3300"/>
                </a:solidFill>
                <a:latin typeface="Verdana" panose="020B0604030504040204" pitchFamily="34" charset="0"/>
              </a:rPr>
              <a:t>？</a:t>
            </a:r>
          </a:p>
        </p:txBody>
      </p:sp>
      <p:sp>
        <p:nvSpPr>
          <p:cNvPr id="33834" name="Text Box 42"/>
          <p:cNvSpPr txBox="1">
            <a:spLocks noChangeArrowheads="1"/>
          </p:cNvSpPr>
          <p:nvPr/>
        </p:nvSpPr>
        <p:spPr bwMode="auto">
          <a:xfrm>
            <a:off x="4067175" y="4868863"/>
            <a:ext cx="295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FF3300"/>
                </a:solidFill>
                <a:latin typeface="Verdana" panose="020B0604030504040204" pitchFamily="34" charset="0"/>
              </a:rPr>
              <a:t>（端点字母</a:t>
            </a:r>
            <a:r>
              <a:rPr lang="en-US" altLang="zh-CN" sz="2400" b="1" dirty="0">
                <a:solidFill>
                  <a:srgbClr val="FF3300"/>
                </a:solidFill>
                <a:latin typeface="Verdana" panose="020B0604030504040204" pitchFamily="34" charset="0"/>
              </a:rPr>
              <a:t>A</a:t>
            </a:r>
            <a:r>
              <a:rPr lang="zh-CN" altLang="en-US" sz="2400" b="1" dirty="0">
                <a:solidFill>
                  <a:srgbClr val="FF3300"/>
                </a:solidFill>
                <a:latin typeface="Verdana" panose="020B0604030504040204" pitchFamily="34" charset="0"/>
              </a:rPr>
              <a:t>在前）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3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1" dur="500"/>
                                        <p:tgtEl>
                                          <p:spTgt spid="33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6" dur="500"/>
                                        <p:tgtEl>
                                          <p:spTgt spid="33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3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33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3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3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5" dur="500"/>
                                        <p:tgtEl>
                                          <p:spTgt spid="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3" grpId="0"/>
      <p:bldP spid="33805" grpId="0"/>
      <p:bldP spid="33801" grpId="0" animBg="1"/>
      <p:bldP spid="33804" grpId="0" animBg="1"/>
      <p:bldP spid="33817" grpId="0"/>
      <p:bldP spid="33822" grpId="0"/>
      <p:bldP spid="33823" grpId="0" animBg="1"/>
      <p:bldP spid="33824" grpId="0" animBg="1"/>
      <p:bldP spid="33826" grpId="0" animBg="1"/>
      <p:bldP spid="33831" grpId="0"/>
      <p:bldP spid="33833" grpId="0" animBg="1"/>
      <p:bldP spid="338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CN" altLang="en-US" sz="4000">
                <a:solidFill>
                  <a:srgbClr val="FF3300"/>
                </a:solidFill>
              </a:rPr>
              <a:t>线段、射线、直线也可以用一个小写字母表示。</a:t>
            </a:r>
          </a:p>
        </p:txBody>
      </p:sp>
      <p:grpSp>
        <p:nvGrpSpPr>
          <p:cNvPr id="9219" name="Group 4"/>
          <p:cNvGrpSpPr/>
          <p:nvPr/>
        </p:nvGrpSpPr>
        <p:grpSpPr bwMode="auto">
          <a:xfrm>
            <a:off x="971550" y="2992438"/>
            <a:ext cx="2971800" cy="76200"/>
            <a:chOff x="624" y="1872"/>
            <a:chExt cx="1872" cy="48"/>
          </a:xfrm>
        </p:grpSpPr>
        <p:sp>
          <p:nvSpPr>
            <p:cNvPr id="9236" name="Line 5"/>
            <p:cNvSpPr>
              <a:spLocks noChangeShapeType="1"/>
            </p:cNvSpPr>
            <p:nvPr/>
          </p:nvSpPr>
          <p:spPr bwMode="auto">
            <a:xfrm>
              <a:off x="672" y="1920"/>
              <a:ext cx="1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237" name="Oval 6"/>
            <p:cNvSpPr>
              <a:spLocks noChangeArrowheads="1"/>
            </p:cNvSpPr>
            <p:nvPr/>
          </p:nvSpPr>
          <p:spPr bwMode="auto">
            <a:xfrm>
              <a:off x="624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238" name="Oval 7"/>
            <p:cNvSpPr>
              <a:spLocks noChangeArrowheads="1"/>
            </p:cNvSpPr>
            <p:nvPr/>
          </p:nvSpPr>
          <p:spPr bwMode="auto">
            <a:xfrm>
              <a:off x="2448" y="187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9220" name="Group 8"/>
          <p:cNvGrpSpPr/>
          <p:nvPr/>
        </p:nvGrpSpPr>
        <p:grpSpPr bwMode="auto">
          <a:xfrm>
            <a:off x="900113" y="5949950"/>
            <a:ext cx="3214687" cy="76200"/>
            <a:chOff x="576" y="3753"/>
            <a:chExt cx="2016" cy="48"/>
          </a:xfrm>
        </p:grpSpPr>
        <p:sp>
          <p:nvSpPr>
            <p:cNvPr id="9233" name="Line 9"/>
            <p:cNvSpPr>
              <a:spLocks noChangeShapeType="1"/>
            </p:cNvSpPr>
            <p:nvPr/>
          </p:nvSpPr>
          <p:spPr bwMode="auto">
            <a:xfrm>
              <a:off x="576" y="3801"/>
              <a:ext cx="20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234" name="Oval 10"/>
            <p:cNvSpPr>
              <a:spLocks noChangeArrowheads="1"/>
            </p:cNvSpPr>
            <p:nvPr/>
          </p:nvSpPr>
          <p:spPr bwMode="auto">
            <a:xfrm>
              <a:off x="854" y="3753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235" name="Oval 11"/>
            <p:cNvSpPr>
              <a:spLocks noChangeArrowheads="1"/>
            </p:cNvSpPr>
            <p:nvPr/>
          </p:nvSpPr>
          <p:spPr bwMode="auto">
            <a:xfrm>
              <a:off x="1814" y="3753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9221" name="Group 12"/>
          <p:cNvGrpSpPr/>
          <p:nvPr/>
        </p:nvGrpSpPr>
        <p:grpSpPr bwMode="auto">
          <a:xfrm>
            <a:off x="974725" y="4584700"/>
            <a:ext cx="2911475" cy="76200"/>
            <a:chOff x="614" y="2361"/>
            <a:chExt cx="1834" cy="48"/>
          </a:xfrm>
        </p:grpSpPr>
        <p:sp>
          <p:nvSpPr>
            <p:cNvPr id="9230" name="Line 13"/>
            <p:cNvSpPr>
              <a:spLocks noChangeShapeType="1"/>
            </p:cNvSpPr>
            <p:nvPr/>
          </p:nvSpPr>
          <p:spPr bwMode="auto">
            <a:xfrm>
              <a:off x="624" y="2409"/>
              <a:ext cx="18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231" name="Oval 14"/>
            <p:cNvSpPr>
              <a:spLocks noChangeArrowheads="1"/>
            </p:cNvSpPr>
            <p:nvPr/>
          </p:nvSpPr>
          <p:spPr bwMode="auto">
            <a:xfrm>
              <a:off x="614" y="2361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232" name="Oval 15"/>
            <p:cNvSpPr>
              <a:spLocks noChangeArrowheads="1"/>
            </p:cNvSpPr>
            <p:nvPr/>
          </p:nvSpPr>
          <p:spPr bwMode="auto">
            <a:xfrm>
              <a:off x="1766" y="2361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9222" name="Text Box 16"/>
          <p:cNvSpPr txBox="1">
            <a:spLocks noChangeArrowheads="1"/>
          </p:cNvSpPr>
          <p:nvPr/>
        </p:nvSpPr>
        <p:spPr bwMode="auto">
          <a:xfrm>
            <a:off x="1979613" y="2636838"/>
            <a:ext cx="863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zh-CN" altLang="zh-CN" b="1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9224" name="Text Box 27"/>
          <p:cNvSpPr txBox="1">
            <a:spLocks noChangeArrowheads="1"/>
          </p:cNvSpPr>
          <p:nvPr/>
        </p:nvSpPr>
        <p:spPr bwMode="auto">
          <a:xfrm>
            <a:off x="2916238" y="4005263"/>
            <a:ext cx="86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latin typeface="Verdana" panose="020B0604030504040204" pitchFamily="34" charset="0"/>
              </a:rPr>
              <a:t>m</a:t>
            </a:r>
          </a:p>
        </p:txBody>
      </p:sp>
      <p:sp>
        <p:nvSpPr>
          <p:cNvPr id="9225" name="Text Box 28"/>
          <p:cNvSpPr txBox="1">
            <a:spLocks noChangeArrowheads="1"/>
          </p:cNvSpPr>
          <p:nvPr/>
        </p:nvSpPr>
        <p:spPr bwMode="auto">
          <a:xfrm>
            <a:off x="1835150" y="5445125"/>
            <a:ext cx="86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latin typeface="Verdana" panose="020B0604030504040204" pitchFamily="34" charset="0"/>
              </a:rPr>
              <a:t>n</a:t>
            </a:r>
          </a:p>
        </p:txBody>
      </p:sp>
      <p:sp>
        <p:nvSpPr>
          <p:cNvPr id="9226" name="Text Box 29"/>
          <p:cNvSpPr txBox="1">
            <a:spLocks noChangeArrowheads="1"/>
          </p:cNvSpPr>
          <p:nvPr/>
        </p:nvSpPr>
        <p:spPr bwMode="auto">
          <a:xfrm>
            <a:off x="1908175" y="2492375"/>
            <a:ext cx="86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  <a:latin typeface="Verdana" panose="020B0604030504040204" pitchFamily="34" charset="0"/>
              </a:rPr>
              <a:t>a</a:t>
            </a:r>
          </a:p>
        </p:txBody>
      </p:sp>
      <p:sp>
        <p:nvSpPr>
          <p:cNvPr id="54302" name="Text Box 30"/>
          <p:cNvSpPr txBox="1">
            <a:spLocks noChangeArrowheads="1"/>
          </p:cNvSpPr>
          <p:nvPr/>
        </p:nvSpPr>
        <p:spPr bwMode="auto">
          <a:xfrm>
            <a:off x="4643438" y="2708275"/>
            <a:ext cx="31670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Verdana" panose="020B0604030504040204" pitchFamily="34" charset="0"/>
              </a:rPr>
              <a:t>记作：线段</a:t>
            </a:r>
            <a:r>
              <a:rPr lang="en-US" altLang="zh-CN" sz="2800" b="1">
                <a:solidFill>
                  <a:srgbClr val="000000"/>
                </a:solidFill>
                <a:latin typeface="Verdana" panose="020B0604030504040204" pitchFamily="34" charset="0"/>
              </a:rPr>
              <a:t>a</a:t>
            </a:r>
          </a:p>
        </p:txBody>
      </p:sp>
      <p:sp>
        <p:nvSpPr>
          <p:cNvPr id="54305" name="Text Box 33"/>
          <p:cNvSpPr txBox="1">
            <a:spLocks noChangeArrowheads="1"/>
          </p:cNvSpPr>
          <p:nvPr/>
        </p:nvSpPr>
        <p:spPr bwMode="auto">
          <a:xfrm>
            <a:off x="4716463" y="5589588"/>
            <a:ext cx="31670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Verdana" panose="020B0604030504040204" pitchFamily="34" charset="0"/>
              </a:rPr>
              <a:t>记作：直线</a:t>
            </a:r>
            <a:r>
              <a:rPr lang="en-US" altLang="zh-CN" sz="2800" b="1">
                <a:solidFill>
                  <a:srgbClr val="000000"/>
                </a:solidFill>
                <a:latin typeface="Verdana" panose="020B0604030504040204" pitchFamily="34" charset="0"/>
              </a:rPr>
              <a:t>n</a:t>
            </a:r>
          </a:p>
        </p:txBody>
      </p:sp>
      <p:sp>
        <p:nvSpPr>
          <p:cNvPr id="54306" name="Text Box 34"/>
          <p:cNvSpPr txBox="1">
            <a:spLocks noChangeArrowheads="1"/>
          </p:cNvSpPr>
          <p:nvPr/>
        </p:nvSpPr>
        <p:spPr bwMode="auto">
          <a:xfrm>
            <a:off x="4572000" y="4292600"/>
            <a:ext cx="31670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Verdana" panose="020B0604030504040204" pitchFamily="34" charset="0"/>
              </a:rPr>
              <a:t>记作：射线</a:t>
            </a:r>
            <a:r>
              <a:rPr lang="en-US" altLang="zh-CN" sz="2800" b="1">
                <a:solidFill>
                  <a:srgbClr val="000000"/>
                </a:solidFill>
                <a:latin typeface="Verdana" panose="020B0604030504040204" pitchFamily="34" charset="0"/>
              </a:rPr>
              <a:t>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02" grpId="0"/>
      <p:bldP spid="54305" grpId="0"/>
      <p:bldP spid="543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3"/>
          <p:cNvSpPr>
            <a:spLocks noChangeArrowheads="1"/>
          </p:cNvSpPr>
          <p:nvPr/>
        </p:nvSpPr>
        <p:spPr bwMode="auto">
          <a:xfrm>
            <a:off x="6354763" y="2205038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0243" name="Rectangle 14"/>
          <p:cNvSpPr>
            <a:spLocks noChangeArrowheads="1"/>
          </p:cNvSpPr>
          <p:nvPr/>
        </p:nvSpPr>
        <p:spPr bwMode="auto">
          <a:xfrm>
            <a:off x="5140325" y="2508250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0244" name="Rectangle 15"/>
          <p:cNvSpPr>
            <a:spLocks noChangeArrowheads="1"/>
          </p:cNvSpPr>
          <p:nvPr/>
        </p:nvSpPr>
        <p:spPr bwMode="auto">
          <a:xfrm>
            <a:off x="7434263" y="1973263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0" y="765175"/>
            <a:ext cx="90741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00000"/>
                </a:solidFill>
              </a:rPr>
              <a:t>           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如图（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1—22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）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C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是直线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m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上的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个点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）图中共有几条线段？这些线段怎样表示？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）图中共有几条射线？以点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为端点的射线如何表示？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）直线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m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还可以怎样表示？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73025" y="3644900"/>
            <a:ext cx="9070975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</a:rPr>
              <a:t>         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）图中共有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条线段，分别是线段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AB (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或线段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BA)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、线段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AC (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或线段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CA)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、线段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BC(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或线段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CB).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）由于每一个点都把直线分成了两条射线，所以图中 共有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6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条射线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以点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为端点 的射线是射线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BA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与射线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BC.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）直线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m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还可以表示为直线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AB(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或直线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BA)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、直线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AC(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或直线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CA)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、直线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BC(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或直线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CB).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07950" y="3644900"/>
            <a:ext cx="1079500" cy="519113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</a:rPr>
              <a:t> </a:t>
            </a:r>
            <a:r>
              <a:rPr lang="zh-CN" altLang="en-US" sz="2800" b="1">
                <a:solidFill>
                  <a:srgbClr val="000000"/>
                </a:solidFill>
              </a:rPr>
              <a:t>解  </a:t>
            </a:r>
          </a:p>
        </p:txBody>
      </p:sp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0" y="692150"/>
            <a:ext cx="1079500" cy="51911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</a:rPr>
              <a:t>例  </a:t>
            </a: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rot="-832456">
            <a:off x="4932363" y="2727325"/>
            <a:ext cx="32146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 rot="-832456">
            <a:off x="5399088" y="2936875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 rot="-832456">
            <a:off x="6580188" y="264795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 rot="-832456">
            <a:off x="7732713" y="2363788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2" name="Group 34"/>
          <p:cNvGrpSpPr/>
          <p:nvPr/>
        </p:nvGrpSpPr>
        <p:grpSpPr bwMode="auto">
          <a:xfrm>
            <a:off x="5364163" y="2368550"/>
            <a:ext cx="2409825" cy="652463"/>
            <a:chOff x="3902" y="391"/>
            <a:chExt cx="1518" cy="411"/>
          </a:xfrm>
        </p:grpSpPr>
        <p:sp>
          <p:nvSpPr>
            <p:cNvPr id="10263" name="Line 22"/>
            <p:cNvSpPr>
              <a:spLocks noChangeShapeType="1"/>
            </p:cNvSpPr>
            <p:nvPr/>
          </p:nvSpPr>
          <p:spPr bwMode="auto">
            <a:xfrm rot="-832456">
              <a:off x="3915" y="618"/>
              <a:ext cx="149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64" name="Oval 25"/>
            <p:cNvSpPr>
              <a:spLocks noChangeArrowheads="1"/>
            </p:cNvSpPr>
            <p:nvPr/>
          </p:nvSpPr>
          <p:spPr bwMode="auto">
            <a:xfrm rot="-832456">
              <a:off x="5372" y="391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65" name="Oval 26"/>
            <p:cNvSpPr>
              <a:spLocks noChangeArrowheads="1"/>
            </p:cNvSpPr>
            <p:nvPr/>
          </p:nvSpPr>
          <p:spPr bwMode="auto">
            <a:xfrm rot="-832456">
              <a:off x="3902" y="754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33"/>
          <p:cNvGrpSpPr/>
          <p:nvPr/>
        </p:nvGrpSpPr>
        <p:grpSpPr bwMode="auto">
          <a:xfrm>
            <a:off x="6575425" y="2349500"/>
            <a:ext cx="1228725" cy="365125"/>
            <a:chOff x="4646" y="663"/>
            <a:chExt cx="774" cy="230"/>
          </a:xfrm>
        </p:grpSpPr>
        <p:sp>
          <p:nvSpPr>
            <p:cNvPr id="10260" name="Line 20"/>
            <p:cNvSpPr>
              <a:spLocks noChangeShapeType="1"/>
            </p:cNvSpPr>
            <p:nvPr/>
          </p:nvSpPr>
          <p:spPr bwMode="auto">
            <a:xfrm rot="-832456">
              <a:off x="4680" y="799"/>
              <a:ext cx="73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61" name="Oval 24"/>
            <p:cNvSpPr>
              <a:spLocks noChangeArrowheads="1"/>
            </p:cNvSpPr>
            <p:nvPr/>
          </p:nvSpPr>
          <p:spPr bwMode="auto">
            <a:xfrm rot="-832456">
              <a:off x="4646" y="845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62" name="Oval 28"/>
            <p:cNvSpPr>
              <a:spLocks noChangeArrowheads="1"/>
            </p:cNvSpPr>
            <p:nvPr/>
          </p:nvSpPr>
          <p:spPr bwMode="auto">
            <a:xfrm rot="-832456">
              <a:off x="5372" y="663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32"/>
          <p:cNvGrpSpPr/>
          <p:nvPr/>
        </p:nvGrpSpPr>
        <p:grpSpPr bwMode="auto">
          <a:xfrm>
            <a:off x="5394325" y="2636838"/>
            <a:ext cx="1268413" cy="365125"/>
            <a:chOff x="3902" y="389"/>
            <a:chExt cx="799" cy="230"/>
          </a:xfrm>
        </p:grpSpPr>
        <p:sp>
          <p:nvSpPr>
            <p:cNvPr id="10257" name="Line 21"/>
            <p:cNvSpPr>
              <a:spLocks noChangeShapeType="1"/>
            </p:cNvSpPr>
            <p:nvPr/>
          </p:nvSpPr>
          <p:spPr bwMode="auto">
            <a:xfrm rot="-832456">
              <a:off x="3917" y="527"/>
              <a:ext cx="7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58" name="Oval 29"/>
            <p:cNvSpPr>
              <a:spLocks noChangeArrowheads="1"/>
            </p:cNvSpPr>
            <p:nvPr/>
          </p:nvSpPr>
          <p:spPr bwMode="auto">
            <a:xfrm rot="-832456">
              <a:off x="3902" y="571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0259" name="Oval 30"/>
            <p:cNvSpPr>
              <a:spLocks noChangeArrowheads="1"/>
            </p:cNvSpPr>
            <p:nvPr/>
          </p:nvSpPr>
          <p:spPr bwMode="auto">
            <a:xfrm rot="-832456">
              <a:off x="4646" y="389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256" name="Rectangle 41"/>
          <p:cNvSpPr>
            <a:spLocks noChangeArrowheads="1"/>
          </p:cNvSpPr>
          <p:nvPr/>
        </p:nvSpPr>
        <p:spPr bwMode="auto">
          <a:xfrm>
            <a:off x="8101013" y="2492375"/>
            <a:ext cx="5000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</a:rPr>
              <a:t>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6185E-6 L -1.38889E-6 -0.0610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0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9.24855E-7 L -4.72222E-6 -0.0894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6.35838E-7 L -2.77778E-6 0.0994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8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FFCC99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5603" name="Group 3"/>
          <p:cNvGraphicFramePr>
            <a:graphicFrameLocks noGrp="1"/>
          </p:cNvGraphicFramePr>
          <p:nvPr/>
        </p:nvGraphicFramePr>
        <p:xfrm>
          <a:off x="323850" y="1484313"/>
          <a:ext cx="7926388" cy="3963988"/>
        </p:xfrm>
        <a:graphic>
          <a:graphicData uri="http://schemas.openxmlformats.org/drawingml/2006/table">
            <a:tbl>
              <a:tblPr/>
              <a:tblGrid>
                <a:gridCol w="47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5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7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36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名称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端点个数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长度可否度量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线段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射线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7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直线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640" name="Text Box 39"/>
          <p:cNvSpPr txBox="1">
            <a:spLocks noChangeArrowheads="1"/>
          </p:cNvSpPr>
          <p:nvPr/>
        </p:nvSpPr>
        <p:spPr bwMode="auto">
          <a:xfrm>
            <a:off x="2916238" y="2492375"/>
            <a:ext cx="2160587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BE0E3"/>
              </a:buClr>
              <a:buSzPct val="65000"/>
              <a:buFont typeface="Wingdings" panose="05000000000000000000" pitchFamily="2" charset="2"/>
              <a:buNone/>
            </a:pPr>
            <a:r>
              <a:rPr lang="zh-CN" altLang="en-US" sz="2400" b="1">
                <a:solidFill>
                  <a:srgbClr val="FF3300"/>
                </a:solidFill>
              </a:rPr>
              <a:t>线段</a:t>
            </a:r>
            <a:r>
              <a:rPr lang="en-US" altLang="zh-CN" sz="2400" b="1">
                <a:solidFill>
                  <a:srgbClr val="FF3300"/>
                </a:solidFill>
              </a:rPr>
              <a:t>AB</a:t>
            </a:r>
            <a:r>
              <a:rPr lang="zh-CN" altLang="en-US" sz="2400" b="1">
                <a:solidFill>
                  <a:srgbClr val="FF3300"/>
                </a:solidFill>
              </a:rPr>
              <a:t>或</a:t>
            </a:r>
            <a:r>
              <a:rPr lang="en-US" altLang="zh-CN" sz="2400" b="1">
                <a:solidFill>
                  <a:srgbClr val="FF3300"/>
                </a:solidFill>
              </a:rPr>
              <a:t>BA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BE0E3"/>
              </a:buClr>
              <a:buSzPct val="65000"/>
              <a:buFont typeface="Wingdings" panose="05000000000000000000" pitchFamily="2" charset="2"/>
              <a:buNone/>
            </a:pPr>
            <a:r>
              <a:rPr lang="zh-CN" altLang="en-US" sz="2400" b="1">
                <a:solidFill>
                  <a:srgbClr val="FF3300"/>
                </a:solidFill>
              </a:rPr>
              <a:t>线段 </a:t>
            </a:r>
            <a:r>
              <a:rPr lang="en-US" altLang="zh-CN" sz="2400" b="1" i="1">
                <a:solidFill>
                  <a:srgbClr val="FF3300"/>
                </a:solidFill>
              </a:rPr>
              <a:t>a</a:t>
            </a:r>
          </a:p>
        </p:txBody>
      </p:sp>
      <p:sp>
        <p:nvSpPr>
          <p:cNvPr id="25641" name="Text Box 40"/>
          <p:cNvSpPr txBox="1">
            <a:spLocks noChangeArrowheads="1"/>
          </p:cNvSpPr>
          <p:nvPr/>
        </p:nvSpPr>
        <p:spPr bwMode="auto">
          <a:xfrm>
            <a:off x="4859338" y="4508500"/>
            <a:ext cx="1447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BE0E3"/>
              </a:buClr>
              <a:buSzPct val="65000"/>
              <a:buFont typeface="Wingdings" panose="05000000000000000000" pitchFamily="2" charset="2"/>
              <a:buNone/>
            </a:pPr>
            <a:r>
              <a:rPr lang="zh-CN" altLang="en-US" sz="2400" b="1">
                <a:solidFill>
                  <a:srgbClr val="000000"/>
                </a:solidFill>
                <a:ea typeface="黑体" panose="02010609060101010101" pitchFamily="49" charset="-122"/>
              </a:rPr>
              <a:t>向两端无限延伸</a:t>
            </a:r>
          </a:p>
        </p:txBody>
      </p:sp>
      <p:sp>
        <p:nvSpPr>
          <p:cNvPr id="25642" name="Text Box 41"/>
          <p:cNvSpPr txBox="1">
            <a:spLocks noChangeArrowheads="1"/>
          </p:cNvSpPr>
          <p:nvPr/>
        </p:nvSpPr>
        <p:spPr bwMode="auto">
          <a:xfrm>
            <a:off x="7092950" y="47244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BE0E3"/>
              </a:buClr>
              <a:buSzPct val="65000"/>
              <a:buFont typeface="Wingdings" panose="05000000000000000000" pitchFamily="2" charset="2"/>
              <a:buNone/>
            </a:pPr>
            <a:r>
              <a:rPr lang="zh-CN" altLang="en-US" sz="2400" b="1">
                <a:solidFill>
                  <a:srgbClr val="000000"/>
                </a:solidFill>
                <a:ea typeface="黑体" panose="02010609060101010101" pitchFamily="49" charset="-122"/>
              </a:rPr>
              <a:t>不可以</a:t>
            </a:r>
            <a:endParaRPr lang="zh-CN" altLang="en-US" sz="2400" b="1" i="1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  <p:sp>
        <p:nvSpPr>
          <p:cNvPr id="25643" name="Text Box 42"/>
          <p:cNvSpPr txBox="1">
            <a:spLocks noChangeArrowheads="1"/>
          </p:cNvSpPr>
          <p:nvPr/>
        </p:nvSpPr>
        <p:spPr bwMode="auto">
          <a:xfrm>
            <a:off x="7092950" y="36449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BE0E3"/>
              </a:buClr>
              <a:buSzPct val="65000"/>
              <a:buFont typeface="Wingdings" panose="05000000000000000000" pitchFamily="2" charset="2"/>
              <a:buNone/>
            </a:pPr>
            <a:r>
              <a:rPr lang="zh-CN" altLang="en-US" sz="2400" b="1">
                <a:solidFill>
                  <a:srgbClr val="000000"/>
                </a:solidFill>
                <a:ea typeface="黑体" panose="02010609060101010101" pitchFamily="49" charset="-122"/>
              </a:rPr>
              <a:t>不可以</a:t>
            </a:r>
          </a:p>
        </p:txBody>
      </p:sp>
      <p:sp>
        <p:nvSpPr>
          <p:cNvPr id="25644" name="Text Box 43"/>
          <p:cNvSpPr txBox="1">
            <a:spLocks noChangeArrowheads="1"/>
          </p:cNvSpPr>
          <p:nvPr/>
        </p:nvSpPr>
        <p:spPr bwMode="auto">
          <a:xfrm>
            <a:off x="7235825" y="2708275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BE0E3"/>
              </a:buClr>
              <a:buSzPct val="65000"/>
              <a:buFont typeface="Wingdings" panose="05000000000000000000" pitchFamily="2" charset="2"/>
              <a:buNone/>
            </a:pPr>
            <a:r>
              <a:rPr lang="zh-CN" altLang="en-US" sz="2400" b="1">
                <a:solidFill>
                  <a:srgbClr val="000000"/>
                </a:solidFill>
                <a:ea typeface="黑体" panose="02010609060101010101" pitchFamily="49" charset="-122"/>
              </a:rPr>
              <a:t>可以</a:t>
            </a:r>
          </a:p>
        </p:txBody>
      </p:sp>
      <p:sp>
        <p:nvSpPr>
          <p:cNvPr id="25645" name="Text Box 44"/>
          <p:cNvSpPr txBox="1">
            <a:spLocks noChangeArrowheads="1"/>
          </p:cNvSpPr>
          <p:nvPr/>
        </p:nvSpPr>
        <p:spPr bwMode="auto">
          <a:xfrm>
            <a:off x="6227763" y="2636838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3300"/>
                </a:solidFill>
              </a:rPr>
              <a:t>两个</a:t>
            </a:r>
          </a:p>
        </p:txBody>
      </p:sp>
      <p:sp>
        <p:nvSpPr>
          <p:cNvPr id="25646" name="Text Box 45"/>
          <p:cNvSpPr txBox="1">
            <a:spLocks noChangeArrowheads="1"/>
          </p:cNvSpPr>
          <p:nvPr/>
        </p:nvSpPr>
        <p:spPr bwMode="auto">
          <a:xfrm>
            <a:off x="6156325" y="3716338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BE0E3"/>
              </a:buClr>
              <a:buSzPct val="65000"/>
              <a:buFont typeface="Wingdings" panose="05000000000000000000" pitchFamily="2" charset="2"/>
              <a:buNone/>
            </a:pPr>
            <a:r>
              <a:rPr lang="zh-CN" altLang="en-US" sz="2400" b="1">
                <a:solidFill>
                  <a:srgbClr val="FF3300"/>
                </a:solidFill>
              </a:rPr>
              <a:t>一个</a:t>
            </a:r>
          </a:p>
        </p:txBody>
      </p:sp>
      <p:sp>
        <p:nvSpPr>
          <p:cNvPr id="25647" name="Text Box 46"/>
          <p:cNvSpPr txBox="1">
            <a:spLocks noChangeArrowheads="1"/>
          </p:cNvSpPr>
          <p:nvPr/>
        </p:nvSpPr>
        <p:spPr bwMode="auto">
          <a:xfrm>
            <a:off x="4787900" y="3500438"/>
            <a:ext cx="152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BE0E3"/>
              </a:buClr>
              <a:buSzPct val="65000"/>
              <a:buFont typeface="Wingdings" panose="05000000000000000000" pitchFamily="2" charset="2"/>
              <a:buNone/>
            </a:pPr>
            <a:r>
              <a:rPr lang="zh-CN" altLang="en-US" sz="2400" b="1">
                <a:solidFill>
                  <a:srgbClr val="000000"/>
                </a:solidFill>
                <a:ea typeface="黑体" panose="02010609060101010101" pitchFamily="49" charset="-122"/>
              </a:rPr>
              <a:t>向一 端无限延伸</a:t>
            </a:r>
            <a:endParaRPr lang="zh-CN" altLang="en-US" sz="2400" b="1" i="1">
              <a:solidFill>
                <a:srgbClr val="000000"/>
              </a:solidFill>
              <a:ea typeface="黑体" panose="02010609060101010101" pitchFamily="49" charset="-122"/>
            </a:endParaRPr>
          </a:p>
        </p:txBody>
      </p:sp>
      <p:sp>
        <p:nvSpPr>
          <p:cNvPr id="25648" name="Text Box 47"/>
          <p:cNvSpPr txBox="1">
            <a:spLocks noChangeArrowheads="1"/>
          </p:cNvSpPr>
          <p:nvPr/>
        </p:nvSpPr>
        <p:spPr bwMode="auto">
          <a:xfrm>
            <a:off x="6372225" y="4724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3300"/>
                </a:solidFill>
              </a:rPr>
              <a:t>无</a:t>
            </a:r>
          </a:p>
        </p:txBody>
      </p:sp>
      <p:sp>
        <p:nvSpPr>
          <p:cNvPr id="25649" name="Text Box 48"/>
          <p:cNvSpPr txBox="1">
            <a:spLocks noChangeArrowheads="1"/>
          </p:cNvSpPr>
          <p:nvPr/>
        </p:nvSpPr>
        <p:spPr bwMode="auto">
          <a:xfrm>
            <a:off x="4859338" y="25654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BE0E3"/>
              </a:buClr>
              <a:buSzPct val="65000"/>
              <a:buFont typeface="Wingdings" panose="05000000000000000000" pitchFamily="2" charset="2"/>
              <a:buNone/>
            </a:pPr>
            <a:r>
              <a:rPr lang="zh-CN" altLang="en-US" sz="2400" b="1">
                <a:solidFill>
                  <a:srgbClr val="000000"/>
                </a:solidFill>
                <a:ea typeface="黑体" panose="02010609060101010101" pitchFamily="49" charset="-122"/>
              </a:rPr>
              <a:t>不能延伸</a:t>
            </a:r>
          </a:p>
        </p:txBody>
      </p:sp>
      <p:sp>
        <p:nvSpPr>
          <p:cNvPr id="25650" name="Text Box 49"/>
          <p:cNvSpPr txBox="1">
            <a:spLocks noChangeArrowheads="1"/>
          </p:cNvSpPr>
          <p:nvPr/>
        </p:nvSpPr>
        <p:spPr bwMode="auto">
          <a:xfrm>
            <a:off x="3059113" y="4508500"/>
            <a:ext cx="201612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BE0E3"/>
              </a:buClr>
              <a:buSzPct val="65000"/>
              <a:buFont typeface="Wingdings" panose="05000000000000000000" pitchFamily="2" charset="2"/>
              <a:buNone/>
            </a:pPr>
            <a:r>
              <a:rPr lang="zh-CN" altLang="en-US" sz="2400" b="1">
                <a:solidFill>
                  <a:srgbClr val="FF3300"/>
                </a:solidFill>
              </a:rPr>
              <a:t>直线</a:t>
            </a:r>
            <a:r>
              <a:rPr lang="en-US" altLang="zh-CN" sz="2400" b="1">
                <a:solidFill>
                  <a:srgbClr val="FF3300"/>
                </a:solidFill>
              </a:rPr>
              <a:t>CD</a:t>
            </a:r>
            <a:r>
              <a:rPr lang="zh-CN" altLang="en-US" sz="2400" b="1">
                <a:solidFill>
                  <a:srgbClr val="FF3300"/>
                </a:solidFill>
              </a:rPr>
              <a:t>或</a:t>
            </a:r>
            <a:r>
              <a:rPr lang="en-US" altLang="zh-CN" sz="2400" b="1">
                <a:solidFill>
                  <a:srgbClr val="FF3300"/>
                </a:solidFill>
              </a:rPr>
              <a:t>DC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BE0E3"/>
              </a:buClr>
              <a:buSzPct val="65000"/>
              <a:buFont typeface="Wingdings" panose="05000000000000000000" pitchFamily="2" charset="2"/>
              <a:buNone/>
            </a:pPr>
            <a:r>
              <a:rPr lang="zh-CN" altLang="en-US" sz="2400" b="1">
                <a:solidFill>
                  <a:srgbClr val="FF3300"/>
                </a:solidFill>
              </a:rPr>
              <a:t>直线 </a:t>
            </a:r>
            <a:r>
              <a:rPr lang="en-US" altLang="zh-CN" sz="2400" b="1" i="1">
                <a:solidFill>
                  <a:srgbClr val="FF3300"/>
                </a:solidFill>
              </a:rPr>
              <a:t>n</a:t>
            </a:r>
          </a:p>
        </p:txBody>
      </p:sp>
      <p:sp>
        <p:nvSpPr>
          <p:cNvPr id="25651" name="Text Box 50"/>
          <p:cNvSpPr txBox="1">
            <a:spLocks noChangeArrowheads="1"/>
          </p:cNvSpPr>
          <p:nvPr/>
        </p:nvSpPr>
        <p:spPr bwMode="auto">
          <a:xfrm>
            <a:off x="3276600" y="3500438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3300"/>
                </a:solidFill>
              </a:rPr>
              <a:t>射线</a:t>
            </a:r>
            <a:r>
              <a:rPr lang="en-US" altLang="zh-CN" sz="2400" b="1">
                <a:solidFill>
                  <a:srgbClr val="FF3300"/>
                </a:solidFill>
              </a:rPr>
              <a:t>OA</a:t>
            </a:r>
          </a:p>
        </p:txBody>
      </p:sp>
      <p:sp>
        <p:nvSpPr>
          <p:cNvPr id="2101" name="Text Box 51"/>
          <p:cNvSpPr txBox="1">
            <a:spLocks noChangeArrowheads="1"/>
          </p:cNvSpPr>
          <p:nvPr/>
        </p:nvSpPr>
        <p:spPr bwMode="auto">
          <a:xfrm>
            <a:off x="1116013" y="1773238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3300"/>
                </a:solidFill>
              </a:rPr>
              <a:t>图      形</a:t>
            </a:r>
          </a:p>
        </p:txBody>
      </p:sp>
      <p:sp>
        <p:nvSpPr>
          <p:cNvPr id="2102" name="Text Box 52"/>
          <p:cNvSpPr txBox="1">
            <a:spLocks noChangeArrowheads="1"/>
          </p:cNvSpPr>
          <p:nvPr/>
        </p:nvSpPr>
        <p:spPr bwMode="auto">
          <a:xfrm>
            <a:off x="3419475" y="1700213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BE0E3"/>
              </a:buClr>
              <a:buSzPct val="65000"/>
              <a:buFont typeface="Wingdings" panose="05000000000000000000" pitchFamily="2" charset="2"/>
              <a:buNone/>
            </a:pPr>
            <a:r>
              <a:rPr lang="zh-CN" altLang="en-US" sz="2400" b="1">
                <a:solidFill>
                  <a:srgbClr val="FF3300"/>
                </a:solidFill>
              </a:rPr>
              <a:t>表示方法</a:t>
            </a:r>
          </a:p>
        </p:txBody>
      </p:sp>
      <p:sp>
        <p:nvSpPr>
          <p:cNvPr id="2103" name="Rectangle 53"/>
          <p:cNvSpPr>
            <a:spLocks noChangeArrowheads="1"/>
          </p:cNvSpPr>
          <p:nvPr/>
        </p:nvSpPr>
        <p:spPr bwMode="auto">
          <a:xfrm>
            <a:off x="5003800" y="1700213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BBE0E3"/>
              </a:buClr>
              <a:buSzPct val="65000"/>
              <a:buFont typeface="Wingdings" panose="05000000000000000000" pitchFamily="2" charset="2"/>
              <a:buNone/>
            </a:pPr>
            <a:r>
              <a:rPr lang="zh-CN" altLang="en-US" sz="2400" b="1">
                <a:solidFill>
                  <a:srgbClr val="FF3300"/>
                </a:solidFill>
              </a:rPr>
              <a:t>延伸性</a:t>
            </a:r>
          </a:p>
        </p:txBody>
      </p:sp>
      <p:grpSp>
        <p:nvGrpSpPr>
          <p:cNvPr id="2" name="Group 55"/>
          <p:cNvGrpSpPr/>
          <p:nvPr/>
        </p:nvGrpSpPr>
        <p:grpSpPr bwMode="auto">
          <a:xfrm>
            <a:off x="1116013" y="2492375"/>
            <a:ext cx="1905000" cy="1303338"/>
            <a:chOff x="0" y="0"/>
            <a:chExt cx="1200" cy="821"/>
          </a:xfrm>
        </p:grpSpPr>
        <p:sp>
          <p:nvSpPr>
            <p:cNvPr id="2121" name="Line 55"/>
            <p:cNvSpPr>
              <a:spLocks noChangeShapeType="1"/>
            </p:cNvSpPr>
            <p:nvPr/>
          </p:nvSpPr>
          <p:spPr bwMode="auto">
            <a:xfrm>
              <a:off x="96" y="240"/>
              <a:ext cx="9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22" name="Text Box 56"/>
            <p:cNvSpPr txBox="1">
              <a:spLocks noChangeArrowheads="1"/>
            </p:cNvSpPr>
            <p:nvPr/>
          </p:nvSpPr>
          <p:spPr bwMode="auto">
            <a:xfrm>
              <a:off x="0" y="0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2123" name="Text Box 57"/>
            <p:cNvSpPr txBox="1">
              <a:spLocks noChangeArrowheads="1"/>
            </p:cNvSpPr>
            <p:nvPr/>
          </p:nvSpPr>
          <p:spPr bwMode="auto">
            <a:xfrm>
              <a:off x="960" y="0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2124" name="Line 58"/>
            <p:cNvSpPr>
              <a:spLocks noChangeShapeType="1"/>
            </p:cNvSpPr>
            <p:nvPr/>
          </p:nvSpPr>
          <p:spPr bwMode="auto">
            <a:xfrm>
              <a:off x="96" y="432"/>
              <a:ext cx="9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25" name="Text Box 59"/>
            <p:cNvSpPr txBox="1">
              <a:spLocks noChangeArrowheads="1"/>
            </p:cNvSpPr>
            <p:nvPr/>
          </p:nvSpPr>
          <p:spPr bwMode="auto">
            <a:xfrm>
              <a:off x="432" y="240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2126" name="Oval 60"/>
            <p:cNvSpPr>
              <a:spLocks noChangeArrowheads="1"/>
            </p:cNvSpPr>
            <p:nvPr/>
          </p:nvSpPr>
          <p:spPr bwMode="auto">
            <a:xfrm>
              <a:off x="1008" y="192"/>
              <a:ext cx="96" cy="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>
                <a:solidFill>
                  <a:srgbClr val="000000"/>
                </a:solidFill>
              </a:endParaRPr>
            </a:p>
          </p:txBody>
        </p:sp>
        <p:sp>
          <p:nvSpPr>
            <p:cNvPr id="2127" name="Oval 61"/>
            <p:cNvSpPr>
              <a:spLocks noChangeArrowheads="1"/>
            </p:cNvSpPr>
            <p:nvPr/>
          </p:nvSpPr>
          <p:spPr bwMode="auto">
            <a:xfrm>
              <a:off x="48" y="192"/>
              <a:ext cx="96" cy="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>
                <a:solidFill>
                  <a:srgbClr val="000000"/>
                </a:solidFill>
              </a:endParaRPr>
            </a:p>
          </p:txBody>
        </p:sp>
        <p:sp>
          <p:nvSpPr>
            <p:cNvPr id="2128" name="Oval 62"/>
            <p:cNvSpPr>
              <a:spLocks noChangeArrowheads="1"/>
            </p:cNvSpPr>
            <p:nvPr/>
          </p:nvSpPr>
          <p:spPr bwMode="auto">
            <a:xfrm>
              <a:off x="1008" y="384"/>
              <a:ext cx="96" cy="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>
                <a:solidFill>
                  <a:srgbClr val="000000"/>
                </a:solidFill>
              </a:endParaRPr>
            </a:p>
          </p:txBody>
        </p:sp>
        <p:sp>
          <p:nvSpPr>
            <p:cNvPr id="2129" name="Oval 63"/>
            <p:cNvSpPr>
              <a:spLocks noChangeArrowheads="1"/>
            </p:cNvSpPr>
            <p:nvPr/>
          </p:nvSpPr>
          <p:spPr bwMode="auto">
            <a:xfrm>
              <a:off x="48" y="384"/>
              <a:ext cx="96" cy="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>
                <a:solidFill>
                  <a:srgbClr val="000000"/>
                </a:solidFill>
              </a:endParaRPr>
            </a:p>
          </p:txBody>
        </p:sp>
        <p:sp>
          <p:nvSpPr>
            <p:cNvPr id="2130" name="Text Box 59"/>
            <p:cNvSpPr txBox="1">
              <a:spLocks noChangeArrowheads="1"/>
            </p:cNvSpPr>
            <p:nvPr/>
          </p:nvSpPr>
          <p:spPr bwMode="auto">
            <a:xfrm>
              <a:off x="408" y="590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m</a:t>
              </a:r>
            </a:p>
          </p:txBody>
        </p:sp>
      </p:grpSp>
      <p:grpSp>
        <p:nvGrpSpPr>
          <p:cNvPr id="3" name="Group 65"/>
          <p:cNvGrpSpPr/>
          <p:nvPr/>
        </p:nvGrpSpPr>
        <p:grpSpPr bwMode="auto">
          <a:xfrm>
            <a:off x="1187450" y="3644900"/>
            <a:ext cx="1676400" cy="457200"/>
            <a:chOff x="0" y="0"/>
            <a:chExt cx="1056" cy="288"/>
          </a:xfrm>
        </p:grpSpPr>
        <p:sp>
          <p:nvSpPr>
            <p:cNvPr id="2116" name="Line 65"/>
            <p:cNvSpPr>
              <a:spLocks noChangeShapeType="1"/>
            </p:cNvSpPr>
            <p:nvPr/>
          </p:nvSpPr>
          <p:spPr bwMode="auto">
            <a:xfrm>
              <a:off x="96" y="48"/>
              <a:ext cx="9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17" name="Text Box 66"/>
            <p:cNvSpPr txBox="1">
              <a:spLocks noChangeArrowheads="1"/>
            </p:cNvSpPr>
            <p:nvPr/>
          </p:nvSpPr>
          <p:spPr bwMode="auto">
            <a:xfrm>
              <a:off x="0" y="57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O</a:t>
              </a:r>
            </a:p>
          </p:txBody>
        </p:sp>
        <p:sp>
          <p:nvSpPr>
            <p:cNvPr id="2118" name="Text Box 67"/>
            <p:cNvSpPr txBox="1">
              <a:spLocks noChangeArrowheads="1"/>
            </p:cNvSpPr>
            <p:nvPr/>
          </p:nvSpPr>
          <p:spPr bwMode="auto">
            <a:xfrm>
              <a:off x="672" y="48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2119" name="Oval 68"/>
            <p:cNvSpPr>
              <a:spLocks noChangeArrowheads="1"/>
            </p:cNvSpPr>
            <p:nvPr/>
          </p:nvSpPr>
          <p:spPr bwMode="auto">
            <a:xfrm>
              <a:off x="720" y="0"/>
              <a:ext cx="96" cy="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>
                <a:solidFill>
                  <a:srgbClr val="000000"/>
                </a:solidFill>
              </a:endParaRPr>
            </a:p>
          </p:txBody>
        </p:sp>
        <p:sp>
          <p:nvSpPr>
            <p:cNvPr id="2120" name="Oval 69"/>
            <p:cNvSpPr>
              <a:spLocks noChangeArrowheads="1"/>
            </p:cNvSpPr>
            <p:nvPr/>
          </p:nvSpPr>
          <p:spPr bwMode="auto">
            <a:xfrm>
              <a:off x="48" y="0"/>
              <a:ext cx="96" cy="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71"/>
          <p:cNvGrpSpPr/>
          <p:nvPr/>
        </p:nvGrpSpPr>
        <p:grpSpPr bwMode="auto">
          <a:xfrm>
            <a:off x="1042988" y="4437063"/>
            <a:ext cx="1752600" cy="823912"/>
            <a:chOff x="0" y="0"/>
            <a:chExt cx="1104" cy="519"/>
          </a:xfrm>
        </p:grpSpPr>
        <p:sp>
          <p:nvSpPr>
            <p:cNvPr id="2109" name="Text Box 71"/>
            <p:cNvSpPr txBox="1">
              <a:spLocks noChangeArrowheads="1"/>
            </p:cNvSpPr>
            <p:nvPr/>
          </p:nvSpPr>
          <p:spPr bwMode="auto">
            <a:xfrm>
              <a:off x="672" y="0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110" name="Text Box 72"/>
            <p:cNvSpPr txBox="1">
              <a:spLocks noChangeArrowheads="1"/>
            </p:cNvSpPr>
            <p:nvPr/>
          </p:nvSpPr>
          <p:spPr bwMode="auto">
            <a:xfrm>
              <a:off x="192" y="0"/>
              <a:ext cx="2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b="1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2111" name="Line 73"/>
            <p:cNvSpPr>
              <a:spLocks noChangeShapeType="1"/>
            </p:cNvSpPr>
            <p:nvPr/>
          </p:nvSpPr>
          <p:spPr bwMode="auto">
            <a:xfrm>
              <a:off x="0" y="499"/>
              <a:ext cx="9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12" name="Text Box 74"/>
            <p:cNvSpPr txBox="1">
              <a:spLocks noChangeArrowheads="1"/>
            </p:cNvSpPr>
            <p:nvPr/>
          </p:nvSpPr>
          <p:spPr bwMode="auto">
            <a:xfrm>
              <a:off x="864" y="269"/>
              <a:ext cx="24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2000" b="1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2113" name="Line 75"/>
            <p:cNvSpPr>
              <a:spLocks noChangeShapeType="1"/>
            </p:cNvSpPr>
            <p:nvPr/>
          </p:nvSpPr>
          <p:spPr bwMode="auto">
            <a:xfrm>
              <a:off x="96" y="249"/>
              <a:ext cx="9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2114" name="Oval 76"/>
            <p:cNvSpPr>
              <a:spLocks noChangeArrowheads="1"/>
            </p:cNvSpPr>
            <p:nvPr/>
          </p:nvSpPr>
          <p:spPr bwMode="auto">
            <a:xfrm>
              <a:off x="720" y="192"/>
              <a:ext cx="96" cy="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>
                <a:solidFill>
                  <a:srgbClr val="000000"/>
                </a:solidFill>
              </a:endParaRPr>
            </a:p>
          </p:txBody>
        </p:sp>
        <p:sp>
          <p:nvSpPr>
            <p:cNvPr id="2115" name="Oval 77"/>
            <p:cNvSpPr>
              <a:spLocks noChangeArrowheads="1"/>
            </p:cNvSpPr>
            <p:nvPr/>
          </p:nvSpPr>
          <p:spPr bwMode="auto">
            <a:xfrm>
              <a:off x="240" y="192"/>
              <a:ext cx="96" cy="9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b="1">
                <a:solidFill>
                  <a:srgbClr val="000000"/>
                </a:solidFill>
              </a:endParaRPr>
            </a:p>
          </p:txBody>
        </p:sp>
      </p:grpSp>
      <p:sp>
        <p:nvSpPr>
          <p:cNvPr id="2107" name="WordArt 78"/>
          <p:cNvSpPr>
            <a:spLocks noChangeArrowheads="1" noChangeShapeType="1"/>
          </p:cNvSpPr>
          <p:nvPr/>
        </p:nvSpPr>
        <p:spPr bwMode="auto">
          <a:xfrm>
            <a:off x="468313" y="260350"/>
            <a:ext cx="8064500" cy="977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8000"/>
                    </a:srgbClr>
                  </a:outerShdw>
                </a:effectLst>
                <a:latin typeface="宋体" panose="02010600030101010101" pitchFamily="2" charset="-122"/>
              </a:rPr>
              <a:t>探究线段、射线、直线的区别与联系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3" imgW="114300" imgH="215900" progId="Equation.3">
                  <p:embed/>
                </p:oleObj>
              </mc:Choice>
              <mc:Fallback>
                <p:oleObj r:id="rId3" imgW="114300" imgH="215900" progId="Equation.3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 Box 50"/>
          <p:cNvSpPr txBox="1">
            <a:spLocks noChangeArrowheads="1"/>
          </p:cNvSpPr>
          <p:nvPr/>
        </p:nvSpPr>
        <p:spPr bwMode="auto">
          <a:xfrm>
            <a:off x="3348038" y="3933825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3300"/>
                </a:solidFill>
              </a:rPr>
              <a:t>射线</a:t>
            </a:r>
            <a:r>
              <a:rPr lang="en-US" altLang="zh-CN" sz="2400" b="1">
                <a:solidFill>
                  <a:srgbClr val="FF3300"/>
                </a:solidFill>
              </a:rPr>
              <a:t>m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5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5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9" dur="500"/>
                                        <p:tgtEl>
                                          <p:spTgt spid="25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25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25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5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5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5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25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5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40" grpId="0" autoUpdateAnimBg="0"/>
      <p:bldP spid="25641" grpId="0" autoUpdateAnimBg="0"/>
      <p:bldP spid="25642" grpId="0" autoUpdateAnimBg="0"/>
      <p:bldP spid="25643" grpId="0" autoUpdateAnimBg="0"/>
      <p:bldP spid="25644" grpId="0" autoUpdateAnimBg="0"/>
      <p:bldP spid="25645" grpId="0" autoUpdateAnimBg="0"/>
      <p:bldP spid="25646" grpId="0" autoUpdateAnimBg="0"/>
      <p:bldP spid="25647" grpId="0" autoUpdateAnimBg="0"/>
      <p:bldP spid="25648" grpId="0" autoUpdateAnimBg="0"/>
      <p:bldP spid="25649" grpId="0" autoUpdateAnimBg="0"/>
      <p:bldP spid="25650" grpId="0" autoUpdateAnimBg="0"/>
      <p:bldP spid="25651" grpId="0" autoUpdateAnimBg="0"/>
      <p:bldP spid="46" grpId="0" autoUpdateAnimBg="0"/>
      <p:bldP spid="4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71438" y="693738"/>
            <a:ext cx="738028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</a:rPr>
              <a:t>练习</a:t>
            </a:r>
            <a:r>
              <a:rPr lang="en-US" altLang="zh-CN" sz="2800" b="1">
                <a:solidFill>
                  <a:srgbClr val="000000"/>
                </a:solidFill>
              </a:rPr>
              <a:t>2.</a:t>
            </a:r>
            <a:r>
              <a:rPr lang="zh-CN" altLang="en-US" sz="2800" b="1">
                <a:solidFill>
                  <a:srgbClr val="000000"/>
                </a:solidFill>
              </a:rPr>
              <a:t>射线</a:t>
            </a:r>
            <a:r>
              <a:rPr lang="en-US" altLang="zh-CN" sz="2800" b="1">
                <a:solidFill>
                  <a:srgbClr val="000000"/>
                </a:solidFill>
              </a:rPr>
              <a:t>OA</a:t>
            </a:r>
            <a:r>
              <a:rPr lang="zh-CN" altLang="en-US" sz="2800" b="1">
                <a:solidFill>
                  <a:srgbClr val="000000"/>
                </a:solidFill>
              </a:rPr>
              <a:t>与射线</a:t>
            </a:r>
            <a:r>
              <a:rPr lang="en-US" altLang="zh-CN" sz="2800" b="1">
                <a:solidFill>
                  <a:srgbClr val="000000"/>
                </a:solidFill>
              </a:rPr>
              <a:t>AO</a:t>
            </a:r>
            <a:r>
              <a:rPr lang="zh-CN" altLang="en-US" sz="2800" b="1">
                <a:solidFill>
                  <a:srgbClr val="000000"/>
                </a:solidFill>
              </a:rPr>
              <a:t>相同吗？区别在哪里？</a:t>
            </a:r>
          </a:p>
        </p:txBody>
      </p:sp>
      <p:sp>
        <p:nvSpPr>
          <p:cNvPr id="11267" name="Oval 5"/>
          <p:cNvSpPr>
            <a:spLocks noChangeArrowheads="1"/>
          </p:cNvSpPr>
          <p:nvPr/>
        </p:nvSpPr>
        <p:spPr bwMode="auto">
          <a:xfrm rot="-832456">
            <a:off x="2555875" y="241776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268" name="Oval 6"/>
          <p:cNvSpPr>
            <a:spLocks noChangeArrowheads="1"/>
          </p:cNvSpPr>
          <p:nvPr/>
        </p:nvSpPr>
        <p:spPr bwMode="auto">
          <a:xfrm rot="-832456">
            <a:off x="3848100" y="241776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269" name="Line 7"/>
          <p:cNvSpPr>
            <a:spLocks noChangeShapeType="1"/>
          </p:cNvSpPr>
          <p:nvPr/>
        </p:nvSpPr>
        <p:spPr bwMode="auto">
          <a:xfrm>
            <a:off x="1619250" y="2490788"/>
            <a:ext cx="33845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3625850" y="1914525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1271" name="Rectangle 9"/>
          <p:cNvSpPr>
            <a:spLocks noChangeArrowheads="1"/>
          </p:cNvSpPr>
          <p:nvPr/>
        </p:nvSpPr>
        <p:spPr bwMode="auto">
          <a:xfrm>
            <a:off x="2382838" y="1914525"/>
            <a:ext cx="460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11272" name="Line 10"/>
          <p:cNvSpPr>
            <a:spLocks noChangeShapeType="1"/>
          </p:cNvSpPr>
          <p:nvPr/>
        </p:nvSpPr>
        <p:spPr bwMode="auto">
          <a:xfrm>
            <a:off x="4686300" y="4433888"/>
            <a:ext cx="1296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273" name="Oval 11"/>
          <p:cNvSpPr>
            <a:spLocks noChangeArrowheads="1"/>
          </p:cNvSpPr>
          <p:nvPr/>
        </p:nvSpPr>
        <p:spPr bwMode="auto">
          <a:xfrm rot="-832456">
            <a:off x="4645025" y="436086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274" name="Oval 12"/>
          <p:cNvSpPr>
            <a:spLocks noChangeArrowheads="1"/>
          </p:cNvSpPr>
          <p:nvPr/>
        </p:nvSpPr>
        <p:spPr bwMode="auto">
          <a:xfrm rot="-832456">
            <a:off x="5937250" y="436086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1275" name="Rectangle 13"/>
          <p:cNvSpPr>
            <a:spLocks noChangeArrowheads="1"/>
          </p:cNvSpPr>
          <p:nvPr/>
        </p:nvSpPr>
        <p:spPr bwMode="auto">
          <a:xfrm>
            <a:off x="5715000" y="3857625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1276" name="Rectangle 14"/>
          <p:cNvSpPr>
            <a:spLocks noChangeArrowheads="1"/>
          </p:cNvSpPr>
          <p:nvPr/>
        </p:nvSpPr>
        <p:spPr bwMode="auto">
          <a:xfrm>
            <a:off x="4471988" y="3857625"/>
            <a:ext cx="441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11277" name="Rectangle 15"/>
          <p:cNvSpPr>
            <a:spLocks noChangeArrowheads="1"/>
          </p:cNvSpPr>
          <p:nvPr/>
        </p:nvSpPr>
        <p:spPr bwMode="auto">
          <a:xfrm>
            <a:off x="107950" y="3357563"/>
            <a:ext cx="6965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>
                <a:solidFill>
                  <a:srgbClr val="000000"/>
                </a:solidFill>
              </a:rPr>
              <a:t>3.</a:t>
            </a:r>
            <a:r>
              <a:rPr lang="zh-CN" altLang="en-US" sz="2800" b="1">
                <a:solidFill>
                  <a:srgbClr val="000000"/>
                </a:solidFill>
              </a:rPr>
              <a:t>用直尺画图：延长线段</a:t>
            </a:r>
            <a:r>
              <a:rPr lang="en-US" altLang="zh-CN" sz="2800" b="1">
                <a:solidFill>
                  <a:srgbClr val="000000"/>
                </a:solidFill>
              </a:rPr>
              <a:t>AB</a:t>
            </a:r>
            <a:r>
              <a:rPr lang="zh-CN" altLang="en-US" sz="2800" b="1">
                <a:solidFill>
                  <a:srgbClr val="000000"/>
                </a:solidFill>
              </a:rPr>
              <a:t>，得到射线</a:t>
            </a:r>
            <a:r>
              <a:rPr lang="en-US" altLang="zh-CN" sz="2800" b="1">
                <a:solidFill>
                  <a:srgbClr val="000000"/>
                </a:solidFill>
              </a:rPr>
              <a:t>AB.</a:t>
            </a:r>
          </a:p>
        </p:txBody>
      </p:sp>
      <p:grpSp>
        <p:nvGrpSpPr>
          <p:cNvPr id="2" name="Group 22"/>
          <p:cNvGrpSpPr/>
          <p:nvPr/>
        </p:nvGrpSpPr>
        <p:grpSpPr bwMode="auto">
          <a:xfrm>
            <a:off x="2555875" y="2420938"/>
            <a:ext cx="2447925" cy="76200"/>
            <a:chOff x="1746" y="1840"/>
            <a:chExt cx="1542" cy="48"/>
          </a:xfrm>
        </p:grpSpPr>
        <p:sp>
          <p:nvSpPr>
            <p:cNvPr id="11285" name="Oval 16"/>
            <p:cNvSpPr>
              <a:spLocks noChangeArrowheads="1"/>
            </p:cNvSpPr>
            <p:nvPr/>
          </p:nvSpPr>
          <p:spPr bwMode="auto">
            <a:xfrm rot="-832456">
              <a:off x="1746" y="18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86" name="Oval 17"/>
            <p:cNvSpPr>
              <a:spLocks noChangeArrowheads="1"/>
            </p:cNvSpPr>
            <p:nvPr/>
          </p:nvSpPr>
          <p:spPr bwMode="auto">
            <a:xfrm rot="-832456">
              <a:off x="2560" y="184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87" name="Line 18"/>
            <p:cNvSpPr>
              <a:spLocks noChangeShapeType="1"/>
            </p:cNvSpPr>
            <p:nvPr/>
          </p:nvSpPr>
          <p:spPr bwMode="auto">
            <a:xfrm>
              <a:off x="1746" y="1886"/>
              <a:ext cx="154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23"/>
          <p:cNvGrpSpPr/>
          <p:nvPr/>
        </p:nvGrpSpPr>
        <p:grpSpPr bwMode="auto">
          <a:xfrm>
            <a:off x="1619250" y="2420938"/>
            <a:ext cx="2305050" cy="76200"/>
            <a:chOff x="1156" y="2067"/>
            <a:chExt cx="1452" cy="48"/>
          </a:xfrm>
        </p:grpSpPr>
        <p:sp>
          <p:nvSpPr>
            <p:cNvPr id="11282" name="Oval 19"/>
            <p:cNvSpPr>
              <a:spLocks noChangeArrowheads="1"/>
            </p:cNvSpPr>
            <p:nvPr/>
          </p:nvSpPr>
          <p:spPr bwMode="auto">
            <a:xfrm rot="-832456">
              <a:off x="1746" y="2067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83" name="Oval 20"/>
            <p:cNvSpPr>
              <a:spLocks noChangeArrowheads="1"/>
            </p:cNvSpPr>
            <p:nvPr/>
          </p:nvSpPr>
          <p:spPr bwMode="auto">
            <a:xfrm rot="-832456">
              <a:off x="2560" y="2067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1284" name="Line 21"/>
            <p:cNvSpPr>
              <a:spLocks noChangeShapeType="1"/>
            </p:cNvSpPr>
            <p:nvPr/>
          </p:nvSpPr>
          <p:spPr bwMode="auto">
            <a:xfrm>
              <a:off x="1156" y="2113"/>
              <a:ext cx="140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39960" name="Line 24"/>
          <p:cNvSpPr>
            <a:spLocks noChangeShapeType="1"/>
          </p:cNvSpPr>
          <p:nvPr/>
        </p:nvSpPr>
        <p:spPr bwMode="auto">
          <a:xfrm>
            <a:off x="5940425" y="4437063"/>
            <a:ext cx="1296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9961" name="Rectangle 25"/>
          <p:cNvSpPr>
            <a:spLocks noChangeArrowheads="1"/>
          </p:cNvSpPr>
          <p:nvPr/>
        </p:nvSpPr>
        <p:spPr bwMode="auto">
          <a:xfrm>
            <a:off x="5435600" y="2133600"/>
            <a:ext cx="32400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FF3300"/>
                </a:solidFill>
              </a:rPr>
              <a:t>端点与方向不同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5.55112E-17 L 1.94444E-6 -0.1209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0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5.55112E-17 L 5E-6 0.0994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60" grpId="0" animBg="1"/>
      <p:bldP spid="399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34925" y="908050"/>
            <a:ext cx="58324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000000"/>
                </a:solidFill>
              </a:rPr>
              <a:t>  </a:t>
            </a:r>
            <a:r>
              <a:rPr lang="en-US" altLang="zh-CN" sz="2400" b="1" dirty="0">
                <a:solidFill>
                  <a:srgbClr val="000000"/>
                </a:solidFill>
              </a:rPr>
              <a:t>     </a:t>
            </a:r>
            <a:r>
              <a:rPr lang="zh-CN" altLang="en-US" sz="2400" b="1" dirty="0">
                <a:solidFill>
                  <a:srgbClr val="000000"/>
                </a:solidFill>
              </a:rPr>
              <a:t>在图</a:t>
            </a:r>
            <a:r>
              <a:rPr lang="en-US" altLang="zh-CN" sz="2400" b="1" dirty="0">
                <a:solidFill>
                  <a:srgbClr val="000000"/>
                </a:solidFill>
              </a:rPr>
              <a:t>1-24</a:t>
            </a:r>
            <a:r>
              <a:rPr lang="zh-CN" altLang="en-US" sz="2400" b="1" dirty="0">
                <a:solidFill>
                  <a:srgbClr val="000000"/>
                </a:solidFill>
              </a:rPr>
              <a:t>中，请你上相同数表示的点用线段分别连接起来，看看会得到一个什么样的图形。</a:t>
            </a:r>
          </a:p>
        </p:txBody>
      </p:sp>
      <p:sp>
        <p:nvSpPr>
          <p:cNvPr id="12291" name="Rectangle 8"/>
          <p:cNvSpPr>
            <a:spLocks noChangeArrowheads="1"/>
          </p:cNvSpPr>
          <p:nvPr/>
        </p:nvSpPr>
        <p:spPr bwMode="auto">
          <a:xfrm rot="5400000">
            <a:off x="6134100" y="338138"/>
            <a:ext cx="2439987" cy="243998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8301038" y="341313"/>
            <a:ext cx="257175" cy="2441575"/>
          </a:xfrm>
          <a:prstGeom prst="line">
            <a:avLst/>
          </a:prstGeom>
          <a:noFill/>
          <a:ln w="9525">
            <a:solidFill>
              <a:srgbClr val="FF595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8035925" y="738188"/>
            <a:ext cx="527050" cy="2044700"/>
          </a:xfrm>
          <a:prstGeom prst="line">
            <a:avLst/>
          </a:prstGeom>
          <a:noFill/>
          <a:ln w="9525">
            <a:solidFill>
              <a:srgbClr val="FF595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7769225" y="1066800"/>
            <a:ext cx="792163" cy="1716088"/>
          </a:xfrm>
          <a:prstGeom prst="line">
            <a:avLst/>
          </a:prstGeom>
          <a:noFill/>
          <a:ln w="9525">
            <a:solidFill>
              <a:srgbClr val="FF595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rot="71609" flipH="1">
            <a:off x="7543800" y="1397000"/>
            <a:ext cx="1006475" cy="1385888"/>
          </a:xfrm>
          <a:prstGeom prst="line">
            <a:avLst/>
          </a:prstGeom>
          <a:noFill/>
          <a:ln w="9525">
            <a:solidFill>
              <a:srgbClr val="FF595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7242175" y="1695450"/>
            <a:ext cx="1319213" cy="1055688"/>
          </a:xfrm>
          <a:prstGeom prst="line">
            <a:avLst/>
          </a:prstGeom>
          <a:noFill/>
          <a:ln w="9525">
            <a:solidFill>
              <a:srgbClr val="FF595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6911975" y="2025650"/>
            <a:ext cx="1649413" cy="725488"/>
          </a:xfrm>
          <a:prstGeom prst="line">
            <a:avLst/>
          </a:prstGeom>
          <a:noFill/>
          <a:ln w="9525">
            <a:solidFill>
              <a:srgbClr val="FF595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V="1">
            <a:off x="6134100" y="2570163"/>
            <a:ext cx="2413000" cy="212725"/>
          </a:xfrm>
          <a:prstGeom prst="line">
            <a:avLst/>
          </a:prstGeom>
          <a:noFill/>
          <a:ln w="9525">
            <a:solidFill>
              <a:srgbClr val="FF595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V="1">
            <a:off x="6648450" y="2289175"/>
            <a:ext cx="1912938" cy="446088"/>
          </a:xfrm>
          <a:prstGeom prst="line">
            <a:avLst/>
          </a:prstGeom>
          <a:noFill/>
          <a:ln w="9525">
            <a:solidFill>
              <a:srgbClr val="FF5959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00" name="Rectangle 42"/>
          <p:cNvSpPr>
            <a:spLocks noChangeArrowheads="1"/>
          </p:cNvSpPr>
          <p:nvPr/>
        </p:nvSpPr>
        <p:spPr bwMode="auto">
          <a:xfrm>
            <a:off x="8559800" y="1158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2301" name="Rectangle 44"/>
          <p:cNvSpPr>
            <a:spLocks noChangeArrowheads="1"/>
          </p:cNvSpPr>
          <p:nvPr/>
        </p:nvSpPr>
        <p:spPr bwMode="auto">
          <a:xfrm>
            <a:off x="8559800" y="4095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2302" name="Rectangle 45"/>
          <p:cNvSpPr>
            <a:spLocks noChangeArrowheads="1"/>
          </p:cNvSpPr>
          <p:nvPr/>
        </p:nvSpPr>
        <p:spPr bwMode="auto">
          <a:xfrm>
            <a:off x="8582025" y="6921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2303" name="Rectangle 46"/>
          <p:cNvSpPr>
            <a:spLocks noChangeArrowheads="1"/>
          </p:cNvSpPr>
          <p:nvPr/>
        </p:nvSpPr>
        <p:spPr bwMode="auto">
          <a:xfrm>
            <a:off x="8582025" y="914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2304" name="Rectangle 47"/>
          <p:cNvSpPr>
            <a:spLocks noChangeArrowheads="1"/>
          </p:cNvSpPr>
          <p:nvPr/>
        </p:nvSpPr>
        <p:spPr bwMode="auto">
          <a:xfrm>
            <a:off x="8582025" y="11953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2305" name="Rectangle 48"/>
          <p:cNvSpPr>
            <a:spLocks noChangeArrowheads="1"/>
          </p:cNvSpPr>
          <p:nvPr/>
        </p:nvSpPr>
        <p:spPr bwMode="auto">
          <a:xfrm>
            <a:off x="8582025" y="17716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12306" name="Rectangle 49"/>
          <p:cNvSpPr>
            <a:spLocks noChangeArrowheads="1"/>
          </p:cNvSpPr>
          <p:nvPr/>
        </p:nvSpPr>
        <p:spPr bwMode="auto">
          <a:xfrm>
            <a:off x="8582025" y="1484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2307" name="Rectangle 50"/>
          <p:cNvSpPr>
            <a:spLocks noChangeArrowheads="1"/>
          </p:cNvSpPr>
          <p:nvPr/>
        </p:nvSpPr>
        <p:spPr bwMode="auto">
          <a:xfrm>
            <a:off x="8582025" y="20669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8</a:t>
            </a:r>
          </a:p>
        </p:txBody>
      </p:sp>
      <p:sp>
        <p:nvSpPr>
          <p:cNvPr id="12308" name="Rectangle 51"/>
          <p:cNvSpPr>
            <a:spLocks noChangeArrowheads="1"/>
          </p:cNvSpPr>
          <p:nvPr/>
        </p:nvSpPr>
        <p:spPr bwMode="auto">
          <a:xfrm>
            <a:off x="8582025" y="23542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solidFill>
                  <a:srgbClr val="000000"/>
                </a:solidFill>
              </a:rPr>
              <a:t>9</a:t>
            </a:r>
          </a:p>
        </p:txBody>
      </p:sp>
      <p:sp>
        <p:nvSpPr>
          <p:cNvPr id="12309" name="Line 53"/>
          <p:cNvSpPr>
            <a:spLocks noChangeShapeType="1"/>
          </p:cNvSpPr>
          <p:nvPr/>
        </p:nvSpPr>
        <p:spPr bwMode="auto">
          <a:xfrm>
            <a:off x="8582025" y="842963"/>
            <a:ext cx="714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10" name="Line 54"/>
          <p:cNvSpPr>
            <a:spLocks noChangeShapeType="1"/>
          </p:cNvSpPr>
          <p:nvPr/>
        </p:nvSpPr>
        <p:spPr bwMode="auto">
          <a:xfrm>
            <a:off x="8582025" y="1130300"/>
            <a:ext cx="714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11" name="Line 55"/>
          <p:cNvSpPr>
            <a:spLocks noChangeShapeType="1"/>
          </p:cNvSpPr>
          <p:nvPr/>
        </p:nvSpPr>
        <p:spPr bwMode="auto">
          <a:xfrm>
            <a:off x="8582025" y="1419225"/>
            <a:ext cx="714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12" name="Line 56"/>
          <p:cNvSpPr>
            <a:spLocks noChangeShapeType="1"/>
          </p:cNvSpPr>
          <p:nvPr/>
        </p:nvSpPr>
        <p:spPr bwMode="auto">
          <a:xfrm>
            <a:off x="8582025" y="1706563"/>
            <a:ext cx="714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13" name="Line 57"/>
          <p:cNvSpPr>
            <a:spLocks noChangeShapeType="1"/>
          </p:cNvSpPr>
          <p:nvPr/>
        </p:nvSpPr>
        <p:spPr bwMode="auto">
          <a:xfrm>
            <a:off x="8582025" y="2282825"/>
            <a:ext cx="714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14" name="Line 58"/>
          <p:cNvSpPr>
            <a:spLocks noChangeShapeType="1"/>
          </p:cNvSpPr>
          <p:nvPr/>
        </p:nvSpPr>
        <p:spPr bwMode="auto">
          <a:xfrm>
            <a:off x="8582025" y="1993900"/>
            <a:ext cx="714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15" name="Line 59"/>
          <p:cNvSpPr>
            <a:spLocks noChangeShapeType="1"/>
          </p:cNvSpPr>
          <p:nvPr/>
        </p:nvSpPr>
        <p:spPr bwMode="auto">
          <a:xfrm>
            <a:off x="8582025" y="2570163"/>
            <a:ext cx="714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16" name="Line 60"/>
          <p:cNvSpPr>
            <a:spLocks noChangeShapeType="1"/>
          </p:cNvSpPr>
          <p:nvPr/>
        </p:nvSpPr>
        <p:spPr bwMode="auto">
          <a:xfrm>
            <a:off x="8582025" y="338138"/>
            <a:ext cx="714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317" name="Line 61"/>
          <p:cNvSpPr>
            <a:spLocks noChangeShapeType="1"/>
          </p:cNvSpPr>
          <p:nvPr/>
        </p:nvSpPr>
        <p:spPr bwMode="auto">
          <a:xfrm>
            <a:off x="8583613" y="627063"/>
            <a:ext cx="714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12318" name="Group 83"/>
          <p:cNvGrpSpPr/>
          <p:nvPr/>
        </p:nvGrpSpPr>
        <p:grpSpPr bwMode="auto">
          <a:xfrm>
            <a:off x="6010275" y="2757488"/>
            <a:ext cx="2500313" cy="388937"/>
            <a:chOff x="3301" y="3321"/>
            <a:chExt cx="1575" cy="245"/>
          </a:xfrm>
        </p:grpSpPr>
        <p:sp>
          <p:nvSpPr>
            <p:cNvPr id="12467" name="Rectangle 63"/>
            <p:cNvSpPr>
              <a:spLocks noChangeArrowheads="1"/>
            </p:cNvSpPr>
            <p:nvPr/>
          </p:nvSpPr>
          <p:spPr bwMode="auto">
            <a:xfrm rot="10800000" flipV="1">
              <a:off x="4498" y="333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2468" name="Rectangle 62"/>
            <p:cNvSpPr>
              <a:spLocks noChangeArrowheads="1"/>
            </p:cNvSpPr>
            <p:nvPr/>
          </p:nvSpPr>
          <p:spPr bwMode="auto">
            <a:xfrm rot="10800000" flipV="1">
              <a:off x="4680" y="3321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2469" name="Rectangle 64"/>
            <p:cNvSpPr>
              <a:spLocks noChangeArrowheads="1"/>
            </p:cNvSpPr>
            <p:nvPr/>
          </p:nvSpPr>
          <p:spPr bwMode="auto">
            <a:xfrm rot="10800000" flipV="1">
              <a:off x="4317" y="333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2470" name="Rectangle 65"/>
            <p:cNvSpPr>
              <a:spLocks noChangeArrowheads="1"/>
            </p:cNvSpPr>
            <p:nvPr/>
          </p:nvSpPr>
          <p:spPr bwMode="auto">
            <a:xfrm rot="10800000" flipV="1">
              <a:off x="4177" y="333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4</a:t>
              </a:r>
            </a:p>
          </p:txBody>
        </p:sp>
        <p:sp>
          <p:nvSpPr>
            <p:cNvPr id="12471" name="Rectangle 66"/>
            <p:cNvSpPr>
              <a:spLocks noChangeArrowheads="1"/>
            </p:cNvSpPr>
            <p:nvPr/>
          </p:nvSpPr>
          <p:spPr bwMode="auto">
            <a:xfrm rot="10800000" flipV="1">
              <a:off x="4000" y="333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12472" name="Rectangle 67"/>
            <p:cNvSpPr>
              <a:spLocks noChangeArrowheads="1"/>
            </p:cNvSpPr>
            <p:nvPr/>
          </p:nvSpPr>
          <p:spPr bwMode="auto">
            <a:xfrm rot="10800000" flipV="1">
              <a:off x="3637" y="333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7</a:t>
              </a:r>
            </a:p>
          </p:txBody>
        </p:sp>
        <p:sp>
          <p:nvSpPr>
            <p:cNvPr id="12473" name="Rectangle 68"/>
            <p:cNvSpPr>
              <a:spLocks noChangeArrowheads="1"/>
            </p:cNvSpPr>
            <p:nvPr/>
          </p:nvSpPr>
          <p:spPr bwMode="auto">
            <a:xfrm rot="10800000" flipV="1">
              <a:off x="3818" y="333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2474" name="Rectangle 69"/>
            <p:cNvSpPr>
              <a:spLocks noChangeArrowheads="1"/>
            </p:cNvSpPr>
            <p:nvPr/>
          </p:nvSpPr>
          <p:spPr bwMode="auto">
            <a:xfrm rot="10800000" flipV="1">
              <a:off x="3451" y="333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8</a:t>
              </a:r>
            </a:p>
          </p:txBody>
        </p:sp>
        <p:sp>
          <p:nvSpPr>
            <p:cNvPr id="12475" name="Rectangle 70"/>
            <p:cNvSpPr>
              <a:spLocks noChangeArrowheads="1"/>
            </p:cNvSpPr>
            <p:nvPr/>
          </p:nvSpPr>
          <p:spPr bwMode="auto">
            <a:xfrm rot="10800000" flipV="1">
              <a:off x="3301" y="3335"/>
              <a:ext cx="1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>
                  <a:solidFill>
                    <a:srgbClr val="000000"/>
                  </a:solidFill>
                </a:rPr>
                <a:t>9</a:t>
              </a:r>
            </a:p>
          </p:txBody>
        </p:sp>
        <p:sp>
          <p:nvSpPr>
            <p:cNvPr id="12476" name="Line 71"/>
            <p:cNvSpPr>
              <a:spLocks noChangeShapeType="1"/>
            </p:cNvSpPr>
            <p:nvPr/>
          </p:nvSpPr>
          <p:spPr bwMode="auto">
            <a:xfrm rot="16200000" flipH="1">
              <a:off x="3674" y="3362"/>
              <a:ext cx="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477" name="Line 72"/>
            <p:cNvSpPr>
              <a:spLocks noChangeShapeType="1"/>
            </p:cNvSpPr>
            <p:nvPr/>
          </p:nvSpPr>
          <p:spPr bwMode="auto">
            <a:xfrm rot="16200000" flipH="1">
              <a:off x="3855" y="3362"/>
              <a:ext cx="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478" name="Line 73"/>
            <p:cNvSpPr>
              <a:spLocks noChangeShapeType="1"/>
            </p:cNvSpPr>
            <p:nvPr/>
          </p:nvSpPr>
          <p:spPr bwMode="auto">
            <a:xfrm rot="16200000" flipH="1">
              <a:off x="4037" y="3362"/>
              <a:ext cx="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479" name="Line 74"/>
            <p:cNvSpPr>
              <a:spLocks noChangeShapeType="1"/>
            </p:cNvSpPr>
            <p:nvPr/>
          </p:nvSpPr>
          <p:spPr bwMode="auto">
            <a:xfrm rot="16200000" flipH="1">
              <a:off x="4218" y="3362"/>
              <a:ext cx="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480" name="Line 75"/>
            <p:cNvSpPr>
              <a:spLocks noChangeShapeType="1"/>
            </p:cNvSpPr>
            <p:nvPr/>
          </p:nvSpPr>
          <p:spPr bwMode="auto">
            <a:xfrm rot="16200000" flipH="1">
              <a:off x="4581" y="3362"/>
              <a:ext cx="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481" name="Line 76"/>
            <p:cNvSpPr>
              <a:spLocks noChangeShapeType="1"/>
            </p:cNvSpPr>
            <p:nvPr/>
          </p:nvSpPr>
          <p:spPr bwMode="auto">
            <a:xfrm rot="16200000" flipH="1">
              <a:off x="4399" y="3362"/>
              <a:ext cx="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482" name="Line 77"/>
            <p:cNvSpPr>
              <a:spLocks noChangeShapeType="1"/>
            </p:cNvSpPr>
            <p:nvPr/>
          </p:nvSpPr>
          <p:spPr bwMode="auto">
            <a:xfrm rot="16200000" flipH="1">
              <a:off x="4762" y="3362"/>
              <a:ext cx="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483" name="Line 78"/>
            <p:cNvSpPr>
              <a:spLocks noChangeShapeType="1"/>
            </p:cNvSpPr>
            <p:nvPr/>
          </p:nvSpPr>
          <p:spPr bwMode="auto">
            <a:xfrm rot="16200000" flipH="1">
              <a:off x="3356" y="3362"/>
              <a:ext cx="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484" name="Line 79"/>
            <p:cNvSpPr>
              <a:spLocks noChangeShapeType="1"/>
            </p:cNvSpPr>
            <p:nvPr/>
          </p:nvSpPr>
          <p:spPr bwMode="auto">
            <a:xfrm rot="16200000" flipH="1">
              <a:off x="3538" y="3361"/>
              <a:ext cx="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2319" name="Rectangle 84"/>
          <p:cNvSpPr>
            <a:spLocks noChangeArrowheads="1"/>
          </p:cNvSpPr>
          <p:nvPr/>
        </p:nvSpPr>
        <p:spPr bwMode="auto">
          <a:xfrm>
            <a:off x="6997700" y="3146425"/>
            <a:ext cx="8715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rgbClr val="000000"/>
                </a:solidFill>
              </a:rPr>
              <a:t>图</a:t>
            </a:r>
            <a:r>
              <a:rPr lang="en-US" altLang="zh-CN">
                <a:solidFill>
                  <a:srgbClr val="000000"/>
                </a:solidFill>
              </a:rPr>
              <a:t>1-24</a:t>
            </a:r>
          </a:p>
        </p:txBody>
      </p:sp>
      <p:grpSp>
        <p:nvGrpSpPr>
          <p:cNvPr id="3" name="Group 230"/>
          <p:cNvGrpSpPr/>
          <p:nvPr/>
        </p:nvGrpSpPr>
        <p:grpSpPr bwMode="auto">
          <a:xfrm>
            <a:off x="468313" y="2133600"/>
            <a:ext cx="4024312" cy="4095750"/>
            <a:chOff x="73" y="1026"/>
            <a:chExt cx="2535" cy="2580"/>
          </a:xfrm>
        </p:grpSpPr>
        <p:grpSp>
          <p:nvGrpSpPr>
            <p:cNvPr id="12341" name="Group 85"/>
            <p:cNvGrpSpPr/>
            <p:nvPr/>
          </p:nvGrpSpPr>
          <p:grpSpPr bwMode="auto">
            <a:xfrm>
              <a:off x="1298" y="2064"/>
              <a:ext cx="1310" cy="628"/>
              <a:chOff x="768" y="2064"/>
              <a:chExt cx="1872" cy="1126"/>
            </a:xfrm>
          </p:grpSpPr>
          <p:sp>
            <p:nvSpPr>
              <p:cNvPr id="12450" name="AutoShape 86"/>
              <p:cNvSpPr>
                <a:spLocks noChangeArrowheads="1"/>
              </p:cNvSpPr>
              <p:nvPr/>
            </p:nvSpPr>
            <p:spPr bwMode="auto">
              <a:xfrm>
                <a:off x="778" y="2107"/>
                <a:ext cx="1429" cy="866"/>
              </a:xfrm>
              <a:prstGeom prst="diamond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51" name="Line 87"/>
              <p:cNvSpPr>
                <a:spLocks noChangeShapeType="1"/>
              </p:cNvSpPr>
              <p:nvPr/>
            </p:nvSpPr>
            <p:spPr bwMode="auto">
              <a:xfrm rot="-75523">
                <a:off x="1512" y="2091"/>
                <a:ext cx="1126" cy="7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52" name="Line 88"/>
              <p:cNvSpPr>
                <a:spLocks noChangeShapeType="1"/>
              </p:cNvSpPr>
              <p:nvPr/>
            </p:nvSpPr>
            <p:spPr bwMode="auto">
              <a:xfrm rot="-3777708">
                <a:off x="1511" y="2258"/>
                <a:ext cx="1126" cy="73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53" name="Line 89"/>
              <p:cNvSpPr>
                <a:spLocks noChangeShapeType="1"/>
              </p:cNvSpPr>
              <p:nvPr/>
            </p:nvSpPr>
            <p:spPr bwMode="auto">
              <a:xfrm flipH="1">
                <a:off x="2337" y="2324"/>
                <a:ext cx="303" cy="303"/>
              </a:xfrm>
              <a:prstGeom prst="line">
                <a:avLst/>
              </a:prstGeom>
              <a:noFill/>
              <a:ln w="6350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54" name="Line 90"/>
              <p:cNvSpPr>
                <a:spLocks noChangeShapeType="1"/>
              </p:cNvSpPr>
              <p:nvPr/>
            </p:nvSpPr>
            <p:spPr bwMode="auto">
              <a:xfrm rot="181433" flipH="1">
                <a:off x="2457" y="2364"/>
                <a:ext cx="86" cy="347"/>
              </a:xfrm>
              <a:prstGeom prst="line">
                <a:avLst/>
              </a:prstGeom>
              <a:noFill/>
              <a:ln w="6350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55" name="Line 91"/>
              <p:cNvSpPr>
                <a:spLocks noChangeShapeType="1"/>
              </p:cNvSpPr>
              <p:nvPr/>
            </p:nvSpPr>
            <p:spPr bwMode="auto">
              <a:xfrm>
                <a:off x="2423" y="2410"/>
                <a:ext cx="130" cy="34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56" name="Line 92"/>
              <p:cNvSpPr>
                <a:spLocks noChangeShapeType="1"/>
              </p:cNvSpPr>
              <p:nvPr/>
            </p:nvSpPr>
            <p:spPr bwMode="auto">
              <a:xfrm>
                <a:off x="2337" y="2497"/>
                <a:ext cx="303" cy="30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57" name="Line 93"/>
              <p:cNvSpPr>
                <a:spLocks noChangeShapeType="1"/>
              </p:cNvSpPr>
              <p:nvPr/>
            </p:nvSpPr>
            <p:spPr bwMode="auto">
              <a:xfrm flipV="1">
                <a:off x="778" y="2194"/>
                <a:ext cx="866" cy="346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58" name="Line 94"/>
              <p:cNvSpPr>
                <a:spLocks noChangeShapeType="1"/>
              </p:cNvSpPr>
              <p:nvPr/>
            </p:nvSpPr>
            <p:spPr bwMode="auto">
              <a:xfrm flipV="1">
                <a:off x="908" y="2281"/>
                <a:ext cx="866" cy="17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59" name="Line 95"/>
              <p:cNvSpPr>
                <a:spLocks noChangeShapeType="1"/>
              </p:cNvSpPr>
              <p:nvPr/>
            </p:nvSpPr>
            <p:spPr bwMode="auto">
              <a:xfrm rot="-83394">
                <a:off x="1106" y="2332"/>
                <a:ext cx="780" cy="4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60" name="Line 96"/>
              <p:cNvSpPr>
                <a:spLocks noChangeShapeType="1"/>
              </p:cNvSpPr>
              <p:nvPr/>
            </p:nvSpPr>
            <p:spPr bwMode="auto">
              <a:xfrm>
                <a:off x="1254" y="2237"/>
                <a:ext cx="780" cy="21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61" name="Line 97"/>
              <p:cNvSpPr>
                <a:spLocks noChangeShapeType="1"/>
              </p:cNvSpPr>
              <p:nvPr/>
            </p:nvSpPr>
            <p:spPr bwMode="auto">
              <a:xfrm>
                <a:off x="1384" y="2151"/>
                <a:ext cx="823" cy="389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62" name="Line 98"/>
              <p:cNvSpPr>
                <a:spLocks noChangeShapeType="1"/>
              </p:cNvSpPr>
              <p:nvPr/>
            </p:nvSpPr>
            <p:spPr bwMode="auto">
              <a:xfrm rot="10800000" flipV="1">
                <a:off x="1331" y="2530"/>
                <a:ext cx="866" cy="34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63" name="Line 99"/>
              <p:cNvSpPr>
                <a:spLocks noChangeShapeType="1"/>
              </p:cNvSpPr>
              <p:nvPr/>
            </p:nvSpPr>
            <p:spPr bwMode="auto">
              <a:xfrm rot="10800000" flipV="1">
                <a:off x="1201" y="2617"/>
                <a:ext cx="866" cy="17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64" name="Line 100"/>
              <p:cNvSpPr>
                <a:spLocks noChangeShapeType="1"/>
              </p:cNvSpPr>
              <p:nvPr/>
            </p:nvSpPr>
            <p:spPr bwMode="auto">
              <a:xfrm rot="10716606">
                <a:off x="1089" y="2696"/>
                <a:ext cx="780" cy="4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65" name="Line 101"/>
              <p:cNvSpPr>
                <a:spLocks noChangeShapeType="1"/>
              </p:cNvSpPr>
              <p:nvPr/>
            </p:nvSpPr>
            <p:spPr bwMode="auto">
              <a:xfrm rot="10800000">
                <a:off x="941" y="2617"/>
                <a:ext cx="780" cy="21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66" name="Line 102"/>
              <p:cNvSpPr>
                <a:spLocks noChangeShapeType="1"/>
              </p:cNvSpPr>
              <p:nvPr/>
            </p:nvSpPr>
            <p:spPr bwMode="auto">
              <a:xfrm rot="10800000">
                <a:off x="768" y="2530"/>
                <a:ext cx="823" cy="390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342" name="Group 122"/>
            <p:cNvGrpSpPr/>
            <p:nvPr/>
          </p:nvGrpSpPr>
          <p:grpSpPr bwMode="auto">
            <a:xfrm rot="-3078450">
              <a:off x="1095" y="1548"/>
              <a:ext cx="1310" cy="628"/>
              <a:chOff x="768" y="2064"/>
              <a:chExt cx="1872" cy="1126"/>
            </a:xfrm>
          </p:grpSpPr>
          <p:sp>
            <p:nvSpPr>
              <p:cNvPr id="12433" name="AutoShape 123"/>
              <p:cNvSpPr>
                <a:spLocks noChangeArrowheads="1"/>
              </p:cNvSpPr>
              <p:nvPr/>
            </p:nvSpPr>
            <p:spPr bwMode="auto">
              <a:xfrm>
                <a:off x="778" y="2107"/>
                <a:ext cx="1429" cy="866"/>
              </a:xfrm>
              <a:prstGeom prst="diamond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34" name="Line 124"/>
              <p:cNvSpPr>
                <a:spLocks noChangeShapeType="1"/>
              </p:cNvSpPr>
              <p:nvPr/>
            </p:nvSpPr>
            <p:spPr bwMode="auto">
              <a:xfrm rot="-75523">
                <a:off x="1512" y="2091"/>
                <a:ext cx="1126" cy="7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35" name="Line 125"/>
              <p:cNvSpPr>
                <a:spLocks noChangeShapeType="1"/>
              </p:cNvSpPr>
              <p:nvPr/>
            </p:nvSpPr>
            <p:spPr bwMode="auto">
              <a:xfrm rot="-3777708">
                <a:off x="1511" y="2258"/>
                <a:ext cx="1126" cy="73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36" name="Line 126"/>
              <p:cNvSpPr>
                <a:spLocks noChangeShapeType="1"/>
              </p:cNvSpPr>
              <p:nvPr/>
            </p:nvSpPr>
            <p:spPr bwMode="auto">
              <a:xfrm flipH="1">
                <a:off x="2337" y="2324"/>
                <a:ext cx="303" cy="303"/>
              </a:xfrm>
              <a:prstGeom prst="line">
                <a:avLst/>
              </a:prstGeom>
              <a:noFill/>
              <a:ln w="6350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37" name="Line 127"/>
              <p:cNvSpPr>
                <a:spLocks noChangeShapeType="1"/>
              </p:cNvSpPr>
              <p:nvPr/>
            </p:nvSpPr>
            <p:spPr bwMode="auto">
              <a:xfrm rot="181433" flipH="1">
                <a:off x="2457" y="2364"/>
                <a:ext cx="86" cy="347"/>
              </a:xfrm>
              <a:prstGeom prst="line">
                <a:avLst/>
              </a:prstGeom>
              <a:noFill/>
              <a:ln w="6350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38" name="Line 128"/>
              <p:cNvSpPr>
                <a:spLocks noChangeShapeType="1"/>
              </p:cNvSpPr>
              <p:nvPr/>
            </p:nvSpPr>
            <p:spPr bwMode="auto">
              <a:xfrm>
                <a:off x="2423" y="2410"/>
                <a:ext cx="130" cy="34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39" name="Line 129"/>
              <p:cNvSpPr>
                <a:spLocks noChangeShapeType="1"/>
              </p:cNvSpPr>
              <p:nvPr/>
            </p:nvSpPr>
            <p:spPr bwMode="auto">
              <a:xfrm>
                <a:off x="2337" y="2497"/>
                <a:ext cx="303" cy="30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40" name="Line 130"/>
              <p:cNvSpPr>
                <a:spLocks noChangeShapeType="1"/>
              </p:cNvSpPr>
              <p:nvPr/>
            </p:nvSpPr>
            <p:spPr bwMode="auto">
              <a:xfrm flipV="1">
                <a:off x="778" y="2194"/>
                <a:ext cx="866" cy="346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41" name="Line 131"/>
              <p:cNvSpPr>
                <a:spLocks noChangeShapeType="1"/>
              </p:cNvSpPr>
              <p:nvPr/>
            </p:nvSpPr>
            <p:spPr bwMode="auto">
              <a:xfrm flipV="1">
                <a:off x="908" y="2281"/>
                <a:ext cx="866" cy="17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42" name="Line 132"/>
              <p:cNvSpPr>
                <a:spLocks noChangeShapeType="1"/>
              </p:cNvSpPr>
              <p:nvPr/>
            </p:nvSpPr>
            <p:spPr bwMode="auto">
              <a:xfrm rot="-83394">
                <a:off x="1106" y="2332"/>
                <a:ext cx="780" cy="4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43" name="Line 133"/>
              <p:cNvSpPr>
                <a:spLocks noChangeShapeType="1"/>
              </p:cNvSpPr>
              <p:nvPr/>
            </p:nvSpPr>
            <p:spPr bwMode="auto">
              <a:xfrm>
                <a:off x="1254" y="2237"/>
                <a:ext cx="780" cy="21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44" name="Line 134"/>
              <p:cNvSpPr>
                <a:spLocks noChangeShapeType="1"/>
              </p:cNvSpPr>
              <p:nvPr/>
            </p:nvSpPr>
            <p:spPr bwMode="auto">
              <a:xfrm>
                <a:off x="1384" y="2151"/>
                <a:ext cx="823" cy="389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45" name="Line 135"/>
              <p:cNvSpPr>
                <a:spLocks noChangeShapeType="1"/>
              </p:cNvSpPr>
              <p:nvPr/>
            </p:nvSpPr>
            <p:spPr bwMode="auto">
              <a:xfrm rot="10800000" flipV="1">
                <a:off x="1331" y="2530"/>
                <a:ext cx="866" cy="34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46" name="Line 136"/>
              <p:cNvSpPr>
                <a:spLocks noChangeShapeType="1"/>
              </p:cNvSpPr>
              <p:nvPr/>
            </p:nvSpPr>
            <p:spPr bwMode="auto">
              <a:xfrm rot="10800000" flipV="1">
                <a:off x="1201" y="2617"/>
                <a:ext cx="866" cy="17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47" name="Line 137"/>
              <p:cNvSpPr>
                <a:spLocks noChangeShapeType="1"/>
              </p:cNvSpPr>
              <p:nvPr/>
            </p:nvSpPr>
            <p:spPr bwMode="auto">
              <a:xfrm rot="10716606">
                <a:off x="1089" y="2696"/>
                <a:ext cx="780" cy="4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48" name="Line 138"/>
              <p:cNvSpPr>
                <a:spLocks noChangeShapeType="1"/>
              </p:cNvSpPr>
              <p:nvPr/>
            </p:nvSpPr>
            <p:spPr bwMode="auto">
              <a:xfrm rot="10800000">
                <a:off x="941" y="2617"/>
                <a:ext cx="780" cy="21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49" name="Line 139"/>
              <p:cNvSpPr>
                <a:spLocks noChangeShapeType="1"/>
              </p:cNvSpPr>
              <p:nvPr/>
            </p:nvSpPr>
            <p:spPr bwMode="auto">
              <a:xfrm rot="10800000">
                <a:off x="768" y="2530"/>
                <a:ext cx="823" cy="390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343" name="Group 140"/>
            <p:cNvGrpSpPr/>
            <p:nvPr/>
          </p:nvGrpSpPr>
          <p:grpSpPr bwMode="auto">
            <a:xfrm rot="-9345032">
              <a:off x="73" y="1706"/>
              <a:ext cx="1310" cy="628"/>
              <a:chOff x="768" y="2064"/>
              <a:chExt cx="1872" cy="1126"/>
            </a:xfrm>
          </p:grpSpPr>
          <p:sp>
            <p:nvSpPr>
              <p:cNvPr id="12416" name="AutoShape 141"/>
              <p:cNvSpPr>
                <a:spLocks noChangeArrowheads="1"/>
              </p:cNvSpPr>
              <p:nvPr/>
            </p:nvSpPr>
            <p:spPr bwMode="auto">
              <a:xfrm>
                <a:off x="778" y="2107"/>
                <a:ext cx="1429" cy="866"/>
              </a:xfrm>
              <a:prstGeom prst="diamond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17" name="Line 142"/>
              <p:cNvSpPr>
                <a:spLocks noChangeShapeType="1"/>
              </p:cNvSpPr>
              <p:nvPr/>
            </p:nvSpPr>
            <p:spPr bwMode="auto">
              <a:xfrm rot="-75523">
                <a:off x="1512" y="2091"/>
                <a:ext cx="1126" cy="7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18" name="Line 143"/>
              <p:cNvSpPr>
                <a:spLocks noChangeShapeType="1"/>
              </p:cNvSpPr>
              <p:nvPr/>
            </p:nvSpPr>
            <p:spPr bwMode="auto">
              <a:xfrm rot="-3777708">
                <a:off x="1511" y="2258"/>
                <a:ext cx="1126" cy="73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19" name="Line 144"/>
              <p:cNvSpPr>
                <a:spLocks noChangeShapeType="1"/>
              </p:cNvSpPr>
              <p:nvPr/>
            </p:nvSpPr>
            <p:spPr bwMode="auto">
              <a:xfrm flipH="1">
                <a:off x="2337" y="2324"/>
                <a:ext cx="303" cy="303"/>
              </a:xfrm>
              <a:prstGeom prst="line">
                <a:avLst/>
              </a:prstGeom>
              <a:noFill/>
              <a:ln w="6350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20" name="Line 145"/>
              <p:cNvSpPr>
                <a:spLocks noChangeShapeType="1"/>
              </p:cNvSpPr>
              <p:nvPr/>
            </p:nvSpPr>
            <p:spPr bwMode="auto">
              <a:xfrm rot="181433" flipH="1">
                <a:off x="2457" y="2364"/>
                <a:ext cx="86" cy="347"/>
              </a:xfrm>
              <a:prstGeom prst="line">
                <a:avLst/>
              </a:prstGeom>
              <a:noFill/>
              <a:ln w="6350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21" name="Line 146"/>
              <p:cNvSpPr>
                <a:spLocks noChangeShapeType="1"/>
              </p:cNvSpPr>
              <p:nvPr/>
            </p:nvSpPr>
            <p:spPr bwMode="auto">
              <a:xfrm>
                <a:off x="2423" y="2410"/>
                <a:ext cx="130" cy="34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22" name="Line 147"/>
              <p:cNvSpPr>
                <a:spLocks noChangeShapeType="1"/>
              </p:cNvSpPr>
              <p:nvPr/>
            </p:nvSpPr>
            <p:spPr bwMode="auto">
              <a:xfrm>
                <a:off x="2337" y="2497"/>
                <a:ext cx="303" cy="30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23" name="Line 148"/>
              <p:cNvSpPr>
                <a:spLocks noChangeShapeType="1"/>
              </p:cNvSpPr>
              <p:nvPr/>
            </p:nvSpPr>
            <p:spPr bwMode="auto">
              <a:xfrm flipV="1">
                <a:off x="778" y="2194"/>
                <a:ext cx="866" cy="346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24" name="Line 149"/>
              <p:cNvSpPr>
                <a:spLocks noChangeShapeType="1"/>
              </p:cNvSpPr>
              <p:nvPr/>
            </p:nvSpPr>
            <p:spPr bwMode="auto">
              <a:xfrm flipV="1">
                <a:off x="908" y="2281"/>
                <a:ext cx="866" cy="17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25" name="Line 150"/>
              <p:cNvSpPr>
                <a:spLocks noChangeShapeType="1"/>
              </p:cNvSpPr>
              <p:nvPr/>
            </p:nvSpPr>
            <p:spPr bwMode="auto">
              <a:xfrm rot="-83394">
                <a:off x="1106" y="2332"/>
                <a:ext cx="780" cy="4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26" name="Line 151"/>
              <p:cNvSpPr>
                <a:spLocks noChangeShapeType="1"/>
              </p:cNvSpPr>
              <p:nvPr/>
            </p:nvSpPr>
            <p:spPr bwMode="auto">
              <a:xfrm>
                <a:off x="1254" y="2237"/>
                <a:ext cx="780" cy="21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27" name="Line 152"/>
              <p:cNvSpPr>
                <a:spLocks noChangeShapeType="1"/>
              </p:cNvSpPr>
              <p:nvPr/>
            </p:nvSpPr>
            <p:spPr bwMode="auto">
              <a:xfrm>
                <a:off x="1384" y="2151"/>
                <a:ext cx="823" cy="389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28" name="Line 153"/>
              <p:cNvSpPr>
                <a:spLocks noChangeShapeType="1"/>
              </p:cNvSpPr>
              <p:nvPr/>
            </p:nvSpPr>
            <p:spPr bwMode="auto">
              <a:xfrm rot="10800000" flipV="1">
                <a:off x="1331" y="2530"/>
                <a:ext cx="866" cy="34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29" name="Line 154"/>
              <p:cNvSpPr>
                <a:spLocks noChangeShapeType="1"/>
              </p:cNvSpPr>
              <p:nvPr/>
            </p:nvSpPr>
            <p:spPr bwMode="auto">
              <a:xfrm rot="10800000" flipV="1">
                <a:off x="1201" y="2617"/>
                <a:ext cx="866" cy="17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30" name="Line 155"/>
              <p:cNvSpPr>
                <a:spLocks noChangeShapeType="1"/>
              </p:cNvSpPr>
              <p:nvPr/>
            </p:nvSpPr>
            <p:spPr bwMode="auto">
              <a:xfrm rot="10716606">
                <a:off x="1089" y="2696"/>
                <a:ext cx="780" cy="4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31" name="Line 156"/>
              <p:cNvSpPr>
                <a:spLocks noChangeShapeType="1"/>
              </p:cNvSpPr>
              <p:nvPr/>
            </p:nvSpPr>
            <p:spPr bwMode="auto">
              <a:xfrm rot="10800000">
                <a:off x="941" y="2617"/>
                <a:ext cx="780" cy="21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32" name="Line 157"/>
              <p:cNvSpPr>
                <a:spLocks noChangeShapeType="1"/>
              </p:cNvSpPr>
              <p:nvPr/>
            </p:nvSpPr>
            <p:spPr bwMode="auto">
              <a:xfrm rot="10800000">
                <a:off x="768" y="2530"/>
                <a:ext cx="823" cy="390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344" name="Group 158"/>
            <p:cNvGrpSpPr/>
            <p:nvPr/>
          </p:nvGrpSpPr>
          <p:grpSpPr bwMode="auto">
            <a:xfrm rot="-6266435">
              <a:off x="550" y="1367"/>
              <a:ext cx="1310" cy="628"/>
              <a:chOff x="768" y="2064"/>
              <a:chExt cx="1872" cy="1126"/>
            </a:xfrm>
          </p:grpSpPr>
          <p:sp>
            <p:nvSpPr>
              <p:cNvPr id="12399" name="AutoShape 159"/>
              <p:cNvSpPr>
                <a:spLocks noChangeArrowheads="1"/>
              </p:cNvSpPr>
              <p:nvPr/>
            </p:nvSpPr>
            <p:spPr bwMode="auto">
              <a:xfrm>
                <a:off x="778" y="2107"/>
                <a:ext cx="1429" cy="866"/>
              </a:xfrm>
              <a:prstGeom prst="diamond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00" name="Line 160"/>
              <p:cNvSpPr>
                <a:spLocks noChangeShapeType="1"/>
              </p:cNvSpPr>
              <p:nvPr/>
            </p:nvSpPr>
            <p:spPr bwMode="auto">
              <a:xfrm rot="-75523">
                <a:off x="1512" y="2091"/>
                <a:ext cx="1126" cy="7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01" name="Line 161"/>
              <p:cNvSpPr>
                <a:spLocks noChangeShapeType="1"/>
              </p:cNvSpPr>
              <p:nvPr/>
            </p:nvSpPr>
            <p:spPr bwMode="auto">
              <a:xfrm rot="-3777708">
                <a:off x="1511" y="2258"/>
                <a:ext cx="1126" cy="73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02" name="Line 162"/>
              <p:cNvSpPr>
                <a:spLocks noChangeShapeType="1"/>
              </p:cNvSpPr>
              <p:nvPr/>
            </p:nvSpPr>
            <p:spPr bwMode="auto">
              <a:xfrm flipH="1">
                <a:off x="2337" y="2324"/>
                <a:ext cx="303" cy="303"/>
              </a:xfrm>
              <a:prstGeom prst="line">
                <a:avLst/>
              </a:prstGeom>
              <a:noFill/>
              <a:ln w="6350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03" name="Line 163"/>
              <p:cNvSpPr>
                <a:spLocks noChangeShapeType="1"/>
              </p:cNvSpPr>
              <p:nvPr/>
            </p:nvSpPr>
            <p:spPr bwMode="auto">
              <a:xfrm rot="181433" flipH="1">
                <a:off x="2457" y="2364"/>
                <a:ext cx="86" cy="347"/>
              </a:xfrm>
              <a:prstGeom prst="line">
                <a:avLst/>
              </a:prstGeom>
              <a:noFill/>
              <a:ln w="6350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04" name="Line 164"/>
              <p:cNvSpPr>
                <a:spLocks noChangeShapeType="1"/>
              </p:cNvSpPr>
              <p:nvPr/>
            </p:nvSpPr>
            <p:spPr bwMode="auto">
              <a:xfrm>
                <a:off x="2423" y="2410"/>
                <a:ext cx="130" cy="34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05" name="Line 165"/>
              <p:cNvSpPr>
                <a:spLocks noChangeShapeType="1"/>
              </p:cNvSpPr>
              <p:nvPr/>
            </p:nvSpPr>
            <p:spPr bwMode="auto">
              <a:xfrm>
                <a:off x="2337" y="2497"/>
                <a:ext cx="303" cy="30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06" name="Line 166"/>
              <p:cNvSpPr>
                <a:spLocks noChangeShapeType="1"/>
              </p:cNvSpPr>
              <p:nvPr/>
            </p:nvSpPr>
            <p:spPr bwMode="auto">
              <a:xfrm flipV="1">
                <a:off x="778" y="2194"/>
                <a:ext cx="866" cy="346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07" name="Line 167"/>
              <p:cNvSpPr>
                <a:spLocks noChangeShapeType="1"/>
              </p:cNvSpPr>
              <p:nvPr/>
            </p:nvSpPr>
            <p:spPr bwMode="auto">
              <a:xfrm flipV="1">
                <a:off x="908" y="2281"/>
                <a:ext cx="866" cy="17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08" name="Line 168"/>
              <p:cNvSpPr>
                <a:spLocks noChangeShapeType="1"/>
              </p:cNvSpPr>
              <p:nvPr/>
            </p:nvSpPr>
            <p:spPr bwMode="auto">
              <a:xfrm rot="-83394">
                <a:off x="1106" y="2332"/>
                <a:ext cx="780" cy="4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09" name="Line 169"/>
              <p:cNvSpPr>
                <a:spLocks noChangeShapeType="1"/>
              </p:cNvSpPr>
              <p:nvPr/>
            </p:nvSpPr>
            <p:spPr bwMode="auto">
              <a:xfrm>
                <a:off x="1254" y="2237"/>
                <a:ext cx="780" cy="21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10" name="Line 170"/>
              <p:cNvSpPr>
                <a:spLocks noChangeShapeType="1"/>
              </p:cNvSpPr>
              <p:nvPr/>
            </p:nvSpPr>
            <p:spPr bwMode="auto">
              <a:xfrm>
                <a:off x="1384" y="2151"/>
                <a:ext cx="823" cy="389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11" name="Line 171"/>
              <p:cNvSpPr>
                <a:spLocks noChangeShapeType="1"/>
              </p:cNvSpPr>
              <p:nvPr/>
            </p:nvSpPr>
            <p:spPr bwMode="auto">
              <a:xfrm rot="10800000" flipV="1">
                <a:off x="1331" y="2530"/>
                <a:ext cx="866" cy="34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12" name="Line 172"/>
              <p:cNvSpPr>
                <a:spLocks noChangeShapeType="1"/>
              </p:cNvSpPr>
              <p:nvPr/>
            </p:nvSpPr>
            <p:spPr bwMode="auto">
              <a:xfrm rot="10800000" flipV="1">
                <a:off x="1201" y="2617"/>
                <a:ext cx="866" cy="17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13" name="Line 173"/>
              <p:cNvSpPr>
                <a:spLocks noChangeShapeType="1"/>
              </p:cNvSpPr>
              <p:nvPr/>
            </p:nvSpPr>
            <p:spPr bwMode="auto">
              <a:xfrm rot="10716606">
                <a:off x="1089" y="2696"/>
                <a:ext cx="780" cy="4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14" name="Line 174"/>
              <p:cNvSpPr>
                <a:spLocks noChangeShapeType="1"/>
              </p:cNvSpPr>
              <p:nvPr/>
            </p:nvSpPr>
            <p:spPr bwMode="auto">
              <a:xfrm rot="10800000">
                <a:off x="941" y="2617"/>
                <a:ext cx="780" cy="21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15" name="Line 175"/>
              <p:cNvSpPr>
                <a:spLocks noChangeShapeType="1"/>
              </p:cNvSpPr>
              <p:nvPr/>
            </p:nvSpPr>
            <p:spPr bwMode="auto">
              <a:xfrm rot="10800000">
                <a:off x="768" y="2530"/>
                <a:ext cx="823" cy="390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345" name="Group 176"/>
            <p:cNvGrpSpPr/>
            <p:nvPr/>
          </p:nvGrpSpPr>
          <p:grpSpPr bwMode="auto">
            <a:xfrm rot="3134025">
              <a:off x="1004" y="2552"/>
              <a:ext cx="1310" cy="628"/>
              <a:chOff x="768" y="2064"/>
              <a:chExt cx="1872" cy="1126"/>
            </a:xfrm>
          </p:grpSpPr>
          <p:sp>
            <p:nvSpPr>
              <p:cNvPr id="12382" name="AutoShape 177"/>
              <p:cNvSpPr>
                <a:spLocks noChangeArrowheads="1"/>
              </p:cNvSpPr>
              <p:nvPr/>
            </p:nvSpPr>
            <p:spPr bwMode="auto">
              <a:xfrm>
                <a:off x="778" y="2107"/>
                <a:ext cx="1429" cy="866"/>
              </a:xfrm>
              <a:prstGeom prst="diamond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83" name="Line 178"/>
              <p:cNvSpPr>
                <a:spLocks noChangeShapeType="1"/>
              </p:cNvSpPr>
              <p:nvPr/>
            </p:nvSpPr>
            <p:spPr bwMode="auto">
              <a:xfrm rot="-75523">
                <a:off x="1512" y="2091"/>
                <a:ext cx="1126" cy="7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84" name="Line 179"/>
              <p:cNvSpPr>
                <a:spLocks noChangeShapeType="1"/>
              </p:cNvSpPr>
              <p:nvPr/>
            </p:nvSpPr>
            <p:spPr bwMode="auto">
              <a:xfrm rot="-3777708">
                <a:off x="1511" y="2258"/>
                <a:ext cx="1126" cy="73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85" name="Line 180"/>
              <p:cNvSpPr>
                <a:spLocks noChangeShapeType="1"/>
              </p:cNvSpPr>
              <p:nvPr/>
            </p:nvSpPr>
            <p:spPr bwMode="auto">
              <a:xfrm flipH="1">
                <a:off x="2337" y="2324"/>
                <a:ext cx="303" cy="303"/>
              </a:xfrm>
              <a:prstGeom prst="line">
                <a:avLst/>
              </a:prstGeom>
              <a:noFill/>
              <a:ln w="6350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86" name="Line 181"/>
              <p:cNvSpPr>
                <a:spLocks noChangeShapeType="1"/>
              </p:cNvSpPr>
              <p:nvPr/>
            </p:nvSpPr>
            <p:spPr bwMode="auto">
              <a:xfrm rot="181433" flipH="1">
                <a:off x="2457" y="2364"/>
                <a:ext cx="86" cy="347"/>
              </a:xfrm>
              <a:prstGeom prst="line">
                <a:avLst/>
              </a:prstGeom>
              <a:noFill/>
              <a:ln w="6350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87" name="Line 182"/>
              <p:cNvSpPr>
                <a:spLocks noChangeShapeType="1"/>
              </p:cNvSpPr>
              <p:nvPr/>
            </p:nvSpPr>
            <p:spPr bwMode="auto">
              <a:xfrm>
                <a:off x="2423" y="2410"/>
                <a:ext cx="130" cy="34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88" name="Line 183"/>
              <p:cNvSpPr>
                <a:spLocks noChangeShapeType="1"/>
              </p:cNvSpPr>
              <p:nvPr/>
            </p:nvSpPr>
            <p:spPr bwMode="auto">
              <a:xfrm>
                <a:off x="2337" y="2497"/>
                <a:ext cx="303" cy="30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89" name="Line 184"/>
              <p:cNvSpPr>
                <a:spLocks noChangeShapeType="1"/>
              </p:cNvSpPr>
              <p:nvPr/>
            </p:nvSpPr>
            <p:spPr bwMode="auto">
              <a:xfrm flipV="1">
                <a:off x="778" y="2194"/>
                <a:ext cx="866" cy="346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90" name="Line 185"/>
              <p:cNvSpPr>
                <a:spLocks noChangeShapeType="1"/>
              </p:cNvSpPr>
              <p:nvPr/>
            </p:nvSpPr>
            <p:spPr bwMode="auto">
              <a:xfrm flipV="1">
                <a:off x="908" y="2281"/>
                <a:ext cx="866" cy="17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91" name="Line 186"/>
              <p:cNvSpPr>
                <a:spLocks noChangeShapeType="1"/>
              </p:cNvSpPr>
              <p:nvPr/>
            </p:nvSpPr>
            <p:spPr bwMode="auto">
              <a:xfrm rot="-83394">
                <a:off x="1106" y="2332"/>
                <a:ext cx="780" cy="4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92" name="Line 187"/>
              <p:cNvSpPr>
                <a:spLocks noChangeShapeType="1"/>
              </p:cNvSpPr>
              <p:nvPr/>
            </p:nvSpPr>
            <p:spPr bwMode="auto">
              <a:xfrm>
                <a:off x="1254" y="2237"/>
                <a:ext cx="780" cy="21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93" name="Line 188"/>
              <p:cNvSpPr>
                <a:spLocks noChangeShapeType="1"/>
              </p:cNvSpPr>
              <p:nvPr/>
            </p:nvSpPr>
            <p:spPr bwMode="auto">
              <a:xfrm>
                <a:off x="1384" y="2151"/>
                <a:ext cx="823" cy="389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94" name="Line 189"/>
              <p:cNvSpPr>
                <a:spLocks noChangeShapeType="1"/>
              </p:cNvSpPr>
              <p:nvPr/>
            </p:nvSpPr>
            <p:spPr bwMode="auto">
              <a:xfrm rot="10800000" flipV="1">
                <a:off x="1331" y="2530"/>
                <a:ext cx="866" cy="34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95" name="Line 190"/>
              <p:cNvSpPr>
                <a:spLocks noChangeShapeType="1"/>
              </p:cNvSpPr>
              <p:nvPr/>
            </p:nvSpPr>
            <p:spPr bwMode="auto">
              <a:xfrm rot="10800000" flipV="1">
                <a:off x="1201" y="2617"/>
                <a:ext cx="866" cy="17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96" name="Line 191"/>
              <p:cNvSpPr>
                <a:spLocks noChangeShapeType="1"/>
              </p:cNvSpPr>
              <p:nvPr/>
            </p:nvSpPr>
            <p:spPr bwMode="auto">
              <a:xfrm rot="10716606">
                <a:off x="1089" y="2696"/>
                <a:ext cx="780" cy="4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97" name="Line 192"/>
              <p:cNvSpPr>
                <a:spLocks noChangeShapeType="1"/>
              </p:cNvSpPr>
              <p:nvPr/>
            </p:nvSpPr>
            <p:spPr bwMode="auto">
              <a:xfrm rot="10800000">
                <a:off x="941" y="2617"/>
                <a:ext cx="780" cy="21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98" name="Line 193"/>
              <p:cNvSpPr>
                <a:spLocks noChangeShapeType="1"/>
              </p:cNvSpPr>
              <p:nvPr/>
            </p:nvSpPr>
            <p:spPr bwMode="auto">
              <a:xfrm rot="10800000">
                <a:off x="768" y="2530"/>
                <a:ext cx="823" cy="390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346" name="Group 194"/>
            <p:cNvGrpSpPr/>
            <p:nvPr/>
          </p:nvGrpSpPr>
          <p:grpSpPr bwMode="auto">
            <a:xfrm rot="6315985">
              <a:off x="452" y="2637"/>
              <a:ext cx="1310" cy="628"/>
              <a:chOff x="768" y="2064"/>
              <a:chExt cx="1872" cy="1126"/>
            </a:xfrm>
          </p:grpSpPr>
          <p:sp>
            <p:nvSpPr>
              <p:cNvPr id="12365" name="AutoShape 195"/>
              <p:cNvSpPr>
                <a:spLocks noChangeArrowheads="1"/>
              </p:cNvSpPr>
              <p:nvPr/>
            </p:nvSpPr>
            <p:spPr bwMode="auto">
              <a:xfrm>
                <a:off x="778" y="2107"/>
                <a:ext cx="1429" cy="866"/>
              </a:xfrm>
              <a:prstGeom prst="diamond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66" name="Line 196"/>
              <p:cNvSpPr>
                <a:spLocks noChangeShapeType="1"/>
              </p:cNvSpPr>
              <p:nvPr/>
            </p:nvSpPr>
            <p:spPr bwMode="auto">
              <a:xfrm rot="-75523">
                <a:off x="1512" y="2091"/>
                <a:ext cx="1126" cy="7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67" name="Line 197"/>
              <p:cNvSpPr>
                <a:spLocks noChangeShapeType="1"/>
              </p:cNvSpPr>
              <p:nvPr/>
            </p:nvSpPr>
            <p:spPr bwMode="auto">
              <a:xfrm rot="-3777708">
                <a:off x="1511" y="2258"/>
                <a:ext cx="1126" cy="73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68" name="Line 198"/>
              <p:cNvSpPr>
                <a:spLocks noChangeShapeType="1"/>
              </p:cNvSpPr>
              <p:nvPr/>
            </p:nvSpPr>
            <p:spPr bwMode="auto">
              <a:xfrm flipH="1">
                <a:off x="2337" y="2324"/>
                <a:ext cx="303" cy="303"/>
              </a:xfrm>
              <a:prstGeom prst="line">
                <a:avLst/>
              </a:prstGeom>
              <a:noFill/>
              <a:ln w="6350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69" name="Line 199"/>
              <p:cNvSpPr>
                <a:spLocks noChangeShapeType="1"/>
              </p:cNvSpPr>
              <p:nvPr/>
            </p:nvSpPr>
            <p:spPr bwMode="auto">
              <a:xfrm rot="181433" flipH="1">
                <a:off x="2457" y="2364"/>
                <a:ext cx="86" cy="347"/>
              </a:xfrm>
              <a:prstGeom prst="line">
                <a:avLst/>
              </a:prstGeom>
              <a:noFill/>
              <a:ln w="6350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70" name="Line 200"/>
              <p:cNvSpPr>
                <a:spLocks noChangeShapeType="1"/>
              </p:cNvSpPr>
              <p:nvPr/>
            </p:nvSpPr>
            <p:spPr bwMode="auto">
              <a:xfrm>
                <a:off x="2423" y="2410"/>
                <a:ext cx="130" cy="34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71" name="Line 201"/>
              <p:cNvSpPr>
                <a:spLocks noChangeShapeType="1"/>
              </p:cNvSpPr>
              <p:nvPr/>
            </p:nvSpPr>
            <p:spPr bwMode="auto">
              <a:xfrm>
                <a:off x="2337" y="2497"/>
                <a:ext cx="303" cy="30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72" name="Line 202"/>
              <p:cNvSpPr>
                <a:spLocks noChangeShapeType="1"/>
              </p:cNvSpPr>
              <p:nvPr/>
            </p:nvSpPr>
            <p:spPr bwMode="auto">
              <a:xfrm flipV="1">
                <a:off x="778" y="2194"/>
                <a:ext cx="866" cy="346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73" name="Line 203"/>
              <p:cNvSpPr>
                <a:spLocks noChangeShapeType="1"/>
              </p:cNvSpPr>
              <p:nvPr/>
            </p:nvSpPr>
            <p:spPr bwMode="auto">
              <a:xfrm flipV="1">
                <a:off x="908" y="2281"/>
                <a:ext cx="866" cy="17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74" name="Line 204"/>
              <p:cNvSpPr>
                <a:spLocks noChangeShapeType="1"/>
              </p:cNvSpPr>
              <p:nvPr/>
            </p:nvSpPr>
            <p:spPr bwMode="auto">
              <a:xfrm rot="-83394">
                <a:off x="1106" y="2332"/>
                <a:ext cx="780" cy="4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75" name="Line 205"/>
              <p:cNvSpPr>
                <a:spLocks noChangeShapeType="1"/>
              </p:cNvSpPr>
              <p:nvPr/>
            </p:nvSpPr>
            <p:spPr bwMode="auto">
              <a:xfrm>
                <a:off x="1254" y="2237"/>
                <a:ext cx="780" cy="21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76" name="Line 206"/>
              <p:cNvSpPr>
                <a:spLocks noChangeShapeType="1"/>
              </p:cNvSpPr>
              <p:nvPr/>
            </p:nvSpPr>
            <p:spPr bwMode="auto">
              <a:xfrm>
                <a:off x="1384" y="2151"/>
                <a:ext cx="823" cy="389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77" name="Line 207"/>
              <p:cNvSpPr>
                <a:spLocks noChangeShapeType="1"/>
              </p:cNvSpPr>
              <p:nvPr/>
            </p:nvSpPr>
            <p:spPr bwMode="auto">
              <a:xfrm rot="10800000" flipV="1">
                <a:off x="1331" y="2530"/>
                <a:ext cx="866" cy="34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78" name="Line 208"/>
              <p:cNvSpPr>
                <a:spLocks noChangeShapeType="1"/>
              </p:cNvSpPr>
              <p:nvPr/>
            </p:nvSpPr>
            <p:spPr bwMode="auto">
              <a:xfrm rot="10800000" flipV="1">
                <a:off x="1201" y="2617"/>
                <a:ext cx="866" cy="17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79" name="Line 209"/>
              <p:cNvSpPr>
                <a:spLocks noChangeShapeType="1"/>
              </p:cNvSpPr>
              <p:nvPr/>
            </p:nvSpPr>
            <p:spPr bwMode="auto">
              <a:xfrm rot="10716606">
                <a:off x="1089" y="2696"/>
                <a:ext cx="780" cy="4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80" name="Line 210"/>
              <p:cNvSpPr>
                <a:spLocks noChangeShapeType="1"/>
              </p:cNvSpPr>
              <p:nvPr/>
            </p:nvSpPr>
            <p:spPr bwMode="auto">
              <a:xfrm rot="10800000">
                <a:off x="941" y="2617"/>
                <a:ext cx="780" cy="21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81" name="Line 211"/>
              <p:cNvSpPr>
                <a:spLocks noChangeShapeType="1"/>
              </p:cNvSpPr>
              <p:nvPr/>
            </p:nvSpPr>
            <p:spPr bwMode="auto">
              <a:xfrm rot="10800000">
                <a:off x="768" y="2530"/>
                <a:ext cx="823" cy="390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347" name="Group 212"/>
            <p:cNvGrpSpPr/>
            <p:nvPr/>
          </p:nvGrpSpPr>
          <p:grpSpPr bwMode="auto">
            <a:xfrm rot="9165709">
              <a:off x="73" y="2258"/>
              <a:ext cx="1310" cy="628"/>
              <a:chOff x="768" y="2064"/>
              <a:chExt cx="1872" cy="1126"/>
            </a:xfrm>
          </p:grpSpPr>
          <p:sp>
            <p:nvSpPr>
              <p:cNvPr id="12348" name="AutoShape 213"/>
              <p:cNvSpPr>
                <a:spLocks noChangeArrowheads="1"/>
              </p:cNvSpPr>
              <p:nvPr/>
            </p:nvSpPr>
            <p:spPr bwMode="auto">
              <a:xfrm>
                <a:off x="778" y="2107"/>
                <a:ext cx="1429" cy="866"/>
              </a:xfrm>
              <a:prstGeom prst="diamond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49" name="Line 214"/>
              <p:cNvSpPr>
                <a:spLocks noChangeShapeType="1"/>
              </p:cNvSpPr>
              <p:nvPr/>
            </p:nvSpPr>
            <p:spPr bwMode="auto">
              <a:xfrm rot="-75523">
                <a:off x="1512" y="2091"/>
                <a:ext cx="1126" cy="7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50" name="Line 215"/>
              <p:cNvSpPr>
                <a:spLocks noChangeShapeType="1"/>
              </p:cNvSpPr>
              <p:nvPr/>
            </p:nvSpPr>
            <p:spPr bwMode="auto">
              <a:xfrm rot="-3777708">
                <a:off x="1511" y="2258"/>
                <a:ext cx="1126" cy="73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51" name="Line 216"/>
              <p:cNvSpPr>
                <a:spLocks noChangeShapeType="1"/>
              </p:cNvSpPr>
              <p:nvPr/>
            </p:nvSpPr>
            <p:spPr bwMode="auto">
              <a:xfrm flipH="1">
                <a:off x="2337" y="2324"/>
                <a:ext cx="303" cy="303"/>
              </a:xfrm>
              <a:prstGeom prst="line">
                <a:avLst/>
              </a:prstGeom>
              <a:noFill/>
              <a:ln w="6350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52" name="Line 217"/>
              <p:cNvSpPr>
                <a:spLocks noChangeShapeType="1"/>
              </p:cNvSpPr>
              <p:nvPr/>
            </p:nvSpPr>
            <p:spPr bwMode="auto">
              <a:xfrm rot="181433" flipH="1">
                <a:off x="2457" y="2364"/>
                <a:ext cx="86" cy="347"/>
              </a:xfrm>
              <a:prstGeom prst="line">
                <a:avLst/>
              </a:prstGeom>
              <a:noFill/>
              <a:ln w="6350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53" name="Line 218"/>
              <p:cNvSpPr>
                <a:spLocks noChangeShapeType="1"/>
              </p:cNvSpPr>
              <p:nvPr/>
            </p:nvSpPr>
            <p:spPr bwMode="auto">
              <a:xfrm>
                <a:off x="2423" y="2410"/>
                <a:ext cx="130" cy="34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54" name="Line 219"/>
              <p:cNvSpPr>
                <a:spLocks noChangeShapeType="1"/>
              </p:cNvSpPr>
              <p:nvPr/>
            </p:nvSpPr>
            <p:spPr bwMode="auto">
              <a:xfrm>
                <a:off x="2337" y="2497"/>
                <a:ext cx="303" cy="30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55" name="Line 220"/>
              <p:cNvSpPr>
                <a:spLocks noChangeShapeType="1"/>
              </p:cNvSpPr>
              <p:nvPr/>
            </p:nvSpPr>
            <p:spPr bwMode="auto">
              <a:xfrm flipV="1">
                <a:off x="778" y="2194"/>
                <a:ext cx="866" cy="346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56" name="Line 221"/>
              <p:cNvSpPr>
                <a:spLocks noChangeShapeType="1"/>
              </p:cNvSpPr>
              <p:nvPr/>
            </p:nvSpPr>
            <p:spPr bwMode="auto">
              <a:xfrm flipV="1">
                <a:off x="908" y="2281"/>
                <a:ext cx="866" cy="17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57" name="Line 222"/>
              <p:cNvSpPr>
                <a:spLocks noChangeShapeType="1"/>
              </p:cNvSpPr>
              <p:nvPr/>
            </p:nvSpPr>
            <p:spPr bwMode="auto">
              <a:xfrm rot="-83394">
                <a:off x="1106" y="2332"/>
                <a:ext cx="780" cy="4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58" name="Line 223"/>
              <p:cNvSpPr>
                <a:spLocks noChangeShapeType="1"/>
              </p:cNvSpPr>
              <p:nvPr/>
            </p:nvSpPr>
            <p:spPr bwMode="auto">
              <a:xfrm>
                <a:off x="1254" y="2237"/>
                <a:ext cx="780" cy="21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59" name="Line 224"/>
              <p:cNvSpPr>
                <a:spLocks noChangeShapeType="1"/>
              </p:cNvSpPr>
              <p:nvPr/>
            </p:nvSpPr>
            <p:spPr bwMode="auto">
              <a:xfrm>
                <a:off x="1384" y="2151"/>
                <a:ext cx="823" cy="389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60" name="Line 225"/>
              <p:cNvSpPr>
                <a:spLocks noChangeShapeType="1"/>
              </p:cNvSpPr>
              <p:nvPr/>
            </p:nvSpPr>
            <p:spPr bwMode="auto">
              <a:xfrm rot="10800000" flipV="1">
                <a:off x="1331" y="2530"/>
                <a:ext cx="866" cy="34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61" name="Line 226"/>
              <p:cNvSpPr>
                <a:spLocks noChangeShapeType="1"/>
              </p:cNvSpPr>
              <p:nvPr/>
            </p:nvSpPr>
            <p:spPr bwMode="auto">
              <a:xfrm rot="10800000" flipV="1">
                <a:off x="1201" y="2617"/>
                <a:ext cx="866" cy="17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62" name="Line 227"/>
              <p:cNvSpPr>
                <a:spLocks noChangeShapeType="1"/>
              </p:cNvSpPr>
              <p:nvPr/>
            </p:nvSpPr>
            <p:spPr bwMode="auto">
              <a:xfrm rot="10716606">
                <a:off x="1089" y="2696"/>
                <a:ext cx="780" cy="43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63" name="Line 228"/>
              <p:cNvSpPr>
                <a:spLocks noChangeShapeType="1"/>
              </p:cNvSpPr>
              <p:nvPr/>
            </p:nvSpPr>
            <p:spPr bwMode="auto">
              <a:xfrm rot="10800000">
                <a:off x="941" y="2617"/>
                <a:ext cx="780" cy="217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64" name="Line 229"/>
              <p:cNvSpPr>
                <a:spLocks noChangeShapeType="1"/>
              </p:cNvSpPr>
              <p:nvPr/>
            </p:nvSpPr>
            <p:spPr bwMode="auto">
              <a:xfrm rot="10800000">
                <a:off x="768" y="2530"/>
                <a:ext cx="823" cy="390"/>
              </a:xfrm>
              <a:prstGeom prst="line">
                <a:avLst/>
              </a:prstGeom>
              <a:noFill/>
              <a:ln w="9525">
                <a:solidFill>
                  <a:srgbClr val="FF5959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2321" name="WordArt 266"/>
          <p:cNvSpPr>
            <a:spLocks noChangeArrowheads="1" noChangeShapeType="1" noTextEdit="1"/>
          </p:cNvSpPr>
          <p:nvPr/>
        </p:nvSpPr>
        <p:spPr bwMode="auto">
          <a:xfrm>
            <a:off x="-36513" y="260350"/>
            <a:ext cx="1871663" cy="70008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</a:rPr>
              <a:t>智慧园</a:t>
            </a:r>
          </a:p>
        </p:txBody>
      </p:sp>
      <p:sp>
        <p:nvSpPr>
          <p:cNvPr id="9483" name="Rectangle 267"/>
          <p:cNvSpPr>
            <a:spLocks noChangeArrowheads="1"/>
          </p:cNvSpPr>
          <p:nvPr/>
        </p:nvSpPr>
        <p:spPr bwMode="auto">
          <a:xfrm>
            <a:off x="2098675" y="388938"/>
            <a:ext cx="2032000" cy="4619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4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49" charset="-122"/>
              </a:rPr>
              <a:t>以直“诱”曲</a:t>
            </a:r>
          </a:p>
        </p:txBody>
      </p:sp>
      <p:grpSp>
        <p:nvGrpSpPr>
          <p:cNvPr id="11" name="Group 3"/>
          <p:cNvGrpSpPr/>
          <p:nvPr/>
        </p:nvGrpSpPr>
        <p:grpSpPr bwMode="auto">
          <a:xfrm>
            <a:off x="5292725" y="4149725"/>
            <a:ext cx="2971800" cy="1787525"/>
            <a:chOff x="0" y="0"/>
            <a:chExt cx="1872" cy="1126"/>
          </a:xfrm>
        </p:grpSpPr>
        <p:sp>
          <p:nvSpPr>
            <p:cNvPr id="12324" name="AutoShape 4"/>
            <p:cNvSpPr>
              <a:spLocks noChangeArrowheads="1"/>
            </p:cNvSpPr>
            <p:nvPr/>
          </p:nvSpPr>
          <p:spPr bwMode="auto">
            <a:xfrm>
              <a:off x="10" y="43"/>
              <a:ext cx="1429" cy="866"/>
            </a:xfrm>
            <a:prstGeom prst="diamond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25" name="Line 5"/>
            <p:cNvSpPr>
              <a:spLocks noChangeShapeType="1"/>
            </p:cNvSpPr>
            <p:nvPr/>
          </p:nvSpPr>
          <p:spPr bwMode="auto">
            <a:xfrm rot="-75523">
              <a:off x="744" y="27"/>
              <a:ext cx="1126" cy="7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26" name="Line 6"/>
            <p:cNvSpPr>
              <a:spLocks noChangeShapeType="1"/>
            </p:cNvSpPr>
            <p:nvPr/>
          </p:nvSpPr>
          <p:spPr bwMode="auto">
            <a:xfrm rot="-3777708">
              <a:off x="738" y="189"/>
              <a:ext cx="1126" cy="7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27" name="Line 7"/>
            <p:cNvSpPr>
              <a:spLocks noChangeShapeType="1"/>
            </p:cNvSpPr>
            <p:nvPr/>
          </p:nvSpPr>
          <p:spPr bwMode="auto">
            <a:xfrm flipH="1">
              <a:off x="1569" y="260"/>
              <a:ext cx="303" cy="303"/>
            </a:xfrm>
            <a:prstGeom prst="line">
              <a:avLst/>
            </a:prstGeom>
            <a:noFill/>
            <a:ln w="6350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28" name="Line 8"/>
            <p:cNvSpPr>
              <a:spLocks noChangeShapeType="1"/>
            </p:cNvSpPr>
            <p:nvPr/>
          </p:nvSpPr>
          <p:spPr bwMode="auto">
            <a:xfrm rot="181433" flipH="1">
              <a:off x="1689" y="300"/>
              <a:ext cx="86" cy="347"/>
            </a:xfrm>
            <a:prstGeom prst="line">
              <a:avLst/>
            </a:prstGeom>
            <a:noFill/>
            <a:ln w="6350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29" name="Line 9"/>
            <p:cNvSpPr>
              <a:spLocks noChangeShapeType="1"/>
            </p:cNvSpPr>
            <p:nvPr/>
          </p:nvSpPr>
          <p:spPr bwMode="auto">
            <a:xfrm>
              <a:off x="1655" y="346"/>
              <a:ext cx="130" cy="347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30" name="Line 10"/>
            <p:cNvSpPr>
              <a:spLocks noChangeShapeType="1"/>
            </p:cNvSpPr>
            <p:nvPr/>
          </p:nvSpPr>
          <p:spPr bwMode="auto">
            <a:xfrm>
              <a:off x="1569" y="433"/>
              <a:ext cx="303" cy="303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31" name="Line 11"/>
            <p:cNvSpPr>
              <a:spLocks noChangeShapeType="1"/>
            </p:cNvSpPr>
            <p:nvPr/>
          </p:nvSpPr>
          <p:spPr bwMode="auto">
            <a:xfrm flipV="1">
              <a:off x="10" y="130"/>
              <a:ext cx="866" cy="346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32" name="Line 12"/>
            <p:cNvSpPr>
              <a:spLocks noChangeShapeType="1"/>
            </p:cNvSpPr>
            <p:nvPr/>
          </p:nvSpPr>
          <p:spPr bwMode="auto">
            <a:xfrm flipV="1">
              <a:off x="140" y="217"/>
              <a:ext cx="866" cy="173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33" name="Line 13"/>
            <p:cNvSpPr>
              <a:spLocks noChangeShapeType="1"/>
            </p:cNvSpPr>
            <p:nvPr/>
          </p:nvSpPr>
          <p:spPr bwMode="auto">
            <a:xfrm rot="-83394">
              <a:off x="338" y="268"/>
              <a:ext cx="780" cy="43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34" name="Line 14"/>
            <p:cNvSpPr>
              <a:spLocks noChangeShapeType="1"/>
            </p:cNvSpPr>
            <p:nvPr/>
          </p:nvSpPr>
          <p:spPr bwMode="auto">
            <a:xfrm>
              <a:off x="486" y="173"/>
              <a:ext cx="780" cy="217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35" name="Line 15"/>
            <p:cNvSpPr>
              <a:spLocks noChangeShapeType="1"/>
            </p:cNvSpPr>
            <p:nvPr/>
          </p:nvSpPr>
          <p:spPr bwMode="auto">
            <a:xfrm>
              <a:off x="616" y="87"/>
              <a:ext cx="823" cy="389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36" name="Line 16"/>
            <p:cNvSpPr>
              <a:spLocks noChangeShapeType="1"/>
            </p:cNvSpPr>
            <p:nvPr/>
          </p:nvSpPr>
          <p:spPr bwMode="auto">
            <a:xfrm rot="10800000" flipV="1">
              <a:off x="563" y="466"/>
              <a:ext cx="866" cy="347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37" name="Line 17"/>
            <p:cNvSpPr>
              <a:spLocks noChangeShapeType="1"/>
            </p:cNvSpPr>
            <p:nvPr/>
          </p:nvSpPr>
          <p:spPr bwMode="auto">
            <a:xfrm rot="10800000" flipV="1">
              <a:off x="433" y="553"/>
              <a:ext cx="866" cy="173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38" name="Line 18"/>
            <p:cNvSpPr>
              <a:spLocks noChangeShapeType="1"/>
            </p:cNvSpPr>
            <p:nvPr/>
          </p:nvSpPr>
          <p:spPr bwMode="auto">
            <a:xfrm rot="10716606">
              <a:off x="321" y="632"/>
              <a:ext cx="780" cy="43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39" name="Line 19"/>
            <p:cNvSpPr>
              <a:spLocks noChangeShapeType="1"/>
            </p:cNvSpPr>
            <p:nvPr/>
          </p:nvSpPr>
          <p:spPr bwMode="auto">
            <a:xfrm rot="10800000">
              <a:off x="173" y="553"/>
              <a:ext cx="780" cy="217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2340" name="Line 20"/>
            <p:cNvSpPr>
              <a:spLocks noChangeShapeType="1"/>
            </p:cNvSpPr>
            <p:nvPr/>
          </p:nvSpPr>
          <p:spPr bwMode="auto">
            <a:xfrm rot="10800000">
              <a:off x="0" y="466"/>
              <a:ext cx="823" cy="390"/>
            </a:xfrm>
            <a:prstGeom prst="line">
              <a:avLst/>
            </a:prstGeom>
            <a:noFill/>
            <a:ln w="9525">
              <a:solidFill>
                <a:srgbClr val="FF5959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animBg="1"/>
      <p:bldP spid="9226" grpId="0" animBg="1"/>
      <p:bldP spid="9227" grpId="0" animBg="1"/>
      <p:bldP spid="9228" grpId="0" animBg="1"/>
      <p:bldP spid="9229" grpId="0" animBg="1"/>
      <p:bldP spid="9230" grpId="0" animBg="1"/>
      <p:bldP spid="9231" grpId="0" animBg="1"/>
      <p:bldP spid="9232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www.7cxk.com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0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www.7cxk.com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984</Words>
  <Application>Microsoft Office PowerPoint</Application>
  <PresentationFormat>全屏显示(4:3)</PresentationFormat>
  <Paragraphs>185</Paragraphs>
  <Slides>15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方正粗倩简体</vt:lpstr>
      <vt:lpstr>黑体</vt:lpstr>
      <vt:lpstr>宋体</vt:lpstr>
      <vt:lpstr>微软雅黑</vt:lpstr>
      <vt:lpstr>Arial</vt:lpstr>
      <vt:lpstr>Calibri</vt:lpstr>
      <vt:lpstr>Times New Roman</vt:lpstr>
      <vt:lpstr>Verdana</vt:lpstr>
      <vt:lpstr>Wingdings</vt:lpstr>
      <vt:lpstr>WWW.2PPT.COM
</vt:lpstr>
      <vt:lpstr>Equation.3</vt:lpstr>
      <vt:lpstr>剪辑</vt:lpstr>
      <vt:lpstr>PowerPoint 演示文稿</vt:lpstr>
      <vt:lpstr>PowerPoint 演示文稿</vt:lpstr>
      <vt:lpstr>PowerPoint 演示文稿</vt:lpstr>
      <vt:lpstr>PowerPoint 演示文稿</vt:lpstr>
      <vt:lpstr>线段、射线、直线也可以用一个小写字母表示。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2017-08-15T09:52:00Z</dcterms:created>
  <dcterms:modified xsi:type="dcterms:W3CDTF">2023-01-16T17:59:20Z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37032BF614D94CE08A14883394FC91B3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