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6" r:id="rId10"/>
    <p:sldId id="263" r:id="rId11"/>
    <p:sldId id="265" r:id="rId12"/>
    <p:sldId id="268" r:id="rId13"/>
    <p:sldId id="267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E821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37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208A7889-200F-42BD-996C-9A02D28DA3D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A7889-200F-42BD-996C-9A02D28DA3DC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9825" y="752475"/>
            <a:ext cx="4391025" cy="3294063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386263"/>
            <a:ext cx="5780088" cy="3952875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752475"/>
            <a:ext cx="4391025" cy="3294063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386263"/>
            <a:ext cx="5780088" cy="3952875"/>
          </a:xfrm>
          <a:noFill/>
          <a:extLs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752475"/>
            <a:ext cx="4391025" cy="3294063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386263"/>
            <a:ext cx="5780088" cy="3952875"/>
          </a:xfrm>
          <a:noFill/>
          <a:extLs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1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1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2276872"/>
            <a:ext cx="6911975" cy="1787525"/>
          </a:xfrm>
        </p:spPr>
        <p:txBody>
          <a:bodyPr/>
          <a:lstStyle/>
          <a:p>
            <a:r>
              <a:rPr lang="zh-CN" alt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Unit </a:t>
            </a:r>
            <a:r>
              <a:rPr lang="zh-CN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altLang="zh-CN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zh-CN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zh-CN" alt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animal is it ?</a:t>
            </a:r>
          </a:p>
        </p:txBody>
      </p:sp>
      <p:sp>
        <p:nvSpPr>
          <p:cNvPr id="7" name="矩形 6"/>
          <p:cNvSpPr/>
          <p:nvPr/>
        </p:nvSpPr>
        <p:spPr>
          <a:xfrm>
            <a:off x="35560" y="5949409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9" name="Picture 3" descr="7655_1280x8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836613"/>
            <a:ext cx="5761038" cy="360045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51275" y="5084763"/>
            <a:ext cx="2395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giraffe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Guess ! Who am I 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844676"/>
            <a:ext cx="8291512" cy="577850"/>
          </a:xfrm>
        </p:spPr>
        <p:txBody>
          <a:bodyPr/>
          <a:lstStyle/>
          <a:p>
            <a:r>
              <a:rPr lang="zh-CN" altLang="en-US" dirty="0">
                <a:latin typeface="Comic Sans MS" panose="030F0702030302020204" pitchFamily="66" charset="0"/>
              </a:rPr>
              <a:t>It has two strong back legs and can jump very far.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/>
        </p:nvSpPr>
        <p:spPr bwMode="auto">
          <a:xfrm>
            <a:off x="179388" y="3141663"/>
            <a:ext cx="82915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 dirty="0">
                <a:latin typeface="Comic Sans MS" panose="030F0702030302020204" pitchFamily="66" charset="0"/>
                <a:ea typeface="幼圆" panose="02010509060101010101" pitchFamily="49" charset="-122"/>
              </a:rPr>
              <a:t>It usually has brown or grey hair and it's from Australia.</a:t>
            </a:r>
            <a:endParaRPr lang="zh-CN" altLang="en-US" sz="2000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4789488" y="2422525"/>
            <a:ext cx="2016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55650" y="2997200"/>
            <a:ext cx="2520950" cy="0"/>
          </a:xfrm>
          <a:prstGeom prst="line">
            <a:avLst/>
          </a:prstGeom>
          <a:noFill/>
          <a:ln w="38100">
            <a:solidFill>
              <a:srgbClr val="FF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Rectangle 7"/>
          <p:cNvSpPr>
            <a:spLocks noGrp="1" noChangeArrowheads="1"/>
          </p:cNvSpPr>
          <p:nvPr/>
        </p:nvSpPr>
        <p:spPr bwMode="auto">
          <a:xfrm>
            <a:off x="539750" y="4365625"/>
            <a:ext cx="82915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back leg : 后腿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/>
        </p:nvSpPr>
        <p:spPr bwMode="auto">
          <a:xfrm>
            <a:off x="539750" y="4941888"/>
            <a:ext cx="82915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jump far: 跳得远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/>
        </p:nvSpPr>
        <p:spPr bwMode="auto">
          <a:xfrm>
            <a:off x="539750" y="5518150"/>
            <a:ext cx="82915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hair: 毛发</a:t>
            </a:r>
            <a:endParaRPr lang="zh-CN" altLang="en-US" sz="2000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6661150" y="3717925"/>
            <a:ext cx="1006475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Line 11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2484438" y="4221163"/>
            <a:ext cx="1728787" cy="158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花边圆形2 1395"/>
          <p:cNvSpPr/>
          <p:nvPr/>
        </p:nvSpPr>
        <p:spPr bwMode="auto">
          <a:xfrm>
            <a:off x="1331913" y="1844675"/>
            <a:ext cx="792162" cy="647700"/>
          </a:xfrm>
          <a:custGeom>
            <a:avLst/>
            <a:gdLst>
              <a:gd name="T0" fmla="*/ 105586 w 2587436"/>
              <a:gd name="T1" fmla="*/ 1293718 h 2587437"/>
              <a:gd name="T2" fmla="*/ 2481850 w 2587436"/>
              <a:gd name="T3" fmla="*/ 1293718 h 2587437"/>
              <a:gd name="T4" fmla="*/ 1178351 w 2587436"/>
              <a:gd name="T5" fmla="*/ 781 h 2587437"/>
              <a:gd name="T6" fmla="*/ 1409085 w 2587436"/>
              <a:gd name="T7" fmla="*/ 781 h 2587437"/>
              <a:gd name="T8" fmla="*/ 1484604 w 2587436"/>
              <a:gd name="T9" fmla="*/ 88506 h 2587437"/>
              <a:gd name="T10" fmla="*/ 1665065 w 2587436"/>
              <a:gd name="T11" fmla="*/ 150827 h 2587437"/>
              <a:gd name="T12" fmla="*/ 1847820 w 2587436"/>
              <a:gd name="T13" fmla="*/ 203618 h 2587437"/>
              <a:gd name="T14" fmla="*/ 2000063 w 2587436"/>
              <a:gd name="T15" fmla="*/ 321517 h 2587437"/>
              <a:gd name="T16" fmla="*/ 2157560 w 2587436"/>
              <a:gd name="T17" fmla="*/ 428199 h 2587437"/>
              <a:gd name="T18" fmla="*/ 2265919 w 2587436"/>
              <a:gd name="T19" fmla="*/ 587373 h 2587437"/>
              <a:gd name="T20" fmla="*/ 2382741 w 2587436"/>
              <a:gd name="T21" fmla="*/ 737503 h 2587437"/>
              <a:gd name="T22" fmla="*/ 2436609 w 2587436"/>
              <a:gd name="T23" fmla="*/ 922371 h 2587437"/>
              <a:gd name="T24" fmla="*/ 2501321 w 2587436"/>
              <a:gd name="T25" fmla="*/ 1101253 h 2587437"/>
              <a:gd name="T26" fmla="*/ 2495425 w 2587436"/>
              <a:gd name="T27" fmla="*/ 1293719 h 2587437"/>
              <a:gd name="T28" fmla="*/ 2498930 w 2587436"/>
              <a:gd name="T29" fmla="*/ 1484605 h 2587437"/>
              <a:gd name="T30" fmla="*/ 2436609 w 2587436"/>
              <a:gd name="T31" fmla="*/ 1665066 h 2587437"/>
              <a:gd name="T32" fmla="*/ 2383816 w 2587436"/>
              <a:gd name="T33" fmla="*/ 1847821 h 2587437"/>
              <a:gd name="T34" fmla="*/ 2265918 w 2587436"/>
              <a:gd name="T35" fmla="*/ 2000065 h 2587437"/>
              <a:gd name="T36" fmla="*/ 2159237 w 2587436"/>
              <a:gd name="T37" fmla="*/ 2157562 h 2587437"/>
              <a:gd name="T38" fmla="*/ 2000062 w 2587436"/>
              <a:gd name="T39" fmla="*/ 2265920 h 2587437"/>
              <a:gd name="T40" fmla="*/ 1849933 w 2587436"/>
              <a:gd name="T41" fmla="*/ 2382742 h 2587437"/>
              <a:gd name="T42" fmla="*/ 1665064 w 2587436"/>
              <a:gd name="T43" fmla="*/ 2436610 h 2587437"/>
              <a:gd name="T44" fmla="*/ 1486184 w 2587436"/>
              <a:gd name="T45" fmla="*/ 2501323 h 2587437"/>
              <a:gd name="T46" fmla="*/ 1293717 w 2587436"/>
              <a:gd name="T47" fmla="*/ 2495426 h 2587437"/>
              <a:gd name="T48" fmla="*/ 1101252 w 2587436"/>
              <a:gd name="T49" fmla="*/ 2501322 h 2587437"/>
              <a:gd name="T50" fmla="*/ 922369 w 2587436"/>
              <a:gd name="T51" fmla="*/ 2436610 h 2587437"/>
              <a:gd name="T52" fmla="*/ 737501 w 2587436"/>
              <a:gd name="T53" fmla="*/ 2382741 h 2587437"/>
              <a:gd name="T54" fmla="*/ 587371 w 2587436"/>
              <a:gd name="T55" fmla="*/ 2265919 h 2587437"/>
              <a:gd name="T56" fmla="*/ 426346 w 2587436"/>
              <a:gd name="T57" fmla="*/ 2161089 h 2587437"/>
              <a:gd name="T58" fmla="*/ 321515 w 2587436"/>
              <a:gd name="T59" fmla="*/ 2000064 h 2587437"/>
              <a:gd name="T60" fmla="*/ 200768 w 2587436"/>
              <a:gd name="T61" fmla="*/ 1850603 h 2587437"/>
              <a:gd name="T62" fmla="*/ 150825 w 2587436"/>
              <a:gd name="T63" fmla="*/ 1665065 h 2587437"/>
              <a:gd name="T64" fmla="*/ 86113 w 2587436"/>
              <a:gd name="T65" fmla="*/ 1486184 h 2587437"/>
              <a:gd name="T66" fmla="*/ 92010 w 2587436"/>
              <a:gd name="T67" fmla="*/ 1293718 h 2587437"/>
              <a:gd name="T68" fmla="*/ 86114 w 2587436"/>
              <a:gd name="T69" fmla="*/ 1101253 h 2587437"/>
              <a:gd name="T70" fmla="*/ 150825 w 2587436"/>
              <a:gd name="T71" fmla="*/ 922370 h 2587437"/>
              <a:gd name="T72" fmla="*/ 200767 w 2587436"/>
              <a:gd name="T73" fmla="*/ 736833 h 2587437"/>
              <a:gd name="T74" fmla="*/ 321516 w 2587436"/>
              <a:gd name="T75" fmla="*/ 587372 h 2587437"/>
              <a:gd name="T76" fmla="*/ 426347 w 2587436"/>
              <a:gd name="T77" fmla="*/ 426349 h 2587437"/>
              <a:gd name="T78" fmla="*/ 587372 w 2587436"/>
              <a:gd name="T79" fmla="*/ 321517 h 2587437"/>
              <a:gd name="T80" fmla="*/ 736832 w 2587436"/>
              <a:gd name="T81" fmla="*/ 200768 h 2587437"/>
              <a:gd name="T82" fmla="*/ 922370 w 2587436"/>
              <a:gd name="T83" fmla="*/ 150826 h 2587437"/>
              <a:gd name="T84" fmla="*/ 1101686 w 2587436"/>
              <a:gd name="T85" fmla="*/ 86772 h 2587437"/>
              <a:gd name="T86" fmla="*/ 1178351 w 2587436"/>
              <a:gd name="T87" fmla="*/ 781 h 25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rgbClr val="FF00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3" name="花边圆形2 1395"/>
          <p:cNvSpPr/>
          <p:nvPr/>
        </p:nvSpPr>
        <p:spPr bwMode="auto">
          <a:xfrm>
            <a:off x="2700338" y="3141663"/>
            <a:ext cx="792162" cy="647700"/>
          </a:xfrm>
          <a:custGeom>
            <a:avLst/>
            <a:gdLst>
              <a:gd name="T0" fmla="*/ 105586 w 2587436"/>
              <a:gd name="T1" fmla="*/ 1293718 h 2587437"/>
              <a:gd name="T2" fmla="*/ 2481850 w 2587436"/>
              <a:gd name="T3" fmla="*/ 1293718 h 2587437"/>
              <a:gd name="T4" fmla="*/ 1178351 w 2587436"/>
              <a:gd name="T5" fmla="*/ 781 h 2587437"/>
              <a:gd name="T6" fmla="*/ 1409085 w 2587436"/>
              <a:gd name="T7" fmla="*/ 781 h 2587437"/>
              <a:gd name="T8" fmla="*/ 1484604 w 2587436"/>
              <a:gd name="T9" fmla="*/ 88506 h 2587437"/>
              <a:gd name="T10" fmla="*/ 1665065 w 2587436"/>
              <a:gd name="T11" fmla="*/ 150827 h 2587437"/>
              <a:gd name="T12" fmla="*/ 1847820 w 2587436"/>
              <a:gd name="T13" fmla="*/ 203618 h 2587437"/>
              <a:gd name="T14" fmla="*/ 2000063 w 2587436"/>
              <a:gd name="T15" fmla="*/ 321517 h 2587437"/>
              <a:gd name="T16" fmla="*/ 2157560 w 2587436"/>
              <a:gd name="T17" fmla="*/ 428199 h 2587437"/>
              <a:gd name="T18" fmla="*/ 2265919 w 2587436"/>
              <a:gd name="T19" fmla="*/ 587373 h 2587437"/>
              <a:gd name="T20" fmla="*/ 2382741 w 2587436"/>
              <a:gd name="T21" fmla="*/ 737503 h 2587437"/>
              <a:gd name="T22" fmla="*/ 2436609 w 2587436"/>
              <a:gd name="T23" fmla="*/ 922371 h 2587437"/>
              <a:gd name="T24" fmla="*/ 2501321 w 2587436"/>
              <a:gd name="T25" fmla="*/ 1101253 h 2587437"/>
              <a:gd name="T26" fmla="*/ 2495425 w 2587436"/>
              <a:gd name="T27" fmla="*/ 1293719 h 2587437"/>
              <a:gd name="T28" fmla="*/ 2498930 w 2587436"/>
              <a:gd name="T29" fmla="*/ 1484605 h 2587437"/>
              <a:gd name="T30" fmla="*/ 2436609 w 2587436"/>
              <a:gd name="T31" fmla="*/ 1665066 h 2587437"/>
              <a:gd name="T32" fmla="*/ 2383816 w 2587436"/>
              <a:gd name="T33" fmla="*/ 1847821 h 2587437"/>
              <a:gd name="T34" fmla="*/ 2265918 w 2587436"/>
              <a:gd name="T35" fmla="*/ 2000065 h 2587437"/>
              <a:gd name="T36" fmla="*/ 2159237 w 2587436"/>
              <a:gd name="T37" fmla="*/ 2157562 h 2587437"/>
              <a:gd name="T38" fmla="*/ 2000062 w 2587436"/>
              <a:gd name="T39" fmla="*/ 2265920 h 2587437"/>
              <a:gd name="T40" fmla="*/ 1849933 w 2587436"/>
              <a:gd name="T41" fmla="*/ 2382742 h 2587437"/>
              <a:gd name="T42" fmla="*/ 1665064 w 2587436"/>
              <a:gd name="T43" fmla="*/ 2436610 h 2587437"/>
              <a:gd name="T44" fmla="*/ 1486184 w 2587436"/>
              <a:gd name="T45" fmla="*/ 2501323 h 2587437"/>
              <a:gd name="T46" fmla="*/ 1293717 w 2587436"/>
              <a:gd name="T47" fmla="*/ 2495426 h 2587437"/>
              <a:gd name="T48" fmla="*/ 1101252 w 2587436"/>
              <a:gd name="T49" fmla="*/ 2501322 h 2587437"/>
              <a:gd name="T50" fmla="*/ 922369 w 2587436"/>
              <a:gd name="T51" fmla="*/ 2436610 h 2587437"/>
              <a:gd name="T52" fmla="*/ 737501 w 2587436"/>
              <a:gd name="T53" fmla="*/ 2382741 h 2587437"/>
              <a:gd name="T54" fmla="*/ 587371 w 2587436"/>
              <a:gd name="T55" fmla="*/ 2265919 h 2587437"/>
              <a:gd name="T56" fmla="*/ 426346 w 2587436"/>
              <a:gd name="T57" fmla="*/ 2161089 h 2587437"/>
              <a:gd name="T58" fmla="*/ 321515 w 2587436"/>
              <a:gd name="T59" fmla="*/ 2000064 h 2587437"/>
              <a:gd name="T60" fmla="*/ 200768 w 2587436"/>
              <a:gd name="T61" fmla="*/ 1850603 h 2587437"/>
              <a:gd name="T62" fmla="*/ 150825 w 2587436"/>
              <a:gd name="T63" fmla="*/ 1665065 h 2587437"/>
              <a:gd name="T64" fmla="*/ 86113 w 2587436"/>
              <a:gd name="T65" fmla="*/ 1486184 h 2587437"/>
              <a:gd name="T66" fmla="*/ 92010 w 2587436"/>
              <a:gd name="T67" fmla="*/ 1293718 h 2587437"/>
              <a:gd name="T68" fmla="*/ 86114 w 2587436"/>
              <a:gd name="T69" fmla="*/ 1101253 h 2587437"/>
              <a:gd name="T70" fmla="*/ 150825 w 2587436"/>
              <a:gd name="T71" fmla="*/ 922370 h 2587437"/>
              <a:gd name="T72" fmla="*/ 200767 w 2587436"/>
              <a:gd name="T73" fmla="*/ 736833 h 2587437"/>
              <a:gd name="T74" fmla="*/ 321516 w 2587436"/>
              <a:gd name="T75" fmla="*/ 587372 h 2587437"/>
              <a:gd name="T76" fmla="*/ 426347 w 2587436"/>
              <a:gd name="T77" fmla="*/ 426349 h 2587437"/>
              <a:gd name="T78" fmla="*/ 587372 w 2587436"/>
              <a:gd name="T79" fmla="*/ 321517 h 2587437"/>
              <a:gd name="T80" fmla="*/ 736832 w 2587436"/>
              <a:gd name="T81" fmla="*/ 200768 h 2587437"/>
              <a:gd name="T82" fmla="*/ 922370 w 2587436"/>
              <a:gd name="T83" fmla="*/ 150826 h 2587437"/>
              <a:gd name="T84" fmla="*/ 1101686 w 2587436"/>
              <a:gd name="T85" fmla="*/ 86772 h 2587437"/>
              <a:gd name="T86" fmla="*/ 1178351 w 2587436"/>
              <a:gd name="T87" fmla="*/ 781 h 25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4" name="Rectangle 14"/>
          <p:cNvSpPr>
            <a:spLocks noGrp="1" noChangeArrowheads="1"/>
          </p:cNvSpPr>
          <p:nvPr/>
        </p:nvSpPr>
        <p:spPr bwMode="auto">
          <a:xfrm>
            <a:off x="539750" y="5949950"/>
            <a:ext cx="82915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Australia: 澳大利亚</a:t>
            </a:r>
            <a:endParaRPr lang="zh-CN" altLang="en-US" sz="2000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375" name="Picture 15" descr="30adcbef76094b3682fd6a46a0cc7cd98d109d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4221163"/>
            <a:ext cx="37131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bldLvl="0" autoUpdateAnimBg="0"/>
      <p:bldP spid="15368" grpId="0" bldLvl="0" autoUpdateAnimBg="0"/>
      <p:bldP spid="15369" grpId="0" bldLvl="0" autoUpdateAnimBg="0"/>
      <p:bldP spid="15370" grpId="0" animBg="1"/>
      <p:bldP spid="15371" grpId="0" animBg="1"/>
      <p:bldP spid="15374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130819030117497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04813"/>
            <a:ext cx="4030662" cy="2663825"/>
          </a:xfrm>
          <a:noFill/>
        </p:spPr>
      </p:pic>
      <p:pic>
        <p:nvPicPr>
          <p:cNvPr id="16387" name="Picture 3" descr="19300001352706131607606900774_9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476250"/>
            <a:ext cx="4059237" cy="2508250"/>
          </a:xfrm>
          <a:noFill/>
        </p:spPr>
      </p:pic>
      <p:pic>
        <p:nvPicPr>
          <p:cNvPr id="16388" name="Picture 4" descr="212bDT35XDBBcUXyVE5FFC0MvFNH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750" y="3644900"/>
            <a:ext cx="3889375" cy="2593975"/>
          </a:xfrm>
          <a:noFill/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90" name="Picture 6" descr="19300001310053133006596590806_9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05388" y="3644900"/>
            <a:ext cx="3551237" cy="2663825"/>
          </a:xfrm>
          <a:noFill/>
        </p:spPr>
      </p:pic>
      <p:pic>
        <p:nvPicPr>
          <p:cNvPr id="16391" name="Picture 7" descr="u=1046186851,1052334737&amp;fm=21&amp;gp=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3525" y="55895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91513" cy="11779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dirty="0">
                <a:latin typeface="Comic Sans MS" panose="030F0702030302020204" pitchFamily="66" charset="0"/>
              </a:rPr>
              <a:t>This animal looks like a star and it lives in the ocean.</a:t>
            </a:r>
            <a:r>
              <a:rPr lang="zh-CN" altLang="en-US" dirty="0"/>
              <a:t> </a:t>
            </a:r>
          </a:p>
        </p:txBody>
      </p:sp>
      <p:sp>
        <p:nvSpPr>
          <p:cNvPr id="17412" name="Line 4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3060700" y="2133600"/>
            <a:ext cx="2016125" cy="0"/>
          </a:xfrm>
          <a:prstGeom prst="line">
            <a:avLst/>
          </a:prstGeom>
          <a:noFill/>
          <a:ln w="38100">
            <a:solidFill>
              <a:srgbClr val="FF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Rectangle 5"/>
          <p:cNvSpPr>
            <a:spLocks noGrp="1" noChangeArrowheads="1"/>
          </p:cNvSpPr>
          <p:nvPr/>
        </p:nvSpPr>
        <p:spPr bwMode="auto">
          <a:xfrm>
            <a:off x="612775" y="3068638"/>
            <a:ext cx="828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look like : 看起来像</a:t>
            </a:r>
          </a:p>
        </p:txBody>
      </p:sp>
      <p:sp>
        <p:nvSpPr>
          <p:cNvPr id="17414" name="花边圆形2 1395"/>
          <p:cNvSpPr/>
          <p:nvPr/>
        </p:nvSpPr>
        <p:spPr bwMode="auto">
          <a:xfrm>
            <a:off x="7524750" y="1628775"/>
            <a:ext cx="1152525" cy="647700"/>
          </a:xfrm>
          <a:custGeom>
            <a:avLst/>
            <a:gdLst>
              <a:gd name="T0" fmla="*/ 105586 w 2587436"/>
              <a:gd name="T1" fmla="*/ 1293718 h 2587437"/>
              <a:gd name="T2" fmla="*/ 2481850 w 2587436"/>
              <a:gd name="T3" fmla="*/ 1293718 h 2587437"/>
              <a:gd name="T4" fmla="*/ 1178351 w 2587436"/>
              <a:gd name="T5" fmla="*/ 781 h 2587437"/>
              <a:gd name="T6" fmla="*/ 1409085 w 2587436"/>
              <a:gd name="T7" fmla="*/ 781 h 2587437"/>
              <a:gd name="T8" fmla="*/ 1484604 w 2587436"/>
              <a:gd name="T9" fmla="*/ 88506 h 2587437"/>
              <a:gd name="T10" fmla="*/ 1665065 w 2587436"/>
              <a:gd name="T11" fmla="*/ 150827 h 2587437"/>
              <a:gd name="T12" fmla="*/ 1847820 w 2587436"/>
              <a:gd name="T13" fmla="*/ 203618 h 2587437"/>
              <a:gd name="T14" fmla="*/ 2000063 w 2587436"/>
              <a:gd name="T15" fmla="*/ 321517 h 2587437"/>
              <a:gd name="T16" fmla="*/ 2157560 w 2587436"/>
              <a:gd name="T17" fmla="*/ 428199 h 2587437"/>
              <a:gd name="T18" fmla="*/ 2265919 w 2587436"/>
              <a:gd name="T19" fmla="*/ 587373 h 2587437"/>
              <a:gd name="T20" fmla="*/ 2382741 w 2587436"/>
              <a:gd name="T21" fmla="*/ 737503 h 2587437"/>
              <a:gd name="T22" fmla="*/ 2436609 w 2587436"/>
              <a:gd name="T23" fmla="*/ 922371 h 2587437"/>
              <a:gd name="T24" fmla="*/ 2501321 w 2587436"/>
              <a:gd name="T25" fmla="*/ 1101253 h 2587437"/>
              <a:gd name="T26" fmla="*/ 2495425 w 2587436"/>
              <a:gd name="T27" fmla="*/ 1293719 h 2587437"/>
              <a:gd name="T28" fmla="*/ 2498930 w 2587436"/>
              <a:gd name="T29" fmla="*/ 1484605 h 2587437"/>
              <a:gd name="T30" fmla="*/ 2436609 w 2587436"/>
              <a:gd name="T31" fmla="*/ 1665066 h 2587437"/>
              <a:gd name="T32" fmla="*/ 2383816 w 2587436"/>
              <a:gd name="T33" fmla="*/ 1847821 h 2587437"/>
              <a:gd name="T34" fmla="*/ 2265918 w 2587436"/>
              <a:gd name="T35" fmla="*/ 2000065 h 2587437"/>
              <a:gd name="T36" fmla="*/ 2159237 w 2587436"/>
              <a:gd name="T37" fmla="*/ 2157562 h 2587437"/>
              <a:gd name="T38" fmla="*/ 2000062 w 2587436"/>
              <a:gd name="T39" fmla="*/ 2265920 h 2587437"/>
              <a:gd name="T40" fmla="*/ 1849933 w 2587436"/>
              <a:gd name="T41" fmla="*/ 2382742 h 2587437"/>
              <a:gd name="T42" fmla="*/ 1665064 w 2587436"/>
              <a:gd name="T43" fmla="*/ 2436610 h 2587437"/>
              <a:gd name="T44" fmla="*/ 1486184 w 2587436"/>
              <a:gd name="T45" fmla="*/ 2501323 h 2587437"/>
              <a:gd name="T46" fmla="*/ 1293717 w 2587436"/>
              <a:gd name="T47" fmla="*/ 2495426 h 2587437"/>
              <a:gd name="T48" fmla="*/ 1101252 w 2587436"/>
              <a:gd name="T49" fmla="*/ 2501322 h 2587437"/>
              <a:gd name="T50" fmla="*/ 922369 w 2587436"/>
              <a:gd name="T51" fmla="*/ 2436610 h 2587437"/>
              <a:gd name="T52" fmla="*/ 737501 w 2587436"/>
              <a:gd name="T53" fmla="*/ 2382741 h 2587437"/>
              <a:gd name="T54" fmla="*/ 587371 w 2587436"/>
              <a:gd name="T55" fmla="*/ 2265919 h 2587437"/>
              <a:gd name="T56" fmla="*/ 426346 w 2587436"/>
              <a:gd name="T57" fmla="*/ 2161089 h 2587437"/>
              <a:gd name="T58" fmla="*/ 321515 w 2587436"/>
              <a:gd name="T59" fmla="*/ 2000064 h 2587437"/>
              <a:gd name="T60" fmla="*/ 200768 w 2587436"/>
              <a:gd name="T61" fmla="*/ 1850603 h 2587437"/>
              <a:gd name="T62" fmla="*/ 150825 w 2587436"/>
              <a:gd name="T63" fmla="*/ 1665065 h 2587437"/>
              <a:gd name="T64" fmla="*/ 86113 w 2587436"/>
              <a:gd name="T65" fmla="*/ 1486184 h 2587437"/>
              <a:gd name="T66" fmla="*/ 92010 w 2587436"/>
              <a:gd name="T67" fmla="*/ 1293718 h 2587437"/>
              <a:gd name="T68" fmla="*/ 86114 w 2587436"/>
              <a:gd name="T69" fmla="*/ 1101253 h 2587437"/>
              <a:gd name="T70" fmla="*/ 150825 w 2587436"/>
              <a:gd name="T71" fmla="*/ 922370 h 2587437"/>
              <a:gd name="T72" fmla="*/ 200767 w 2587436"/>
              <a:gd name="T73" fmla="*/ 736833 h 2587437"/>
              <a:gd name="T74" fmla="*/ 321516 w 2587436"/>
              <a:gd name="T75" fmla="*/ 587372 h 2587437"/>
              <a:gd name="T76" fmla="*/ 426347 w 2587436"/>
              <a:gd name="T77" fmla="*/ 426349 h 2587437"/>
              <a:gd name="T78" fmla="*/ 587372 w 2587436"/>
              <a:gd name="T79" fmla="*/ 321517 h 2587437"/>
              <a:gd name="T80" fmla="*/ 736832 w 2587436"/>
              <a:gd name="T81" fmla="*/ 200768 h 2587437"/>
              <a:gd name="T82" fmla="*/ 922370 w 2587436"/>
              <a:gd name="T83" fmla="*/ 150826 h 2587437"/>
              <a:gd name="T84" fmla="*/ 1101686 w 2587436"/>
              <a:gd name="T85" fmla="*/ 86772 h 2587437"/>
              <a:gd name="T86" fmla="*/ 1178351 w 2587436"/>
              <a:gd name="T87" fmla="*/ 781 h 25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5" name="Line 7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1909763" y="2708275"/>
            <a:ext cx="1223962" cy="15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6" name="Rectangle 8"/>
          <p:cNvSpPr>
            <a:spLocks noGrp="1" noChangeArrowheads="1"/>
          </p:cNvSpPr>
          <p:nvPr/>
        </p:nvSpPr>
        <p:spPr bwMode="auto">
          <a:xfrm>
            <a:off x="612775" y="3717925"/>
            <a:ext cx="828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ocean : 海洋</a:t>
            </a:r>
            <a:endParaRPr lang="zh-CN" altLang="en-US" sz="2000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7417" name="Picture 9" descr="W0201207276081949824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925" y="3213100"/>
            <a:ext cx="358933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bldLvl="0" autoUpdateAnimBg="0"/>
      <p:bldP spid="17415" grpId="0" animBg="1"/>
      <p:bldP spid="17416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000" dirty="0">
                <a:latin typeface="Comic Sans MS" panose="030F0702030302020204" pitchFamily="66" charset="0"/>
              </a:rPr>
              <a:t>She looks like her mother.</a:t>
            </a:r>
          </a:p>
          <a:p>
            <a:endParaRPr lang="zh-CN" altLang="en-US" sz="4000" dirty="0">
              <a:latin typeface="Comic Sans MS" panose="030F0702030302020204" pitchFamily="66" charset="0"/>
            </a:endParaRPr>
          </a:p>
          <a:p>
            <a:r>
              <a:rPr lang="zh-CN" altLang="en-US" sz="4000" dirty="0">
                <a:latin typeface="Comic Sans MS" panose="030F0702030302020204" pitchFamily="66" charset="0"/>
              </a:rPr>
              <a:t>He looks like a teacher.</a:t>
            </a:r>
          </a:p>
        </p:txBody>
      </p:sp>
      <p:pic>
        <p:nvPicPr>
          <p:cNvPr id="18436" name="Picture 4" descr="u=1046186851,1052334737&amp;fm=21&amp;gp=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30066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9" name="Picture 3" descr="1559684_12385607400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3068638"/>
            <a:ext cx="4967287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200782317426131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412875"/>
            <a:ext cx="42481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54-110603195948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188913"/>
            <a:ext cx="4032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u=1046186851,1052334737&amp;fm=21&amp;gp=0">
            <a:hlinkClick r:id="rId5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755650" y="5518150"/>
            <a:ext cx="12192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91513" cy="11779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latin typeface="Comic Sans MS" panose="030F0702030302020204" pitchFamily="66" charset="0"/>
              </a:rPr>
              <a:t>It is a large cat. It loves eating meat. It is yellow and lives in Africa.</a:t>
            </a:r>
            <a:endParaRPr lang="zh-CN" altLang="en-US"/>
          </a:p>
        </p:txBody>
      </p:sp>
      <p:sp>
        <p:nvSpPr>
          <p:cNvPr id="20484" name="Rectangle 4"/>
          <p:cNvSpPr>
            <a:spLocks noGrp="1" noChangeArrowheads="1"/>
          </p:cNvSpPr>
          <p:nvPr/>
        </p:nvSpPr>
        <p:spPr bwMode="auto">
          <a:xfrm>
            <a:off x="468313" y="2133600"/>
            <a:ext cx="8291512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>
                <a:latin typeface="Comic Sans MS" panose="030F0702030302020204" pitchFamily="66" charset="0"/>
                <a:ea typeface="幼圆" panose="02010509060101010101" pitchFamily="49" charset="-122"/>
              </a:rPr>
              <a:t>It is also called the "King of the Animals.</a:t>
            </a:r>
            <a:endParaRPr lang="zh-CN" altLang="en-US" sz="200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0485" name="Picture 5" descr="20120531155020_e5ym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4005263"/>
            <a:ext cx="31670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Line 6">
            <a:hlinkClick r:id="rId3" action="ppaction://hlinksldjump"/>
          </p:cNvPr>
          <p:cNvSpPr>
            <a:spLocks noChangeShapeType="1"/>
          </p:cNvSpPr>
          <p:nvPr/>
        </p:nvSpPr>
        <p:spPr bwMode="auto">
          <a:xfrm flipV="1">
            <a:off x="4789488" y="1484313"/>
            <a:ext cx="2232025" cy="158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Line 7">
            <a:hlinkClick r:id="rId4" action="ppaction://hlinksldjump"/>
          </p:cNvPr>
          <p:cNvSpPr>
            <a:spLocks noChangeShapeType="1"/>
          </p:cNvSpPr>
          <p:nvPr/>
        </p:nvSpPr>
        <p:spPr bwMode="auto">
          <a:xfrm>
            <a:off x="4860925" y="2060575"/>
            <a:ext cx="1222375" cy="15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Rectangle 8"/>
          <p:cNvSpPr>
            <a:spLocks noGrp="1" noChangeArrowheads="1"/>
          </p:cNvSpPr>
          <p:nvPr/>
        </p:nvSpPr>
        <p:spPr bwMode="auto">
          <a:xfrm>
            <a:off x="612775" y="3068638"/>
            <a:ext cx="828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love/like + V-ing : 喜欢做某事</a:t>
            </a:r>
            <a:endParaRPr lang="zh-CN" altLang="en-US" sz="200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489" name="Rectangle 9"/>
          <p:cNvSpPr>
            <a:spLocks noGrp="1" noChangeArrowheads="1"/>
          </p:cNvSpPr>
          <p:nvPr/>
        </p:nvSpPr>
        <p:spPr bwMode="auto">
          <a:xfrm>
            <a:off x="612775" y="3717925"/>
            <a:ext cx="828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Africa : 非洲</a:t>
            </a:r>
            <a:endParaRPr lang="zh-CN" altLang="en-US" sz="200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490" name="Line 10">
            <a:hlinkClick r:id="rId4" action="ppaction://hlinksldjump"/>
          </p:cNvPr>
          <p:cNvSpPr>
            <a:spLocks noChangeShapeType="1"/>
          </p:cNvSpPr>
          <p:nvPr/>
        </p:nvSpPr>
        <p:spPr bwMode="auto">
          <a:xfrm>
            <a:off x="1403350" y="2636838"/>
            <a:ext cx="4318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1" name="Line 11">
            <a:hlinkClick r:id="rId5" action="ppaction://hlinksldjump"/>
          </p:cNvPr>
          <p:cNvSpPr>
            <a:spLocks noChangeShapeType="1"/>
          </p:cNvSpPr>
          <p:nvPr/>
        </p:nvSpPr>
        <p:spPr bwMode="auto">
          <a:xfrm>
            <a:off x="2700338" y="2636838"/>
            <a:ext cx="1223962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Line 12">
            <a:hlinkClick r:id="rId6" action="ppaction://hlinksldjump"/>
          </p:cNvPr>
          <p:cNvSpPr>
            <a:spLocks noChangeShapeType="1"/>
          </p:cNvSpPr>
          <p:nvPr/>
        </p:nvSpPr>
        <p:spPr bwMode="auto">
          <a:xfrm>
            <a:off x="4860925" y="2708275"/>
            <a:ext cx="935038" cy="1588"/>
          </a:xfrm>
          <a:prstGeom prst="line">
            <a:avLst/>
          </a:prstGeom>
          <a:noFill/>
          <a:ln w="38100">
            <a:solidFill>
              <a:srgbClr val="FF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3" name="Rectangle 13"/>
          <p:cNvSpPr>
            <a:spLocks noGrp="1" noChangeArrowheads="1"/>
          </p:cNvSpPr>
          <p:nvPr/>
        </p:nvSpPr>
        <p:spPr bwMode="auto">
          <a:xfrm>
            <a:off x="612775" y="4292600"/>
            <a:ext cx="828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king : 国王</a:t>
            </a:r>
            <a:endParaRPr lang="zh-CN" altLang="en-US" sz="200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bldLvl="0" autoUpdateAnimBg="0"/>
      <p:bldP spid="20489" grpId="0" bldLvl="0" autoUpdateAnimBg="0"/>
      <p:bldP spid="20490" grpId="0" animBg="1"/>
      <p:bldP spid="20491" grpId="0" animBg="1"/>
      <p:bldP spid="20492" grpId="0" animBg="1"/>
      <p:bldP spid="20492" grpId="1" animBg="1"/>
      <p:bldP spid="20493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7" name="Picture 3" descr="Redocn_20111007155037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188913"/>
            <a:ext cx="554355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feizhou2_0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828675" y="620713"/>
            <a:ext cx="4752975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nature_hd_best_of_nature_05_9565_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3644900"/>
            <a:ext cx="626586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u=1046186851,1052334737&amp;fm=21&amp;gp=0">
            <a:hlinkClick r:id="rId5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8027988" y="5229225"/>
            <a:ext cx="12192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8710613" cy="2952998"/>
          </a:xfrm>
        </p:spPr>
        <p:txBody>
          <a:bodyPr/>
          <a:lstStyle/>
          <a:p>
            <a:r>
              <a:rPr lang="zh-CN" altLang="en-US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be called 被称为</a:t>
            </a:r>
          </a:p>
          <a:p>
            <a:endParaRPr lang="zh-CN" altLang="en-US" sz="2400" dirty="0">
              <a:latin typeface="Comic Sans MS" panose="030F0702030302020204" pitchFamily="66" charset="0"/>
            </a:endParaRPr>
          </a:p>
          <a:p>
            <a:r>
              <a:rPr lang="zh-CN" altLang="en-US" sz="2400" dirty="0">
                <a:latin typeface="Comic Sans MS" panose="030F0702030302020204" pitchFamily="66" charset="0"/>
              </a:rPr>
              <a:t>This place is called Window of the World.</a:t>
            </a:r>
          </a:p>
          <a:p>
            <a:r>
              <a:rPr lang="zh-CN" altLang="en-US" sz="2400" dirty="0">
                <a:latin typeface="Comic Sans MS" panose="030F0702030302020204" pitchFamily="66" charset="0"/>
              </a:rPr>
              <a:t>These workers are called the best team in the city.</a:t>
            </a:r>
          </a:p>
        </p:txBody>
      </p:sp>
      <p:pic>
        <p:nvPicPr>
          <p:cNvPr id="22532" name="Picture 4" descr="u=1046186851,1052334737&amp;fm=21&amp;gp=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22922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Redocn_20120510140745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620713"/>
            <a:ext cx="30956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20120915161756_hKE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620713"/>
            <a:ext cx="4067175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u=1046186851,1052334737&amp;fm=21&amp;gp=0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669213" y="5373688"/>
            <a:ext cx="12192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35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Let's play a game!</a:t>
            </a:r>
          </a:p>
        </p:txBody>
      </p:sp>
      <p:pic>
        <p:nvPicPr>
          <p:cNvPr id="6147" name="Picture 3" descr="3b87e950352ac65c7ae3a5b4fbf2b21192138a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6373813" y="476250"/>
            <a:ext cx="6372225" cy="4610100"/>
          </a:xfrm>
          <a:noFill/>
        </p:spPr>
      </p:pic>
      <p:pic>
        <p:nvPicPr>
          <p:cNvPr id="6148" name="Picture 4" descr="W02012072760819498249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532813" y="-2763838"/>
            <a:ext cx="4722812" cy="3887788"/>
          </a:xfrm>
          <a:noFill/>
        </p:spPr>
      </p:pic>
      <p:pic>
        <p:nvPicPr>
          <p:cNvPr id="6149" name="Picture 5" descr="19884263408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604250" y="6092825"/>
            <a:ext cx="6443663" cy="4032250"/>
          </a:xfrm>
          <a:noFill/>
        </p:spPr>
      </p:pic>
      <p:pic>
        <p:nvPicPr>
          <p:cNvPr id="6150" name="Picture 6" descr="20120531155020_e5ym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-4500563" y="-3124200"/>
            <a:ext cx="4854576" cy="3643313"/>
          </a:xfrm>
          <a:noFill/>
        </p:spPr>
      </p:pic>
      <p:pic>
        <p:nvPicPr>
          <p:cNvPr id="6151" name="Picture 7" descr="2410564_110807076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913" y="6524625"/>
            <a:ext cx="599916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7655_1280x80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180513" y="908050"/>
            <a:ext cx="59912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30adcbef76094b3682fd6a46a0cc7cd98d109d2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76375" y="-4059238"/>
            <a:ext cx="71659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0130000020119912251827062338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4645025" y="5661025"/>
            <a:ext cx="49561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424862" cy="6264275"/>
          </a:xfrm>
        </p:spPr>
        <p:txBody>
          <a:bodyPr/>
          <a:lstStyle/>
          <a:p>
            <a:pPr marL="466725" indent="-381000">
              <a:buFont typeface="Wingdings" panose="05000000000000000000" pitchFamily="2" charset="2"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(1)Do kangaroos have two strong back legs ?</a:t>
            </a:r>
          </a:p>
          <a:p>
            <a:pPr marL="466725" indent="-381000">
              <a:buFont typeface="Wingdings" panose="05000000000000000000" pitchFamily="2" charset="2"/>
              <a:buNone/>
            </a:pPr>
            <a:endParaRPr lang="en-US" altLang="zh-CN" dirty="0">
              <a:latin typeface="Comic Sans MS" panose="030F0702030302020204" pitchFamily="66" charset="0"/>
            </a:endParaRPr>
          </a:p>
          <a:p>
            <a:pPr marL="466725" indent="-381000">
              <a:buFont typeface="Wingdings" panose="05000000000000000000" pitchFamily="2" charset="2"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(2)What </a:t>
            </a:r>
            <a:r>
              <a:rPr lang="en-US" altLang="zh-CN" dirty="0" err="1">
                <a:latin typeface="Comic Sans MS" panose="030F0702030302020204" pitchFamily="66" charset="0"/>
              </a:rPr>
              <a:t>colour</a:t>
            </a:r>
            <a:r>
              <a:rPr lang="en-US" altLang="zh-CN" dirty="0">
                <a:latin typeface="Comic Sans MS" panose="030F0702030302020204" pitchFamily="66" charset="0"/>
              </a:rPr>
              <a:t> are kangaroos’ hair ?</a:t>
            </a:r>
          </a:p>
          <a:p>
            <a:pPr marL="466725" indent="-381000">
              <a:buFont typeface="Wingdings" panose="05000000000000000000" pitchFamily="2" charset="2"/>
              <a:buNone/>
            </a:pPr>
            <a:endParaRPr lang="en-US" altLang="zh-CN" dirty="0">
              <a:latin typeface="Comic Sans MS" panose="030F0702030302020204" pitchFamily="66" charset="0"/>
            </a:endParaRPr>
          </a:p>
          <a:p>
            <a:pPr marL="466725" indent="-381000">
              <a:buFont typeface="Wingdings" panose="05000000000000000000" pitchFamily="2" charset="2"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(3)What does a starfish look like ?</a:t>
            </a:r>
          </a:p>
          <a:p>
            <a:pPr marL="466725" indent="-381000">
              <a:buFont typeface="Wingdings" panose="05000000000000000000" pitchFamily="2" charset="2"/>
              <a:buNone/>
            </a:pPr>
            <a:endParaRPr lang="en-US" altLang="zh-CN" dirty="0">
              <a:latin typeface="Comic Sans MS" panose="030F0702030302020204" pitchFamily="66" charset="0"/>
            </a:endParaRPr>
          </a:p>
          <a:p>
            <a:pPr marL="466725" indent="-381000">
              <a:buFont typeface="Wingdings" panose="05000000000000000000" pitchFamily="2" charset="2"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(4)What do lions love eating ?</a:t>
            </a:r>
          </a:p>
          <a:p>
            <a:pPr marL="466725" indent="-381000">
              <a:buFont typeface="Wingdings" panose="05000000000000000000" pitchFamily="2" charset="2"/>
              <a:buNone/>
            </a:pPr>
            <a:endParaRPr lang="en-US" altLang="zh-CN" dirty="0">
              <a:latin typeface="Comic Sans MS" panose="030F0702030302020204" pitchFamily="66" charset="0"/>
            </a:endParaRPr>
          </a:p>
          <a:p>
            <a:pPr marL="466725" indent="-381000">
              <a:buFont typeface="Wingdings" panose="05000000000000000000" pitchFamily="2" charset="2"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(5)Where do tigers live in ?</a:t>
            </a:r>
          </a:p>
          <a:p>
            <a:pPr marL="466725" indent="-381000">
              <a:buFont typeface="Wingdings" panose="05000000000000000000" pitchFamily="2" charset="2"/>
              <a:buNone/>
            </a:pPr>
            <a:endParaRPr lang="en-US" altLang="zh-CN" dirty="0">
              <a:latin typeface="Comic Sans MS" panose="030F0702030302020204" pitchFamily="66" charset="0"/>
            </a:endParaRPr>
          </a:p>
          <a:p>
            <a:pPr marL="466725" indent="-381000">
              <a:buFont typeface="Wingdings" panose="05000000000000000000" pitchFamily="2" charset="2"/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(6)What is called the “King of the Animals”?</a:t>
            </a:r>
          </a:p>
          <a:p>
            <a:pPr marL="466725" indent="-381000">
              <a:buFont typeface="Wingdings" panose="05000000000000000000" pitchFamily="2" charset="2"/>
              <a:buNone/>
            </a:pPr>
            <a:endParaRPr lang="en-US" altLang="zh-CN" dirty="0"/>
          </a:p>
          <a:p>
            <a:pPr marL="466725" indent="-381000">
              <a:buFont typeface="Wingdings" panose="05000000000000000000" pitchFamily="2" charset="2"/>
              <a:buNone/>
            </a:pPr>
            <a:endParaRPr lang="en-US" altLang="zh-CN" dirty="0"/>
          </a:p>
        </p:txBody>
      </p:sp>
      <p:sp>
        <p:nvSpPr>
          <p:cNvPr id="24580" name="Rectangle 4"/>
          <p:cNvSpPr>
            <a:spLocks noGrp="1" noChangeArrowheads="1"/>
          </p:cNvSpPr>
          <p:nvPr/>
        </p:nvSpPr>
        <p:spPr bwMode="auto">
          <a:xfrm>
            <a:off x="611188" y="692150"/>
            <a:ext cx="828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Yes, they do.</a:t>
            </a:r>
            <a:endParaRPr lang="en-US" altLang="zh-CN" sz="2800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/>
        </p:nvSpPr>
        <p:spPr bwMode="auto">
          <a:xfrm>
            <a:off x="611188" y="1773238"/>
            <a:ext cx="828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It is brown or grey.</a:t>
            </a:r>
            <a:endParaRPr lang="en-US" altLang="zh-CN" sz="2800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/>
        </p:nvSpPr>
        <p:spPr bwMode="auto">
          <a:xfrm>
            <a:off x="611188" y="2924175"/>
            <a:ext cx="828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It looks like a star.</a:t>
            </a:r>
            <a:endParaRPr lang="en-US" altLang="zh-CN" sz="2800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/>
        </p:nvSpPr>
        <p:spPr bwMode="auto">
          <a:xfrm>
            <a:off x="-1116013" y="4076700"/>
            <a:ext cx="828992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057400" lvl="4" indent="-228600">
              <a:lnSpc>
                <a:spcPct val="90000"/>
              </a:lnSpc>
              <a:spcBef>
                <a:spcPts val="5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They love eating meat.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/>
        </p:nvSpPr>
        <p:spPr bwMode="auto">
          <a:xfrm>
            <a:off x="854075" y="5157788"/>
            <a:ext cx="828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They live in Asia.</a:t>
            </a:r>
            <a:endParaRPr lang="en-US" altLang="zh-CN" sz="2800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585" name="Rectangle 9"/>
          <p:cNvSpPr>
            <a:spLocks noGrp="1" noChangeArrowheads="1"/>
          </p:cNvSpPr>
          <p:nvPr/>
        </p:nvSpPr>
        <p:spPr bwMode="auto">
          <a:xfrm>
            <a:off x="854075" y="6210300"/>
            <a:ext cx="828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57505" indent="-27178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"/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A lion.</a:t>
            </a:r>
            <a:endParaRPr lang="en-US" altLang="zh-CN" sz="2800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utoUpdateAnimBg="0"/>
      <p:bldP spid="24581" grpId="0" bldLvl="0" autoUpdateAnimBg="0"/>
      <p:bldP spid="24582" grpId="0" bldLvl="0" autoUpdateAnimBg="0"/>
      <p:bldP spid="24583" grpId="0" bldLvl="0" autoUpdateAnimBg="0"/>
      <p:bldP spid="24583" grpId="1"/>
      <p:bldP spid="24584" grpId="0" bldLvl="0" autoUpdateAnimBg="0"/>
      <p:bldP spid="24585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26654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Comic Sans MS" panose="030F0702030302020204" pitchFamily="66" charset="0"/>
              </a:rPr>
              <a:t> Let's recite.</a:t>
            </a:r>
            <a:endParaRPr lang="zh-CN" altLang="en-US" dirty="0"/>
          </a:p>
        </p:txBody>
      </p:sp>
      <p:pic>
        <p:nvPicPr>
          <p:cNvPr id="25603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1125538"/>
            <a:ext cx="92900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Jiamin: Let's play a game. Can you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guess</a:t>
            </a:r>
            <a:r>
              <a:rPr lang="zh-CN" altLang="en-US" sz="2800" b="1" dirty="0">
                <a:latin typeface="Comic Sans MS" panose="030F0702030302020204" pitchFamily="66" charset="0"/>
              </a:rPr>
              <a:t> this animal's name? It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  <a:r>
              <a:rPr lang="zh-CN" altLang="en-US" sz="2800" b="1" dirty="0">
                <a:latin typeface="Comic Sans MS" panose="030F0702030302020204" pitchFamily="66" charset="0"/>
              </a:rPr>
              <a:t> two strong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back legs</a:t>
            </a:r>
            <a:r>
              <a:rPr lang="zh-CN" altLang="en-US" sz="2800" b="1" dirty="0">
                <a:latin typeface="Comic Sans MS" panose="030F0702030302020204" pitchFamily="66" charset="0"/>
              </a:rPr>
              <a:t> and can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jump very far</a:t>
            </a:r>
            <a:r>
              <a:rPr lang="zh-CN" altLang="en-US" sz="2800" b="1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Janet: Hmm...that's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difficult</a:t>
            </a:r>
            <a:r>
              <a:rPr lang="zh-CN" altLang="en-US" sz="2800" b="1" dirty="0">
                <a:latin typeface="Comic Sans MS" panose="030F0702030302020204" pitchFamily="66" charset="0"/>
              </a:rPr>
              <a:t>. A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frog</a:t>
            </a:r>
            <a:r>
              <a:rPr lang="zh-CN" altLang="en-US" sz="2800" b="1" dirty="0">
                <a:latin typeface="Comic Sans MS" panose="030F0702030302020204" pitchFamily="66" charset="0"/>
              </a:rPr>
              <a:t>?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Jiamin: </a:t>
            </a:r>
            <a:r>
              <a:rPr lang="en-US" altLang="zh-CN" sz="2800" b="1" dirty="0">
                <a:latin typeface="Comic Sans MS" panose="030F0702030302020204" pitchFamily="66" charset="0"/>
              </a:rPr>
              <a:t>No. It usually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  <a:r>
              <a:rPr lang="en-US" altLang="zh-CN" sz="2800" b="1" dirty="0">
                <a:latin typeface="Comic Sans MS" panose="030F0702030302020204" pitchFamily="66" charset="0"/>
              </a:rPr>
              <a:t> brown or grey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hair</a:t>
            </a:r>
            <a:r>
              <a:rPr lang="en-US" altLang="zh-CN" sz="2800" b="1" dirty="0">
                <a:latin typeface="Comic Sans MS" panose="030F0702030302020204" pitchFamily="66" charset="0"/>
              </a:rPr>
              <a:t> and it</a:t>
            </a:r>
            <a:r>
              <a:rPr lang="en-US" altLang="zh-CN" sz="2800" b="1" dirty="0">
                <a:latin typeface="Arial" panose="020B0604020202020204"/>
              </a:rPr>
              <a:t>’</a:t>
            </a:r>
            <a:r>
              <a:rPr lang="en-US" altLang="zh-CN" sz="2800" b="1" dirty="0">
                <a:latin typeface="Comic Sans MS" panose="030F0702030302020204" pitchFamily="66" charset="0"/>
              </a:rPr>
              <a:t>s from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Australia.</a:t>
            </a:r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endParaRPr lang="zh-CN" altLang="en-US" sz="28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300788" y="1628775"/>
            <a:ext cx="1008062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76600" y="2349500"/>
            <a:ext cx="719138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011863" y="2420938"/>
            <a:ext cx="1655762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0" y="3284538"/>
            <a:ext cx="25908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779838" y="4076700"/>
            <a:ext cx="165735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940425" y="4076700"/>
            <a:ext cx="9366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995738" y="4941888"/>
            <a:ext cx="7207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235825" y="4941888"/>
            <a:ext cx="9366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763713" y="5805488"/>
            <a:ext cx="1512887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 animBg="1" autoUpdateAnimBg="0"/>
      <p:bldP spid="25606" grpId="0" bldLvl="0" animBg="1" autoUpdateAnimBg="0"/>
      <p:bldP spid="25607" grpId="0" bldLvl="0" animBg="1" autoUpdateAnimBg="0"/>
      <p:bldP spid="25608" grpId="0" bldLvl="0" animBg="1" autoUpdateAnimBg="0"/>
      <p:bldP spid="25609" grpId="0" bldLvl="0" animBg="1" autoUpdateAnimBg="0"/>
      <p:bldP spid="25610" grpId="0" bldLvl="0" animBg="1" autoUpdateAnimBg="0"/>
      <p:bldP spid="25611" grpId="0" bldLvl="0" animBg="1" autoUpdateAnimBg="0"/>
      <p:bldP spid="25612" grpId="0" bldLvl="0" animBg="1" autoUpdateAnimBg="0"/>
      <p:bldP spid="25613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26654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recite.</a:t>
            </a:r>
            <a:endParaRPr lang="zh-CN" altLang="en-US"/>
          </a:p>
        </p:txBody>
      </p:sp>
      <p:pic>
        <p:nvPicPr>
          <p:cNvPr id="27651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787400"/>
            <a:ext cx="929005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err="1">
                <a:latin typeface="Comic Sans MS" panose="030F0702030302020204" pitchFamily="66" charset="0"/>
              </a:rPr>
              <a:t>Xiaoling</a:t>
            </a:r>
            <a:r>
              <a:rPr lang="en-US" altLang="zh-CN" sz="2800" b="1" dirty="0">
                <a:latin typeface="Comic Sans MS" panose="030F0702030302020204" pitchFamily="66" charset="0"/>
              </a:rPr>
              <a:t>: That</a:t>
            </a:r>
            <a:r>
              <a:rPr lang="en-US" altLang="zh-CN" sz="2800" b="1" dirty="0">
                <a:latin typeface="Arial" panose="020B0604020202020204"/>
              </a:rPr>
              <a:t>’</a:t>
            </a:r>
            <a:r>
              <a:rPr lang="en-US" altLang="zh-CN" sz="2800" b="1" dirty="0">
                <a:latin typeface="Comic Sans MS" panose="030F0702030302020204" pitchFamily="66" charset="0"/>
              </a:rPr>
              <a:t>s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easy</a:t>
            </a:r>
            <a:r>
              <a:rPr lang="en-US" altLang="zh-CN" sz="2800" b="1" dirty="0">
                <a:latin typeface="Comic Sans MS" panose="030F0702030302020204" pitchFamily="66" charset="0"/>
              </a:rPr>
              <a:t>. It</a:t>
            </a:r>
            <a:r>
              <a:rPr lang="en-US" altLang="zh-CN" sz="2800" b="1" dirty="0">
                <a:latin typeface="Arial" panose="020B0604020202020204"/>
              </a:rPr>
              <a:t>’</a:t>
            </a:r>
            <a:r>
              <a:rPr lang="en-US" altLang="zh-CN" sz="2800" b="1" dirty="0">
                <a:latin typeface="Comic Sans MS" panose="030F0702030302020204" pitchFamily="66" charset="0"/>
              </a:rPr>
              <a:t>s 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kangaroo</a:t>
            </a:r>
            <a:r>
              <a:rPr lang="en-US" altLang="zh-CN" sz="2800" b="1" dirty="0">
                <a:latin typeface="Comic Sans MS" panose="030F0702030302020204" pitchFamily="66" charset="0"/>
              </a:rPr>
              <a:t>. My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turn</a:t>
            </a:r>
            <a:r>
              <a:rPr lang="en-US" altLang="zh-CN" sz="2800" b="1" dirty="0">
                <a:latin typeface="Comic Sans MS" panose="030F0702030302020204" pitchFamily="66" charset="0"/>
              </a:rPr>
              <a:t>. This animal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looks like</a:t>
            </a:r>
            <a:r>
              <a:rPr lang="en-US" altLang="zh-CN" sz="2800" b="1" dirty="0">
                <a:latin typeface="Comic Sans MS" panose="030F0702030302020204" pitchFamily="66" charset="0"/>
              </a:rPr>
              <a:t> a star and it lives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the ocean</a:t>
            </a:r>
            <a:r>
              <a:rPr lang="en-US" altLang="zh-CN" sz="2800" b="1" dirty="0">
                <a:latin typeface="Comic Sans MS" panose="030F0702030302020204" pitchFamily="66" charset="0"/>
              </a:rPr>
              <a:t>. What is it ?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zh-CN" sz="2800" b="1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latin typeface="Comic Sans MS" panose="030F0702030302020204" pitchFamily="66" charset="0"/>
              </a:rPr>
              <a:t>Ben: Is it 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starfish</a:t>
            </a:r>
            <a:r>
              <a:rPr lang="en-US" altLang="zh-CN" sz="2800" b="1" dirty="0">
                <a:latin typeface="Comic Sans MS" panose="030F0702030302020204" pitchFamily="66" charset="0"/>
              </a:rPr>
              <a:t> ?  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 err="1">
                <a:latin typeface="Comic Sans MS" panose="030F0702030302020204" pitchFamily="66" charset="0"/>
              </a:rPr>
              <a:t>Xiaoling</a:t>
            </a:r>
            <a:r>
              <a:rPr lang="en-US" altLang="zh-CN" sz="2800" b="1" dirty="0">
                <a:latin typeface="Comic Sans MS" panose="030F0702030302020204" pitchFamily="66" charset="0"/>
              </a:rPr>
              <a:t>: Yes, it is. You try, Janet.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latin typeface="Comic Sans MS" panose="030F0702030302020204" pitchFamily="66" charset="0"/>
              </a:rPr>
              <a:t>Janet: It is a large cat. It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loves eating</a:t>
            </a:r>
            <a:r>
              <a:rPr lang="en-US" altLang="zh-CN" sz="2800" b="1" dirty="0">
                <a:latin typeface="Comic Sans MS" panose="030F0702030302020204" pitchFamily="66" charset="0"/>
              </a:rPr>
              <a:t> meat. It is yellow and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lives in Africa</a:t>
            </a:r>
            <a:r>
              <a:rPr lang="en-US" altLang="zh-CN" sz="2800" b="1" dirty="0">
                <a:latin typeface="Comic Sans MS" panose="030F0702030302020204" pitchFamily="66" charset="0"/>
              </a:rPr>
              <a:t>. </a:t>
            </a:r>
            <a:endParaRPr lang="en-US" altLang="zh-CN" sz="28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916238" y="1196975"/>
            <a:ext cx="8636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148263" y="1196975"/>
            <a:ext cx="15843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67625" y="1196975"/>
            <a:ext cx="719138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124075" y="2060575"/>
            <a:ext cx="1655763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164388" y="2060575"/>
            <a:ext cx="11525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0" y="2924175"/>
            <a:ext cx="1116013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68538" y="3789363"/>
            <a:ext cx="15113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076825" y="5445125"/>
            <a:ext cx="2087563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051050" y="6308725"/>
            <a:ext cx="2376488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ldLvl="0" animBg="1" autoUpdateAnimBg="0"/>
      <p:bldP spid="27654" grpId="0" bldLvl="0" animBg="1" autoUpdateAnimBg="0"/>
      <p:bldP spid="27655" grpId="0" bldLvl="0" animBg="1" autoUpdateAnimBg="0"/>
      <p:bldP spid="27656" grpId="0" bldLvl="0" animBg="1" autoUpdateAnimBg="0"/>
      <p:bldP spid="27657" grpId="0" bldLvl="0" animBg="1" autoUpdateAnimBg="0"/>
      <p:bldP spid="27658" grpId="0" bldLvl="0" animBg="1" autoUpdateAnimBg="0"/>
      <p:bldP spid="27659" grpId="0" bldLvl="0" animBg="1" autoUpdateAnimBg="0"/>
      <p:bldP spid="27660" grpId="0" bldLvl="0" animBg="1" autoUpdateAnimBg="0"/>
      <p:bldP spid="27661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26654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recite.</a:t>
            </a:r>
            <a:endParaRPr lang="zh-CN" altLang="en-US"/>
          </a:p>
        </p:txBody>
      </p:sp>
      <p:pic>
        <p:nvPicPr>
          <p:cNvPr id="31747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1196975"/>
            <a:ext cx="9290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latin typeface="Comic Sans MS" panose="030F0702030302020204" pitchFamily="66" charset="0"/>
              </a:rPr>
              <a:t>Ben: 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tiger</a:t>
            </a:r>
            <a:r>
              <a:rPr lang="en-US" altLang="zh-CN" sz="2800" b="1" dirty="0">
                <a:latin typeface="Comic Sans MS" panose="030F0702030302020204" pitchFamily="66" charset="0"/>
              </a:rPr>
              <a:t> ?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latin typeface="Comic Sans MS" panose="030F0702030302020204" pitchFamily="66" charset="0"/>
              </a:rPr>
              <a:t>Janet: No. Tigers live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Asia</a:t>
            </a:r>
            <a:r>
              <a:rPr lang="en-US" altLang="zh-CN" sz="2800" b="1" dirty="0">
                <a:latin typeface="Comic Sans MS" panose="030F0702030302020204" pitchFamily="66" charset="0"/>
              </a:rPr>
              <a:t>, not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Africa</a:t>
            </a:r>
            <a:r>
              <a:rPr lang="en-US" altLang="zh-CN" sz="2800" b="1" dirty="0">
                <a:latin typeface="Comic Sans MS" panose="030F0702030302020204" pitchFamily="66" charset="0"/>
              </a:rPr>
              <a:t>. It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altLang="zh-CN" sz="2800" b="1" dirty="0">
                <a:latin typeface="Comic Sans MS" panose="030F0702030302020204" pitchFamily="66" charset="0"/>
              </a:rPr>
              <a:t> also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called</a:t>
            </a:r>
            <a:r>
              <a:rPr lang="en-US" altLang="zh-CN" sz="2800" b="1" dirty="0">
                <a:latin typeface="Comic Sans MS" panose="030F0702030302020204" pitchFamily="66" charset="0"/>
              </a:rPr>
              <a:t> the </a:t>
            </a:r>
            <a:r>
              <a:rPr lang="en-US" altLang="zh-CN" sz="2800" b="1" dirty="0">
                <a:latin typeface="Arial" panose="020B0604020202020204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King </a:t>
            </a:r>
            <a:r>
              <a:rPr lang="en-US" altLang="zh-CN" sz="2800" b="1" dirty="0">
                <a:latin typeface="Comic Sans MS" panose="030F0702030302020204" pitchFamily="66" charset="0"/>
              </a:rPr>
              <a:t>of the Animals</a:t>
            </a:r>
            <a:r>
              <a:rPr lang="en-US" altLang="zh-CN" sz="2800" b="1" dirty="0">
                <a:latin typeface="Arial" panose="020B0604020202020204"/>
              </a:rPr>
              <a:t>”</a:t>
            </a:r>
            <a:r>
              <a:rPr lang="en-US" altLang="zh-CN" sz="2800" b="1" dirty="0">
                <a:latin typeface="Comic Sans MS" panose="030F0702030302020204" pitchFamily="66" charset="0"/>
              </a:rPr>
              <a:t>.  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 err="1">
                <a:latin typeface="Comic Sans MS" panose="030F0702030302020204" pitchFamily="66" charset="0"/>
              </a:rPr>
              <a:t>Jiamin</a:t>
            </a:r>
            <a:r>
              <a:rPr lang="en-US" altLang="zh-CN" sz="2800" b="1" dirty="0">
                <a:latin typeface="Comic Sans MS" panose="030F0702030302020204" pitchFamily="66" charset="0"/>
              </a:rPr>
              <a:t>: I know. 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lion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! 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8636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067175" y="2420938"/>
            <a:ext cx="122555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156325" y="2420938"/>
            <a:ext cx="1223963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101013" y="2492375"/>
            <a:ext cx="576262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27088" y="3284538"/>
            <a:ext cx="11525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916238" y="3357563"/>
            <a:ext cx="7207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348038" y="4149725"/>
            <a:ext cx="7207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ldLvl="0" animBg="1" autoUpdateAnimBg="0"/>
      <p:bldP spid="31750" grpId="0" bldLvl="0" animBg="1" autoUpdateAnimBg="0"/>
      <p:bldP spid="31751" grpId="0" bldLvl="0" animBg="1" autoUpdateAnimBg="0"/>
      <p:bldP spid="31752" grpId="0" bldLvl="0" animBg="1" autoUpdateAnimBg="0"/>
      <p:bldP spid="31753" grpId="0" bldLvl="0" animBg="1" autoUpdateAnimBg="0"/>
      <p:bldP spid="31754" grpId="0" bldLvl="0" animBg="1" autoUpdateAnimBg="0"/>
      <p:bldP spid="31755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b87e950352ac65c7ae3a5b4fbf2b21192138a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692150"/>
            <a:ext cx="5616575" cy="4060825"/>
          </a:xfr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51275" y="5084763"/>
            <a:ext cx="2395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tiger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20120531155020_e5ym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35150" y="333375"/>
            <a:ext cx="5616575" cy="4211638"/>
          </a:xfr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51275" y="5084763"/>
            <a:ext cx="2395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51275" y="5084763"/>
            <a:ext cx="2395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kangaroo</a:t>
            </a:r>
          </a:p>
        </p:txBody>
      </p:sp>
      <p:pic>
        <p:nvPicPr>
          <p:cNvPr id="9220" name="Picture 4" descr="30adcbef76094b3682fd6a46a0cc7cd98d109d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908050"/>
            <a:ext cx="6265862" cy="3524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3" name="Picture 3" descr="W0201207276081949824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476250"/>
            <a:ext cx="4752975" cy="3913188"/>
          </a:xfr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51275" y="5084763"/>
            <a:ext cx="2395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starfish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7" name="Picture 3" descr="19884263408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549275"/>
            <a:ext cx="5976937" cy="3736975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51275" y="5084763"/>
            <a:ext cx="2395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panda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1" name="Picture 3" descr="2410564_110807076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713" y="692150"/>
            <a:ext cx="5688012" cy="3756025"/>
          </a:xfr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51275" y="5084763"/>
            <a:ext cx="2395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elephant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5" name="Picture 3" descr="013000002011991225182706233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620713"/>
            <a:ext cx="5040313" cy="3781425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51275" y="5084763"/>
            <a:ext cx="2395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frog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全屏显示(4:3)</PresentationFormat>
  <Paragraphs>64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华文中宋</vt:lpstr>
      <vt:lpstr>宋体</vt:lpstr>
      <vt:lpstr>微软雅黑</vt:lpstr>
      <vt:lpstr>幼圆</vt:lpstr>
      <vt:lpstr>Arial</vt:lpstr>
      <vt:lpstr>Calibri</vt:lpstr>
      <vt:lpstr>Comic Sans MS</vt:lpstr>
      <vt:lpstr>Wingdings</vt:lpstr>
      <vt:lpstr>WWW.2PPT.COM
</vt:lpstr>
      <vt:lpstr>Unit 3 What animal is it ?</vt:lpstr>
      <vt:lpstr>Let's play a game!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Guess ! Who am I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2015-03-12T12:34:00Z</dcterms:created>
  <dcterms:modified xsi:type="dcterms:W3CDTF">2023-01-16T17:59:30Z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EE423F44AC5C440699A94C34D0ABEA2C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