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69" r:id="rId2"/>
    <p:sldId id="470" r:id="rId3"/>
    <p:sldId id="472" r:id="rId4"/>
    <p:sldId id="473" r:id="rId5"/>
    <p:sldId id="474" r:id="rId6"/>
    <p:sldId id="475" r:id="rId7"/>
    <p:sldId id="476" r:id="rId8"/>
    <p:sldId id="477" r:id="rId9"/>
    <p:sldId id="478" r:id="rId10"/>
    <p:sldId id="479" r:id="rId11"/>
    <p:sldId id="480" r:id="rId12"/>
    <p:sldId id="481" r:id="rId13"/>
    <p:sldId id="482" r:id="rId14"/>
    <p:sldId id="483" r:id="rId15"/>
    <p:sldId id="484" r:id="rId16"/>
    <p:sldId id="485" r:id="rId17"/>
    <p:sldId id="486" r:id="rId18"/>
    <p:sldId id="487" r:id="rId19"/>
    <p:sldId id="488" r:id="rId20"/>
    <p:sldId id="489" r:id="rId21"/>
    <p:sldId id="490" r:id="rId22"/>
    <p:sldId id="491" r:id="rId23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 autoAdjust="0"/>
  </p:normalViewPr>
  <p:slideViewPr>
    <p:cSldViewPr snapToObjects="1">
      <p:cViewPr>
        <p:scale>
          <a:sx n="110" d="100"/>
          <a:sy n="110" d="100"/>
        </p:scale>
        <p:origin x="-1644" y="-8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216024" cy="21602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F725AEDA-E179-4278-998D-D9EC8DB06D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9DD3592-B884-41E4-8897-F333E3FE95D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D2A48B96-639E-45A3-A0BA-2464DFDB1FA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19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3CB2EB5C-97F5-402C-96DD-7B9A5EE2D1D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433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43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E94727A-4D8E-4938-B00E-223E9763F908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277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277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D6A622E-27B1-4AE1-951A-8BE2BEF3C5BC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481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481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B0301A-7321-4DFA-811E-BEA767BDACCB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686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68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2737452-6384-4752-986D-1D1FAEBFE3D3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891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89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C6855A5-6165-481D-A722-D2E8C8CF6024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09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09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386D859-EC1F-436E-852F-137FBF8C79A7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30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30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6B6F3E4-7016-455F-996E-E57AB4CF1CA2}" type="slidenum">
              <a:rPr lang="zh-CN" altLang="en-US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505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505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7D4D967-A5AE-49D9-97DA-BD3B130C054C}" type="slidenum">
              <a:rPr lang="zh-CN" altLang="en-US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710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71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D1DB06D-CC7A-41A2-8658-29A78BF11045}" type="slidenum">
              <a:rPr lang="zh-CN" altLang="en-US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915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91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B176254-D982-4EF3-A5CD-951F00AB3881}" type="slidenum">
              <a:rPr lang="zh-CN" altLang="en-US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120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120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441F611-BE84-469D-AAFB-4F75128438F3}" type="slidenum">
              <a:rPr lang="zh-CN" altLang="en-US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638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638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E5E439A-BE27-4F41-97A6-374FED50C4DA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325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325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035CF4A-3AE0-4588-BD99-F27B72213766}" type="slidenum">
              <a:rPr lang="zh-CN" altLang="en-US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843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843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E69DF26-5920-44EF-B4FC-3B3F55AC3FA3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048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048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A088314-D339-4A9B-B77B-CD39ED3E73EC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253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253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8EE13DF-080B-4236-966E-653929AAA055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457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457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386DB67-4111-4295-9AC1-D645AD3A1FA1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662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662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DE350F0-C9D5-4F23-ABBC-D771F24D627D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867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867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527EC1A-E2AC-49A9-ABA8-AC1999596F8E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072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072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4C51FD1-4B87-4C2F-B151-1957F63A1F9B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D5EFC-B2F9-42CA-9CFA-BE49EFCF3F5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动作按钮: 后退或前一项 11">
            <a:hlinkClick r:id="" action="ppaction://hlinkshowjump?jump=previousslide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3" name="动作按钮: 前进或下一项 12">
            <a:hlinkClick r:id="" action="ppaction://hlinkshowjump?jump=nextslide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4" name="动作按钮: 结束 13">
            <a:hlinkClick r:id="" action="ppaction://hlinkshowjump?jump=endshow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5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83BA4-2DA4-4879-8506-2CD3C48B3C7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3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/>
            </a:p>
          </p:txBody>
        </p:sp>
        <p:grpSp>
          <p:nvGrpSpPr>
            <p:cNvPr id="4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5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/>
                <a:r>
                  <a:rPr lang="zh-CN" altLang="en-US" sz="3300" noProof="1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  <a:endParaRPr lang="zh-CN" altLang="en-US" sz="33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fontAlgn="auto"/>
                <a:r>
                  <a:rPr lang="en-US" altLang="zh-CN" sz="1100" noProof="1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  <a:endParaRPr lang="en-US" altLang="zh-CN" sz="1100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7" name="动作按钮: 后退或前一项 6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grpSp>
        <p:nvGrpSpPr>
          <p:cNvPr id="10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11" name="Diamond 3"/>
            <p:cNvSpPr>
              <a:spLocks noChangeArrowheads="1"/>
            </p:cNvSpPr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rgbClr val="D6DCE5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/>
            </a:p>
          </p:txBody>
        </p:sp>
        <p:sp>
          <p:nvSpPr>
            <p:cNvPr id="12" name="Diamond 4"/>
            <p:cNvSpPr>
              <a:spLocks noChangeArrowheads="1"/>
            </p:cNvSpPr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rgbClr val="D6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/>
            </a:p>
          </p:txBody>
        </p:sp>
      </p:grpSp>
      <p:sp>
        <p:nvSpPr>
          <p:cNvPr id="1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72D4F-7A5A-47CC-906D-70B340CD1FA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42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8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4" name="Diamond 3"/>
              <p:cNvSpPr>
                <a:spLocks noChangeArrowheads="1"/>
              </p:cNvSpPr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rgbClr val="D6DCE5">
                  <a:alpha val="34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  <p:sp>
            <p:nvSpPr>
              <p:cNvPr id="15" name="Diamond 4"/>
              <p:cNvSpPr>
                <a:spLocks noChangeArrowheads="1"/>
              </p:cNvSpPr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</p:grpSp>
        <p:grpSp>
          <p:nvGrpSpPr>
            <p:cNvPr id="9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0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  <p:grpSp>
            <p:nvGrpSpPr>
              <p:cNvPr id="11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2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/>
                  <a:r>
                    <a:rPr lang="zh-CN" altLang="en-US" sz="33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  <a:endParaRPr lang="zh-CN" altLang="en-US" sz="3300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fontAlgn="auto"/>
                  <a:r>
                    <a:rPr lang="en-US" altLang="zh-CN" sz="11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  <a:endParaRPr lang="en-US" altLang="zh-CN" sz="1100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endParaRPr lang="zh-CN" altLang="en-US" noProof="1"/>
          </a:p>
        </p:txBody>
      </p:sp>
      <p:sp>
        <p:nvSpPr>
          <p:cNvPr id="16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90088105-BE20-46F0-AC0E-D5A1D03C98B2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17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8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主文档内容</a:t>
            </a:r>
          </a:p>
        </p:txBody>
      </p:sp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F2BD3-BE3A-4B1E-8D9F-BD02FBA042C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noProof="1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675A2-D7BA-4753-B5A4-8A7EF0E5F3C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2848A45F-8AEA-4C3E-892B-347BC11F8070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1031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fld id="{982F0709-BD9C-4140-BE6B-82D1DFA7CD33}" type="slidenum">
              <a:rPr lang="zh-CN" altLang="en-US" sz="1100">
                <a:latin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3" descr="YR3-4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9532" y="843558"/>
            <a:ext cx="1912144" cy="224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627784" y="1707654"/>
            <a:ext cx="6480720" cy="6394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800" b="1" kern="100" dirty="0">
                <a:latin typeface="+mn-lt"/>
                <a:ea typeface="+mn-ea"/>
                <a:cs typeface="+mn-ea"/>
                <a:sym typeface="+mn-lt"/>
              </a:rPr>
              <a:t>Unit </a:t>
            </a:r>
            <a:r>
              <a:rPr lang="en-US" altLang="zh-CN" sz="2800" b="1" kern="100" dirty="0" smtClean="0"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en-US" altLang="zh-CN" sz="2800" kern="1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800" b="1" dirty="0" smtClean="0">
                <a:latin typeface="+mn-lt"/>
                <a:ea typeface="+mn-ea"/>
                <a:cs typeface="+mn-ea"/>
                <a:sym typeface="+mn-lt"/>
              </a:rPr>
              <a:t>Festivals </a:t>
            </a:r>
            <a:r>
              <a:rPr lang="en-US" altLang="zh-CN" sz="2800" b="1" dirty="0">
                <a:latin typeface="+mn-lt"/>
                <a:ea typeface="+mn-ea"/>
                <a:cs typeface="+mn-ea"/>
                <a:sym typeface="+mn-lt"/>
              </a:rPr>
              <a:t>And Celebrations</a:t>
            </a:r>
            <a:endParaRPr lang="zh-CN" altLang="zh-CN" sz="2800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420" y="4191930"/>
            <a:ext cx="9131581" cy="4235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100" b="1" kern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WWW.PPT818.COM</a:t>
            </a:r>
            <a:endParaRPr lang="en-US" altLang="zh-CN" sz="2100" b="1" kern="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3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en-US" altLang="zh-CN" kern="10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en-US" altLang="zh-CN" b="1" kern="100">
                <a:latin typeface="+mn-lt"/>
                <a:ea typeface="+mn-ea"/>
                <a:cs typeface="+mn-ea"/>
                <a:sym typeface="+mn-lt"/>
              </a:rPr>
              <a:t>Pronunciation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459" name="矩形 11"/>
          <p:cNvSpPr>
            <a:spLocks noChangeArrowheads="1"/>
          </p:cNvSpPr>
          <p:nvPr/>
        </p:nvSpPr>
        <p:spPr bwMode="auto">
          <a:xfrm>
            <a:off x="433388" y="1123950"/>
            <a:ext cx="8428435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(1)The change in the pronunciation of the bold letters.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①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d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uty e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d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ucation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　　　　　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②u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s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e u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s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ually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　　　　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③new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s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new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s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paper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④i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s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i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ss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ue  			⑤las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t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year  		  ⑥i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bed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⑦tho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s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e shirts  		⑧a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s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you see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1"/>
          <p:cNvSpPr>
            <a:spLocks noChangeArrowheads="1"/>
          </p:cNvSpPr>
          <p:nvPr/>
        </p:nvSpPr>
        <p:spPr bwMode="auto">
          <a:xfrm>
            <a:off x="375047" y="681038"/>
            <a:ext cx="8180784" cy="375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(2)The change in the pronunciation of the consonants in the sentences.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①Di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d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you enjoy the holiday?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②Miss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congratulations o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becoming an adult!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③It’ll be too tiring to walk or dance for a long time in tho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s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e shoes.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④I was hoping to hear tha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t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you had a great time throughout.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⑤Children then take part in Easter egg hunts to find the eggs and wi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prizes.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⑥I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Mexico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the Day of the Dead is celebrated between October 31st and November 2nd.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3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语言知识积累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507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表示个人看法的常用表达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1.I think...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2.As far as I am concerned...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3.Personally speaking...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4.As to me...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5.As I see it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...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11"/>
          <p:cNvSpPr>
            <a:spLocks noChangeArrowheads="1"/>
          </p:cNvSpPr>
          <p:nvPr/>
        </p:nvSpPr>
        <p:spPr bwMode="auto">
          <a:xfrm>
            <a:off x="456010" y="1017985"/>
            <a:ext cx="8018859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6.It seems to me that...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7.In my view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...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8.If I may say so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I think...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9.I believe/feel...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10.In my opinion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...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1"/>
          <p:cNvSpPr>
            <a:spLocks noChangeArrowheads="1"/>
          </p:cNvSpPr>
          <p:nvPr/>
        </p:nvSpPr>
        <p:spPr bwMode="auto">
          <a:xfrm>
            <a:off x="251222" y="519113"/>
            <a:ext cx="8428434" cy="43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文化知识习得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555" name="矩形 11"/>
          <p:cNvSpPr>
            <a:spLocks noChangeArrowheads="1"/>
          </p:cNvSpPr>
          <p:nvPr/>
        </p:nvSpPr>
        <p:spPr bwMode="auto">
          <a:xfrm>
            <a:off x="229791" y="1006079"/>
            <a:ext cx="8597503" cy="417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你知道日本的成人节吗？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  	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日本的成人节源于中国古代的成人仪礼，而日本古代的成人仪礼受到过中国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冠礼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的影响，所谓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冠礼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，指男子成年时举行的一种加冠的礼仪。从加冠这天起，冠者便被社会承认为已经成年。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2018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年日本将法定成年年龄从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20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岁下调至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18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岁。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里约热内卢狂欢节知多少？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	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巴西里约热内卢狂欢节开幕当天，里约热内卢市市长在市长官邸，亲手将城门的金钥匙交给“狂欢国王”，象征着一年一度的狂欢节正式开始。自此，在长达一周的狂欢节中，整个里约热内卢城都要由“狂欢国王”“统治”，全体市民将按照自己的方式尽情狂欢。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矩形 11"/>
          <p:cNvSpPr>
            <a:spLocks noChangeArrowheads="1"/>
          </p:cNvSpPr>
          <p:nvPr/>
        </p:nvSpPr>
        <p:spPr bwMode="auto">
          <a:xfrm>
            <a:off x="207169" y="519113"/>
            <a:ext cx="8428435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学习策略形成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603" name="矩形 11"/>
          <p:cNvSpPr>
            <a:spLocks noChangeArrowheads="1"/>
          </p:cNvSpPr>
          <p:nvPr/>
        </p:nvSpPr>
        <p:spPr bwMode="auto">
          <a:xfrm>
            <a:off x="410766" y="951310"/>
            <a:ext cx="8428434" cy="84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学会用不同句式表达个人观点。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学会英语发音中的音变现象，并能灵活掌握。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11"/>
          <p:cNvSpPr>
            <a:spLocks noChangeArrowheads="1"/>
          </p:cNvSpPr>
          <p:nvPr/>
        </p:nvSpPr>
        <p:spPr bwMode="auto">
          <a:xfrm>
            <a:off x="207169" y="1882379"/>
            <a:ext cx="8428435" cy="43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音</a:t>
            </a:r>
            <a:r>
              <a:rPr lang="zh-CN" altLang="zh-CN" kern="100">
                <a:latin typeface="+mn-lt"/>
                <a:ea typeface="+mn-ea"/>
                <a:cs typeface="+mn-ea"/>
                <a:sym typeface="+mn-lt"/>
              </a:rPr>
              <a:t>的同化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892" name="矩形 11"/>
          <p:cNvSpPr>
            <a:spLocks noChangeArrowheads="1"/>
          </p:cNvSpPr>
          <p:nvPr/>
        </p:nvSpPr>
        <p:spPr bwMode="auto">
          <a:xfrm>
            <a:off x="410766" y="2314575"/>
            <a:ext cx="8428434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音的同化也是一种连读的现象，两个词之间非常平滑的过渡，导致一个音受临音影响而变化。主要是以下三种方式：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辅音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[d]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与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[j]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相邻时，被同化为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[dʒ]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Would you...?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辅音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[t]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与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[j]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相邻时，被同化为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[t∫]: Can’t you...?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3.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辅音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[s]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与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[j]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相邻时，被同化为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[∫]: Miss you</a:t>
            </a:r>
            <a:endParaRPr lang="zh-CN" altLang="zh-CN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11"/>
          <p:cNvSpPr>
            <a:spLocks noChangeArrowheads="1"/>
          </p:cNvSpPr>
          <p:nvPr/>
        </p:nvSpPr>
        <p:spPr bwMode="auto">
          <a:xfrm>
            <a:off x="302419" y="573882"/>
            <a:ext cx="8428435" cy="43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失音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938" name="矩形 11"/>
          <p:cNvSpPr>
            <a:spLocks noChangeArrowheads="1"/>
          </p:cNvSpPr>
          <p:nvPr/>
        </p:nvSpPr>
        <p:spPr bwMode="auto">
          <a:xfrm>
            <a:off x="359569" y="1059656"/>
            <a:ext cx="8428435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规则：辅音爆破音或摩擦音后面跟的是爆破音、破擦音和摩擦音等，前面的辅音要失去爆破。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Si</a:t>
            </a:r>
            <a:r>
              <a:rPr lang="en-US" altLang="zh-CN" b="1">
                <a:latin typeface="+mn-lt"/>
                <a:ea typeface="+mn-ea"/>
                <a:cs typeface="+mn-ea"/>
                <a:sym typeface="+mn-lt"/>
              </a:rPr>
              <a:t>t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 down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Contac</a:t>
            </a:r>
            <a:r>
              <a:rPr lang="en-US" altLang="zh-CN" b="1">
                <a:latin typeface="+mn-lt"/>
                <a:ea typeface="+mn-ea"/>
                <a:cs typeface="+mn-ea"/>
                <a:sym typeface="+mn-lt"/>
              </a:rPr>
              <a:t>t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 lens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Bi</a:t>
            </a:r>
            <a:r>
              <a:rPr lang="en-US" altLang="zh-CN" b="1">
                <a:latin typeface="+mn-lt"/>
                <a:ea typeface="+mn-ea"/>
                <a:cs typeface="+mn-ea"/>
                <a:sym typeface="+mn-lt"/>
              </a:rPr>
              <a:t>g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 cake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Da</a:t>
            </a:r>
            <a:r>
              <a:rPr lang="en-US" altLang="zh-CN" b="1">
                <a:latin typeface="+mn-lt"/>
                <a:ea typeface="+mn-ea"/>
                <a:cs typeface="+mn-ea"/>
                <a:sym typeface="+mn-lt"/>
              </a:rPr>
              <a:t>d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 told me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Hu</a:t>
            </a:r>
            <a:r>
              <a:rPr lang="en-US" altLang="zh-CN" b="1">
                <a:latin typeface="+mn-lt"/>
                <a:ea typeface="+mn-ea"/>
                <a:cs typeface="+mn-ea"/>
                <a:sym typeface="+mn-lt"/>
              </a:rPr>
              <a:t>g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e change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Goo</a:t>
            </a:r>
            <a:r>
              <a:rPr lang="en-US" altLang="zh-CN" b="1">
                <a:latin typeface="+mn-lt"/>
                <a:ea typeface="+mn-ea"/>
                <a:cs typeface="+mn-ea"/>
                <a:sym typeface="+mn-lt"/>
              </a:rPr>
              <a:t>d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 night </a:t>
            </a:r>
            <a:endParaRPr lang="zh-CN" altLang="zh-CN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1"/>
          <p:cNvSpPr>
            <a:spLocks noChangeArrowheads="1"/>
          </p:cNvSpPr>
          <p:nvPr/>
        </p:nvSpPr>
        <p:spPr bwMode="auto">
          <a:xfrm>
            <a:off x="251222" y="897732"/>
            <a:ext cx="8428434" cy="43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dress 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en-US" altLang="zh-CN" b="1" kern="100" dirty="0" err="1">
                <a:latin typeface="+mn-lt"/>
                <a:ea typeface="+mn-ea"/>
                <a:cs typeface="+mn-ea"/>
                <a:sym typeface="+mn-lt"/>
              </a:rPr>
              <a:t>sb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 up 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穿上盛装；装扮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603" name="矩形 11"/>
          <p:cNvSpPr>
            <a:spLocks noChangeArrowheads="1"/>
          </p:cNvSpPr>
          <p:nvPr/>
        </p:nvSpPr>
        <p:spPr bwMode="auto">
          <a:xfrm>
            <a:off x="454819" y="1329929"/>
            <a:ext cx="8428435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dress up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 in carnival costumes (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教材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P</a:t>
            </a:r>
            <a:r>
              <a:rPr lang="en-US" altLang="zh-CN" baseline="-25000" dirty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穿上狂欢节的服装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[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短语记牢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]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　记牢下列短语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dress up  as... 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 装扮成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……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；打扮成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dress  oneself  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自己穿衣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be dressed in  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穿着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……(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表示穿的状态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)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1987" name="Picture 2" descr="Step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222" y="465535"/>
            <a:ext cx="567094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11"/>
          <p:cNvSpPr>
            <a:spLocks noChangeArrowheads="1"/>
          </p:cNvSpPr>
          <p:nvPr/>
        </p:nvSpPr>
        <p:spPr bwMode="auto">
          <a:xfrm>
            <a:off x="375047" y="609600"/>
            <a:ext cx="8180784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①It is now a children’s festival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when they can 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dress up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and go to their 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neighbours’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homes to ask for sweets.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如今它成了孩子们的节日，这天他们可以乔装打扮，上邻居家要糖果吃。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②We are supposed to 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dress up as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movie characters for the party; what a good idea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！我们在晚会上要装扮成电影中的角色，这是一个多么好的主意啊！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③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Dressed in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a red coat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she looks more beautiful.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穿着红色的外衣，她看上去更漂亮了。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④The little boy is too young to 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dress himself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这个小男孩太小，不会给自己穿衣服。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11"/>
          <p:cNvSpPr>
            <a:spLocks noChangeArrowheads="1"/>
          </p:cNvSpPr>
          <p:nvPr/>
        </p:nvSpPr>
        <p:spPr bwMode="auto">
          <a:xfrm>
            <a:off x="292894" y="670322"/>
            <a:ext cx="8345091" cy="43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[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巩固内化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]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　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627" name="矩形 11"/>
          <p:cNvSpPr>
            <a:spLocks noChangeArrowheads="1"/>
          </p:cNvSpPr>
          <p:nvPr/>
        </p:nvSpPr>
        <p:spPr bwMode="auto">
          <a:xfrm>
            <a:off x="263129" y="1113235"/>
            <a:ext cx="8512969" cy="251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单句语法填空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补全句子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①In my city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all children played this game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and they dressed up  __________ cowboys.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②The girl next to you  ____________(dress) in blue.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③I’d like you  _______________ for my birthday party tonight.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今晚我希望你为我的生日派对打扮打扮。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40141" y="1545432"/>
            <a:ext cx="37414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as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38426" y="1977629"/>
            <a:ext cx="123328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is dressed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22872" y="2365773"/>
            <a:ext cx="137723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to dress up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4"/>
          <p:cNvSpPr>
            <a:spLocks noChangeArrowheads="1"/>
          </p:cNvSpPr>
          <p:nvPr/>
        </p:nvSpPr>
        <p:spPr bwMode="auto">
          <a:xfrm>
            <a:off x="2895742" y="557781"/>
            <a:ext cx="3639459" cy="43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主题语境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人与社会之传统节日</a:t>
            </a:r>
          </a:p>
        </p:txBody>
      </p:sp>
      <p:sp>
        <p:nvSpPr>
          <p:cNvPr id="2" name="矩形 6"/>
          <p:cNvSpPr>
            <a:spLocks noChangeArrowheads="1"/>
          </p:cNvSpPr>
          <p:nvPr/>
        </p:nvSpPr>
        <p:spPr bwMode="auto">
          <a:xfrm>
            <a:off x="357188" y="1138238"/>
            <a:ext cx="8429625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【语境概说】 本单元的主题语境为人与社会中的传统节日，该主题语境主要包括与传统节日相关的文化习俗、节日渊源、庆祝活动、个人经历等。本单元主要涉及节日渊源、庆祝活动和个人经历。该主题与学生生活密切相关，在此主题意义的引领下，有助于整合传统节日方面的学习内容，促进学生语言能力、文化意识、思维品质和学习能力的整合发展。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11"/>
          <p:cNvSpPr>
            <a:spLocks noChangeArrowheads="1"/>
          </p:cNvSpPr>
          <p:nvPr/>
        </p:nvSpPr>
        <p:spPr bwMode="auto">
          <a:xfrm>
            <a:off x="240507" y="681038"/>
            <a:ext cx="8428435" cy="126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2.congratulation </a:t>
            </a:r>
            <a:r>
              <a:rPr lang="en-US" altLang="zh-CN" b="1" i="1" kern="100" dirty="0"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祝贺；恭喜　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congratulate </a:t>
            </a:r>
            <a:r>
              <a:rPr lang="en-US" altLang="zh-CN" b="1" i="1" kern="100" dirty="0" err="1">
                <a:latin typeface="+mn-lt"/>
                <a:ea typeface="+mn-ea"/>
                <a:cs typeface="+mn-ea"/>
                <a:sym typeface="+mn-lt"/>
              </a:rPr>
              <a:t>vt</a:t>
            </a:r>
            <a:r>
              <a:rPr lang="en-US" altLang="zh-CN" b="1" kern="100" dirty="0" err="1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向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某人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道贺；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因某事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为自己感到自豪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indent="-323850" algn="just">
              <a:lnSpc>
                <a:spcPct val="150000"/>
              </a:lnSpc>
              <a:tabLst>
                <a:tab pos="2025015" algn="l"/>
              </a:tabLst>
              <a:defRPr/>
            </a:pP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130" name="矩形 11"/>
          <p:cNvSpPr>
            <a:spLocks noChangeArrowheads="1"/>
          </p:cNvSpPr>
          <p:nvPr/>
        </p:nvSpPr>
        <p:spPr bwMode="auto">
          <a:xfrm>
            <a:off x="439342" y="1491854"/>
            <a:ext cx="8345090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receive </a:t>
            </a:r>
            <a:r>
              <a:rPr lang="en-US" altLang="zh-CN" b="1">
                <a:latin typeface="+mn-lt"/>
                <a:ea typeface="+mn-ea"/>
                <a:cs typeface="+mn-ea"/>
                <a:sym typeface="+mn-lt"/>
              </a:rPr>
              <a:t>congratulations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 from...(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教材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P</a:t>
            </a:r>
            <a:r>
              <a:rPr lang="en-US" altLang="zh-CN" baseline="-2500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接受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……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的祝贺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[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合作探究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]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　体会黑体部分的用法和意义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①</a:t>
            </a:r>
            <a:r>
              <a:rPr lang="en-US" altLang="zh-CN" b="1">
                <a:latin typeface="+mn-lt"/>
                <a:ea typeface="+mn-ea"/>
                <a:cs typeface="+mn-ea"/>
                <a:sym typeface="+mn-lt"/>
              </a:rPr>
              <a:t>Congratulations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！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We are pleased to tell you that you have won the high school speaking competition about new Tangshan.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____________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！我们很高兴地告诉你，你已经赢得了以新唐山为主题的高中组演讲比赛。</a:t>
            </a:r>
          </a:p>
        </p:txBody>
      </p:sp>
      <p:sp>
        <p:nvSpPr>
          <p:cNvPr id="4" name="矩形 3"/>
          <p:cNvSpPr/>
          <p:nvPr/>
        </p:nvSpPr>
        <p:spPr>
          <a:xfrm>
            <a:off x="759619" y="3164682"/>
            <a:ext cx="83099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恭喜你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11"/>
          <p:cNvSpPr>
            <a:spLocks noChangeArrowheads="1"/>
          </p:cNvSpPr>
          <p:nvPr/>
        </p:nvSpPr>
        <p:spPr bwMode="auto">
          <a:xfrm>
            <a:off x="375047" y="834628"/>
            <a:ext cx="8180784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②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We 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sent our congratulations to her on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passing the exam.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We 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congratulated her on/upon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passing the exam.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她通过了考试，我们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____________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[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自主发现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]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③Congratulations! 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恭喜！祝贺！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常以复数形式出现，用以向某人祝贺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)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④offer/send congratulations  ________ 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sb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________ 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sth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向某人祝贺某事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⑤congratulate 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sb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____________ (doing) 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sth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就某事向某人祝贺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53878" y="1696642"/>
            <a:ext cx="152349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向她表示祝贺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49241" y="2950369"/>
            <a:ext cx="37061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to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45819" y="2938463"/>
            <a:ext cx="42864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on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50319" y="3349229"/>
            <a:ext cx="42864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on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11"/>
          <p:cNvSpPr>
            <a:spLocks noChangeArrowheads="1"/>
          </p:cNvSpPr>
          <p:nvPr/>
        </p:nvSpPr>
        <p:spPr bwMode="auto">
          <a:xfrm>
            <a:off x="302419" y="789385"/>
            <a:ext cx="8428435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[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巩固内化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]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　单句语法填空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①________________(congratulate) on your 50th wedding anniversary!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②I congratulate you  ____________ what you have achieved.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[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思考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]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　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congratulate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和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celebrate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有什么区别？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________________________________________________________________________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________________________________________________________________________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38175" y="1253729"/>
            <a:ext cx="190981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Congratulations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84885" y="1653779"/>
            <a:ext cx="42864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on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9569" y="2378869"/>
            <a:ext cx="8261747" cy="851130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congratulate“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祝贺，道贺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，宾语是指人的名词，不是指物的名词；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celebrate“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庆祝，庆贺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，宾语往往是表示活动的名词。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YR3-4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11510"/>
            <a:ext cx="8117681" cy="191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251520" y="2440179"/>
            <a:ext cx="8424936" cy="228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The ceaseless drizzle drips all the dismal day</a:t>
            </a: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so broken-hearted fares the traveler on the way.</a:t>
            </a: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清明时节雨纷纷，路上行人欲断魂。</a:t>
            </a:r>
            <a:endParaRPr lang="zh-CN" altLang="zh-CN" sz="7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People are especially happy at happy events</a:t>
            </a: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especially in the Mid-Autumn Festival.</a:t>
            </a: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人逢喜事尤其乐，月到中秋分外明。</a:t>
            </a:r>
            <a:endParaRPr lang="zh-CN" altLang="zh-CN" sz="7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Wish us a long life to share the beauty of this graceful moonlight</a:t>
            </a: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even thousands miles apart.</a:t>
            </a: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但愿人长久，千里共婵娟</a:t>
            </a:r>
            <a:r>
              <a:rPr lang="zh-CN" altLang="zh-CN" sz="1600" kern="100" dirty="0" smtClean="0">
                <a:latin typeface="+mn-lt"/>
                <a:ea typeface="+mn-ea"/>
                <a:cs typeface="+mn-ea"/>
                <a:sym typeface="+mn-lt"/>
              </a:rPr>
              <a:t>。</a:t>
            </a:r>
            <a:endParaRPr lang="zh-CN" altLang="zh-CN" sz="700" kern="1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1"/>
          <p:cNvSpPr>
            <a:spLocks noChangeArrowheads="1"/>
          </p:cNvSpPr>
          <p:nvPr/>
        </p:nvSpPr>
        <p:spPr bwMode="auto">
          <a:xfrm>
            <a:off x="373857" y="411957"/>
            <a:ext cx="8428435" cy="55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b="1" kern="100" dirty="0">
                <a:latin typeface="+mn-lt"/>
                <a:ea typeface="+mn-ea"/>
                <a:cs typeface="+mn-ea"/>
                <a:sym typeface="+mn-lt"/>
              </a:rPr>
              <a:t>Section Ⅰ</a:t>
            </a:r>
            <a:r>
              <a:rPr lang="zh-CN" altLang="zh-CN" sz="2400" kern="100" dirty="0">
                <a:latin typeface="+mn-lt"/>
                <a:ea typeface="+mn-ea"/>
                <a:cs typeface="+mn-ea"/>
                <a:sym typeface="+mn-lt"/>
              </a:rPr>
              <a:t>　</a:t>
            </a:r>
            <a:r>
              <a:rPr lang="en-US" altLang="zh-CN" sz="2400" b="1" kern="100" dirty="0">
                <a:latin typeface="+mn-lt"/>
                <a:ea typeface="+mn-ea"/>
                <a:cs typeface="+mn-ea"/>
                <a:sym typeface="+mn-lt"/>
              </a:rPr>
              <a:t>Listening and Speaking</a:t>
            </a:r>
            <a:endParaRPr lang="zh-CN" altLang="zh-CN" sz="2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291" name="矩形 11"/>
          <p:cNvSpPr>
            <a:spLocks noChangeArrowheads="1"/>
          </p:cNvSpPr>
          <p:nvPr/>
        </p:nvSpPr>
        <p:spPr bwMode="auto">
          <a:xfrm>
            <a:off x="240507" y="2301479"/>
            <a:ext cx="8428435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1.Translate the following words and phrases.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①lantern </a:t>
            </a:r>
            <a:r>
              <a:rPr lang="en-US" altLang="zh-CN" i="1" kern="100" dirty="0"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　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	____________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　　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②carnival </a:t>
            </a:r>
            <a:r>
              <a:rPr lang="en-US" altLang="zh-CN" i="1" kern="100" dirty="0"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 　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	________________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③dress (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sb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) up    	________________  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④march </a:t>
            </a:r>
            <a:r>
              <a:rPr lang="en-US" altLang="zh-CN" i="1" kern="100" dirty="0">
                <a:latin typeface="+mn-lt"/>
                <a:ea typeface="+mn-ea"/>
                <a:cs typeface="+mn-ea"/>
                <a:sym typeface="+mn-lt"/>
              </a:rPr>
              <a:t>vi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.&amp; </a:t>
            </a:r>
            <a:r>
              <a:rPr lang="en-US" altLang="zh-CN" i="1" kern="100" dirty="0"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  	_____________________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5363" name="Picture 4" descr="听说一体突破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935" y="1176338"/>
            <a:ext cx="8709422" cy="54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Step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8" y="1860948"/>
            <a:ext cx="5630466" cy="32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433638" y="2765823"/>
            <a:ext cx="129266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灯笼；提灯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78869" y="3175398"/>
            <a:ext cx="175432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狂欢节；嘉年华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80060" y="3586163"/>
            <a:ext cx="175432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穿上盛装；装扮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68153" y="4007644"/>
            <a:ext cx="244682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行进；前进；示威游行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1"/>
          <p:cNvSpPr>
            <a:spLocks noChangeArrowheads="1"/>
          </p:cNvSpPr>
          <p:nvPr/>
        </p:nvSpPr>
        <p:spPr bwMode="auto">
          <a:xfrm>
            <a:off x="334566" y="681038"/>
            <a:ext cx="8261747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⑤congratulation </a:t>
            </a:r>
            <a:r>
              <a:rPr lang="en-US" altLang="zh-CN" i="1" kern="100" dirty="0"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  	____________  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⑥riddle </a:t>
            </a:r>
            <a:r>
              <a:rPr lang="en-US" altLang="zh-CN" i="1" kern="100" dirty="0"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  		________________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⑦ceremony </a:t>
            </a:r>
            <a:r>
              <a:rPr lang="en-US" altLang="zh-CN" i="1" kern="100" dirty="0"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  	____________  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⑧samba </a:t>
            </a:r>
            <a:r>
              <a:rPr lang="en-US" altLang="zh-CN" i="1" kern="100" dirty="0"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  		__________________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⑨make-up </a:t>
            </a:r>
            <a:r>
              <a:rPr lang="en-US" altLang="zh-CN" i="1" kern="100" dirty="0"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 	 	____________  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⑩after all    		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⑪costume </a:t>
            </a:r>
            <a:r>
              <a:rPr lang="en-US" altLang="zh-CN" i="1" kern="100" dirty="0"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  	______________________________ 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⑫congratulate </a:t>
            </a:r>
            <a:r>
              <a:rPr lang="en-US" altLang="zh-CN" i="1" kern="100" dirty="0" err="1">
                <a:latin typeface="+mn-lt"/>
                <a:ea typeface="+mn-ea"/>
                <a:cs typeface="+mn-ea"/>
                <a:sym typeface="+mn-lt"/>
              </a:rPr>
              <a:t>vt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 	____________________________________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12219" y="725092"/>
            <a:ext cx="129266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祝贺；恭喜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55069" y="1156098"/>
            <a:ext cx="175432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谜语；神秘事件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97932" y="1556148"/>
            <a:ext cx="129266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典礼；仪式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87216" y="1966913"/>
            <a:ext cx="198515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桑巴舞；桑巴舞曲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12207" y="2376488"/>
            <a:ext cx="152349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化妆品；性格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65785" y="2787254"/>
            <a:ext cx="152349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毕竟；别忘了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65785" y="3198019"/>
            <a:ext cx="352404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某地或某历史时期的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服装；戏装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65785" y="3618310"/>
            <a:ext cx="413959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向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某人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道贺；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因某事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为自己感到自豪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1"/>
          <p:cNvSpPr>
            <a:spLocks noChangeArrowheads="1"/>
          </p:cNvSpPr>
          <p:nvPr/>
        </p:nvSpPr>
        <p:spPr bwMode="auto">
          <a:xfrm>
            <a:off x="251222" y="497682"/>
            <a:ext cx="8428434" cy="84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2.Brainstorming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There are many different festivals in our 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country.Which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festivals do you like?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458" name="矩形 11"/>
          <p:cNvSpPr>
            <a:spLocks noChangeArrowheads="1"/>
          </p:cNvSpPr>
          <p:nvPr/>
        </p:nvSpPr>
        <p:spPr bwMode="auto">
          <a:xfrm>
            <a:off x="413147" y="3359944"/>
            <a:ext cx="8428434" cy="126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________________________________________________________________________</a:t>
            </a: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________________________________________________________________________</a:t>
            </a: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________________________________________________________________________</a:t>
            </a:r>
            <a:endParaRPr lang="zh-CN" altLang="zh-CN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9459" name="Picture 4" descr="YR3-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0010" y="1415654"/>
            <a:ext cx="4572000" cy="181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67917" y="3275410"/>
            <a:ext cx="8098631" cy="1314450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Spring Festival (Chinese New Year)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the Lantern Festival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Tomb-Sweeping Festival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Chinese Youth Day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the Dragon Boat Festival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Mid-Autumn (Moon) Festival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Double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－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Ninth Day... 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1"/>
          <p:cNvSpPr>
            <a:spLocks noChangeArrowheads="1"/>
          </p:cNvSpPr>
          <p:nvPr/>
        </p:nvSpPr>
        <p:spPr bwMode="auto">
          <a:xfrm>
            <a:off x="251222" y="1472803"/>
            <a:ext cx="8428434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4.Finish Ex.1 on Page 2.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5.Try to translate the sentence in various ways.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我认为我们应该保护好我们的环境。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①_________________________________________________________________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②_________________________________________________________________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③_________________________________________________________________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④_________________________________________________________________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11"/>
          <p:cNvSpPr>
            <a:spLocks noChangeArrowheads="1"/>
          </p:cNvSpPr>
          <p:nvPr/>
        </p:nvSpPr>
        <p:spPr bwMode="auto">
          <a:xfrm>
            <a:off x="251222" y="561975"/>
            <a:ext cx="8428434" cy="85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3.Look at the pictures on Page 2 and tell your classmates what festivals they </a:t>
            </a:r>
            <a:r>
              <a:rPr lang="en-US" altLang="zh-CN" kern="100">
                <a:latin typeface="+mn-lt"/>
                <a:ea typeface="+mn-ea"/>
                <a:cs typeface="+mn-ea"/>
                <a:sym typeface="+mn-lt"/>
              </a:rPr>
              <a:t>are.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507" name="矩形 11"/>
          <p:cNvSpPr>
            <a:spLocks noChangeArrowheads="1"/>
          </p:cNvSpPr>
          <p:nvPr/>
        </p:nvSpPr>
        <p:spPr bwMode="auto">
          <a:xfrm>
            <a:off x="413147" y="1048941"/>
            <a:ext cx="8428434" cy="43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________________________________________________________________________</a:t>
            </a:r>
            <a:endParaRPr lang="zh-CN" altLang="zh-CN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7916" y="983457"/>
            <a:ext cx="7362825" cy="435632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Chinese Lantern Festival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Coming-of-age Day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Rio Carnival 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1609" y="2625329"/>
            <a:ext cx="4880119" cy="43582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I think we should protect our environment.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08435" y="3143251"/>
            <a:ext cx="510627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I believe we should protect our environment.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19150" y="3576638"/>
            <a:ext cx="588359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In my opinion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we should protect our environment.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7485" y="3996929"/>
            <a:ext cx="553093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In my view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we should protect our environment.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1"/>
          <p:cNvSpPr>
            <a:spLocks noChangeArrowheads="1"/>
          </p:cNvSpPr>
          <p:nvPr/>
        </p:nvSpPr>
        <p:spPr bwMode="auto">
          <a:xfrm>
            <a:off x="251222" y="951310"/>
            <a:ext cx="8428434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1.Finish Ex.2 on Page 2.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2.Finish Ex.3 on Page 3.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3.Finish Ex.4 on Page 3.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3554" name="Picture 4" descr="Step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8" y="519113"/>
            <a:ext cx="5670947" cy="32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11"/>
          <p:cNvSpPr>
            <a:spLocks noChangeArrowheads="1"/>
          </p:cNvSpPr>
          <p:nvPr/>
        </p:nvSpPr>
        <p:spPr bwMode="auto">
          <a:xfrm>
            <a:off x="251222" y="897732"/>
            <a:ext cx="8428434" cy="43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Speaking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—Finish Ex.5 on Page 3 by following the example.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435" name="矩形 11"/>
          <p:cNvSpPr>
            <a:spLocks noChangeArrowheads="1"/>
          </p:cNvSpPr>
          <p:nvPr/>
        </p:nvSpPr>
        <p:spPr bwMode="auto">
          <a:xfrm>
            <a:off x="433388" y="1340644"/>
            <a:ext cx="8428435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405130" indent="-4051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I think the Rio Carnival would be the most 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exciting.After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all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as you know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I love to dance.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405130" indent="-4051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I love dancing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too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but I’m not sure I’d enjoy it in such hot weather.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405130" indent="-4051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So which festival do you like best?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405130" indent="-4051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I like All Fools’ 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Day.On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that day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people play all kinds of tricks on others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and the one easily taken in is called April fool.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405130" indent="-4051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April fool!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405130" indent="-4051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April the first is 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coming.Be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careful! 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5603" name="Picture 4" descr="Step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92" y="465535"/>
            <a:ext cx="566975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5ykqz1xa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1288</Words>
  <Application>Microsoft Office PowerPoint</Application>
  <PresentationFormat>全屏显示(16:9)</PresentationFormat>
  <Paragraphs>175</Paragraphs>
  <Slides>22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华文中宋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2023-01-16T17:59:35Z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D3DAB10B723740FF8C73311A6493505D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