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4" r:id="rId6"/>
    <p:sldId id="360" r:id="rId7"/>
    <p:sldId id="266" r:id="rId8"/>
    <p:sldId id="362" r:id="rId9"/>
    <p:sldId id="365" r:id="rId10"/>
    <p:sldId id="377" r:id="rId11"/>
    <p:sldId id="366" r:id="rId12"/>
    <p:sldId id="369" r:id="rId13"/>
    <p:sldId id="332" r:id="rId14"/>
    <p:sldId id="370" r:id="rId15"/>
    <p:sldId id="333" r:id="rId16"/>
    <p:sldId id="334" r:id="rId17"/>
    <p:sldId id="335" r:id="rId18"/>
    <p:sldId id="371" r:id="rId19"/>
    <p:sldId id="372" r:id="rId20"/>
    <p:sldId id="338" r:id="rId21"/>
    <p:sldId id="339" r:id="rId22"/>
    <p:sldId id="375" r:id="rId23"/>
    <p:sldId id="376" r:id="rId24"/>
    <p:sldId id="380" r:id="rId25"/>
    <p:sldId id="383" r:id="rId26"/>
    <p:sldId id="382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66FF"/>
    <a:srgbClr val="FF3399"/>
    <a:srgbClr val="0000CC"/>
    <a:srgbClr val="FF3300"/>
    <a:srgbClr val="FFFF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14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0BCB-F6BC-45BA-8F45-E8E1306DD59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97741-BAB2-46AA-B12F-1776568545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97741-BAB2-46AA-B12F-1776568545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7A65827-78CA-42FA-9A08-782D6B596E2F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29CDB-79E3-4BF2-9ED7-198A554F500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0CAB48EB-DC05-4387-9A6C-ADB5B2B6939F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CCB979D-1D3F-4B0E-ABBD-973747FF56B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F4AE3A6F-0539-4037-AE1E-AFE418E6871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912A57E-57A3-479D-AED0-35B9AC110C0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BBB037E9-CDD3-448F-83B1-8D90B29C02FF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84161E-45C6-435B-8B72-7DF44B6A5F9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44AF-183E-41E7-A77C-718B909669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BF4AF-7CBD-4366-B4B8-1829AE4539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8D38B-1BC7-4752-9FD7-431C5A0121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BA9E-7287-44BF-BDD7-89F28B7306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B100-AB02-4978-B8FD-DD88AD88FE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376B5-3733-4E1C-B862-A66F1EA005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39BC9-7964-4BD3-8185-542DB7E36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DEC77-87A9-4AF3-BEFE-A4CD18856E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0C44C-F5AD-4109-8400-8B73365DF7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925A3-0A1F-49D6-AFF5-8DE7DEEACD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4A4C7FB-7CA0-4A75-988C-C48B25DA695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62063B-FD7E-48CD-890A-163B095ECC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FF1C-C7CE-48E5-80E0-C1D25B6989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4EF5-96EC-4302-A773-7FD7BC643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57DA-76D8-4F10-8047-ACFCD92696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A7CBF-572A-4693-BCA2-637A9C9F3B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BC7-66E1-4396-9C02-32EEE7A71B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D5E7A-93FF-4142-8028-35FA5880FB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147F-A91D-4F53-B5E0-708F928254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44F5-0CB8-49B2-9AA0-782DDECB8D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B045-CFAC-4D6F-B23B-3F434EEE58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74857-A12A-4C2A-A943-AF4A567ADD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42A0131-C957-4260-86F7-AEAC038D1DC0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601301A-990A-4FCD-A646-C61E9494960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EDF1-F2ED-425F-A8D6-283A3464F4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31B6E-BEB7-45E9-AFDF-69D54B0438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70B8B38-37DF-4D2E-841D-D308242D636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D520289-210D-4074-BC0D-55B197ABBA6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8B006DD6-BCA7-4DFF-947A-DC93306CE492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DE76F63-CE88-4813-9D35-873122C6EF1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7C9A26E-BADF-403D-9DBC-F11A16271C0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FDF310C-38B8-4E45-AD84-AE4A74E85D7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20D8B366-03A2-4985-994D-CE3A1DF08C46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D7A3FE6-7670-4E67-9605-BC2E58739AD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D005369B-676B-419E-AAC8-0E950062475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6B8C823-B313-41F8-9490-5CA254F82E8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698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018C65D8-E7E6-4AA7-A797-B6C04CB8F1DD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9B22C0-257B-415C-A408-A539FFBFF8D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E6B057-8D89-45E2-8121-85C9D4D587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C%20&#21442;&#32771;&#35838;&#20214;\SectionC&#35838;&#25991;&#24405;&#38899;2a.mp3" TargetMode="External"/><Relationship Id="rId1" Type="http://schemas.microsoft.com/office/2007/relationships/media" Target="file:///C:\Documents%20and%20Settings\Administrator\&#26700;&#38754;\Unit8%20Topic1\&#35838;&#20214;\Unit8%20Topic1%20SectionC%20&#21442;&#32771;&#35838;&#20214;\SectionC&#35838;&#25991;&#24405;&#38899;2a.mp3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C%20&#21442;&#32771;&#35838;&#20214;\SectionC&#35838;&#25991;&#24405;&#38899;3a.mp3" TargetMode="External"/><Relationship Id="rId1" Type="http://schemas.microsoft.com/office/2007/relationships/media" Target="file:///C:\Documents%20and%20Settings\Administrator\&#26700;&#38754;\Unit8%20Topic1\&#35838;&#20214;\Unit8%20Topic1%20SectionC%20&#21442;&#32771;&#35838;&#20214;\SectionC&#35838;&#25991;&#24405;&#38899;3a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C%20&#21442;&#32771;&#35838;&#20214;\SectionC&#35838;&#25991;&#24405;&#38899;3b.mp3" TargetMode="External"/><Relationship Id="rId1" Type="http://schemas.microsoft.com/office/2007/relationships/media" Target="file:///C:\Documents%20and%20Settings\Administrator\&#26700;&#38754;\Unit8%20Topic1\&#35838;&#20214;\Unit8%20Topic1%20SectionC%20&#21442;&#32771;&#35838;&#20214;\SectionC&#35838;&#25991;&#24405;&#38899;3b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3132138" y="3500438"/>
            <a:ext cx="309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400" b="1">
              <a:solidFill>
                <a:srgbClr val="FF33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188" y="857250"/>
            <a:ext cx="850106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Unit8 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43954" y="2133601"/>
            <a:ext cx="907415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C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weather in </a:t>
            </a:r>
            <a:r>
              <a:rPr lang="en-US" altLang="zh-C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zh-CN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zh-CN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C</a:t>
            </a:r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933783" y="552961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8675" y="5949950"/>
            <a:ext cx="8496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</a:rPr>
              <a:t>Everything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come</a:t>
            </a:r>
            <a:r>
              <a:rPr lang="zh-CN" altLang="en-US" sz="3600" b="1">
                <a:latin typeface="Times New Roman" panose="02020603050405020304" pitchFamily="18" charset="0"/>
              </a:rPr>
              <a:t>s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back to life</a:t>
            </a:r>
            <a:r>
              <a:rPr lang="zh-CN" altLang="en-US" sz="3600" b="1">
                <a:latin typeface="Times New Roman" panose="02020603050405020304" pitchFamily="18" charset="0"/>
              </a:rPr>
              <a:t> in spring.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403350" y="1196975"/>
            <a:ext cx="5954713" cy="4098925"/>
            <a:chOff x="0" y="0"/>
            <a:chExt cx="6613" cy="5783"/>
          </a:xfrm>
        </p:grpSpPr>
        <p:pic>
          <p:nvPicPr>
            <p:cNvPr id="13318" name="Picture 4" descr="come bac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0" y="2949"/>
              <a:ext cx="3289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5" descr="come back to li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80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6" descr="come back to lif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9" y="0"/>
              <a:ext cx="3325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7" descr="come ba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835"/>
              <a:ext cx="3288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785938" y="5357813"/>
            <a:ext cx="54006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</a:rPr>
              <a:t>The flowers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come out</a:t>
            </a:r>
            <a:r>
              <a:rPr lang="zh-CN" altLang="en-US" sz="36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7" name="WordArt 10"/>
          <p:cNvSpPr>
            <a:spLocks noChangeArrowheads="1" noChangeShapeType="1" noTextEdit="1"/>
          </p:cNvSpPr>
          <p:nvPr/>
        </p:nvSpPr>
        <p:spPr bwMode="auto">
          <a:xfrm>
            <a:off x="2286000" y="428625"/>
            <a:ext cx="4446588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Four Seasons in China.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/>
      <p:bldP spid="22530" grpId="1" bldLvl="0"/>
      <p:bldP spid="2253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5900" y="3929063"/>
            <a:ext cx="892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</a:rPr>
              <a:t>Sometimes it rains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heavily</a:t>
            </a:r>
            <a:r>
              <a:rPr lang="zh-CN" altLang="en-US" sz="3600" b="1">
                <a:latin typeface="Times New Roman" panose="02020603050405020304" pitchFamily="18" charset="0"/>
              </a:rPr>
              <a:t> in summer.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00500" y="4572000"/>
            <a:ext cx="18716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heavy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60475" y="549275"/>
            <a:ext cx="1871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00"/>
                </a:solidFill>
              </a:rPr>
              <a:t>Summer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99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  <p:bldP spid="23556" grpId="0" bldLvl="0"/>
      <p:bldP spid="2355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76600" y="4221163"/>
            <a:ext cx="1631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harvest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1500" y="4929188"/>
            <a:ext cx="8126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The farmers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are busy harvesting</a:t>
            </a:r>
            <a:r>
              <a:rPr lang="en-US" altLang="zh-CN" sz="3200" b="1">
                <a:latin typeface="Times New Roman" panose="02020603050405020304" pitchFamily="18" charset="0"/>
              </a:rPr>
              <a:t> in fall.</a:t>
            </a:r>
          </a:p>
        </p:txBody>
      </p:sp>
      <p:pic>
        <p:nvPicPr>
          <p:cNvPr id="15364" name="Picture 4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70072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0" y="5643563"/>
            <a:ext cx="5359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busy doing...“忙于做...”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1188" y="549275"/>
            <a:ext cx="1562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/>
      <p:bldP spid="2458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743200" y="4114800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leaf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4213" y="5302250"/>
            <a:ext cx="77755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" panose="02020603050405020304" pitchFamily="18" charset="0"/>
              </a:rPr>
              <a:t>Many leaves fall  from the trees in fall.</a:t>
            </a:r>
          </a:p>
        </p:txBody>
      </p:sp>
      <p:pic>
        <p:nvPicPr>
          <p:cNvPr id="25604" name="Picture 4" descr="0519-21519d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476250"/>
            <a:ext cx="61007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638550" y="4508500"/>
            <a:ext cx="16541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92725" y="414972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leaves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77875" y="549275"/>
            <a:ext cx="1562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00"/>
                </a:solidFill>
              </a:rPr>
              <a:t>Fall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animBg="1"/>
      <p:bldP spid="25606" grpId="0"/>
      <p:bldP spid="2560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7088" y="5013325"/>
            <a:ext cx="80279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It's snowy and the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wind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is 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blowing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strongly.</a:t>
            </a:r>
          </a:p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Sometimes there is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ice</a:t>
            </a:r>
            <a:r>
              <a:rPr lang="zh-CN" altLang="en-US" sz="3200" b="1">
                <a:latin typeface="Times New Roman" panose="02020603050405020304" pitchFamily="18" charset="0"/>
              </a:rPr>
              <a:t> on the street in winter.</a:t>
            </a:r>
          </a:p>
        </p:txBody>
      </p:sp>
      <p:pic>
        <p:nvPicPr>
          <p:cNvPr id="26627" name="Picture 3" descr="s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50387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001d7db1db5b0ca40e3b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270000"/>
            <a:ext cx="33289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211638" y="6092825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ea typeface="楷体_GB2312" pitchFamily="49" charset="-122"/>
              </a:rPr>
              <a:t>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4005263"/>
            <a:ext cx="1296988" cy="519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</a:rPr>
              <a:t>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/>
      <p:bldP spid="2663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114425"/>
            <a:ext cx="9396413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In China,_________returns in March. The weather gets______. Everything comes back to life. Trees turn green and flowers come out. It is a wonderful season.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________begins in June. It is very______. It often rains and sometimes it rains heavily.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______comes after summer. It is the harvest season, and the farmers are busy harvesting. It's_____and the leaves fall from the trees. The cold weather is coming.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______lasts from December to February. It's a very_____season. We all wear warm clothes. The wind blows strongly and sometimes there is ice or snow.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00275" y="1123950"/>
            <a:ext cx="165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spring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8975" y="1628775"/>
            <a:ext cx="1651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warm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6725" y="2636838"/>
            <a:ext cx="165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Summer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24525" y="2636838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8975" y="3573463"/>
            <a:ext cx="165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Fall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513388" y="4135438"/>
            <a:ext cx="165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cool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28613" y="5070475"/>
            <a:ext cx="165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Winter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60413" y="5589588"/>
            <a:ext cx="165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cold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217488" y="433388"/>
            <a:ext cx="6840537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Listen and complete the passage.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SectionC课文录音2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286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97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7650" grpId="0" bldLvl="0"/>
      <p:bldP spid="27651" grpId="0" bldLvl="0"/>
      <p:bldP spid="27652" grpId="0" bldLvl="0"/>
      <p:bldP spid="27653" grpId="0" bldLvl="0"/>
      <p:bldP spid="27654" grpId="0" bldLvl="0"/>
      <p:bldP spid="27655" grpId="0" bldLvl="0"/>
      <p:bldP spid="27656" grpId="0" bldLvl="0"/>
      <p:bldP spid="27657" grpId="0" bldLvl="0"/>
      <p:bldP spid="27658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-2-83-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960563"/>
            <a:ext cx="2235200" cy="1522412"/>
          </a:xfrm>
        </p:spPr>
      </p:pic>
      <p:pic>
        <p:nvPicPr>
          <p:cNvPr id="19459" name="Picture 3" descr="7-2-83-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078288"/>
            <a:ext cx="4032250" cy="2593975"/>
          </a:xfrm>
        </p:spPr>
      </p:pic>
      <p:pic>
        <p:nvPicPr>
          <p:cNvPr id="19460" name="Picture 4" descr="83-1b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40313" y="1730375"/>
            <a:ext cx="4103687" cy="2378075"/>
          </a:xfrm>
        </p:spPr>
      </p:pic>
      <p:pic>
        <p:nvPicPr>
          <p:cNvPr id="19461" name="Picture 6" descr="a21a84fc4ac2c6bfb801a02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1730375"/>
            <a:ext cx="4032250" cy="2378075"/>
          </a:xfrm>
        </p:spPr>
      </p:pic>
      <p:sp>
        <p:nvSpPr>
          <p:cNvPr id="19462" name="WordArt 5"/>
          <p:cNvSpPr>
            <a:spLocks noChangeArrowheads="1" noChangeShapeType="1" noTextEdit="1"/>
          </p:cNvSpPr>
          <p:nvPr/>
        </p:nvSpPr>
        <p:spPr bwMode="auto">
          <a:xfrm>
            <a:off x="803176" y="620688"/>
            <a:ext cx="5472113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Read the passage aloud.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y kit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9638"/>
            <a:ext cx="41148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9388" y="2997200"/>
            <a:ext cx="4535487" cy="3533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</a:rPr>
              <a:t>Spring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return in March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get warm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come back to life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 wonderful season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fly kites  ...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117475"/>
            <a:ext cx="8839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</a:rPr>
              <a:t>Make notes according to 2a.</a:t>
            </a:r>
          </a:p>
        </p:txBody>
      </p:sp>
      <p:pic>
        <p:nvPicPr>
          <p:cNvPr id="29701" name="Picture 5" descr="rai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909638"/>
            <a:ext cx="3886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64163" y="3140075"/>
            <a:ext cx="2895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CC"/>
                </a:solidFill>
              </a:rPr>
              <a:t>Summer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begin in June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hot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rain heavily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go swimming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/>
      <p:bldP spid="29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17475"/>
            <a:ext cx="4572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CC"/>
                </a:solidFill>
              </a:rPr>
              <a:t> Fall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come after summer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harvest season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cool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leaves fall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038600" y="3276600"/>
            <a:ext cx="54102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CC"/>
                </a:solidFill>
              </a:rPr>
              <a:t>Winter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last from December to February 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cold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wear warm clothes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wind blows strongly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ice or snow</a:t>
            </a:r>
          </a:p>
        </p:txBody>
      </p:sp>
      <p:pic>
        <p:nvPicPr>
          <p:cNvPr id="21508" name="Picture 4" descr="秋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6718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冬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57563"/>
            <a:ext cx="36909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43125"/>
            <a:ext cx="8642350" cy="3600450"/>
          </a:xfrm>
          <a:ln>
            <a:solidFill>
              <a:srgbClr val="FF0066"/>
            </a:solidFill>
            <a:miter lim="800000"/>
          </a:ln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'February  De'cember  Ju'ly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'sometimes  'harvesting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'everything  Au'stralia  'sunglasses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'Canada  um'brella</a:t>
            </a:r>
          </a:p>
        </p:txBody>
      </p:sp>
      <p:sp>
        <p:nvSpPr>
          <p:cNvPr id="22531" name="Text Box 4" descr="colored_paper1"/>
          <p:cNvSpPr txBox="1">
            <a:spLocks noChangeArrowheads="1"/>
          </p:cNvSpPr>
          <p:nvPr/>
        </p:nvSpPr>
        <p:spPr bwMode="auto">
          <a:xfrm>
            <a:off x="323850" y="260350"/>
            <a:ext cx="8569325" cy="10763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FF0066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</a:rPr>
              <a:t>Listen and read the words aloud, paying attention to the word stress.</a:t>
            </a:r>
          </a:p>
        </p:txBody>
      </p:sp>
      <p:pic>
        <p:nvPicPr>
          <p:cNvPr id="8" name="SectionC课文录音3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7088" y="5086350"/>
            <a:ext cx="6675225" cy="147732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It’s…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I can ... /It’s  a  good time to …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39750" y="1917700"/>
            <a:ext cx="7313613" cy="3143250"/>
            <a:chOff x="0" y="0"/>
            <a:chExt cx="11517" cy="4952"/>
          </a:xfrm>
        </p:grpSpPr>
        <p:pic>
          <p:nvPicPr>
            <p:cNvPr id="4101" name="Picture 4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608"/>
              <a:ext cx="5330" cy="2155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5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37" y="2722"/>
              <a:ext cx="5280" cy="2230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6" descr="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4" y="113"/>
              <a:ext cx="5217" cy="2268"/>
            </a:xfrm>
            <a:prstGeom prst="rect">
              <a:avLst/>
            </a:prstGeom>
            <a:noFill/>
            <a:ln w="571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4" name="Group 7"/>
            <p:cNvGrpSpPr/>
            <p:nvPr/>
          </p:nvGrpSpPr>
          <p:grpSpPr bwMode="auto">
            <a:xfrm>
              <a:off x="113" y="0"/>
              <a:ext cx="5815" cy="2310"/>
              <a:chOff x="0" y="0"/>
              <a:chExt cx="5815" cy="2310"/>
            </a:xfrm>
          </p:grpSpPr>
          <p:pic>
            <p:nvPicPr>
              <p:cNvPr id="4105" name="Picture 8" descr="Bright"/>
              <p:cNvPicPr>
                <a:picLocks noChangeAspect="1" noChangeArrowheads="1"/>
              </p:cNvPicPr>
              <p:nvPr/>
            </p:nvPicPr>
            <p:blipFill>
              <a:blip r:embed="rId5" r:link="rId6"/>
              <a:srcRect/>
              <a:stretch>
                <a:fillRect/>
              </a:stretch>
            </p:blipFill>
            <p:spPr bwMode="auto">
              <a:xfrm>
                <a:off x="0" y="0"/>
                <a:ext cx="5330" cy="2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" name="Text Box 9"/>
              <p:cNvSpPr txBox="1">
                <a:spLocks noChangeArrowheads="1"/>
              </p:cNvSpPr>
              <p:nvPr/>
            </p:nvSpPr>
            <p:spPr bwMode="auto">
              <a:xfrm>
                <a:off x="3515" y="0"/>
                <a:ext cx="2300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b="1">
                    <a:solidFill>
                      <a:srgbClr val="0000FF"/>
                    </a:solidFill>
                    <a:latin typeface="Arial Black" panose="020B0A04020102020204" pitchFamily="34" charset="0"/>
                    <a:ea typeface="GulimChe" pitchFamily="49" charset="-127"/>
                  </a:rPr>
                  <a:t>sunny</a:t>
                </a:r>
              </a:p>
            </p:txBody>
          </p:sp>
        </p:grp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84200" y="474663"/>
            <a:ext cx="7345363" cy="646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weather and activites.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06363" y="333375"/>
            <a:ext cx="8929687" cy="10668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</a:rPr>
              <a:t>Listen to the pronunciation of past form of each verb. Then read them aloud.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493963"/>
            <a:ext cx="9061450" cy="3167062"/>
          </a:xfrm>
        </p:spPr>
      </p:pic>
      <p:pic>
        <p:nvPicPr>
          <p:cNvPr id="8" name="SectionC课文录音3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5095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7800" y="1071563"/>
            <a:ext cx="8966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1. Learn some phrases: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had better(do sth.),  go out,  later on, get fine,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come back to life, come out, be busy doing sth. 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2. Learn how to make suggestions for traveling.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(1)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You’d better</a:t>
            </a:r>
            <a:r>
              <a:rPr lang="zh-CN" altLang="en-US" sz="2800" b="1" dirty="0">
                <a:latin typeface="Times New Roman" panose="02020603050405020304" pitchFamily="18" charset="0"/>
              </a:rPr>
              <a:t> find out the weather in different places in August.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(2)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You need to </a:t>
            </a:r>
            <a:r>
              <a:rPr lang="zh-CN" altLang="en-US" sz="2800" b="1" dirty="0">
                <a:latin typeface="Times New Roman" panose="02020603050405020304" pitchFamily="18" charset="0"/>
              </a:rPr>
              <a:t>take an umbrella when you go out.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(3)</a:t>
            </a:r>
            <a:r>
              <a:rPr lang="zh-CN" altLang="en-US" sz="2800" b="1" dirty="0">
                <a:latin typeface="Times New Roman" panose="02020603050405020304" pitchFamily="18" charset="0"/>
              </a:rPr>
              <a:t>So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it's the best time to</a:t>
            </a:r>
            <a:r>
              <a:rPr lang="zh-CN" altLang="en-US" sz="2800" b="1" dirty="0">
                <a:latin typeface="Times New Roman" panose="02020603050405020304" pitchFamily="18" charset="0"/>
              </a:rPr>
              <a:t> go there.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987824" y="404664"/>
            <a:ext cx="279717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467544" y="1124744"/>
            <a:ext cx="8072438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3.Learn some useful expressions about the seasons.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(1)</a:t>
            </a:r>
            <a:r>
              <a:rPr lang="zh-CN" altLang="en-US" sz="2800" b="1" dirty="0">
                <a:latin typeface="Times New Roman" panose="02020603050405020304" pitchFamily="18" charset="0"/>
              </a:rPr>
              <a:t>Everything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come</a:t>
            </a:r>
            <a:r>
              <a:rPr lang="zh-CN" altLang="en-US" sz="2800" b="1" dirty="0">
                <a:latin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back to life</a:t>
            </a:r>
            <a:r>
              <a:rPr lang="zh-CN" altLang="en-US" sz="2800" b="1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(2)</a:t>
            </a:r>
            <a:r>
              <a:rPr lang="zh-CN" altLang="en-US" sz="2800" b="1" dirty="0">
                <a:latin typeface="Times New Roman" panose="02020603050405020304" pitchFamily="18" charset="0"/>
              </a:rPr>
              <a:t>Trees turn green and flowers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come out</a:t>
            </a:r>
            <a:r>
              <a:rPr lang="zh-CN" altLang="en-US" sz="2800" b="1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(3)</a:t>
            </a:r>
            <a:r>
              <a:rPr lang="zh-CN" altLang="en-US" sz="2800" b="1" dirty="0">
                <a:latin typeface="Times New Roman" panose="02020603050405020304" pitchFamily="18" charset="0"/>
              </a:rPr>
              <a:t>It often rains and sometimes it rains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heavily</a:t>
            </a:r>
            <a:r>
              <a:rPr lang="zh-CN" altLang="en-US" sz="2800" b="1" dirty="0">
                <a:latin typeface="Times New Roman" panose="02020603050405020304" pitchFamily="18" charset="0"/>
              </a:rPr>
              <a:t>. 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(4)</a:t>
            </a:r>
            <a:r>
              <a:rPr lang="zh-CN" altLang="en-US" sz="2800" b="1" dirty="0">
                <a:latin typeface="Times New Roman" panose="02020603050405020304" pitchFamily="18" charset="0"/>
              </a:rPr>
              <a:t>It’s cool and the leaves fall from the trees.</a:t>
            </a:r>
          </a:p>
          <a:p>
            <a:pPr marL="457200" indent="-457200">
              <a:spcBef>
                <a:spcPct val="50000"/>
              </a:spcBef>
            </a:pPr>
            <a:r>
              <a:rPr lang="zh-CN" altLang="en-US" sz="2800" b="1" dirty="0"/>
              <a:t>       (5)</a:t>
            </a:r>
            <a:r>
              <a:rPr lang="zh-CN" altLang="en-US" sz="2800" b="1" dirty="0">
                <a:latin typeface="Times New Roman" panose="02020603050405020304" pitchFamily="18" charset="0"/>
              </a:rPr>
              <a:t>The wind blows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strongly</a:t>
            </a:r>
            <a:r>
              <a:rPr lang="zh-CN" altLang="en-US" sz="2800" b="1" dirty="0">
                <a:latin typeface="Times New Roman" panose="02020603050405020304" pitchFamily="18" charset="0"/>
              </a:rPr>
              <a:t>, and sometimes there is  ice or snow.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48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27088" y="2060575"/>
            <a:ext cx="84248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 dirty="0">
              <a:solidFill>
                <a:srgbClr val="0089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 1a and 2a, then recite them.</a:t>
            </a:r>
          </a:p>
          <a:p>
            <a:pPr eaLnBrk="1" hangingPunct="1"/>
            <a:endParaRPr lang="zh-CN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Finish Section C in your workbook.</a:t>
            </a:r>
          </a:p>
          <a:p>
            <a:pPr eaLnBrk="1" hangingPunct="1"/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214688" y="1428750"/>
            <a:ext cx="3228975" cy="560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629" name="Picture 5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4370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137525" cy="3094038"/>
          </a:xfrm>
          <a:prstGeom prst="rect">
            <a:avLst/>
          </a:prstGeom>
          <a:solidFill>
            <a:srgbClr val="FFFF99">
              <a:alpha val="27843"/>
            </a:srgbClr>
          </a:solidFill>
          <a:ln w="9525">
            <a:solidFill>
              <a:srgbClr val="FF99CC"/>
            </a:solidFill>
            <a:miter lim="800000"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800"/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  <a:p>
            <a:pPr eaLnBrk="1" hangingPunct="1">
              <a:spcBef>
                <a:spcPct val="50000"/>
              </a:spcBef>
            </a:pPr>
            <a:endParaRPr lang="zh-CN" altLang="en-US" sz="2800"/>
          </a:p>
        </p:txBody>
      </p:sp>
      <p:graphicFrame>
        <p:nvGraphicFramePr>
          <p:cNvPr id="5152" name="Group 32"/>
          <p:cNvGraphicFramePr>
            <a:graphicFrameLocks noGrp="1"/>
          </p:cNvGraphicFramePr>
          <p:nvPr/>
        </p:nvGraphicFramePr>
        <p:xfrm>
          <a:off x="395288" y="1200150"/>
          <a:ext cx="8137525" cy="314325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Beijing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Harbin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Shanghai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Weather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sunny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Temperature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  <a:cs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15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-20℃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27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-30 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31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-37℃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0" y="4500563"/>
            <a:ext cx="9144000" cy="2032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Example: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The weather in Beijing was cloudy yesterday. The highest temperature was 20℃ and the lowest temperature was 15℃.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612775" y="214313"/>
            <a:ext cx="4968875" cy="573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Make a weather report.</a:t>
            </a:r>
            <a:endParaRPr lang="zh-CN" altLang="en-US" sz="3600" b="1" kern="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3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ake an umbr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1063625"/>
            <a:ext cx="216058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55650" y="4294188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England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24525" y="4227513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umbrella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5084763"/>
            <a:ext cx="871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In England, you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had better</a:t>
            </a:r>
            <a:r>
              <a:rPr lang="zh-CN" altLang="en-US" sz="3200" b="1" dirty="0">
                <a:latin typeface="Times New Roman" panose="02020603050405020304" pitchFamily="18" charset="0"/>
              </a:rPr>
              <a:t> take an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umbrella </a:t>
            </a:r>
            <a:r>
              <a:rPr lang="zh-CN" altLang="en-US" sz="3200" b="1" dirty="0">
                <a:latin typeface="Times New Roman" panose="02020603050405020304" pitchFamily="18" charset="0"/>
              </a:rPr>
              <a:t>when you go out.</a:t>
            </a:r>
          </a:p>
        </p:txBody>
      </p:sp>
      <p:pic>
        <p:nvPicPr>
          <p:cNvPr id="14342" name="Picture 6" descr="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38179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箭头 244"/>
          <p:cNvSpPr>
            <a:spLocks noChangeShapeType="1"/>
          </p:cNvSpPr>
          <p:nvPr/>
        </p:nvSpPr>
        <p:spPr bwMode="auto">
          <a:xfrm flipH="1">
            <a:off x="6732588" y="3357563"/>
            <a:ext cx="71437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372225" y="5949950"/>
            <a:ext cx="1512888" cy="790575"/>
          </a:xfrm>
          <a:prstGeom prst="wedgeEllipseCallout">
            <a:avLst>
              <a:gd name="adj1" fmla="val -176736"/>
              <a:gd name="adj2" fmla="val -90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最好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468313" y="425450"/>
            <a:ext cx="7345362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The weather in different places.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  <p:bldP spid="14341" grpId="0" bldLvl="0"/>
      <p:bldP spid="14343" grpId="0" animBg="1"/>
      <p:bldP spid="143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ustrali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415925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28675" y="3644900"/>
            <a:ext cx="2624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Australia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148263" y="476250"/>
            <a:ext cx="3455987" cy="3168650"/>
            <a:chOff x="0" y="0"/>
            <a:chExt cx="5443" cy="5444"/>
          </a:xfrm>
        </p:grpSpPr>
        <p:pic>
          <p:nvPicPr>
            <p:cNvPr id="7174" name="Picture 5" descr="6b45fa3eede73ef27723a9a14957_800_8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664"/>
              <a:ext cx="3124" cy="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132039116697205124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0"/>
              <a:ext cx="3049" cy="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sweat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93" y="117"/>
              <a:ext cx="2550" cy="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sweater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49" y="2494"/>
              <a:ext cx="2495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95288" y="4510088"/>
            <a:ext cx="871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In Australia, it's  winter in August, remember to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wear</a:t>
            </a:r>
            <a:r>
              <a:rPr lang="zh-CN" altLang="en-US" sz="3200" b="1" dirty="0">
                <a:latin typeface="Times New Roman" panose="02020603050405020304" pitchFamily="18" charset="0"/>
              </a:rPr>
              <a:t> warm clothes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/>
      <p:bldP spid="15363" grpId="1" bldLvl="0"/>
      <p:bldP spid="15369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4868863"/>
            <a:ext cx="871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  In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most</a:t>
            </a:r>
            <a:r>
              <a:rPr lang="zh-CN" altLang="en-US" sz="3200" b="1">
                <a:latin typeface="Times New Roman" panose="02020603050405020304" pitchFamily="18" charset="0"/>
              </a:rPr>
              <a:t> areas of China, it is very hot in August.</a:t>
            </a:r>
            <a:endParaRPr lang="zh-CN" alt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28625" y="285750"/>
            <a:ext cx="8072438" cy="3814763"/>
            <a:chOff x="0" y="0"/>
            <a:chExt cx="10321" cy="4877"/>
          </a:xfrm>
        </p:grpSpPr>
        <p:pic>
          <p:nvPicPr>
            <p:cNvPr id="8201" name="Picture 5" descr="pea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31" y="1"/>
              <a:ext cx="5191" cy="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6" descr="图片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186" cy="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5750" y="4214813"/>
            <a:ext cx="871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 You need to wear a T-shirt and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shorts</a:t>
            </a:r>
            <a:r>
              <a:rPr lang="zh-CN" altLang="en-US" sz="3200" b="1">
                <a:latin typeface="Times New Roman" panose="02020603050405020304" pitchFamily="18" charset="0"/>
              </a:rPr>
              <a:t>.</a:t>
            </a:r>
            <a:endParaRPr lang="zh-CN" alt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636963" y="5734050"/>
            <a:ext cx="1512887" cy="790575"/>
          </a:xfrm>
          <a:prstGeom prst="wedgeEllipseCallout">
            <a:avLst>
              <a:gd name="adj1" fmla="val -176736"/>
              <a:gd name="adj2" fmla="val -90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大多数</a:t>
            </a:r>
          </a:p>
        </p:txBody>
      </p:sp>
      <p:grpSp>
        <p:nvGrpSpPr>
          <p:cNvPr id="3" name="Group 9"/>
          <p:cNvGrpSpPr/>
          <p:nvPr/>
        </p:nvGrpSpPr>
        <p:grpSpPr bwMode="auto">
          <a:xfrm>
            <a:off x="4143375" y="3000375"/>
            <a:ext cx="1714500" cy="1077913"/>
            <a:chOff x="0" y="0"/>
            <a:chExt cx="3172" cy="2836"/>
          </a:xfrm>
        </p:grpSpPr>
        <p:sp>
          <p:nvSpPr>
            <p:cNvPr id="8199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3173" cy="283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0" name="Text Box 11"/>
            <p:cNvSpPr txBox="1">
              <a:spLocks noChangeArrowheads="1"/>
            </p:cNvSpPr>
            <p:nvPr/>
          </p:nvSpPr>
          <p:spPr bwMode="auto">
            <a:xfrm>
              <a:off x="568" y="567"/>
              <a:ext cx="2495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 b="1">
                  <a:solidFill>
                    <a:srgbClr val="FFFF00"/>
                  </a:solidFill>
                </a:rPr>
                <a:t>hot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7" grpId="1" bldLvl="0"/>
      <p:bldP spid="16391" grpId="0" bldLvl="0"/>
      <p:bldP spid="16392" grpId="0" bldLvl="0" animBg="1"/>
      <p:bldP spid="16392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nn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74491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图片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260350"/>
            <a:ext cx="3276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rain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875" y="3286125"/>
            <a:ext cx="36893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925" y="2565400"/>
            <a:ext cx="474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    The sun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shine</a:t>
            </a:r>
            <a:r>
              <a:rPr lang="zh-CN" altLang="en-US" sz="2400" b="1">
                <a:latin typeface="Times New Roman" panose="02020603050405020304" pitchFamily="18" charset="0"/>
              </a:rPr>
              <a:t>s bright</a:t>
            </a:r>
            <a:r>
              <a:rPr lang="zh-CN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ly</a:t>
            </a:r>
            <a:r>
              <a:rPr lang="zh-CN" altLang="en-US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76825" y="24923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a pair of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sunglasses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-71438" y="5518150"/>
            <a:ext cx="593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    Sometimes it rains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suddenly</a:t>
            </a:r>
            <a:r>
              <a:rPr lang="zh-CN" altLang="en-US" sz="24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7416" name="Picture 8" descr="雨过天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284538"/>
            <a:ext cx="41767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356100" y="5518150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  But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later on</a:t>
            </a:r>
            <a:r>
              <a:rPr lang="zh-CN" altLang="en-US" sz="2400" b="1">
                <a:latin typeface="Times New Roman" panose="02020603050405020304" pitchFamily="18" charset="0"/>
              </a:rPr>
              <a:t>, it may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get fine</a:t>
            </a:r>
            <a:r>
              <a:rPr lang="zh-CN" altLang="en-US" sz="2400" b="1">
                <a:latin typeface="Times New Roman" panose="02020603050405020304" pitchFamily="18" charset="0"/>
              </a:rPr>
              <a:t> again.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/>
      <p:bldP spid="17414" grpId="0"/>
      <p:bldP spid="17415" grpId="0" bldLvl="0"/>
      <p:bldP spid="1741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3663" y="1485900"/>
            <a:ext cx="905033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holiday    _________       umbrella</a:t>
            </a:r>
            <a:r>
              <a:rPr lang="zh-CN" altLang="en-US" b="1"/>
              <a:t>_______________</a:t>
            </a:r>
            <a:r>
              <a:rPr lang="zh-CN" altLang="en-US" sz="3600" b="1">
                <a:latin typeface="Times New Roman" panose="02020603050405020304" pitchFamily="18" charset="0"/>
              </a:rPr>
              <a:t>  sunglasses </a:t>
            </a:r>
            <a:r>
              <a:rPr lang="zh-CN" altLang="en-US" b="1"/>
              <a:t>_______________            </a:t>
            </a:r>
            <a:r>
              <a:rPr lang="zh-CN" altLang="en-US" sz="3600" b="1">
                <a:latin typeface="Times New Roman" panose="02020603050405020304" pitchFamily="18" charset="0"/>
              </a:rPr>
              <a:t>shorts     </a:t>
            </a:r>
            <a:r>
              <a:rPr lang="zh-CN" altLang="en-US" b="1"/>
              <a:t>_______________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travel        </a:t>
            </a:r>
            <a:r>
              <a:rPr lang="zh-CN" altLang="en-US" b="1"/>
              <a:t>_______________</a:t>
            </a:r>
            <a:r>
              <a:rPr lang="zh-CN" altLang="en-US" sz="3600" b="1">
                <a:latin typeface="Times New Roman" panose="02020603050405020304" pitchFamily="18" charset="0"/>
              </a:rPr>
              <a:t>       wear       </a:t>
            </a:r>
            <a:r>
              <a:rPr lang="zh-CN" altLang="en-US" b="1"/>
              <a:t>_______________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suddenly</a:t>
            </a:r>
            <a:r>
              <a:rPr lang="zh-CN" altLang="en-US" b="1"/>
              <a:t>    _______________              </a:t>
            </a:r>
            <a:r>
              <a:rPr lang="zh-CN" altLang="en-US" sz="3600" b="1">
                <a:latin typeface="Times New Roman" panose="02020603050405020304" pitchFamily="18" charset="0"/>
              </a:rPr>
              <a:t>shine      </a:t>
            </a:r>
            <a:r>
              <a:rPr lang="zh-CN" altLang="en-US" b="1"/>
              <a:t>________________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4807" y="692696"/>
            <a:ext cx="7345362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Write down the meaning of each word.</a:t>
            </a:r>
            <a:endParaRPr lang="zh-CN" altLang="en-US" sz="3600" b="1" kern="10" dirty="0">
              <a:ln w="12700">
                <a:noFill/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11413" y="1773238"/>
            <a:ext cx="161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假 期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916738" y="1773238"/>
            <a:ext cx="161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雨 伞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11413" y="2633663"/>
            <a:ext cx="161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太阳镜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948488" y="2636838"/>
            <a:ext cx="161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短 裤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24125" y="3498850"/>
            <a:ext cx="1616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旅 游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948488" y="3498850"/>
            <a:ext cx="1616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穿，戴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38413" y="4362450"/>
            <a:ext cx="16160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突 然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061200" y="4433888"/>
            <a:ext cx="161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照 耀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37" grpId="0" bldLvl="0"/>
      <p:bldP spid="18438" grpId="0" bldLvl="0"/>
      <p:bldP spid="18439" grpId="0" bldLvl="0"/>
      <p:bldP spid="18440" grpId="0" bldLvl="0"/>
      <p:bldP spid="18441" grpId="0" bldLvl="0"/>
      <p:bldP spid="18442" grpId="0" bldLvl="0"/>
      <p:bldP spid="1844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4000" y="188913"/>
            <a:ext cx="8208963" cy="1223962"/>
          </a:xfrm>
          <a:gradFill rotWithShape="0">
            <a:gsLst>
              <a:gs pos="0">
                <a:srgbClr val="6666FF"/>
              </a:gs>
              <a:gs pos="50000">
                <a:schemeClr val="bg1"/>
              </a:gs>
              <a:gs pos="100000">
                <a:srgbClr val="6666FF"/>
              </a:gs>
            </a:gsLst>
            <a:lin ang="5400000" scaled="1"/>
          </a:gradFill>
          <a:ln w="28575" cap="rnd">
            <a:solidFill>
              <a:srgbClr val="FF3399"/>
            </a:solidFill>
            <a:prstDash val="sysDot"/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sz="2400" b="0" dirty="0" smtClean="0"/>
              <a:t>  Talk </a:t>
            </a:r>
            <a:r>
              <a:rPr lang="zh-CN" altLang="en-US" sz="2400" b="0" dirty="0"/>
              <a:t>about the place you are going to visit and the weather there. Then ask him or her to give you som</a:t>
            </a:r>
            <a:r>
              <a:rPr lang="en-US" altLang="zh-CN" sz="2400" b="0" dirty="0"/>
              <a:t>e suggestions.</a:t>
            </a:r>
          </a:p>
        </p:txBody>
      </p:sp>
      <p:pic>
        <p:nvPicPr>
          <p:cNvPr id="12291" name="Picture 3" descr="beiji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81300"/>
            <a:ext cx="2587625" cy="1828800"/>
          </a:xfrm>
        </p:spPr>
      </p:pic>
      <p:pic>
        <p:nvPicPr>
          <p:cNvPr id="12292" name="Picture 8" descr="kunmi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941888"/>
            <a:ext cx="2586038" cy="1800225"/>
          </a:xfrm>
        </p:spPr>
      </p:pic>
      <p:pic>
        <p:nvPicPr>
          <p:cNvPr id="12293" name="Picture 4" descr="tib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0" y="5013325"/>
            <a:ext cx="273526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785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Example: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It is hot/sunny...in Chongqing/Shanghai... You'd better wear sunglasses and shorts...</a:t>
            </a:r>
          </a:p>
        </p:txBody>
      </p:sp>
      <p:pic>
        <p:nvPicPr>
          <p:cNvPr id="12295" name="Picture 6" descr="chongq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4870450"/>
            <a:ext cx="26638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shangh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781300"/>
            <a:ext cx="26384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west la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2781300"/>
            <a:ext cx="26733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89125" y="2781300"/>
            <a:ext cx="1241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</a:rPr>
              <a:t>Beijing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625975" y="2781300"/>
            <a:ext cx="1241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</a:rPr>
              <a:t>Shanghai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96188" y="2781300"/>
            <a:ext cx="1655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</a:rPr>
              <a:t>Hangzhou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547813" y="4870450"/>
            <a:ext cx="1439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</a:rPr>
              <a:t>Chongqing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146675" y="4935538"/>
            <a:ext cx="93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</a:rPr>
              <a:t>Dali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154988" y="5013325"/>
            <a:ext cx="10271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00"/>
                </a:solidFill>
              </a:rPr>
              <a:t>Tibet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WWW.2PPT.COM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模板网-WWW.1PPT.COM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839</Words>
  <Application>Microsoft Office PowerPoint</Application>
  <PresentationFormat>全屏显示(4:3)</PresentationFormat>
  <Paragraphs>148</Paragraphs>
  <Slides>23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GulimChe</vt:lpstr>
      <vt:lpstr>黑体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 2</vt:lpstr>
      <vt:lpstr>WWW.2PPT.COM</vt:lpstr>
      <vt:lpstr>第一PPT模板网-WWW.1PPT.COM </vt:lpstr>
      <vt:lpstr>第一PPT模板网-WWW.1PPT.COM  </vt:lpstr>
      <vt:lpstr>第一PPT模板网-WWW.1PPT.COM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2011-09-13T11:12:00Z</dcterms:created>
  <dcterms:modified xsi:type="dcterms:W3CDTF">2023-01-16T17:59:45Z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E3D0AE53A8434D94BF6A5D43F2661CCF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