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handoutMasterIdLst>
    <p:handoutMasterId r:id="rId21"/>
  </p:handoutMasterIdLst>
  <p:sldIdLst>
    <p:sldId id="256" r:id="rId2"/>
    <p:sldId id="262" r:id="rId3"/>
    <p:sldId id="348" r:id="rId4"/>
    <p:sldId id="349" r:id="rId5"/>
    <p:sldId id="350" r:id="rId6"/>
    <p:sldId id="351" r:id="rId7"/>
    <p:sldId id="352" r:id="rId8"/>
    <p:sldId id="353" r:id="rId9"/>
    <p:sldId id="354" r:id="rId10"/>
    <p:sldId id="355" r:id="rId11"/>
    <p:sldId id="356" r:id="rId12"/>
    <p:sldId id="357" r:id="rId13"/>
    <p:sldId id="358" r:id="rId14"/>
    <p:sldId id="359" r:id="rId15"/>
    <p:sldId id="360" r:id="rId16"/>
    <p:sldId id="361" r:id="rId17"/>
    <p:sldId id="362" r:id="rId18"/>
    <p:sldId id="257" r:id="rId19"/>
  </p:sldIdLst>
  <p:sldSz cx="12192000" cy="6858000"/>
  <p:notesSz cx="6858000" cy="9144000"/>
  <p:embeddedFontLst>
    <p:embeddedFont>
      <p:font typeface="黑体" panose="02010609060101010101" pitchFamily="49" charset="-122"/>
      <p:regular r:id="rId22"/>
    </p:embeddedFont>
    <p:embeddedFont>
      <p:font typeface="微软雅黑" panose="020B0503020204020204" pitchFamily="34" charset="-122"/>
      <p:regular r:id="rId23"/>
      <p:bold r:id="rId24"/>
    </p:embeddedFont>
    <p:embeddedFont>
      <p:font typeface="Calibri" panose="020F0502020204030204" pitchFamily="34" charset="0"/>
      <p:regular r:id="rId25"/>
      <p:bold r:id="rId26"/>
      <p:italic r:id="rId27"/>
      <p:boldItalic r:id="rId28"/>
    </p:embeddedFont>
    <p:embeddedFont>
      <p:font typeface="方正舒体" panose="02010601030101010101" pitchFamily="2" charset="-122"/>
      <p:regular r:id="rId29"/>
    </p:embeddedFont>
    <p:embeddedFont>
      <p:font typeface="FandolFang R" panose="02010600030101010101" charset="-122"/>
      <p:regular r:id="rId30"/>
    </p:embeddedFont>
    <p:embeddedFont>
      <p:font typeface="演示斜黑体" panose="02010600030101010101" charset="-122"/>
      <p:regular r:id="rId3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11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2146" y="9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2010600030101010101" pitchFamily="50" charset="-122"/>
                <a:ea typeface="FandolFang R" panose="02010600030101010101" pitchFamily="50" charset="-122"/>
              </a:defRPr>
            </a:lvl1pPr>
          </a:lstStyle>
          <a:p>
            <a:fld id="{78EE6FAB-03C2-4C81-A5EC-1FED8E81878E}"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2010600030101010101" pitchFamily="50" charset="-122"/>
                <a:ea typeface="FandolFang R" panose="02010600030101010101" pitchFamily="50" charset="-122"/>
              </a:defRPr>
            </a:lvl1pPr>
          </a:lstStyle>
          <a:p>
            <a:fld id="{56FC0904-F2CD-48B3-A7AD-902F3BCAF6AB}"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2010600030101010101" pitchFamily="50" charset="-122"/>
        <a:ea typeface="FandolFang R" panose="02010600030101010101"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6FC0904-F2CD-48B3-A7AD-902F3BCAF6A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6FC0904-F2CD-48B3-A7AD-902F3BCAF6A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6FC0904-F2CD-48B3-A7AD-902F3BCAF6A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6FC0904-F2CD-48B3-A7AD-902F3BCAF6A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6FC0904-F2CD-48B3-A7AD-902F3BCAF6A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6FC0904-F2CD-48B3-A7AD-902F3BCAF6A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6FC0904-F2CD-48B3-A7AD-902F3BCAF6A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6FC0904-F2CD-48B3-A7AD-902F3BCAF6A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6FC0904-F2CD-48B3-A7AD-902F3BCAF6A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6FC0904-F2CD-48B3-A7AD-902F3BCAF6AB}"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6FC0904-F2CD-48B3-A7AD-902F3BCAF6AB}"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6FC0904-F2CD-48B3-A7AD-902F3BCAF6A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6FC0904-F2CD-48B3-A7AD-902F3BCAF6A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6FC0904-F2CD-48B3-A7AD-902F3BCAF6A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6FC0904-F2CD-48B3-A7AD-902F3BCAF6A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6FC0904-F2CD-48B3-A7AD-902F3BCAF6A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6FC0904-F2CD-48B3-A7AD-902F3BCAF6A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6FC0904-F2CD-48B3-A7AD-902F3BCAF6A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7" name="矩形: 圆角 1"/>
          <p:cNvSpPr/>
          <p:nvPr userDrawn="1"/>
        </p:nvSpPr>
        <p:spPr>
          <a:xfrm>
            <a:off x="162560" y="284480"/>
            <a:ext cx="2694940"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sp>
        <p:nvSpPr>
          <p:cNvPr id="9" name="smiling-tooth-with-hands_33918"/>
          <p:cNvSpPr>
            <a:spLocks noChangeAspect="1"/>
          </p:cNvSpPr>
          <p:nvPr userDrawn="1"/>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6.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7707" b="7707"/>
          <a:stretch>
            <a:fillRect/>
          </a:stretch>
        </p:blipFill>
        <p:spPr>
          <a:xfrm>
            <a:off x="0" y="0"/>
            <a:ext cx="12192000" cy="6858000"/>
          </a:xfrm>
          <a:prstGeom prst="rect">
            <a:avLst/>
          </a:prstGeom>
        </p:spPr>
      </p:pic>
      <p:sp>
        <p:nvSpPr>
          <p:cNvPr id="7" name="矩形 6"/>
          <p:cNvSpPr/>
          <p:nvPr/>
        </p:nvSpPr>
        <p:spPr>
          <a:xfrm rot="10800000">
            <a:off x="0" y="0"/>
            <a:ext cx="7804974" cy="6858000"/>
          </a:xfrm>
          <a:prstGeom prst="rect">
            <a:avLst/>
          </a:prstGeom>
          <a:gradFill>
            <a:gsLst>
              <a:gs pos="0">
                <a:srgbClr val="0070C0">
                  <a:alpha val="0"/>
                </a:srgbClr>
              </a:gs>
              <a:gs pos="100000">
                <a:srgbClr val="22110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矩形 259"/>
          <p:cNvSpPr>
            <a:spLocks noChangeArrowheads="1"/>
          </p:cNvSpPr>
          <p:nvPr/>
        </p:nvSpPr>
        <p:spPr bwMode="auto">
          <a:xfrm>
            <a:off x="1038108" y="4696221"/>
            <a:ext cx="1977177" cy="316865"/>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smtClea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主讲人：</a:t>
            </a:r>
            <a:r>
              <a:rPr lang="en-US" altLang="zh-CN" sz="1600" kern="0" smtClea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PPT818</a:t>
            </a:r>
            <a:endParaRPr lang="en-US" altLang="zh-CN" sz="1600" kern="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9" name="矩形 259"/>
          <p:cNvSpPr>
            <a:spLocks noChangeArrowheads="1"/>
          </p:cNvSpPr>
          <p:nvPr/>
        </p:nvSpPr>
        <p:spPr bwMode="auto">
          <a:xfrm>
            <a:off x="3224842" y="4694552"/>
            <a:ext cx="1738171"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xxx</a:t>
            </a:r>
          </a:p>
        </p:txBody>
      </p:sp>
      <p:sp>
        <p:nvSpPr>
          <p:cNvPr id="10" name="矩形 259"/>
          <p:cNvSpPr>
            <a:spLocks noChangeArrowheads="1"/>
          </p:cNvSpPr>
          <p:nvPr/>
        </p:nvSpPr>
        <p:spPr bwMode="auto">
          <a:xfrm>
            <a:off x="479308" y="1524062"/>
            <a:ext cx="57182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457200">
              <a:buFont typeface="Arial" panose="020B0604020202020204" pitchFamily="34" charset="0"/>
              <a:buNone/>
            </a:pPr>
            <a:r>
              <a:rPr lang="en-US" altLang="zh-CN" sz="9600" dirty="0">
                <a:solidFill>
                  <a:schemeClr val="bg1"/>
                </a:solidFill>
                <a:latin typeface="演示斜黑体" panose="02010600030101010101" pitchFamily="50" charset="-122"/>
                <a:ea typeface="演示斜黑体" panose="02010600030101010101" pitchFamily="50" charset="-122"/>
                <a:cs typeface="Arial" panose="020B0604020202020204" pitchFamily="34" charset="0"/>
                <a:sym typeface="Arial" panose="020B0604020202020204" pitchFamily="34" charset="0"/>
              </a:rPr>
              <a:t>《</a:t>
            </a:r>
            <a:r>
              <a:rPr lang="zh-CN" altLang="en-US" sz="9600" dirty="0">
                <a:solidFill>
                  <a:schemeClr val="bg1"/>
                </a:solidFill>
                <a:latin typeface="演示斜黑体" panose="02010600030101010101" pitchFamily="50" charset="-122"/>
                <a:ea typeface="演示斜黑体" panose="02010600030101010101" pitchFamily="50" charset="-122"/>
                <a:cs typeface="Arial" panose="020B0604020202020204" pitchFamily="34" charset="0"/>
                <a:sym typeface="Arial" panose="020B0604020202020204" pitchFamily="34" charset="0"/>
              </a:rPr>
              <a:t>有的人</a:t>
            </a:r>
            <a:r>
              <a:rPr lang="en-US" altLang="zh-CN" sz="9600" dirty="0">
                <a:solidFill>
                  <a:schemeClr val="bg1"/>
                </a:solidFill>
                <a:latin typeface="演示斜黑体" panose="02010600030101010101" pitchFamily="50" charset="-122"/>
                <a:ea typeface="演示斜黑体" panose="02010600030101010101" pitchFamily="50" charset="-122"/>
                <a:cs typeface="Arial" panose="020B0604020202020204" pitchFamily="34" charset="0"/>
                <a:sym typeface="Arial" panose="020B0604020202020204" pitchFamily="34" charset="0"/>
              </a:rPr>
              <a:t>》</a:t>
            </a:r>
          </a:p>
        </p:txBody>
      </p:sp>
      <p:sp>
        <p:nvSpPr>
          <p:cNvPr id="11" name="矩形 10"/>
          <p:cNvSpPr/>
          <p:nvPr/>
        </p:nvSpPr>
        <p:spPr>
          <a:xfrm>
            <a:off x="1038108" y="3439733"/>
            <a:ext cx="3825086" cy="461665"/>
          </a:xfrm>
          <a:prstGeom prst="rect">
            <a:avLst/>
          </a:prstGeom>
        </p:spPr>
        <p:txBody>
          <a:bodyPr wrap="none">
            <a:spAutoFit/>
          </a:bodyPr>
          <a:lstStyle/>
          <a:p>
            <a:pPr lvl="0" defTabSz="457200"/>
            <a:r>
              <a:rPr lang="zh-CN" altLang="en-US"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语文 六年级 上册 配人教版</a:t>
            </a:r>
          </a:p>
        </p:txBody>
      </p:sp>
      <p:cxnSp>
        <p:nvCxnSpPr>
          <p:cNvPr id="12" name="直接连接符 11"/>
          <p:cNvCxnSpPr/>
          <p:nvPr/>
        </p:nvCxnSpPr>
        <p:spPr>
          <a:xfrm rot="10800000">
            <a:off x="1038108" y="3316920"/>
            <a:ext cx="5473670" cy="0"/>
          </a:xfrm>
          <a:prstGeom prst="line">
            <a:avLst/>
          </a:prstGeom>
          <a:ln w="25400" cap="rnd">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17" name="文本框 12"/>
          <p:cNvSpPr txBox="1">
            <a:spLocks noChangeArrowheads="1"/>
          </p:cNvSpPr>
          <p:nvPr/>
        </p:nvSpPr>
        <p:spPr bwMode="auto">
          <a:xfrm>
            <a:off x="1052088" y="2047304"/>
            <a:ext cx="49990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ea typeface="宋体" panose="02010600030101010101" pitchFamily="2" charset="-122"/>
              </a:defRPr>
            </a:lvl1pPr>
            <a:lvl2pPr marL="685800" indent="-228600" defTabSz="457200">
              <a:defRPr>
                <a:solidFill>
                  <a:schemeClr val="tx1"/>
                </a:solidFill>
                <a:latin typeface="Arial" panose="020B0604020202020204" pitchFamily="34" charset="0"/>
                <a:ea typeface="宋体" panose="02010600030101010101" pitchFamily="2" charset="-122"/>
              </a:defRPr>
            </a:lvl2pPr>
            <a:lvl3pPr marL="1143000" indent="-228600" defTabSz="457200">
              <a:defRPr>
                <a:solidFill>
                  <a:schemeClr val="tx1"/>
                </a:solidFill>
                <a:latin typeface="Arial" panose="020B0604020202020204" pitchFamily="34" charset="0"/>
                <a:ea typeface="宋体" panose="02010600030101010101" pitchFamily="2" charset="-122"/>
              </a:defRPr>
            </a:lvl3pPr>
            <a:lvl4pPr marL="1600200" indent="-228600" defTabSz="457200">
              <a:defRPr>
                <a:solidFill>
                  <a:schemeClr val="tx1"/>
                </a:solidFill>
                <a:latin typeface="Arial" panose="020B0604020202020204" pitchFamily="34" charset="0"/>
                <a:ea typeface="宋体" panose="02010600030101010101" pitchFamily="2" charset="-122"/>
              </a:defRPr>
            </a:lvl4pPr>
            <a:lvl5pPr marL="2057400" indent="-228600" defTabSz="4572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有的人</a:t>
            </a:r>
          </a:p>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把名字刻入石头，想“不朽”</a:t>
            </a:r>
            <a:r>
              <a:rPr kumimoji="0" lang="en-US" altLang="zh-CN"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a:t>
            </a:r>
            <a:endPar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endParaRPr>
          </a:p>
        </p:txBody>
      </p:sp>
      <p:sp>
        <p:nvSpPr>
          <p:cNvPr id="18" name="圆角矩形标注 43"/>
          <p:cNvSpPr/>
          <p:nvPr/>
        </p:nvSpPr>
        <p:spPr>
          <a:xfrm>
            <a:off x="1413793" y="4599959"/>
            <a:ext cx="2884522" cy="980275"/>
          </a:xfrm>
          <a:prstGeom prst="wedgeRoundRectCallout">
            <a:avLst>
              <a:gd name="adj1" fmla="val -36726"/>
              <a:gd name="adj2" fmla="val -100828"/>
              <a:gd name="adj3" fmla="val 16667"/>
            </a:avLst>
          </a:prstGeom>
          <a:solidFill>
            <a:schemeClr val="accent1">
              <a:lumMod val="40000"/>
              <a:lumOff val="60000"/>
            </a:schemeClr>
          </a:solidFill>
          <a:ln>
            <a:solidFill>
              <a:schemeClr val="accent1">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D7D31">
                  <a:lumMod val="60000"/>
                  <a:lumOff val="40000"/>
                </a:srgbClr>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文本框 12"/>
          <p:cNvSpPr txBox="1">
            <a:spLocks noChangeArrowheads="1"/>
          </p:cNvSpPr>
          <p:nvPr/>
        </p:nvSpPr>
        <p:spPr bwMode="auto">
          <a:xfrm>
            <a:off x="1108718" y="3216179"/>
            <a:ext cx="49990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ea typeface="宋体" panose="02010600030101010101" pitchFamily="2" charset="-122"/>
              </a:defRPr>
            </a:lvl1pPr>
            <a:lvl2pPr marL="685800" indent="-228600" defTabSz="457200">
              <a:defRPr>
                <a:solidFill>
                  <a:schemeClr val="tx1"/>
                </a:solidFill>
                <a:latin typeface="Arial" panose="020B0604020202020204" pitchFamily="34" charset="0"/>
                <a:ea typeface="宋体" panose="02010600030101010101" pitchFamily="2" charset="-122"/>
              </a:defRPr>
            </a:lvl2pPr>
            <a:lvl3pPr marL="1143000" indent="-228600" defTabSz="457200">
              <a:defRPr>
                <a:solidFill>
                  <a:schemeClr val="tx1"/>
                </a:solidFill>
                <a:latin typeface="Arial" panose="020B0604020202020204" pitchFamily="34" charset="0"/>
                <a:ea typeface="宋体" panose="02010600030101010101" pitchFamily="2" charset="-122"/>
              </a:defRPr>
            </a:lvl3pPr>
            <a:lvl4pPr marL="1600200" indent="-228600" defTabSz="457200">
              <a:defRPr>
                <a:solidFill>
                  <a:schemeClr val="tx1"/>
                </a:solidFill>
                <a:latin typeface="Arial" panose="020B0604020202020204" pitchFamily="34" charset="0"/>
                <a:ea typeface="宋体" panose="02010600030101010101" pitchFamily="2" charset="-122"/>
              </a:defRPr>
            </a:lvl4pPr>
            <a:lvl5pPr marL="2057400" indent="-228600" defTabSz="4572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有的人，</a:t>
            </a:r>
          </a:p>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情愿做野草，等着地下的火烧。</a:t>
            </a:r>
          </a:p>
        </p:txBody>
      </p:sp>
      <p:sp>
        <p:nvSpPr>
          <p:cNvPr id="20" name="圆角矩形标注 12"/>
          <p:cNvSpPr/>
          <p:nvPr/>
        </p:nvSpPr>
        <p:spPr>
          <a:xfrm>
            <a:off x="3676943" y="1506291"/>
            <a:ext cx="3685881" cy="517530"/>
          </a:xfrm>
          <a:prstGeom prst="wedgeRoundRectCallout">
            <a:avLst>
              <a:gd name="adj1" fmla="val -51760"/>
              <a:gd name="adj2" fmla="val 108713"/>
              <a:gd name="adj3" fmla="val 16667"/>
            </a:avLst>
          </a:prstGeom>
          <a:solidFill>
            <a:schemeClr val="accent1">
              <a:lumMod val="40000"/>
              <a:lumOff val="60000"/>
            </a:schemeClr>
          </a:solidFill>
          <a:ln>
            <a:solidFill>
              <a:schemeClr val="accent1">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C000">
                  <a:lumMod val="60000"/>
                  <a:lumOff val="40000"/>
                </a:srgbClr>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1" name="文本框 20"/>
          <p:cNvSpPr txBox="1">
            <a:spLocks noChangeArrowheads="1"/>
          </p:cNvSpPr>
          <p:nvPr/>
        </p:nvSpPr>
        <p:spPr bwMode="auto">
          <a:xfrm>
            <a:off x="3721898" y="1432133"/>
            <a:ext cx="3763381" cy="58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反动派为自己树碑立传。</a:t>
            </a:r>
          </a:p>
        </p:txBody>
      </p:sp>
      <p:sp>
        <p:nvSpPr>
          <p:cNvPr id="22" name="文本框 12"/>
          <p:cNvSpPr txBox="1">
            <a:spLocks noChangeArrowheads="1"/>
          </p:cNvSpPr>
          <p:nvPr/>
        </p:nvSpPr>
        <p:spPr bwMode="auto">
          <a:xfrm>
            <a:off x="3793686" y="2393056"/>
            <a:ext cx="1298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ea typeface="宋体" panose="02010600030101010101" pitchFamily="2" charset="-122"/>
              </a:defRPr>
            </a:lvl1pPr>
            <a:lvl2pPr marL="685800" indent="-228600" defTabSz="457200">
              <a:defRPr>
                <a:solidFill>
                  <a:schemeClr val="tx1"/>
                </a:solidFill>
                <a:latin typeface="Arial" panose="020B0604020202020204" pitchFamily="34" charset="0"/>
                <a:ea typeface="宋体" panose="02010600030101010101" pitchFamily="2" charset="-122"/>
              </a:defRPr>
            </a:lvl2pPr>
            <a:lvl3pPr marL="1143000" indent="-228600" defTabSz="457200">
              <a:defRPr>
                <a:solidFill>
                  <a:schemeClr val="tx1"/>
                </a:solidFill>
                <a:latin typeface="Arial" panose="020B0604020202020204" pitchFamily="34" charset="0"/>
                <a:ea typeface="宋体" panose="02010600030101010101" pitchFamily="2" charset="-122"/>
              </a:defRPr>
            </a:lvl3pPr>
            <a:lvl4pPr marL="1600200" indent="-228600" defTabSz="457200">
              <a:defRPr>
                <a:solidFill>
                  <a:schemeClr val="tx1"/>
                </a:solidFill>
                <a:latin typeface="Arial" panose="020B0604020202020204" pitchFamily="34" charset="0"/>
                <a:ea typeface="宋体" panose="02010600030101010101" pitchFamily="2" charset="-122"/>
              </a:defRPr>
            </a:lvl4pPr>
            <a:lvl5pPr marL="2057400" indent="-228600" defTabSz="4572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“不朽”</a:t>
            </a:r>
            <a:endParaRPr kumimoji="0" lang="en-US" altLang="zh-CN" sz="2400" b="0"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endParaRPr>
          </a:p>
        </p:txBody>
      </p:sp>
      <p:sp>
        <p:nvSpPr>
          <p:cNvPr id="23" name="文本框 22"/>
          <p:cNvSpPr txBox="1">
            <a:spLocks noChangeArrowheads="1"/>
          </p:cNvSpPr>
          <p:nvPr/>
        </p:nvSpPr>
        <p:spPr bwMode="auto">
          <a:xfrm>
            <a:off x="1506655" y="4725633"/>
            <a:ext cx="27916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鲁迅愿把自己的一切献给革命事业。</a:t>
            </a:r>
          </a:p>
        </p:txBody>
      </p:sp>
      <p:sp>
        <p:nvSpPr>
          <p:cNvPr id="26" name="文本框 12"/>
          <p:cNvSpPr txBox="1">
            <a:spLocks noChangeArrowheads="1"/>
          </p:cNvSpPr>
          <p:nvPr/>
        </p:nvSpPr>
        <p:spPr bwMode="auto">
          <a:xfrm>
            <a:off x="6034279" y="2426061"/>
            <a:ext cx="8756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ea typeface="宋体" panose="02010600030101010101" pitchFamily="2" charset="-122"/>
              </a:defRPr>
            </a:lvl1pPr>
            <a:lvl2pPr marL="685800" indent="-228600" defTabSz="457200">
              <a:defRPr>
                <a:solidFill>
                  <a:schemeClr val="tx1"/>
                </a:solidFill>
                <a:latin typeface="Arial" panose="020B0604020202020204" pitchFamily="34" charset="0"/>
                <a:ea typeface="宋体" panose="02010600030101010101" pitchFamily="2" charset="-122"/>
              </a:defRPr>
            </a:lvl2pPr>
            <a:lvl3pPr marL="1143000" indent="-228600" defTabSz="457200">
              <a:defRPr>
                <a:solidFill>
                  <a:schemeClr val="tx1"/>
                </a:solidFill>
                <a:latin typeface="Arial" panose="020B0604020202020204" pitchFamily="34" charset="0"/>
                <a:ea typeface="宋体" panose="02010600030101010101" pitchFamily="2" charset="-122"/>
              </a:defRPr>
            </a:lvl3pPr>
            <a:lvl4pPr marL="1600200" indent="-228600" defTabSz="457200">
              <a:defRPr>
                <a:solidFill>
                  <a:schemeClr val="tx1"/>
                </a:solidFill>
                <a:latin typeface="Arial" panose="020B0604020202020204" pitchFamily="34" charset="0"/>
                <a:ea typeface="宋体" panose="02010600030101010101" pitchFamily="2" charset="-122"/>
              </a:defRPr>
            </a:lvl4pPr>
            <a:lvl5pPr marL="2057400" indent="-228600" defTabSz="4572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ea typeface="思源黑体 CN Regular" panose="020B0500000000000000" pitchFamily="34" charset="-122"/>
                <a:sym typeface="Arial" panose="020B0604020202020204" pitchFamily="34" charset="0"/>
              </a:rPr>
              <a:t>讽刺</a:t>
            </a:r>
            <a:endParaRPr kumimoji="0" lang="en-US" altLang="zh-CN" sz="2400" b="1" i="0" u="none" strike="noStrike" kern="1200" cap="none" spc="0" normalizeH="0" baseline="0" noProof="0" dirty="0">
              <a:ln>
                <a:noFill/>
              </a:ln>
              <a:solidFill>
                <a:srgbClr val="0070C0"/>
              </a:solidFill>
              <a:effectLst/>
              <a:uLnTx/>
              <a:uFillTx/>
              <a:ea typeface="思源黑体 CN Regular" panose="020B0500000000000000" pitchFamily="34" charset="-122"/>
              <a:sym typeface="Arial" panose="020B0604020202020204" pitchFamily="34" charset="0"/>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7871" y="3637674"/>
            <a:ext cx="3233681" cy="2428854"/>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animBg="1"/>
      <p:bldP spid="21" grpId="0"/>
      <p:bldP spid="22" grpId="0"/>
      <p:bldP spid="23"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文本框 12"/>
          <p:cNvSpPr txBox="1">
            <a:spLocks noChangeArrowheads="1"/>
          </p:cNvSpPr>
          <p:nvPr/>
        </p:nvSpPr>
        <p:spPr bwMode="auto">
          <a:xfrm>
            <a:off x="1385913" y="2262845"/>
            <a:ext cx="49990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ea typeface="宋体" panose="02010600030101010101" pitchFamily="2" charset="-122"/>
              </a:defRPr>
            </a:lvl1pPr>
            <a:lvl2pPr marL="685800" indent="-228600" defTabSz="457200">
              <a:defRPr>
                <a:solidFill>
                  <a:schemeClr val="tx1"/>
                </a:solidFill>
                <a:latin typeface="Arial" panose="020B0604020202020204" pitchFamily="34" charset="0"/>
                <a:ea typeface="宋体" panose="02010600030101010101" pitchFamily="2" charset="-122"/>
              </a:defRPr>
            </a:lvl2pPr>
            <a:lvl3pPr marL="1143000" indent="-228600" defTabSz="457200">
              <a:defRPr>
                <a:solidFill>
                  <a:schemeClr val="tx1"/>
                </a:solidFill>
                <a:latin typeface="Arial" panose="020B0604020202020204" pitchFamily="34" charset="0"/>
                <a:ea typeface="宋体" panose="02010600030101010101" pitchFamily="2" charset="-122"/>
              </a:defRPr>
            </a:lvl3pPr>
            <a:lvl4pPr marL="1600200" indent="-228600" defTabSz="457200">
              <a:defRPr>
                <a:solidFill>
                  <a:schemeClr val="tx1"/>
                </a:solidFill>
                <a:latin typeface="Arial" panose="020B0604020202020204" pitchFamily="34" charset="0"/>
                <a:ea typeface="宋体" panose="02010600030101010101" pitchFamily="2" charset="-122"/>
              </a:defRPr>
            </a:lvl4pPr>
            <a:lvl5pPr marL="2057400" indent="-228600" defTabSz="4572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有的人</a:t>
            </a:r>
          </a:p>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他活着别人就不能活；</a:t>
            </a:r>
          </a:p>
        </p:txBody>
      </p:sp>
      <p:sp>
        <p:nvSpPr>
          <p:cNvPr id="4" name="圆角矩形标注 43"/>
          <p:cNvSpPr/>
          <p:nvPr/>
        </p:nvSpPr>
        <p:spPr>
          <a:xfrm>
            <a:off x="1705893" y="4813862"/>
            <a:ext cx="2884522" cy="980275"/>
          </a:xfrm>
          <a:prstGeom prst="wedgeRoundRectCallout">
            <a:avLst>
              <a:gd name="adj1" fmla="val -36726"/>
              <a:gd name="adj2" fmla="val -100828"/>
              <a:gd name="adj3" fmla="val 16667"/>
            </a:avLst>
          </a:prstGeom>
          <a:solidFill>
            <a:schemeClr val="accent6">
              <a:lumMod val="60000"/>
              <a:lumOff val="40000"/>
            </a:schemeClr>
          </a:solidFill>
          <a:ln>
            <a:solidFill>
              <a:srgbClr val="9DB9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D7D31">
                  <a:lumMod val="60000"/>
                  <a:lumOff val="40000"/>
                </a:srgbClr>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12"/>
          <p:cNvSpPr txBox="1">
            <a:spLocks noChangeArrowheads="1"/>
          </p:cNvSpPr>
          <p:nvPr/>
        </p:nvSpPr>
        <p:spPr bwMode="auto">
          <a:xfrm>
            <a:off x="1400818" y="3430082"/>
            <a:ext cx="49990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ea typeface="宋体" panose="02010600030101010101" pitchFamily="2" charset="-122"/>
              </a:defRPr>
            </a:lvl1pPr>
            <a:lvl2pPr marL="685800" indent="-228600" defTabSz="457200">
              <a:defRPr>
                <a:solidFill>
                  <a:schemeClr val="tx1"/>
                </a:solidFill>
                <a:latin typeface="Arial" panose="020B0604020202020204" pitchFamily="34" charset="0"/>
                <a:ea typeface="宋体" panose="02010600030101010101" pitchFamily="2" charset="-122"/>
              </a:defRPr>
            </a:lvl2pPr>
            <a:lvl3pPr marL="1143000" indent="-228600" defTabSz="457200">
              <a:defRPr>
                <a:solidFill>
                  <a:schemeClr val="tx1"/>
                </a:solidFill>
                <a:latin typeface="Arial" panose="020B0604020202020204" pitchFamily="34" charset="0"/>
                <a:ea typeface="宋体" panose="02010600030101010101" pitchFamily="2" charset="-122"/>
              </a:defRPr>
            </a:lvl3pPr>
            <a:lvl4pPr marL="1600200" indent="-228600" defTabSz="457200">
              <a:defRPr>
                <a:solidFill>
                  <a:schemeClr val="tx1"/>
                </a:solidFill>
                <a:latin typeface="Arial" panose="020B0604020202020204" pitchFamily="34" charset="0"/>
                <a:ea typeface="宋体" panose="02010600030101010101" pitchFamily="2" charset="-122"/>
              </a:defRPr>
            </a:lvl4pPr>
            <a:lvl5pPr marL="2057400" indent="-228600" defTabSz="4572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有的人，</a:t>
            </a:r>
          </a:p>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他活着为了多数人更好地活。</a:t>
            </a:r>
          </a:p>
        </p:txBody>
      </p:sp>
      <p:sp>
        <p:nvSpPr>
          <p:cNvPr id="7" name="圆角矩形标注 12"/>
          <p:cNvSpPr/>
          <p:nvPr/>
        </p:nvSpPr>
        <p:spPr>
          <a:xfrm>
            <a:off x="3969044" y="1720194"/>
            <a:ext cx="1876132" cy="517530"/>
          </a:xfrm>
          <a:prstGeom prst="wedgeRoundRectCallout">
            <a:avLst>
              <a:gd name="adj1" fmla="val -51760"/>
              <a:gd name="adj2" fmla="val 108713"/>
              <a:gd name="adj3" fmla="val 16667"/>
            </a:avLst>
          </a:prstGeom>
          <a:solidFill>
            <a:schemeClr val="accent6">
              <a:lumMod val="60000"/>
              <a:lumOff val="40000"/>
            </a:schemeClr>
          </a:solidFill>
          <a:ln>
            <a:solidFill>
              <a:srgbClr val="9DB9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C000">
                  <a:lumMod val="60000"/>
                  <a:lumOff val="40000"/>
                </a:srgbClr>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文本框 7"/>
          <p:cNvSpPr txBox="1">
            <a:spLocks noChangeArrowheads="1"/>
          </p:cNvSpPr>
          <p:nvPr/>
        </p:nvSpPr>
        <p:spPr bwMode="auto">
          <a:xfrm>
            <a:off x="4013998" y="1646036"/>
            <a:ext cx="3763381" cy="58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反动统治者</a:t>
            </a:r>
          </a:p>
        </p:txBody>
      </p:sp>
      <p:sp>
        <p:nvSpPr>
          <p:cNvPr id="9" name="文本框 8"/>
          <p:cNvSpPr txBox="1">
            <a:spLocks noChangeArrowheads="1"/>
          </p:cNvSpPr>
          <p:nvPr/>
        </p:nvSpPr>
        <p:spPr bwMode="auto">
          <a:xfrm>
            <a:off x="1798755" y="4939536"/>
            <a:ext cx="27916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像鲁迅一样为劳苦大众服务的人。</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6357" y="2465564"/>
            <a:ext cx="4438075" cy="333348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animBg="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grpSp>
        <p:nvGrpSpPr>
          <p:cNvPr id="3" name="组合 2"/>
          <p:cNvGrpSpPr/>
          <p:nvPr/>
        </p:nvGrpSpPr>
        <p:grpSpPr>
          <a:xfrm>
            <a:off x="2450923" y="3987413"/>
            <a:ext cx="3063594" cy="1728031"/>
            <a:chOff x="1626102" y="3493709"/>
            <a:chExt cx="3063594" cy="1728031"/>
          </a:xfrm>
        </p:grpSpPr>
        <p:sp>
          <p:nvSpPr>
            <p:cNvPr id="4" name="圆角矩形 51"/>
            <p:cNvSpPr/>
            <p:nvPr/>
          </p:nvSpPr>
          <p:spPr bwMode="auto">
            <a:xfrm>
              <a:off x="1626102" y="3493709"/>
              <a:ext cx="3063594" cy="1728031"/>
            </a:xfrm>
            <a:prstGeom prst="roundRect">
              <a:avLst>
                <a:gd name="adj" fmla="val 5869"/>
              </a:avLst>
            </a:prstGeom>
            <a:solidFill>
              <a:sysClr val="window" lastClr="FFFFFF">
                <a:alpha val="60000"/>
              </a:sysClr>
            </a:solidFill>
            <a:ln w="19050" cap="flat" cmpd="sng" algn="ctr">
              <a:solidFill>
                <a:srgbClr val="F79646">
                  <a:lumMod val="50000"/>
                </a:srgbClr>
              </a:solidFill>
              <a:prstDash val="solid"/>
            </a:ln>
            <a:effectLst>
              <a:outerShdw blurRad="225425" dist="38100" dir="5220000" algn="ctr">
                <a:srgbClr val="000000">
                  <a:alpha val="33000"/>
                </a:srgbClr>
              </a:outerShdw>
            </a:effectLst>
          </p:spPr>
          <p:txBody>
            <a:bodyPr anchor="ctr"/>
            <a:lstStyle/>
            <a:p>
              <a:pPr marL="0" marR="0" lvl="2" indent="0" algn="ctr" defTabSz="1069975"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0810" algn="l"/>
                </a:tabLst>
                <a:defRPr/>
              </a:pPr>
              <a:endParaRPr kumimoji="0" lang="zh-CN" altLang="en-US" sz="1300" b="0" i="0" u="none" strike="noStrike" kern="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矩形 4"/>
            <p:cNvSpPr/>
            <p:nvPr/>
          </p:nvSpPr>
          <p:spPr>
            <a:xfrm>
              <a:off x="1757364" y="3726177"/>
              <a:ext cx="2838602" cy="113505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sym typeface="Arial" panose="020B0604020202020204" pitchFamily="34" charset="0"/>
                </a:rPr>
                <a:t>热情歌颂了热爱人民、造福人民的人；</a:t>
              </a:r>
            </a:p>
          </p:txBody>
        </p:sp>
      </p:grpSp>
      <p:grpSp>
        <p:nvGrpSpPr>
          <p:cNvPr id="7" name="组合 6"/>
          <p:cNvGrpSpPr/>
          <p:nvPr/>
        </p:nvGrpSpPr>
        <p:grpSpPr>
          <a:xfrm>
            <a:off x="6434546" y="3970782"/>
            <a:ext cx="3412209" cy="1728031"/>
            <a:chOff x="5191946" y="3633358"/>
            <a:chExt cx="3064039" cy="1728031"/>
          </a:xfrm>
        </p:grpSpPr>
        <p:sp>
          <p:nvSpPr>
            <p:cNvPr id="8" name="圆角矩形 54"/>
            <p:cNvSpPr/>
            <p:nvPr/>
          </p:nvSpPr>
          <p:spPr bwMode="auto">
            <a:xfrm>
              <a:off x="5191946" y="3633358"/>
              <a:ext cx="3064039" cy="1728031"/>
            </a:xfrm>
            <a:prstGeom prst="roundRect">
              <a:avLst>
                <a:gd name="adj" fmla="val 5869"/>
              </a:avLst>
            </a:prstGeom>
            <a:solidFill>
              <a:sysClr val="window" lastClr="FFFFFF">
                <a:alpha val="60000"/>
              </a:sysClr>
            </a:solidFill>
            <a:ln w="19050" cap="flat" cmpd="sng" algn="ctr">
              <a:solidFill>
                <a:srgbClr val="F79646">
                  <a:lumMod val="50000"/>
                </a:srgbClr>
              </a:solidFill>
              <a:prstDash val="solid"/>
            </a:ln>
            <a:effectLst>
              <a:outerShdw blurRad="225425" dist="38100" dir="5220000" algn="ctr">
                <a:srgbClr val="000000">
                  <a:alpha val="33000"/>
                </a:srgbClr>
              </a:outerShdw>
            </a:effectLst>
          </p:spPr>
          <p:txBody>
            <a:bodyPr anchor="ctr"/>
            <a:lstStyle/>
            <a:p>
              <a:pPr marL="0" marR="0" lvl="2" indent="0" algn="ctr" defTabSz="1069975"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0810" algn="l"/>
                </a:tabLst>
                <a:defRPr/>
              </a:pPr>
              <a:endParaRPr kumimoji="0" lang="zh-CN" altLang="en-US" sz="1300" b="0" i="0" u="none" strike="noStrike" kern="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矩形 8"/>
            <p:cNvSpPr/>
            <p:nvPr/>
          </p:nvSpPr>
          <p:spPr>
            <a:xfrm>
              <a:off x="5278656" y="3865827"/>
              <a:ext cx="2972216" cy="113505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sym typeface="Arial" panose="020B0604020202020204" pitchFamily="34" charset="0"/>
                </a:rPr>
                <a:t>无情鞭挞了剥削人民、危害人民的反动统治者。</a:t>
              </a:r>
            </a:p>
          </p:txBody>
        </p:sp>
      </p:grpSp>
      <p:sp>
        <p:nvSpPr>
          <p:cNvPr id="11" name="矩形 10"/>
          <p:cNvSpPr/>
          <p:nvPr/>
        </p:nvSpPr>
        <p:spPr>
          <a:xfrm>
            <a:off x="5588121" y="2279078"/>
            <a:ext cx="113364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对比</a:t>
            </a:r>
          </a:p>
        </p:txBody>
      </p:sp>
      <p:sp>
        <p:nvSpPr>
          <p:cNvPr id="12" name="燕尾形 45"/>
          <p:cNvSpPr/>
          <p:nvPr/>
        </p:nvSpPr>
        <p:spPr>
          <a:xfrm rot="16200000" flipH="1" flipV="1">
            <a:off x="4267480" y="2980179"/>
            <a:ext cx="414728" cy="631941"/>
          </a:xfrm>
          <a:prstGeom prst="chevron">
            <a:avLst>
              <a:gd name="adj" fmla="val 39402"/>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1069975" rtl="0" eaLnBrk="1" fontAlgn="auto" latinLnBrk="0" hangingPunct="1">
              <a:lnSpc>
                <a:spcPct val="100000"/>
              </a:lnSpc>
              <a:spcBef>
                <a:spcPts val="0"/>
              </a:spcBef>
              <a:spcAft>
                <a:spcPts val="0"/>
              </a:spcAft>
              <a:buClrTx/>
              <a:buSzTx/>
              <a:buFontTx/>
              <a:buNone/>
              <a:defRPr/>
            </a:pPr>
            <a:endParaRPr kumimoji="0" lang="zh-CN" altLang="en-US" sz="4000" b="0" i="0" u="none" strike="noStrike" kern="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3" name="组合 24"/>
          <p:cNvGrpSpPr/>
          <p:nvPr/>
        </p:nvGrpSpPr>
        <p:grpSpPr bwMode="auto">
          <a:xfrm>
            <a:off x="4966970" y="1871009"/>
            <a:ext cx="2171722" cy="943114"/>
            <a:chOff x="671514" y="4765674"/>
            <a:chExt cx="7761286" cy="501650"/>
          </a:xfrm>
          <a:solidFill>
            <a:srgbClr val="C00000"/>
          </a:solidFill>
          <a:effectLst/>
        </p:grpSpPr>
        <p:sp>
          <p:nvSpPr>
            <p:cNvPr id="14" name="Rectangle 20"/>
            <p:cNvSpPr>
              <a:spLocks noChangeArrowheads="1"/>
            </p:cNvSpPr>
            <p:nvPr/>
          </p:nvSpPr>
          <p:spPr bwMode="auto">
            <a:xfrm>
              <a:off x="671514" y="4765674"/>
              <a:ext cx="7761286" cy="501650"/>
            </a:xfrm>
            <a:prstGeom prst="roundRect">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106997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矩形 14"/>
            <p:cNvSpPr/>
            <p:nvPr/>
          </p:nvSpPr>
          <p:spPr>
            <a:xfrm>
              <a:off x="1179198" y="4830817"/>
              <a:ext cx="6685664" cy="371363"/>
            </a:xfrm>
            <a:prstGeom prst="rect">
              <a:avLst/>
            </a:prstGeom>
            <a:noFill/>
            <a:ln w="25400" cap="flat" cmpd="sng" algn="ctr">
              <a:noFill/>
              <a:prstDash val="solid"/>
            </a:ln>
            <a:effectLst/>
          </p:spPr>
          <p:txBody>
            <a:bodyPr rtlCol="0" anchor="ctr"/>
            <a:lstStyle/>
            <a:p>
              <a:pPr marL="0" marR="0" lvl="0" indent="0" algn="ctr" defTabSz="1069975" rtl="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对比</a:t>
              </a:r>
            </a:p>
          </p:txBody>
        </p:sp>
      </p:grpSp>
      <p:sp>
        <p:nvSpPr>
          <p:cNvPr id="16" name="燕尾形 49"/>
          <p:cNvSpPr/>
          <p:nvPr/>
        </p:nvSpPr>
        <p:spPr>
          <a:xfrm rot="16200000" flipH="1" flipV="1">
            <a:off x="7247298" y="2980179"/>
            <a:ext cx="414728" cy="631941"/>
          </a:xfrm>
          <a:prstGeom prst="chevron">
            <a:avLst>
              <a:gd name="adj" fmla="val 39402"/>
            </a:avLst>
          </a:prstGeom>
          <a:solidFill>
            <a:srgbClr val="FCA304"/>
          </a:solidFill>
          <a:ln w="25400" cap="flat" cmpd="sng" algn="ctr">
            <a:noFill/>
            <a:prstDash val="solid"/>
          </a:ln>
          <a:effectLst/>
        </p:spPr>
        <p:txBody>
          <a:bodyPr lIns="87722" tIns="43861" rIns="87722" bIns="43861" anchor="ctr"/>
          <a:lstStyle/>
          <a:p>
            <a:pPr marL="0" marR="0" lvl="0" indent="0" algn="ctr" defTabSz="1069975" rtl="0" eaLnBrk="0" fontAlgn="ctr" latinLnBrk="0" hangingPunct="0">
              <a:lnSpc>
                <a:spcPct val="100000"/>
              </a:lnSpc>
              <a:spcBef>
                <a:spcPts val="0"/>
              </a:spcBef>
              <a:spcAft>
                <a:spcPts val="0"/>
              </a:spcAft>
              <a:buClr>
                <a:srgbClr val="FF0000"/>
              </a:buClr>
              <a:buSzPct val="70000"/>
              <a:buFontTx/>
              <a:buNone/>
              <a:defRPr/>
            </a:pPr>
            <a:endParaRPr kumimoji="0" lang="zh-CN" altLang="en-US" sz="1600" b="1" i="0" u="none" strike="noStrike" kern="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6" presetClass="entr" presetSubtype="21"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strVal val="#ppt_x"/>
                                          </p:val>
                                        </p:tav>
                                        <p:tav tm="100000">
                                          <p:val>
                                            <p:strVal val="#ppt_x"/>
                                          </p:val>
                                        </p:tav>
                                      </p:tavLst>
                                    </p:anim>
                                    <p:anim calcmode="lin" valueType="num">
                                      <p:cBhvr>
                                        <p:cTn id="31" dur="500" fill="hold"/>
                                        <p:tgtEl>
                                          <p:spTgt spid="16"/>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16" presetClass="entr" presetSubtype="2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17" name="文本框 12"/>
          <p:cNvSpPr txBox="1"/>
          <p:nvPr/>
        </p:nvSpPr>
        <p:spPr>
          <a:xfrm>
            <a:off x="1347031" y="2635109"/>
            <a:ext cx="2938597" cy="2308324"/>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骑在人民头上的</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人民把他摔垮；</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给人民做牛马的</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人民永远记住他。</a:t>
            </a:r>
          </a:p>
        </p:txBody>
      </p:sp>
      <p:sp>
        <p:nvSpPr>
          <p:cNvPr id="18" name="文本框 17"/>
          <p:cNvSpPr txBox="1">
            <a:spLocks noChangeArrowheads="1"/>
          </p:cNvSpPr>
          <p:nvPr/>
        </p:nvSpPr>
        <p:spPr bwMode="auto">
          <a:xfrm>
            <a:off x="1352364" y="4943433"/>
            <a:ext cx="7148194" cy="547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7030A0"/>
                </a:solidFill>
                <a:effectLst/>
                <a:uLnTx/>
                <a:uFillTx/>
                <a:ea typeface="思源黑体 CN Regular" panose="020B0500000000000000" pitchFamily="34" charset="-122"/>
                <a:sym typeface="Arial" panose="020B0604020202020204" pitchFamily="34" charset="0"/>
              </a:rPr>
              <a:t>   “摔”表现了人民对反动派的仇恨；</a:t>
            </a:r>
          </a:p>
        </p:txBody>
      </p:sp>
      <p:sp>
        <p:nvSpPr>
          <p:cNvPr id="19" name="文本框 12"/>
          <p:cNvSpPr txBox="1"/>
          <p:nvPr/>
        </p:nvSpPr>
        <p:spPr>
          <a:xfrm>
            <a:off x="4414246" y="1584640"/>
            <a:ext cx="2938597" cy="2308324"/>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把名字刻入石头的</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名字比尸首烂得更早；</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只要春风吹到的地方</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到处是青青的野草。</a:t>
            </a:r>
          </a:p>
        </p:txBody>
      </p:sp>
      <p:sp>
        <p:nvSpPr>
          <p:cNvPr id="20" name="圆角矩形 5"/>
          <p:cNvSpPr/>
          <p:nvPr/>
        </p:nvSpPr>
        <p:spPr>
          <a:xfrm>
            <a:off x="2647923" y="3341352"/>
            <a:ext cx="315595" cy="3714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1" name="文本框 20"/>
          <p:cNvSpPr txBox="1">
            <a:spLocks noChangeArrowheads="1"/>
          </p:cNvSpPr>
          <p:nvPr/>
        </p:nvSpPr>
        <p:spPr bwMode="auto">
          <a:xfrm>
            <a:off x="1352364" y="5462501"/>
            <a:ext cx="7148194" cy="547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a:ln>
                  <a:noFill/>
                </a:ln>
                <a:solidFill>
                  <a:srgbClr val="7030A0"/>
                </a:solidFill>
                <a:effectLst/>
                <a:uLnTx/>
                <a:uFillTx/>
                <a:ea typeface="思源黑体 CN Regular" panose="020B0500000000000000" pitchFamily="34" charset="-122"/>
                <a:sym typeface="Arial" panose="020B0604020202020204" pitchFamily="34" charset="0"/>
              </a:rPr>
              <a:t>   “垮”</a:t>
            </a:r>
            <a:r>
              <a:rPr kumimoji="0" lang="zh-CN" altLang="en-US" sz="2200" b="0" i="0" u="none" strike="noStrike" kern="1200" cap="none" spc="0" normalizeH="0" baseline="0" noProof="0" dirty="0">
                <a:ln>
                  <a:noFill/>
                </a:ln>
                <a:solidFill>
                  <a:srgbClr val="7030A0"/>
                </a:solidFill>
                <a:effectLst/>
                <a:uLnTx/>
                <a:uFillTx/>
                <a:ea typeface="思源黑体 CN Regular" panose="020B0500000000000000" pitchFamily="34" charset="-122"/>
                <a:sym typeface="Arial" panose="020B0604020202020204" pitchFamily="34" charset="0"/>
              </a:rPr>
              <a:t>形象地表现了反动派的可耻而又必然的下场。</a:t>
            </a:r>
          </a:p>
        </p:txBody>
      </p:sp>
      <p:sp>
        <p:nvSpPr>
          <p:cNvPr id="22" name="圆角矩形 31"/>
          <p:cNvSpPr/>
          <p:nvPr/>
        </p:nvSpPr>
        <p:spPr>
          <a:xfrm>
            <a:off x="2944948" y="3340791"/>
            <a:ext cx="315595" cy="3714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文本框 22"/>
          <p:cNvSpPr txBox="1">
            <a:spLocks noChangeArrowheads="1"/>
          </p:cNvSpPr>
          <p:nvPr/>
        </p:nvSpPr>
        <p:spPr bwMode="auto">
          <a:xfrm>
            <a:off x="7809725" y="1761491"/>
            <a:ext cx="2546667" cy="105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7030A0"/>
                </a:solidFill>
                <a:effectLst/>
                <a:uLnTx/>
                <a:uFillTx/>
                <a:ea typeface="思源黑体 CN Regular" panose="020B0500000000000000" pitchFamily="34" charset="-122"/>
                <a:sym typeface="Arial" panose="020B0604020202020204" pitchFamily="34" charset="0"/>
              </a:rPr>
              <a:t>反动派的恶贯满盈，</a:t>
            </a:r>
            <a:endParaRPr kumimoji="0" lang="en-US" altLang="zh-CN" sz="2200" b="0" i="0" u="none" strike="noStrike" kern="1200" cap="none" spc="0" normalizeH="0" baseline="0" noProof="0" dirty="0">
              <a:ln>
                <a:noFill/>
              </a:ln>
              <a:solidFill>
                <a:srgbClr val="7030A0"/>
              </a:solidFill>
              <a:effectLst/>
              <a:uLnTx/>
              <a:uFillTx/>
              <a:ea typeface="思源黑体 CN Regular" panose="020B0500000000000000"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7030A0"/>
                </a:solidFill>
                <a:effectLst/>
                <a:uLnTx/>
                <a:uFillTx/>
                <a:ea typeface="思源黑体 CN Regular" panose="020B0500000000000000" pitchFamily="34" charset="-122"/>
                <a:sym typeface="Arial" panose="020B0604020202020204" pitchFamily="34" charset="0"/>
              </a:rPr>
              <a:t>人民的心愿和力量。</a:t>
            </a:r>
          </a:p>
        </p:txBody>
      </p:sp>
      <p:sp>
        <p:nvSpPr>
          <p:cNvPr id="24" name="圆角矩形 34"/>
          <p:cNvSpPr/>
          <p:nvPr/>
        </p:nvSpPr>
        <p:spPr>
          <a:xfrm>
            <a:off x="6015450" y="2294015"/>
            <a:ext cx="315595" cy="3714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25" name="直接连接符 24"/>
          <p:cNvCxnSpPr/>
          <p:nvPr/>
        </p:nvCxnSpPr>
        <p:spPr>
          <a:xfrm flipV="1">
            <a:off x="6331045" y="2665490"/>
            <a:ext cx="1321507" cy="1776"/>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圆角矩形 40"/>
          <p:cNvSpPr/>
          <p:nvPr/>
        </p:nvSpPr>
        <p:spPr>
          <a:xfrm>
            <a:off x="5133340" y="2821439"/>
            <a:ext cx="572135" cy="3714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7" name="圆角矩形 41"/>
          <p:cNvSpPr/>
          <p:nvPr/>
        </p:nvSpPr>
        <p:spPr>
          <a:xfrm>
            <a:off x="4452714" y="3365885"/>
            <a:ext cx="680626" cy="3714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8" name="圆角矩形 42"/>
          <p:cNvSpPr/>
          <p:nvPr/>
        </p:nvSpPr>
        <p:spPr>
          <a:xfrm>
            <a:off x="5372154" y="3388679"/>
            <a:ext cx="680626" cy="3714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29" name="直接连接符 28"/>
          <p:cNvCxnSpPr/>
          <p:nvPr/>
        </p:nvCxnSpPr>
        <p:spPr>
          <a:xfrm flipV="1">
            <a:off x="6095368" y="3804665"/>
            <a:ext cx="1321507" cy="1776"/>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文本框 29"/>
          <p:cNvSpPr txBox="1">
            <a:spLocks noChangeArrowheads="1"/>
          </p:cNvSpPr>
          <p:nvPr/>
        </p:nvSpPr>
        <p:spPr bwMode="auto">
          <a:xfrm>
            <a:off x="7635610" y="3192914"/>
            <a:ext cx="3133493" cy="156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7030A0"/>
                </a:solidFill>
                <a:effectLst/>
                <a:uLnTx/>
                <a:uFillTx/>
                <a:ea typeface="思源黑体 CN Regular" panose="020B0500000000000000" pitchFamily="34" charset="-122"/>
                <a:sym typeface="Arial" panose="020B0604020202020204" pitchFamily="34" charset="0"/>
              </a:rPr>
              <a:t>作者对为人民奋斗一生的革命战士蓬勃生命力和不朽精神的热烈歌颂。</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heel(1)">
                                      <p:cBhvr>
                                        <p:cTn id="14" dur="20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heel(1)">
                                      <p:cBhvr>
                                        <p:cTn id="24" dur="20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heel(1)">
                                      <p:cBhvr>
                                        <p:cTn id="41" dur="20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heel(1)">
                                      <p:cBhvr>
                                        <p:cTn id="56" dur="20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heel(1)">
                                      <p:cBhvr>
                                        <p:cTn id="61" dur="20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heel(1)">
                                      <p:cBhvr>
                                        <p:cTn id="66" dur="20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left)">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left)">
                                      <p:cBhvr>
                                        <p:cTn id="7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animBg="1"/>
      <p:bldP spid="21" grpId="0"/>
      <p:bldP spid="22" grpId="0" animBg="1"/>
      <p:bldP spid="23" grpId="0"/>
      <p:bldP spid="24" grpId="0" animBg="1"/>
      <p:bldP spid="26" grpId="0" animBg="1"/>
      <p:bldP spid="27" grpId="0" animBg="1"/>
      <p:bldP spid="28" grpId="0" animBg="1"/>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文本框 12"/>
          <p:cNvSpPr txBox="1"/>
          <p:nvPr/>
        </p:nvSpPr>
        <p:spPr>
          <a:xfrm>
            <a:off x="2540503" y="4289627"/>
            <a:ext cx="7666618" cy="1308884"/>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人固有一死，或重于泰山，或轻于鸿毛。</a:t>
            </a:r>
            <a:endParaRPr kumimoji="0" lang="en-US" altLang="zh-CN"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司马迁</a:t>
            </a: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0397" y="1616280"/>
            <a:ext cx="3291205" cy="2323204"/>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矩形 2"/>
          <p:cNvSpPr/>
          <p:nvPr/>
        </p:nvSpPr>
        <p:spPr>
          <a:xfrm>
            <a:off x="4131384" y="2411993"/>
            <a:ext cx="6727115" cy="2308324"/>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本文通过与鲁迅截然相反的“有的人”的对比，批判了那些骑在人民头上的统治者和压迫者，热情歌颂了鲁迅先生为人民无私奉献的可贵精神，号召人们做真正有价值的人。</a:t>
            </a:r>
          </a:p>
        </p:txBody>
      </p:sp>
      <p:grpSp>
        <p:nvGrpSpPr>
          <p:cNvPr id="4" name="组合 3"/>
          <p:cNvGrpSpPr/>
          <p:nvPr/>
        </p:nvGrpSpPr>
        <p:grpSpPr>
          <a:xfrm>
            <a:off x="1308902" y="2273430"/>
            <a:ext cx="2673818" cy="2400782"/>
            <a:chOff x="7861363" y="1365506"/>
            <a:chExt cx="2673818" cy="2400782"/>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363" y="1365506"/>
              <a:ext cx="2673818" cy="2400782"/>
            </a:xfrm>
            <a:prstGeom prst="rect">
              <a:avLst/>
            </a:prstGeom>
          </p:spPr>
        </p:pic>
        <p:sp>
          <p:nvSpPr>
            <p:cNvPr id="7" name="矩形: 圆角 6"/>
            <p:cNvSpPr/>
            <p:nvPr/>
          </p:nvSpPr>
          <p:spPr>
            <a:xfrm rot="21247853">
              <a:off x="8206585" y="2174296"/>
              <a:ext cx="1980695" cy="690880"/>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主题思想</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当堂测评</a:t>
            </a:r>
          </a:p>
        </p:txBody>
      </p:sp>
      <p:sp>
        <p:nvSpPr>
          <p:cNvPr id="3" name="矩形 2"/>
          <p:cNvSpPr/>
          <p:nvPr/>
        </p:nvSpPr>
        <p:spPr>
          <a:xfrm>
            <a:off x="1179309" y="1784547"/>
            <a:ext cx="8582348" cy="2308324"/>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一、给下面的字换偏旁组新字，再组词。</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垮</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_______(</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)_______(</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)_______(</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烧</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_______(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)_______(</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)_______(</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p>
        </p:txBody>
      </p:sp>
      <p:sp>
        <p:nvSpPr>
          <p:cNvPr id="4" name="圆角矩形 27"/>
          <p:cNvSpPr/>
          <p:nvPr/>
        </p:nvSpPr>
        <p:spPr>
          <a:xfrm>
            <a:off x="835052" y="1695052"/>
            <a:ext cx="7892032" cy="2780477"/>
          </a:xfrm>
          <a:prstGeom prst="roundRect">
            <a:avLst/>
          </a:prstGeom>
          <a:noFill/>
          <a:ln>
            <a:solidFill>
              <a:srgbClr val="E5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1889879" y="2969118"/>
            <a:ext cx="1973898" cy="461665"/>
          </a:xfrm>
          <a:prstGeom prst="rect">
            <a:avLst/>
          </a:prstGeom>
          <a:noFill/>
        </p:spPr>
        <p:txBody>
          <a:bodyPr wrap="square" rtlCol="0" anchor="t">
            <a:spAutoFit/>
          </a:bodyPr>
          <a:lstStyle>
            <a:defPPr>
              <a:defRPr lang="zh-CN"/>
            </a:defPPr>
            <a:lvl1pPr>
              <a:defRPr sz="3600">
                <a:solidFill>
                  <a:srgbClr val="C00000"/>
                </a:solidFill>
                <a:latin typeface="黑体" panose="02010609060101010101" charset="-122"/>
                <a:ea typeface="黑体" panose="02010609060101010101"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跨         跨越</a:t>
            </a:r>
          </a:p>
        </p:txBody>
      </p:sp>
      <p:sp>
        <p:nvSpPr>
          <p:cNvPr id="7" name="文本框 6"/>
          <p:cNvSpPr txBox="1"/>
          <p:nvPr/>
        </p:nvSpPr>
        <p:spPr>
          <a:xfrm>
            <a:off x="4248062" y="2969118"/>
            <a:ext cx="2131187" cy="461665"/>
          </a:xfrm>
          <a:prstGeom prst="rect">
            <a:avLst/>
          </a:prstGeom>
          <a:noFill/>
        </p:spPr>
        <p:txBody>
          <a:bodyPr wrap="square" rtlCol="0" anchor="t">
            <a:spAutoFit/>
          </a:bodyPr>
          <a:lstStyle>
            <a:defPPr>
              <a:defRPr lang="zh-CN"/>
            </a:defPPr>
            <a:lvl1pPr>
              <a:defRPr sz="3600">
                <a:solidFill>
                  <a:srgbClr val="C00000"/>
                </a:solidFill>
                <a:latin typeface="黑体" panose="02010609060101010101" charset="-122"/>
                <a:ea typeface="黑体" panose="02010609060101010101"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挎       挎篮子</a:t>
            </a:r>
          </a:p>
        </p:txBody>
      </p:sp>
      <p:sp>
        <p:nvSpPr>
          <p:cNvPr id="8" name="文本框 7"/>
          <p:cNvSpPr txBox="1"/>
          <p:nvPr/>
        </p:nvSpPr>
        <p:spPr>
          <a:xfrm>
            <a:off x="6566218" y="2969118"/>
            <a:ext cx="1973898" cy="461665"/>
          </a:xfrm>
          <a:prstGeom prst="rect">
            <a:avLst/>
          </a:prstGeom>
          <a:noFill/>
        </p:spPr>
        <p:txBody>
          <a:bodyPr wrap="square" rtlCol="0" anchor="t">
            <a:spAutoFit/>
          </a:bodyPr>
          <a:lstStyle>
            <a:defPPr>
              <a:defRPr lang="zh-CN"/>
            </a:defPPr>
            <a:lvl1pPr>
              <a:defRPr sz="3600">
                <a:solidFill>
                  <a:srgbClr val="C00000"/>
                </a:solidFill>
                <a:latin typeface="黑体" panose="02010609060101010101" charset="-122"/>
                <a:ea typeface="黑体" panose="02010609060101010101"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胯        胯部</a:t>
            </a:r>
          </a:p>
        </p:txBody>
      </p:sp>
      <p:sp>
        <p:nvSpPr>
          <p:cNvPr id="9" name="文本框 8"/>
          <p:cNvSpPr txBox="1"/>
          <p:nvPr/>
        </p:nvSpPr>
        <p:spPr>
          <a:xfrm>
            <a:off x="1889879" y="3494851"/>
            <a:ext cx="1973898" cy="461665"/>
          </a:xfrm>
          <a:prstGeom prst="rect">
            <a:avLst/>
          </a:prstGeom>
          <a:noFill/>
        </p:spPr>
        <p:txBody>
          <a:bodyPr wrap="square" rtlCol="0" anchor="t">
            <a:spAutoFit/>
          </a:bodyPr>
          <a:lstStyle>
            <a:defPPr>
              <a:defRPr lang="zh-CN"/>
            </a:defPPr>
            <a:lvl1pPr>
              <a:defRPr sz="3600">
                <a:solidFill>
                  <a:srgbClr val="C00000"/>
                </a:solidFill>
                <a:latin typeface="黑体" panose="02010609060101010101" charset="-122"/>
                <a:ea typeface="黑体" panose="02010609060101010101"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浇        浇水   </a:t>
            </a:r>
          </a:p>
        </p:txBody>
      </p:sp>
      <p:sp>
        <p:nvSpPr>
          <p:cNvPr id="10" name="文本框 9"/>
          <p:cNvSpPr txBox="1"/>
          <p:nvPr/>
        </p:nvSpPr>
        <p:spPr>
          <a:xfrm>
            <a:off x="4248063" y="3538989"/>
            <a:ext cx="1973898" cy="461665"/>
          </a:xfrm>
          <a:prstGeom prst="rect">
            <a:avLst/>
          </a:prstGeom>
          <a:noFill/>
        </p:spPr>
        <p:txBody>
          <a:bodyPr wrap="square" rtlCol="0" anchor="t">
            <a:spAutoFit/>
          </a:bodyPr>
          <a:lstStyle>
            <a:defPPr>
              <a:defRPr lang="zh-CN"/>
            </a:defPPr>
            <a:lvl1pPr>
              <a:defRPr sz="3600">
                <a:solidFill>
                  <a:srgbClr val="C00000"/>
                </a:solidFill>
                <a:latin typeface="黑体" panose="02010609060101010101" charset="-122"/>
                <a:ea typeface="黑体" panose="02010609060101010101"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绕       缠绕   </a:t>
            </a:r>
          </a:p>
        </p:txBody>
      </p:sp>
      <p:sp>
        <p:nvSpPr>
          <p:cNvPr id="11" name="文本框 10"/>
          <p:cNvSpPr txBox="1"/>
          <p:nvPr/>
        </p:nvSpPr>
        <p:spPr>
          <a:xfrm>
            <a:off x="6578720" y="3524259"/>
            <a:ext cx="1973898" cy="461665"/>
          </a:xfrm>
          <a:prstGeom prst="rect">
            <a:avLst/>
          </a:prstGeom>
          <a:noFill/>
        </p:spPr>
        <p:txBody>
          <a:bodyPr wrap="square" rtlCol="0" anchor="t">
            <a:spAutoFit/>
          </a:bodyPr>
          <a:lstStyle>
            <a:defPPr>
              <a:defRPr lang="zh-CN"/>
            </a:defPPr>
            <a:lvl1pPr>
              <a:defRPr sz="3600">
                <a:solidFill>
                  <a:srgbClr val="C00000"/>
                </a:solidFill>
                <a:latin typeface="黑体" panose="02010609060101010101" charset="-122"/>
                <a:ea typeface="黑体" panose="02010609060101010101"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挠       阻挠</a:t>
            </a: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6146" y="2938709"/>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p:bldP spid="7"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当堂测评</a:t>
            </a: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6146" y="2938709"/>
            <a:ext cx="2667000" cy="3581400"/>
          </a:xfrm>
          <a:prstGeom prst="rect">
            <a:avLst/>
          </a:prstGeom>
        </p:spPr>
      </p:pic>
      <p:sp>
        <p:nvSpPr>
          <p:cNvPr id="13" name="矩形 19"/>
          <p:cNvSpPr/>
          <p:nvPr/>
        </p:nvSpPr>
        <p:spPr>
          <a:xfrm>
            <a:off x="1258814" y="1852436"/>
            <a:ext cx="7290778" cy="2804807"/>
          </a:xfrm>
          <a:prstGeom prst="rect">
            <a:avLst/>
          </a:prstGeom>
          <a:noFill/>
          <a:ln w="9525">
            <a:noFill/>
          </a:ln>
        </p:spPr>
        <p:txBody>
          <a:bodyPr wrap="non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二、给带点的字选择正确的解释</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写序号</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腐烂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B.</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衰老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C.</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磨灭</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永垂不朽</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老朽</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朽木</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全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B.</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向上托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C.</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提出</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2.</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高举</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举例</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举世闻名</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endPar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sp>
        <p:nvSpPr>
          <p:cNvPr id="14" name="圆角矩形 8"/>
          <p:cNvSpPr/>
          <p:nvPr/>
        </p:nvSpPr>
        <p:spPr>
          <a:xfrm>
            <a:off x="835052" y="1734350"/>
            <a:ext cx="8251262" cy="3164619"/>
          </a:xfrm>
          <a:prstGeom prst="roundRect">
            <a:avLst/>
          </a:prstGeom>
          <a:noFill/>
          <a:ln>
            <a:solidFill>
              <a:srgbClr val="E5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矩形 14"/>
          <p:cNvSpPr/>
          <p:nvPr/>
        </p:nvSpPr>
        <p:spPr>
          <a:xfrm>
            <a:off x="3107638" y="3100030"/>
            <a:ext cx="526139" cy="584775"/>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endParaRPr kumimoji="0" lang="zh-CN" altLang="en-US" sz="32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sp>
        <p:nvSpPr>
          <p:cNvPr id="16" name="矩形 15"/>
          <p:cNvSpPr/>
          <p:nvPr/>
        </p:nvSpPr>
        <p:spPr>
          <a:xfrm>
            <a:off x="3613913" y="3066959"/>
            <a:ext cx="886183" cy="461665"/>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C</a:t>
            </a:r>
            <a:endPar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sp>
        <p:nvSpPr>
          <p:cNvPr id="17" name="矩形 16"/>
          <p:cNvSpPr/>
          <p:nvPr/>
        </p:nvSpPr>
        <p:spPr>
          <a:xfrm>
            <a:off x="4916802" y="3089595"/>
            <a:ext cx="526139" cy="584775"/>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endParaRPr kumimoji="0" lang="zh-CN" altLang="en-US" sz="32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sp>
        <p:nvSpPr>
          <p:cNvPr id="18" name="矩形 17"/>
          <p:cNvSpPr/>
          <p:nvPr/>
        </p:nvSpPr>
        <p:spPr>
          <a:xfrm>
            <a:off x="6656641" y="3089135"/>
            <a:ext cx="526139" cy="584775"/>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endParaRPr kumimoji="0" lang="zh-CN" altLang="en-US" sz="32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sp>
        <p:nvSpPr>
          <p:cNvPr id="19" name="矩形 18"/>
          <p:cNvSpPr/>
          <p:nvPr/>
        </p:nvSpPr>
        <p:spPr>
          <a:xfrm>
            <a:off x="5482600" y="3066958"/>
            <a:ext cx="886183" cy="461665"/>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B</a:t>
            </a:r>
            <a:endPar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sp>
        <p:nvSpPr>
          <p:cNvPr id="20" name="矩形 19"/>
          <p:cNvSpPr/>
          <p:nvPr/>
        </p:nvSpPr>
        <p:spPr>
          <a:xfrm>
            <a:off x="7478768" y="3066958"/>
            <a:ext cx="886183" cy="461665"/>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a:t>
            </a:r>
            <a:endPar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sp>
        <p:nvSpPr>
          <p:cNvPr id="21" name="矩形 20"/>
          <p:cNvSpPr/>
          <p:nvPr/>
        </p:nvSpPr>
        <p:spPr>
          <a:xfrm>
            <a:off x="2537134" y="4222797"/>
            <a:ext cx="526139" cy="584775"/>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endParaRPr kumimoji="0" lang="zh-CN" altLang="en-US" sz="32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sp>
        <p:nvSpPr>
          <p:cNvPr id="22" name="矩形 21"/>
          <p:cNvSpPr/>
          <p:nvPr/>
        </p:nvSpPr>
        <p:spPr>
          <a:xfrm>
            <a:off x="4329166" y="4222798"/>
            <a:ext cx="526139" cy="584775"/>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endParaRPr kumimoji="0" lang="zh-CN" altLang="en-US" sz="32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sp>
        <p:nvSpPr>
          <p:cNvPr id="23" name="矩形 22"/>
          <p:cNvSpPr/>
          <p:nvPr/>
        </p:nvSpPr>
        <p:spPr>
          <a:xfrm>
            <a:off x="6384267" y="4190554"/>
            <a:ext cx="526139" cy="584775"/>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endParaRPr kumimoji="0" lang="zh-CN" altLang="en-US" sz="32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sp>
        <p:nvSpPr>
          <p:cNvPr id="24" name="矩形 23"/>
          <p:cNvSpPr/>
          <p:nvPr/>
        </p:nvSpPr>
        <p:spPr>
          <a:xfrm>
            <a:off x="3020043" y="4160773"/>
            <a:ext cx="886183" cy="461665"/>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B</a:t>
            </a:r>
            <a:endPar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sp>
        <p:nvSpPr>
          <p:cNvPr id="25" name="矩形 24"/>
          <p:cNvSpPr/>
          <p:nvPr/>
        </p:nvSpPr>
        <p:spPr>
          <a:xfrm>
            <a:off x="5112106" y="4181147"/>
            <a:ext cx="886183" cy="461665"/>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C</a:t>
            </a:r>
            <a:endPar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sp>
        <p:nvSpPr>
          <p:cNvPr id="26" name="矩形 25"/>
          <p:cNvSpPr/>
          <p:nvPr/>
        </p:nvSpPr>
        <p:spPr>
          <a:xfrm>
            <a:off x="7766500" y="4140020"/>
            <a:ext cx="886183" cy="461665"/>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a:t>
            </a:r>
            <a:endPar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7707" b="7707"/>
          <a:stretch>
            <a:fillRect/>
          </a:stretch>
        </p:blipFill>
        <p:spPr>
          <a:xfrm>
            <a:off x="0" y="0"/>
            <a:ext cx="12192000" cy="6858000"/>
          </a:xfrm>
          <a:prstGeom prst="rect">
            <a:avLst/>
          </a:prstGeom>
        </p:spPr>
      </p:pic>
      <p:sp>
        <p:nvSpPr>
          <p:cNvPr id="7" name="矩形 6"/>
          <p:cNvSpPr/>
          <p:nvPr/>
        </p:nvSpPr>
        <p:spPr>
          <a:xfrm rot="10800000">
            <a:off x="0" y="0"/>
            <a:ext cx="7804974" cy="6858000"/>
          </a:xfrm>
          <a:prstGeom prst="rect">
            <a:avLst/>
          </a:prstGeom>
          <a:gradFill>
            <a:gsLst>
              <a:gs pos="0">
                <a:srgbClr val="0070C0">
                  <a:alpha val="0"/>
                </a:srgbClr>
              </a:gs>
              <a:gs pos="100000">
                <a:srgbClr val="22110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矩形 259"/>
          <p:cNvSpPr>
            <a:spLocks noChangeArrowheads="1"/>
          </p:cNvSpPr>
          <p:nvPr/>
        </p:nvSpPr>
        <p:spPr bwMode="auto">
          <a:xfrm>
            <a:off x="1038108" y="4696221"/>
            <a:ext cx="1977177" cy="316865"/>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smtClea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主讲人：</a:t>
            </a:r>
            <a:r>
              <a:rPr lang="en-US" altLang="zh-CN" sz="1600" kern="0" smtClea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PPT818</a:t>
            </a:r>
            <a:endParaRPr lang="en-US" altLang="zh-CN" sz="1600" kern="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9" name="矩形 259"/>
          <p:cNvSpPr>
            <a:spLocks noChangeArrowheads="1"/>
          </p:cNvSpPr>
          <p:nvPr/>
        </p:nvSpPr>
        <p:spPr bwMode="auto">
          <a:xfrm>
            <a:off x="3224842" y="4694552"/>
            <a:ext cx="1738171"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xxx</a:t>
            </a:r>
          </a:p>
        </p:txBody>
      </p:sp>
      <p:sp>
        <p:nvSpPr>
          <p:cNvPr id="10" name="矩形 259"/>
          <p:cNvSpPr>
            <a:spLocks noChangeArrowheads="1"/>
          </p:cNvSpPr>
          <p:nvPr/>
        </p:nvSpPr>
        <p:spPr bwMode="auto">
          <a:xfrm>
            <a:off x="1038108" y="1524062"/>
            <a:ext cx="582714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zh-CN" altLang="en-US" sz="9600" dirty="0">
                <a:solidFill>
                  <a:schemeClr val="bg1"/>
                </a:solidFill>
                <a:latin typeface="演示斜黑体" panose="02010600030101010101" pitchFamily="50" charset="-122"/>
                <a:ea typeface="演示斜黑体" panose="02010600030101010101" pitchFamily="50" charset="-122"/>
                <a:cs typeface="Arial" panose="020B0604020202020204" pitchFamily="34" charset="0"/>
                <a:sym typeface="Arial" panose="020B0604020202020204" pitchFamily="34" charset="0"/>
              </a:rPr>
              <a:t>感谢聆听</a:t>
            </a:r>
            <a:endParaRPr lang="en-US" altLang="zh-CN" sz="9600" dirty="0">
              <a:solidFill>
                <a:schemeClr val="bg1"/>
              </a:solidFill>
              <a:latin typeface="演示斜黑体" panose="02010600030101010101" pitchFamily="50" charset="-122"/>
              <a:ea typeface="演示斜黑体" panose="02010600030101010101" pitchFamily="50" charset="-122"/>
              <a:cs typeface="Arial" panose="020B0604020202020204" pitchFamily="34" charset="0"/>
              <a:sym typeface="Arial" panose="020B0604020202020204" pitchFamily="34" charset="0"/>
            </a:endParaRPr>
          </a:p>
        </p:txBody>
      </p:sp>
      <p:sp>
        <p:nvSpPr>
          <p:cNvPr id="11" name="矩形 10"/>
          <p:cNvSpPr/>
          <p:nvPr/>
        </p:nvSpPr>
        <p:spPr>
          <a:xfrm>
            <a:off x="1038108" y="3439733"/>
            <a:ext cx="3825086" cy="461665"/>
          </a:xfrm>
          <a:prstGeom prst="rect">
            <a:avLst/>
          </a:prstGeom>
        </p:spPr>
        <p:txBody>
          <a:bodyPr wrap="none">
            <a:spAutoFit/>
          </a:bodyPr>
          <a:lstStyle/>
          <a:p>
            <a:pPr lvl="0" defTabSz="457200"/>
            <a:r>
              <a:rPr lang="zh-CN" altLang="en-US"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语文 六年级 上册 配人教版</a:t>
            </a:r>
          </a:p>
        </p:txBody>
      </p:sp>
      <p:cxnSp>
        <p:nvCxnSpPr>
          <p:cNvPr id="12" name="直接连接符 11"/>
          <p:cNvCxnSpPr/>
          <p:nvPr/>
        </p:nvCxnSpPr>
        <p:spPr>
          <a:xfrm rot="10800000">
            <a:off x="1038108" y="3316920"/>
            <a:ext cx="5473670" cy="0"/>
          </a:xfrm>
          <a:prstGeom prst="line">
            <a:avLst/>
          </a:prstGeom>
          <a:ln w="25400" cap="rnd">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animBg="1"/>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课前导入</a:t>
            </a: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5441" y="2826327"/>
            <a:ext cx="3420514" cy="2414480"/>
          </a:xfrm>
          <a:prstGeom prst="rect">
            <a:avLst/>
          </a:prstGeom>
        </p:spPr>
      </p:pic>
      <p:sp>
        <p:nvSpPr>
          <p:cNvPr id="8" name="Rectangle 2"/>
          <p:cNvSpPr>
            <a:spLocks noChangeArrowheads="1"/>
          </p:cNvSpPr>
          <p:nvPr/>
        </p:nvSpPr>
        <p:spPr bwMode="auto">
          <a:xfrm>
            <a:off x="1851684" y="1761773"/>
            <a:ext cx="8488631" cy="671594"/>
          </a:xfrm>
          <a:prstGeom prst="rect">
            <a:avLst/>
          </a:prstGeom>
          <a:noFill/>
          <a:ln w="9525">
            <a:noFill/>
            <a:miter lim="800000"/>
          </a:ln>
        </p:spPr>
        <p:txBody>
          <a:bodyPr wrap="square"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有的人活着，他已经死了；有的人死了，他还活着。</a:t>
            </a:r>
          </a:p>
        </p:txBody>
      </p:sp>
      <p:sp>
        <p:nvSpPr>
          <p:cNvPr id="9" name="Rectangle 2"/>
          <p:cNvSpPr>
            <a:spLocks noChangeArrowheads="1"/>
          </p:cNvSpPr>
          <p:nvPr/>
        </p:nvSpPr>
        <p:spPr bwMode="auto">
          <a:xfrm>
            <a:off x="2242527" y="5545284"/>
            <a:ext cx="7706946" cy="588816"/>
          </a:xfrm>
          <a:prstGeom prst="rect">
            <a:avLst/>
          </a:prstGeom>
          <a:noFill/>
          <a:ln w="9525">
            <a:noFill/>
            <a:miter lim="800000"/>
          </a:ln>
        </p:spPr>
        <p:txBody>
          <a:bodyPr wrap="square" anchor="ctr">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1936</a:t>
            </a: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年</a:t>
            </a:r>
            <a:r>
              <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10</a:t>
            </a: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月</a:t>
            </a:r>
            <a:r>
              <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19</a:t>
            </a: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日，鲁迅先生不幸病逝。</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资料链接</a:t>
            </a:r>
          </a:p>
        </p:txBody>
      </p:sp>
      <p:sp>
        <p:nvSpPr>
          <p:cNvPr id="10" name="Rectangle 2"/>
          <p:cNvSpPr>
            <a:spLocks noChangeArrowheads="1"/>
          </p:cNvSpPr>
          <p:nvPr/>
        </p:nvSpPr>
        <p:spPr bwMode="auto">
          <a:xfrm>
            <a:off x="944881" y="1563703"/>
            <a:ext cx="10252504" cy="4120552"/>
          </a:xfrm>
          <a:prstGeom prst="rect">
            <a:avLst/>
          </a:prstGeom>
          <a:noFill/>
          <a:ln w="9525">
            <a:noFill/>
            <a:miter lim="800000"/>
          </a:ln>
        </p:spPr>
        <p:txBody>
          <a:bodyPr wrap="square" anchor="ctr">
            <a:spAutoFit/>
          </a:bodyPr>
          <a:lstStyle/>
          <a:p>
            <a:pPr marL="0" marR="0" lvl="0" indent="0" algn="l" defTabSz="914400" rtl="0" eaLnBrk="1" fontAlgn="auto" latinLnBrk="0" hangingPunct="1">
              <a:lnSpc>
                <a:spcPct val="25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臧克家</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1905</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2004</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），山东诸城人，曾用名臧瑗望，笔名少全、何嘉，是诗人闻一多先生的高徒。被誉为“农民诗人”。他</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1932</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年开始发表诗作，以一篇</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老马</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成名。</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1933</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年他的第一部诗集</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烙印</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出版，获得闻一多、茅盾等前辈的好评；次年，诗集</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罪恶的黑手</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问世，从此蜚声诗坛。</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1934</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年至</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1937</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年出版诗集</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运河</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和长诗</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自己的写照</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，创作了散文集</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乱莠集</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endPar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资料链接</a:t>
            </a:r>
          </a:p>
        </p:txBody>
      </p:sp>
      <p:sp>
        <p:nvSpPr>
          <p:cNvPr id="3" name="Rectangle 2"/>
          <p:cNvSpPr>
            <a:spLocks noChangeArrowheads="1"/>
          </p:cNvSpPr>
          <p:nvPr/>
        </p:nvSpPr>
        <p:spPr bwMode="auto">
          <a:xfrm>
            <a:off x="725199" y="2719668"/>
            <a:ext cx="10741602" cy="2940998"/>
          </a:xfrm>
          <a:prstGeom prst="rect">
            <a:avLst/>
          </a:prstGeom>
          <a:noFill/>
          <a:ln w="9525">
            <a:noFill/>
            <a:miter lim="800000"/>
          </a:ln>
        </p:spPr>
        <p:txBody>
          <a:bodyPr wrap="square" anchor="ctr">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1949</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年，臧克家来到了北京。</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10</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月</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19</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日是鲁迅先生逝世</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13</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周年纪念日，胜利了的人民在全国各地第一次公开地隆重纪念伟大的文学家、思想家和革命家鲁迅先生。臧克家参加了首都的纪念活动，并去瞻仰了鲁迅故居，睹物思人，百感交集，心中充满了对鲁迅的思念和崇敬，写了</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有的人</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这首短诗。</a:t>
            </a:r>
          </a:p>
        </p:txBody>
      </p:sp>
      <p:grpSp>
        <p:nvGrpSpPr>
          <p:cNvPr id="4" name="组合 3"/>
          <p:cNvGrpSpPr/>
          <p:nvPr/>
        </p:nvGrpSpPr>
        <p:grpSpPr>
          <a:xfrm>
            <a:off x="4264335" y="1599593"/>
            <a:ext cx="3663330" cy="1120075"/>
            <a:chOff x="162340" y="719851"/>
            <a:chExt cx="4888282" cy="1517722"/>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723" y="719851"/>
              <a:ext cx="3855829" cy="1517722"/>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340" y="719851"/>
              <a:ext cx="1492765" cy="1503245"/>
            </a:xfrm>
            <a:prstGeom prst="rect">
              <a:avLst/>
            </a:prstGeom>
          </p:spPr>
        </p:pic>
        <p:sp>
          <p:nvSpPr>
            <p:cNvPr id="8" name="文本框 6"/>
            <p:cNvSpPr txBox="1"/>
            <p:nvPr/>
          </p:nvSpPr>
          <p:spPr>
            <a:xfrm>
              <a:off x="1496034" y="899888"/>
              <a:ext cx="3554588" cy="1021669"/>
            </a:xfrm>
            <a:prstGeom prst="rect">
              <a:avLst/>
            </a:prstGeom>
            <a:noFill/>
          </p:spPr>
          <p:txBody>
            <a:bodyPr wrap="square" rtlCol="0" anchor="t">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写作背景</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1"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字词认读</a:t>
            </a:r>
          </a:p>
        </p:txBody>
      </p:sp>
      <p:grpSp>
        <p:nvGrpSpPr>
          <p:cNvPr id="11" name="组合 10"/>
          <p:cNvGrpSpPr/>
          <p:nvPr/>
        </p:nvGrpSpPr>
        <p:grpSpPr>
          <a:xfrm>
            <a:off x="5514126" y="2275523"/>
            <a:ext cx="1612340" cy="775335"/>
            <a:chOff x="11338" y="3255"/>
            <a:chExt cx="2316" cy="1221"/>
          </a:xfrm>
        </p:grpSpPr>
        <p:grpSp>
          <p:nvGrpSpPr>
            <p:cNvPr id="12" name="组合 11"/>
            <p:cNvGrpSpPr/>
            <p:nvPr/>
          </p:nvGrpSpPr>
          <p:grpSpPr>
            <a:xfrm>
              <a:off x="12481" y="3255"/>
              <a:ext cx="1173" cy="1221"/>
              <a:chOff x="8219" y="2269"/>
              <a:chExt cx="1255" cy="1288"/>
            </a:xfrm>
          </p:grpSpPr>
          <p:sp>
            <p:nvSpPr>
              <p:cNvPr id="17" name="矩形 16"/>
              <p:cNvSpPr/>
              <p:nvPr/>
            </p:nvSpPr>
            <p:spPr>
              <a:xfrm>
                <a:off x="8219" y="2269"/>
                <a:ext cx="1255"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18" name="直接连接符 17"/>
              <p:cNvCxnSpPr>
                <a:stCxn id="17" idx="1"/>
                <a:endCxn id="17" idx="3"/>
              </p:cNvCxnSpPr>
              <p:nvPr/>
            </p:nvCxnSpPr>
            <p:spPr>
              <a:xfrm>
                <a:off x="8219" y="2913"/>
                <a:ext cx="1255"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7" idx="0"/>
                <a:endCxn id="17" idx="2"/>
              </p:cNvCxnSpPr>
              <p:nvPr/>
            </p:nvCxnSpPr>
            <p:spPr>
              <a:xfrm>
                <a:off x="8847"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1338" y="3255"/>
              <a:ext cx="1143" cy="1221"/>
              <a:chOff x="8365" y="2269"/>
              <a:chExt cx="1223" cy="1288"/>
            </a:xfrm>
          </p:grpSpPr>
          <p:sp>
            <p:nvSpPr>
              <p:cNvPr id="14" name="矩形 13"/>
              <p:cNvSpPr/>
              <p:nvPr/>
            </p:nvSpPr>
            <p:spPr>
              <a:xfrm>
                <a:off x="8365" y="2269"/>
                <a:ext cx="1223"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15" name="直接连接符 14"/>
              <p:cNvCxnSpPr>
                <a:stCxn id="14" idx="1"/>
                <a:endCxn id="14" idx="3"/>
              </p:cNvCxnSpPr>
              <p:nvPr/>
            </p:nvCxnSpPr>
            <p:spPr>
              <a:xfrm>
                <a:off x="8365" y="2914"/>
                <a:ext cx="1223"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14" idx="0"/>
                <a:endCxn id="14" idx="2"/>
              </p:cNvCxnSpPr>
              <p:nvPr/>
            </p:nvCxnSpPr>
            <p:spPr>
              <a:xfrm>
                <a:off x="8977"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grpSp>
      <p:sp>
        <p:nvSpPr>
          <p:cNvPr id="21" name="矩形 10"/>
          <p:cNvSpPr/>
          <p:nvPr/>
        </p:nvSpPr>
        <p:spPr>
          <a:xfrm flipH="1">
            <a:off x="5426096" y="3292267"/>
            <a:ext cx="3027509" cy="1981694"/>
          </a:xfrm>
          <a:custGeom>
            <a:avLst/>
            <a:gdLst>
              <a:gd name="connsiteX0" fmla="*/ 0 w 5963288"/>
              <a:gd name="connsiteY0" fmla="*/ 0 h 504056"/>
              <a:gd name="connsiteX1" fmla="*/ 5963288 w 5963288"/>
              <a:gd name="connsiteY1" fmla="*/ 0 h 504056"/>
              <a:gd name="connsiteX2" fmla="*/ 5963288 w 5963288"/>
              <a:gd name="connsiteY2" fmla="*/ 504056 h 504056"/>
              <a:gd name="connsiteX3" fmla="*/ 0 w 5963288"/>
              <a:gd name="connsiteY3" fmla="*/ 504056 h 504056"/>
              <a:gd name="connsiteX4" fmla="*/ 0 w 5963288"/>
              <a:gd name="connsiteY4" fmla="*/ 0 h 504056"/>
              <a:gd name="connsiteX0-1" fmla="*/ 0 w 5963288"/>
              <a:gd name="connsiteY0-2" fmla="*/ 0 h 531765"/>
              <a:gd name="connsiteX1-3" fmla="*/ 5963288 w 5963288"/>
              <a:gd name="connsiteY1-4" fmla="*/ 0 h 531765"/>
              <a:gd name="connsiteX2-5" fmla="*/ 5963288 w 5963288"/>
              <a:gd name="connsiteY2-6" fmla="*/ 504056 h 531765"/>
              <a:gd name="connsiteX3-7" fmla="*/ 193964 w 5963288"/>
              <a:gd name="connsiteY3-8" fmla="*/ 531765 h 531765"/>
              <a:gd name="connsiteX4-9" fmla="*/ 0 w 5963288"/>
              <a:gd name="connsiteY4-10" fmla="*/ 0 h 531765"/>
              <a:gd name="connsiteX0-11" fmla="*/ 0 w 5963288"/>
              <a:gd name="connsiteY0-12" fmla="*/ 0 h 517910"/>
              <a:gd name="connsiteX1-13" fmla="*/ 5963288 w 5963288"/>
              <a:gd name="connsiteY1-14" fmla="*/ 0 h 517910"/>
              <a:gd name="connsiteX2-15" fmla="*/ 5963288 w 5963288"/>
              <a:gd name="connsiteY2-16" fmla="*/ 504056 h 517910"/>
              <a:gd name="connsiteX3-17" fmla="*/ 235528 w 5963288"/>
              <a:gd name="connsiteY3-18" fmla="*/ 517910 h 517910"/>
              <a:gd name="connsiteX4-19" fmla="*/ 0 w 5963288"/>
              <a:gd name="connsiteY4-20" fmla="*/ 0 h 517910"/>
              <a:gd name="connsiteX0-21" fmla="*/ 5963288 w 6054728"/>
              <a:gd name="connsiteY0-22" fmla="*/ 504056 h 595496"/>
              <a:gd name="connsiteX1-23" fmla="*/ 235528 w 6054728"/>
              <a:gd name="connsiteY1-24" fmla="*/ 517910 h 595496"/>
              <a:gd name="connsiteX2-25" fmla="*/ 0 w 6054728"/>
              <a:gd name="connsiteY2-26" fmla="*/ 0 h 595496"/>
              <a:gd name="connsiteX3-27" fmla="*/ 5963288 w 6054728"/>
              <a:gd name="connsiteY3-28" fmla="*/ 0 h 595496"/>
              <a:gd name="connsiteX4-29" fmla="*/ 6054728 w 6054728"/>
              <a:gd name="connsiteY4-30" fmla="*/ 595496 h 595496"/>
              <a:gd name="connsiteX0-31" fmla="*/ 5963288 w 5963288"/>
              <a:gd name="connsiteY0-32" fmla="*/ 504056 h 517910"/>
              <a:gd name="connsiteX1-33" fmla="*/ 235528 w 5963288"/>
              <a:gd name="connsiteY1-34" fmla="*/ 517910 h 517910"/>
              <a:gd name="connsiteX2-35" fmla="*/ 0 w 5963288"/>
              <a:gd name="connsiteY2-36" fmla="*/ 0 h 517910"/>
              <a:gd name="connsiteX3-37" fmla="*/ 5963288 w 5963288"/>
              <a:gd name="connsiteY3-38" fmla="*/ 0 h 517910"/>
            </a:gdLst>
            <a:ahLst/>
            <a:cxnLst>
              <a:cxn ang="0">
                <a:pos x="connsiteX0-1" y="connsiteY0-2"/>
              </a:cxn>
              <a:cxn ang="0">
                <a:pos x="connsiteX1-3" y="connsiteY1-4"/>
              </a:cxn>
              <a:cxn ang="0">
                <a:pos x="connsiteX2-5" y="connsiteY2-6"/>
              </a:cxn>
              <a:cxn ang="0">
                <a:pos x="connsiteX3-7" y="connsiteY3-8"/>
              </a:cxn>
            </a:cxnLst>
            <a:rect l="l" t="t" r="r" b="b"/>
            <a:pathLst>
              <a:path w="5963288" h="517910">
                <a:moveTo>
                  <a:pt x="5963288" y="504056"/>
                </a:moveTo>
                <a:lnTo>
                  <a:pt x="235528" y="517910"/>
                </a:lnTo>
                <a:lnTo>
                  <a:pt x="0" y="0"/>
                </a:lnTo>
                <a:lnTo>
                  <a:pt x="5963288" y="0"/>
                </a:lnTo>
              </a:path>
            </a:pathLst>
          </a:custGeom>
          <a:pattFill prst="openDmnd">
            <a:fgClr>
              <a:srgbClr val="259F90"/>
            </a:fgClr>
            <a:bgClr>
              <a:srgbClr val="29B1A1"/>
            </a:bgClr>
          </a:patt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2" name="矩形 21"/>
          <p:cNvSpPr/>
          <p:nvPr/>
        </p:nvSpPr>
        <p:spPr>
          <a:xfrm>
            <a:off x="1018786" y="3372768"/>
            <a:ext cx="3266266" cy="2165115"/>
          </a:xfrm>
          <a:prstGeom prst="rect">
            <a:avLst/>
          </a:prstGeom>
          <a:solidFill>
            <a:sysClr val="window" lastClr="FFFFFF">
              <a:lumMod val="8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23" name="组合 22"/>
          <p:cNvGrpSpPr/>
          <p:nvPr/>
        </p:nvGrpSpPr>
        <p:grpSpPr>
          <a:xfrm>
            <a:off x="1749965" y="2379187"/>
            <a:ext cx="795020" cy="775335"/>
            <a:chOff x="8365" y="2269"/>
            <a:chExt cx="1340" cy="1288"/>
          </a:xfrm>
        </p:grpSpPr>
        <p:sp>
          <p:nvSpPr>
            <p:cNvPr id="24" name="矩形 23"/>
            <p:cNvSpPr/>
            <p:nvPr/>
          </p:nvSpPr>
          <p:spPr>
            <a:xfrm>
              <a:off x="8365" y="2269"/>
              <a:ext cx="1341"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25" name="直接连接符 24"/>
            <p:cNvCxnSpPr>
              <a:stCxn id="24" idx="1"/>
              <a:endCxn id="24" idx="3"/>
            </p:cNvCxnSpPr>
            <p:nvPr/>
          </p:nvCxnSpPr>
          <p:spPr>
            <a:xfrm>
              <a:off x="8365" y="2913"/>
              <a:ext cx="1341"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4" idx="0"/>
              <a:endCxn id="24" idx="2"/>
            </p:cNvCxnSpPr>
            <p:nvPr/>
          </p:nvCxnSpPr>
          <p:spPr>
            <a:xfrm>
              <a:off x="9036"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5595619" y="2090434"/>
            <a:ext cx="2447290" cy="91986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下  场</a:t>
            </a:r>
          </a:p>
        </p:txBody>
      </p:sp>
      <p:sp>
        <p:nvSpPr>
          <p:cNvPr id="28" name="矩形 27"/>
          <p:cNvSpPr/>
          <p:nvPr/>
        </p:nvSpPr>
        <p:spPr>
          <a:xfrm>
            <a:off x="1345252" y="3729551"/>
            <a:ext cx="2797020" cy="1013547"/>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永不磨灭（多用于抽象事物）。</a:t>
            </a:r>
          </a:p>
        </p:txBody>
      </p:sp>
      <p:sp>
        <p:nvSpPr>
          <p:cNvPr id="29" name="矩形 28"/>
          <p:cNvSpPr/>
          <p:nvPr/>
        </p:nvSpPr>
        <p:spPr>
          <a:xfrm>
            <a:off x="5825863" y="3675380"/>
            <a:ext cx="2363071" cy="1013547"/>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人的结局（多指不好的）。</a:t>
            </a:r>
          </a:p>
        </p:txBody>
      </p:sp>
      <p:sp>
        <p:nvSpPr>
          <p:cNvPr id="30" name="矩形 29"/>
          <p:cNvSpPr/>
          <p:nvPr/>
        </p:nvSpPr>
        <p:spPr>
          <a:xfrm flipH="1">
            <a:off x="5481795" y="1742818"/>
            <a:ext cx="227774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xià</a:t>
            </a: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chǎng</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endParaRPr>
          </a:p>
        </p:txBody>
      </p:sp>
      <p:sp>
        <p:nvSpPr>
          <p:cNvPr id="31" name="矩形 30"/>
          <p:cNvSpPr/>
          <p:nvPr/>
        </p:nvSpPr>
        <p:spPr>
          <a:xfrm>
            <a:off x="1290048" y="1840639"/>
            <a:ext cx="313800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bù</a:t>
            </a: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xiǔ</a:t>
            </a:r>
            <a:endPar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endParaRPr>
          </a:p>
        </p:txBody>
      </p:sp>
      <p:grpSp>
        <p:nvGrpSpPr>
          <p:cNvPr id="32" name="组合 31"/>
          <p:cNvGrpSpPr/>
          <p:nvPr/>
        </p:nvGrpSpPr>
        <p:grpSpPr>
          <a:xfrm>
            <a:off x="2545275" y="2378781"/>
            <a:ext cx="795020" cy="775335"/>
            <a:chOff x="8365" y="2269"/>
            <a:chExt cx="1340" cy="1288"/>
          </a:xfrm>
        </p:grpSpPr>
        <p:sp>
          <p:nvSpPr>
            <p:cNvPr id="33" name="矩形 32"/>
            <p:cNvSpPr/>
            <p:nvPr/>
          </p:nvSpPr>
          <p:spPr>
            <a:xfrm>
              <a:off x="8365" y="2269"/>
              <a:ext cx="1341"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34" name="直接连接符 33"/>
            <p:cNvCxnSpPr>
              <a:stCxn id="33" idx="1"/>
              <a:endCxn id="33" idx="3"/>
            </p:cNvCxnSpPr>
            <p:nvPr/>
          </p:nvCxnSpPr>
          <p:spPr>
            <a:xfrm>
              <a:off x="8365" y="2913"/>
              <a:ext cx="1341"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3" idx="0"/>
              <a:endCxn id="33" idx="2"/>
            </p:cNvCxnSpPr>
            <p:nvPr/>
          </p:nvCxnSpPr>
          <p:spPr>
            <a:xfrm>
              <a:off x="9036"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36" name="矩形 35"/>
          <p:cNvSpPr/>
          <p:nvPr/>
        </p:nvSpPr>
        <p:spPr>
          <a:xfrm>
            <a:off x="1554114" y="2205103"/>
            <a:ext cx="3099616" cy="91986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zh-CN" altLang="en-US" sz="4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不  朽</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4798" y="2898227"/>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7" name="文本框 12"/>
          <p:cNvSpPr txBox="1"/>
          <p:nvPr/>
        </p:nvSpPr>
        <p:spPr>
          <a:xfrm>
            <a:off x="660400" y="1949621"/>
            <a:ext cx="5784740" cy="1227387"/>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8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有的人</a:t>
            </a:r>
            <a:endPar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纪念鲁迅有感</a:t>
            </a:r>
          </a:p>
        </p:txBody>
      </p:sp>
      <p:sp>
        <p:nvSpPr>
          <p:cNvPr id="38" name="文本框 37"/>
          <p:cNvSpPr txBox="1">
            <a:spLocks noChangeArrowheads="1"/>
          </p:cNvSpPr>
          <p:nvPr/>
        </p:nvSpPr>
        <p:spPr bwMode="auto">
          <a:xfrm>
            <a:off x="4952757" y="2588330"/>
            <a:ext cx="1805046" cy="547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7030A0"/>
                </a:solidFill>
                <a:effectLst/>
                <a:uLnTx/>
                <a:uFillTx/>
                <a:ea typeface="思源黑体 CN Regular" panose="020B0500000000000000" pitchFamily="34" charset="-122"/>
                <a:sym typeface="Arial" panose="020B0604020202020204" pitchFamily="34" charset="0"/>
              </a:rPr>
              <a:t>    副标题</a:t>
            </a:r>
          </a:p>
        </p:txBody>
      </p:sp>
      <p:cxnSp>
        <p:nvCxnSpPr>
          <p:cNvPr id="39" name="直接连接符 38"/>
          <p:cNvCxnSpPr/>
          <p:nvPr/>
        </p:nvCxnSpPr>
        <p:spPr>
          <a:xfrm flipV="1">
            <a:off x="4008762" y="2911691"/>
            <a:ext cx="1321507" cy="481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0" name="文本框 39"/>
          <p:cNvSpPr txBox="1">
            <a:spLocks noChangeArrowheads="1"/>
          </p:cNvSpPr>
          <p:nvPr/>
        </p:nvSpPr>
        <p:spPr bwMode="auto">
          <a:xfrm>
            <a:off x="2648710" y="3331451"/>
            <a:ext cx="5006865" cy="58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7030A0"/>
                </a:solidFill>
                <a:effectLst/>
                <a:uLnTx/>
                <a:uFillTx/>
                <a:ea typeface="思源黑体 CN Regular" panose="020B0500000000000000" pitchFamily="34" charset="-122"/>
                <a:sym typeface="Arial" panose="020B0604020202020204" pitchFamily="34" charset="0"/>
              </a:rPr>
              <a:t>    说明了写作的内容和原因。</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9883" y="2309697"/>
            <a:ext cx="3936835" cy="295700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文本框 2"/>
          <p:cNvSpPr txBox="1">
            <a:spLocks noChangeArrowheads="1"/>
          </p:cNvSpPr>
          <p:nvPr/>
        </p:nvSpPr>
        <p:spPr bwMode="auto">
          <a:xfrm>
            <a:off x="1791493" y="5092887"/>
            <a:ext cx="5468524" cy="58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开门见山</a:t>
            </a:r>
            <a:r>
              <a:rPr kumimoji="0" lang="en-US" altLang="zh-CN" sz="2400" b="1"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a:t>
            </a:r>
            <a:r>
              <a:rPr kumimoji="0" lang="zh-CN" altLang="en-US" sz="2400" b="1"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提出对生死的不同观点。</a:t>
            </a:r>
          </a:p>
        </p:txBody>
      </p:sp>
      <p:sp>
        <p:nvSpPr>
          <p:cNvPr id="4" name="文本框 3"/>
          <p:cNvSpPr txBox="1">
            <a:spLocks noChangeArrowheads="1"/>
          </p:cNvSpPr>
          <p:nvPr/>
        </p:nvSpPr>
        <p:spPr bwMode="auto">
          <a:xfrm>
            <a:off x="2870170" y="1462500"/>
            <a:ext cx="5468524" cy="58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7030A0"/>
                </a:solidFill>
                <a:effectLst/>
                <a:uLnTx/>
                <a:uFillTx/>
                <a:ea typeface="思源黑体 CN Regular" panose="020B0500000000000000" pitchFamily="34" charset="-122"/>
                <a:sym typeface="Arial" panose="020B0604020202020204" pitchFamily="34" charset="0"/>
              </a:rPr>
              <a:t>指骑在人民头上作威作福的反动统治者。</a:t>
            </a:r>
          </a:p>
        </p:txBody>
      </p:sp>
      <p:grpSp>
        <p:nvGrpSpPr>
          <p:cNvPr id="5" name="组合 4"/>
          <p:cNvGrpSpPr/>
          <p:nvPr/>
        </p:nvGrpSpPr>
        <p:grpSpPr>
          <a:xfrm>
            <a:off x="1368425" y="1770743"/>
            <a:ext cx="1366985" cy="419676"/>
            <a:chOff x="2978758" y="1728740"/>
            <a:chExt cx="1366985" cy="968742"/>
          </a:xfrm>
        </p:grpSpPr>
        <p:cxnSp>
          <p:nvCxnSpPr>
            <p:cNvPr id="7" name="直接连接符 6"/>
            <p:cNvCxnSpPr/>
            <p:nvPr/>
          </p:nvCxnSpPr>
          <p:spPr>
            <a:xfrm flipH="1" flipV="1">
              <a:off x="2978758" y="1742394"/>
              <a:ext cx="1" cy="955088"/>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024236" y="1728740"/>
              <a:ext cx="1321507" cy="8288"/>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 name="文本框 8"/>
          <p:cNvSpPr txBox="1">
            <a:spLocks noChangeArrowheads="1"/>
          </p:cNvSpPr>
          <p:nvPr/>
        </p:nvSpPr>
        <p:spPr bwMode="auto">
          <a:xfrm>
            <a:off x="3878844" y="3445935"/>
            <a:ext cx="3660377" cy="114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7030A0"/>
                </a:solidFill>
                <a:effectLst/>
                <a:uLnTx/>
                <a:uFillTx/>
                <a:ea typeface="思源黑体 CN Regular" panose="020B0500000000000000" pitchFamily="34" charset="-122"/>
                <a:sym typeface="Arial" panose="020B0604020202020204" pitchFamily="34" charset="0"/>
              </a:rPr>
              <a:t>指鲁迅以及像鲁迅一样一生为人民甘愿做牛马的人。</a:t>
            </a:r>
          </a:p>
        </p:txBody>
      </p:sp>
      <p:cxnSp>
        <p:nvCxnSpPr>
          <p:cNvPr id="10" name="直接连接符 9"/>
          <p:cNvCxnSpPr/>
          <p:nvPr/>
        </p:nvCxnSpPr>
        <p:spPr>
          <a:xfrm>
            <a:off x="1796877" y="3873944"/>
            <a:ext cx="1936090" cy="11893"/>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文本框 12"/>
          <p:cNvSpPr txBox="1">
            <a:spLocks noChangeArrowheads="1"/>
          </p:cNvSpPr>
          <p:nvPr/>
        </p:nvSpPr>
        <p:spPr bwMode="auto">
          <a:xfrm>
            <a:off x="660400" y="2188452"/>
            <a:ext cx="22621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ea typeface="宋体" panose="02010600030101010101" pitchFamily="2" charset="-122"/>
              </a:defRPr>
            </a:lvl1pPr>
            <a:lvl2pPr marL="685800" indent="-228600" defTabSz="457200">
              <a:defRPr>
                <a:solidFill>
                  <a:schemeClr val="tx1"/>
                </a:solidFill>
                <a:latin typeface="Arial" panose="020B0604020202020204" pitchFamily="34" charset="0"/>
                <a:ea typeface="宋体" panose="02010600030101010101" pitchFamily="2" charset="-122"/>
              </a:defRPr>
            </a:lvl2pPr>
            <a:lvl3pPr marL="1143000" indent="-228600" defTabSz="457200">
              <a:defRPr>
                <a:solidFill>
                  <a:schemeClr val="tx1"/>
                </a:solidFill>
                <a:latin typeface="Arial" panose="020B0604020202020204" pitchFamily="34" charset="0"/>
                <a:ea typeface="宋体" panose="02010600030101010101" pitchFamily="2" charset="-122"/>
              </a:defRPr>
            </a:lvl3pPr>
            <a:lvl4pPr marL="1600200" indent="-228600" defTabSz="457200">
              <a:defRPr>
                <a:solidFill>
                  <a:schemeClr val="tx1"/>
                </a:solidFill>
                <a:latin typeface="Arial" panose="020B0604020202020204" pitchFamily="34" charset="0"/>
                <a:ea typeface="宋体" panose="02010600030101010101" pitchFamily="2" charset="-122"/>
              </a:defRPr>
            </a:lvl4pPr>
            <a:lvl5pPr marL="2057400" indent="-228600" defTabSz="4572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有的人活着，</a:t>
            </a:r>
            <a:endParaRPr kumimoji="0" lang="en-US" altLang="zh-CN"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他已经死了；</a:t>
            </a:r>
            <a:endParaRPr kumimoji="0" lang="en-US" altLang="zh-CN"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有的人死了，</a:t>
            </a:r>
            <a:endParaRPr kumimoji="0" lang="en-US" altLang="zh-CN"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他还活着。</a:t>
            </a:r>
          </a:p>
        </p:txBody>
      </p:sp>
      <p:sp>
        <p:nvSpPr>
          <p:cNvPr id="12" name="圆角矩形 43"/>
          <p:cNvSpPr/>
          <p:nvPr/>
        </p:nvSpPr>
        <p:spPr>
          <a:xfrm>
            <a:off x="739775" y="2285290"/>
            <a:ext cx="911225" cy="5143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圆角矩形 48"/>
          <p:cNvSpPr/>
          <p:nvPr/>
        </p:nvSpPr>
        <p:spPr>
          <a:xfrm>
            <a:off x="739775" y="3399715"/>
            <a:ext cx="911225" cy="5143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矩形 13"/>
          <p:cNvSpPr>
            <a:spLocks noChangeArrowheads="1"/>
          </p:cNvSpPr>
          <p:nvPr/>
        </p:nvSpPr>
        <p:spPr bwMode="auto">
          <a:xfrm>
            <a:off x="7739882" y="2287805"/>
            <a:ext cx="1421653" cy="49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200" b="1"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虽生犹死</a:t>
            </a:r>
            <a:endParaRPr kumimoji="0" lang="en-US" altLang="zh-CN" sz="2200" b="1"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endParaRPr>
          </a:p>
        </p:txBody>
      </p:sp>
      <p:sp>
        <p:nvSpPr>
          <p:cNvPr id="15" name="矩形 14"/>
          <p:cNvSpPr>
            <a:spLocks noChangeArrowheads="1"/>
          </p:cNvSpPr>
          <p:nvPr/>
        </p:nvSpPr>
        <p:spPr bwMode="auto">
          <a:xfrm>
            <a:off x="7739882" y="3566692"/>
            <a:ext cx="2958583" cy="49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200" b="1"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精神永驻</a:t>
            </a:r>
            <a:endParaRPr kumimoji="0" lang="en-US" altLang="zh-CN" sz="2200" b="1"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4798" y="2898227"/>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heel(1)">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heel(1)">
                                      <p:cBhvr>
                                        <p:cTn id="34" dur="2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randombar(horizont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left)">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1" grpId="0"/>
      <p:bldP spid="12" grpId="0" animBg="1"/>
      <p:bldP spid="13" grpId="0" animBg="1"/>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圆角矩形标注 12"/>
          <p:cNvSpPr/>
          <p:nvPr/>
        </p:nvSpPr>
        <p:spPr>
          <a:xfrm>
            <a:off x="2946694" y="1801880"/>
            <a:ext cx="2248261" cy="517530"/>
          </a:xfrm>
          <a:prstGeom prst="wedgeRoundRectCallout">
            <a:avLst>
              <a:gd name="adj1" fmla="val -51760"/>
              <a:gd name="adj2" fmla="val 108713"/>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D7D31">
                  <a:lumMod val="60000"/>
                  <a:lumOff val="40000"/>
                </a:srgbClr>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文本框 3"/>
          <p:cNvSpPr txBox="1">
            <a:spLocks noChangeArrowheads="1"/>
          </p:cNvSpPr>
          <p:nvPr/>
        </p:nvSpPr>
        <p:spPr bwMode="auto">
          <a:xfrm>
            <a:off x="3215440" y="1726503"/>
            <a:ext cx="1890347" cy="58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鄙夷和蔑视</a:t>
            </a:r>
          </a:p>
        </p:txBody>
      </p:sp>
      <p:sp>
        <p:nvSpPr>
          <p:cNvPr id="5" name="文本框 4"/>
          <p:cNvSpPr txBox="1">
            <a:spLocks noChangeArrowheads="1"/>
          </p:cNvSpPr>
          <p:nvPr/>
        </p:nvSpPr>
        <p:spPr bwMode="auto">
          <a:xfrm>
            <a:off x="4924240" y="3274148"/>
            <a:ext cx="2018826" cy="58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7030A0"/>
                </a:solidFill>
                <a:effectLst/>
                <a:uLnTx/>
                <a:uFillTx/>
                <a:ea typeface="思源黑体 CN Regular" panose="020B0500000000000000" pitchFamily="34" charset="-122"/>
                <a:sym typeface="Arial" panose="020B0604020202020204" pitchFamily="34" charset="0"/>
              </a:rPr>
              <a:t>痛恨和咒骂</a:t>
            </a:r>
          </a:p>
        </p:txBody>
      </p:sp>
      <p:sp>
        <p:nvSpPr>
          <p:cNvPr id="7" name="文本框 12"/>
          <p:cNvSpPr txBox="1">
            <a:spLocks noChangeArrowheads="1"/>
          </p:cNvSpPr>
          <p:nvPr/>
        </p:nvSpPr>
        <p:spPr bwMode="auto">
          <a:xfrm>
            <a:off x="1334904" y="2516381"/>
            <a:ext cx="22621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ea typeface="宋体" panose="02010600030101010101" pitchFamily="2" charset="-122"/>
              </a:defRPr>
            </a:lvl1pPr>
            <a:lvl2pPr marL="685800" indent="-228600" defTabSz="457200">
              <a:defRPr>
                <a:solidFill>
                  <a:schemeClr val="tx1"/>
                </a:solidFill>
                <a:latin typeface="Arial" panose="020B0604020202020204" pitchFamily="34" charset="0"/>
                <a:ea typeface="宋体" panose="02010600030101010101" pitchFamily="2" charset="-122"/>
              </a:defRPr>
            </a:lvl2pPr>
            <a:lvl3pPr marL="1143000" indent="-228600" defTabSz="457200">
              <a:defRPr>
                <a:solidFill>
                  <a:schemeClr val="tx1"/>
                </a:solidFill>
                <a:latin typeface="Arial" panose="020B0604020202020204" pitchFamily="34" charset="0"/>
                <a:ea typeface="宋体" panose="02010600030101010101" pitchFamily="2" charset="-122"/>
              </a:defRPr>
            </a:lvl3pPr>
            <a:lvl4pPr marL="1600200" indent="-228600" defTabSz="457200">
              <a:defRPr>
                <a:solidFill>
                  <a:schemeClr val="tx1"/>
                </a:solidFill>
                <a:latin typeface="Arial" panose="020B0604020202020204" pitchFamily="34" charset="0"/>
                <a:ea typeface="宋体" panose="02010600030101010101" pitchFamily="2" charset="-122"/>
              </a:defRPr>
            </a:lvl4pPr>
            <a:lvl5pPr marL="2057400" indent="-228600" defTabSz="4572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有的人</a:t>
            </a:r>
            <a:r>
              <a:rPr kumimoji="0" lang="zh-CN" altLang="en-US" sz="2400" b="0"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活</a:t>
            </a: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着，</a:t>
            </a:r>
            <a:endParaRPr kumimoji="0" lang="en-US" altLang="zh-CN"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他已经</a:t>
            </a:r>
            <a:r>
              <a:rPr kumimoji="0" lang="zh-CN" altLang="en-US" sz="2400" b="0" i="0" u="none" strike="noStrike" kern="1200" cap="none" spc="0" normalizeH="0" baseline="0" noProof="0" dirty="0">
                <a:ln>
                  <a:noFill/>
                </a:ln>
                <a:solidFill>
                  <a:srgbClr val="0070C0"/>
                </a:solidFill>
                <a:effectLst/>
                <a:uLnTx/>
                <a:uFillTx/>
                <a:ea typeface="思源黑体 CN Regular" panose="020B0500000000000000" pitchFamily="34" charset="-122"/>
                <a:sym typeface="Arial" panose="020B0604020202020204" pitchFamily="34" charset="0"/>
              </a:rPr>
              <a:t>死</a:t>
            </a: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了；</a:t>
            </a:r>
            <a:endParaRPr kumimoji="0" lang="en-US" altLang="zh-CN"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有的人</a:t>
            </a:r>
            <a:r>
              <a:rPr kumimoji="0" lang="zh-CN" altLang="en-US" sz="2400" b="0" i="0" u="none" strike="noStrike" kern="1200" cap="none" spc="0" normalizeH="0" baseline="0" noProof="0" dirty="0">
                <a:ln>
                  <a:noFill/>
                </a:ln>
                <a:solidFill>
                  <a:srgbClr val="0070C0"/>
                </a:solidFill>
                <a:effectLst/>
                <a:uLnTx/>
                <a:uFillTx/>
                <a:ea typeface="思源黑体 CN Regular" panose="020B0500000000000000" pitchFamily="34" charset="-122"/>
                <a:sym typeface="Arial" panose="020B0604020202020204" pitchFamily="34" charset="0"/>
              </a:rPr>
              <a:t>死</a:t>
            </a: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了，</a:t>
            </a:r>
            <a:endParaRPr kumimoji="0" lang="en-US" altLang="zh-CN"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他还</a:t>
            </a:r>
            <a:r>
              <a:rPr kumimoji="0" lang="zh-CN" altLang="en-US" sz="2400" b="0"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活</a:t>
            </a: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着。</a:t>
            </a:r>
          </a:p>
        </p:txBody>
      </p:sp>
      <p:sp>
        <p:nvSpPr>
          <p:cNvPr id="8" name="矩形 17"/>
          <p:cNvSpPr>
            <a:spLocks noChangeArrowheads="1"/>
          </p:cNvSpPr>
          <p:nvPr/>
        </p:nvSpPr>
        <p:spPr bwMode="auto">
          <a:xfrm>
            <a:off x="2352491" y="2730694"/>
            <a:ext cx="431800" cy="53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a:t>
            </a:r>
          </a:p>
        </p:txBody>
      </p:sp>
      <p:sp>
        <p:nvSpPr>
          <p:cNvPr id="9" name="矩形 17"/>
          <p:cNvSpPr>
            <a:spLocks noChangeArrowheads="1"/>
          </p:cNvSpPr>
          <p:nvPr/>
        </p:nvSpPr>
        <p:spPr bwMode="auto">
          <a:xfrm>
            <a:off x="2042929" y="4368994"/>
            <a:ext cx="431800" cy="53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FF0000"/>
                </a:solidFill>
                <a:effectLst/>
                <a:uLnTx/>
                <a:uFillTx/>
                <a:ea typeface="思源黑体 CN Regular" panose="020B0500000000000000" pitchFamily="34" charset="-122"/>
                <a:sym typeface="Arial" panose="020B0604020202020204" pitchFamily="34" charset="0"/>
              </a:rPr>
              <a:t>.</a:t>
            </a:r>
          </a:p>
        </p:txBody>
      </p:sp>
      <p:sp>
        <p:nvSpPr>
          <p:cNvPr id="10" name="圆角矩形标注 53"/>
          <p:cNvSpPr/>
          <p:nvPr/>
        </p:nvSpPr>
        <p:spPr>
          <a:xfrm>
            <a:off x="1992229" y="5293808"/>
            <a:ext cx="2248261" cy="517530"/>
          </a:xfrm>
          <a:prstGeom prst="wedgeRoundRectCallout">
            <a:avLst>
              <a:gd name="adj1" fmla="val -41592"/>
              <a:gd name="adj2" fmla="val -143432"/>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D7D31">
                  <a:lumMod val="60000"/>
                  <a:lumOff val="40000"/>
                </a:srgbClr>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文本框 10"/>
          <p:cNvSpPr txBox="1">
            <a:spLocks noChangeArrowheads="1"/>
          </p:cNvSpPr>
          <p:nvPr/>
        </p:nvSpPr>
        <p:spPr bwMode="auto">
          <a:xfrm>
            <a:off x="2260975" y="5218431"/>
            <a:ext cx="1890347" cy="58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肯定和赞美</a:t>
            </a:r>
          </a:p>
        </p:txBody>
      </p:sp>
      <p:sp>
        <p:nvSpPr>
          <p:cNvPr id="12" name="矩形 17"/>
          <p:cNvSpPr>
            <a:spLocks noChangeArrowheads="1"/>
          </p:cNvSpPr>
          <p:nvPr/>
        </p:nvSpPr>
        <p:spPr bwMode="auto">
          <a:xfrm>
            <a:off x="2371566" y="3237032"/>
            <a:ext cx="431800" cy="53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a:t>
            </a:r>
          </a:p>
        </p:txBody>
      </p:sp>
      <p:sp>
        <p:nvSpPr>
          <p:cNvPr id="13" name="矩形 17"/>
          <p:cNvSpPr>
            <a:spLocks noChangeArrowheads="1"/>
          </p:cNvSpPr>
          <p:nvPr/>
        </p:nvSpPr>
        <p:spPr bwMode="auto">
          <a:xfrm>
            <a:off x="2344369" y="3847850"/>
            <a:ext cx="431800" cy="53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a:t>
            </a:r>
          </a:p>
        </p:txBody>
      </p:sp>
      <p:cxnSp>
        <p:nvCxnSpPr>
          <p:cNvPr id="14" name="直接连接符 13"/>
          <p:cNvCxnSpPr/>
          <p:nvPr/>
        </p:nvCxnSpPr>
        <p:spPr>
          <a:xfrm>
            <a:off x="2753326" y="3625361"/>
            <a:ext cx="2087914" cy="16557"/>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文本框 14"/>
          <p:cNvSpPr txBox="1">
            <a:spLocks noChangeArrowheads="1"/>
          </p:cNvSpPr>
          <p:nvPr/>
        </p:nvSpPr>
        <p:spPr bwMode="auto">
          <a:xfrm>
            <a:off x="4606556" y="3865908"/>
            <a:ext cx="2018826" cy="58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7030A0"/>
                </a:solidFill>
                <a:effectLst/>
                <a:uLnTx/>
                <a:uFillTx/>
                <a:ea typeface="思源黑体 CN Regular" panose="020B0500000000000000" pitchFamily="34" charset="-122"/>
                <a:sym typeface="Arial" panose="020B0604020202020204" pitchFamily="34" charset="0"/>
              </a:rPr>
              <a:t>惋惜和怀念</a:t>
            </a:r>
          </a:p>
        </p:txBody>
      </p:sp>
      <p:cxnSp>
        <p:nvCxnSpPr>
          <p:cNvPr id="16" name="直接连接符 15"/>
          <p:cNvCxnSpPr/>
          <p:nvPr/>
        </p:nvCxnSpPr>
        <p:spPr>
          <a:xfrm>
            <a:off x="2587466" y="4221785"/>
            <a:ext cx="1936090" cy="11893"/>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9883" y="2309697"/>
            <a:ext cx="3936835" cy="295700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8" grpId="0"/>
      <p:bldP spid="9" grpId="0"/>
      <p:bldP spid="10" grpId="0" animBg="1"/>
      <p:bldP spid="11" grpId="0"/>
      <p:bldP spid="12"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文本框 12"/>
          <p:cNvSpPr txBox="1">
            <a:spLocks noChangeArrowheads="1"/>
          </p:cNvSpPr>
          <p:nvPr/>
        </p:nvSpPr>
        <p:spPr bwMode="auto">
          <a:xfrm>
            <a:off x="2871813" y="2271163"/>
            <a:ext cx="49990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ea typeface="宋体" panose="02010600030101010101" pitchFamily="2" charset="-122"/>
              </a:defRPr>
            </a:lvl1pPr>
            <a:lvl2pPr marL="685800" indent="-228600" defTabSz="457200">
              <a:defRPr>
                <a:solidFill>
                  <a:schemeClr val="tx1"/>
                </a:solidFill>
                <a:latin typeface="Arial" panose="020B0604020202020204" pitchFamily="34" charset="0"/>
                <a:ea typeface="宋体" panose="02010600030101010101" pitchFamily="2" charset="-122"/>
              </a:defRPr>
            </a:lvl2pPr>
            <a:lvl3pPr marL="1143000" indent="-228600" defTabSz="457200">
              <a:defRPr>
                <a:solidFill>
                  <a:schemeClr val="tx1"/>
                </a:solidFill>
                <a:latin typeface="Arial" panose="020B0604020202020204" pitchFamily="34" charset="0"/>
                <a:ea typeface="宋体" panose="02010600030101010101" pitchFamily="2" charset="-122"/>
              </a:defRPr>
            </a:lvl3pPr>
            <a:lvl4pPr marL="1600200" indent="-228600" defTabSz="457200">
              <a:defRPr>
                <a:solidFill>
                  <a:schemeClr val="tx1"/>
                </a:solidFill>
                <a:latin typeface="Arial" panose="020B0604020202020204" pitchFamily="34" charset="0"/>
                <a:ea typeface="宋体" panose="02010600030101010101" pitchFamily="2" charset="-122"/>
              </a:defRPr>
            </a:lvl4pPr>
            <a:lvl5pPr marL="2057400" indent="-228600" defTabSz="4572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有的人</a:t>
            </a:r>
            <a:endParaRPr kumimoji="0" lang="en-US" altLang="zh-CN"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骑在人民头上：“啊，我多伟大！”</a:t>
            </a:r>
            <a:endParaRPr kumimoji="0" lang="en-US" altLang="zh-CN"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endParaRPr>
          </a:p>
        </p:txBody>
      </p:sp>
      <p:sp>
        <p:nvSpPr>
          <p:cNvPr id="4" name="圆角矩形标注 43"/>
          <p:cNvSpPr/>
          <p:nvPr/>
        </p:nvSpPr>
        <p:spPr>
          <a:xfrm>
            <a:off x="3191792" y="4822180"/>
            <a:ext cx="2618757" cy="980275"/>
          </a:xfrm>
          <a:prstGeom prst="wedgeRoundRectCallout">
            <a:avLst>
              <a:gd name="adj1" fmla="val -36726"/>
              <a:gd name="adj2" fmla="val -100828"/>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D7D31">
                  <a:lumMod val="60000"/>
                  <a:lumOff val="40000"/>
                </a:srgbClr>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12"/>
          <p:cNvSpPr txBox="1">
            <a:spLocks noChangeArrowheads="1"/>
          </p:cNvSpPr>
          <p:nvPr/>
        </p:nvSpPr>
        <p:spPr bwMode="auto">
          <a:xfrm>
            <a:off x="2886718" y="3438400"/>
            <a:ext cx="49990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ea typeface="宋体" panose="02010600030101010101" pitchFamily="2" charset="-122"/>
              </a:defRPr>
            </a:lvl1pPr>
            <a:lvl2pPr marL="685800" indent="-228600" defTabSz="457200">
              <a:defRPr>
                <a:solidFill>
                  <a:schemeClr val="tx1"/>
                </a:solidFill>
                <a:latin typeface="Arial" panose="020B0604020202020204" pitchFamily="34" charset="0"/>
                <a:ea typeface="宋体" panose="02010600030101010101" pitchFamily="2" charset="-122"/>
              </a:defRPr>
            </a:lvl2pPr>
            <a:lvl3pPr marL="1143000" indent="-228600" defTabSz="457200">
              <a:defRPr>
                <a:solidFill>
                  <a:schemeClr val="tx1"/>
                </a:solidFill>
                <a:latin typeface="Arial" panose="020B0604020202020204" pitchFamily="34" charset="0"/>
                <a:ea typeface="宋体" panose="02010600030101010101" pitchFamily="2" charset="-122"/>
              </a:defRPr>
            </a:lvl3pPr>
            <a:lvl4pPr marL="1600200" indent="-228600" defTabSz="457200">
              <a:defRPr>
                <a:solidFill>
                  <a:schemeClr val="tx1"/>
                </a:solidFill>
                <a:latin typeface="Arial" panose="020B0604020202020204" pitchFamily="34" charset="0"/>
                <a:ea typeface="宋体" panose="02010600030101010101" pitchFamily="2" charset="-122"/>
              </a:defRPr>
            </a:lvl4pPr>
            <a:lvl5pPr marL="2057400" indent="-228600" defTabSz="4572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有的人</a:t>
            </a:r>
            <a:endParaRPr kumimoji="0" lang="en-US" altLang="zh-CN"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俯下身子给人民当牛马。</a:t>
            </a:r>
          </a:p>
        </p:txBody>
      </p:sp>
      <p:sp>
        <p:nvSpPr>
          <p:cNvPr id="7" name="圆角矩形标注 12"/>
          <p:cNvSpPr/>
          <p:nvPr/>
        </p:nvSpPr>
        <p:spPr>
          <a:xfrm>
            <a:off x="4591127" y="1486944"/>
            <a:ext cx="2697456" cy="939279"/>
          </a:xfrm>
          <a:prstGeom prst="wedgeRoundRectCallout">
            <a:avLst>
              <a:gd name="adj1" fmla="val -69769"/>
              <a:gd name="adj2" fmla="val 69164"/>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D7D31">
                  <a:lumMod val="60000"/>
                  <a:lumOff val="40000"/>
                </a:srgbClr>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文本框 8"/>
          <p:cNvSpPr txBox="1">
            <a:spLocks noChangeArrowheads="1"/>
          </p:cNvSpPr>
          <p:nvPr/>
        </p:nvSpPr>
        <p:spPr bwMode="auto">
          <a:xfrm>
            <a:off x="4776090" y="1570873"/>
            <a:ext cx="23687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反动派欺压人民、作威作福。</a:t>
            </a:r>
          </a:p>
        </p:txBody>
      </p:sp>
      <p:sp>
        <p:nvSpPr>
          <p:cNvPr id="12" name="文本框 12"/>
          <p:cNvSpPr txBox="1">
            <a:spLocks noChangeArrowheads="1"/>
          </p:cNvSpPr>
          <p:nvPr/>
        </p:nvSpPr>
        <p:spPr bwMode="auto">
          <a:xfrm>
            <a:off x="2871813" y="2615095"/>
            <a:ext cx="4727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ea typeface="宋体" panose="02010600030101010101" pitchFamily="2" charset="-122"/>
              </a:defRPr>
            </a:lvl1pPr>
            <a:lvl2pPr marL="685800" indent="-228600" defTabSz="457200">
              <a:defRPr>
                <a:solidFill>
                  <a:schemeClr val="tx1"/>
                </a:solidFill>
                <a:latin typeface="Arial" panose="020B0604020202020204" pitchFamily="34" charset="0"/>
                <a:ea typeface="宋体" panose="02010600030101010101" pitchFamily="2" charset="-122"/>
              </a:defRPr>
            </a:lvl2pPr>
            <a:lvl3pPr marL="1143000" indent="-228600" defTabSz="457200">
              <a:defRPr>
                <a:solidFill>
                  <a:schemeClr val="tx1"/>
                </a:solidFill>
                <a:latin typeface="Arial" panose="020B0604020202020204" pitchFamily="34" charset="0"/>
                <a:ea typeface="宋体" panose="02010600030101010101" pitchFamily="2" charset="-122"/>
              </a:defRPr>
            </a:lvl3pPr>
            <a:lvl4pPr marL="1600200" indent="-228600" defTabSz="457200">
              <a:defRPr>
                <a:solidFill>
                  <a:schemeClr val="tx1"/>
                </a:solidFill>
                <a:latin typeface="Arial" panose="020B0604020202020204" pitchFamily="34" charset="0"/>
                <a:ea typeface="宋体" panose="02010600030101010101" pitchFamily="2" charset="-122"/>
              </a:defRPr>
            </a:lvl4pPr>
            <a:lvl5pPr marL="2057400" indent="-228600" defTabSz="4572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骑</a:t>
            </a:r>
            <a:endParaRPr kumimoji="0" lang="en-US" altLang="zh-CN" sz="2400" b="0"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endParaRPr>
          </a:p>
        </p:txBody>
      </p:sp>
      <p:sp>
        <p:nvSpPr>
          <p:cNvPr id="13" name="文本框 12"/>
          <p:cNvSpPr txBox="1">
            <a:spLocks noChangeArrowheads="1"/>
          </p:cNvSpPr>
          <p:nvPr/>
        </p:nvSpPr>
        <p:spPr bwMode="auto">
          <a:xfrm>
            <a:off x="2890863" y="3798176"/>
            <a:ext cx="1673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ea typeface="宋体" panose="02010600030101010101" pitchFamily="2" charset="-122"/>
              </a:defRPr>
            </a:lvl1pPr>
            <a:lvl2pPr marL="685800" indent="-228600" defTabSz="457200">
              <a:defRPr>
                <a:solidFill>
                  <a:schemeClr val="tx1"/>
                </a:solidFill>
                <a:latin typeface="Arial" panose="020B0604020202020204" pitchFamily="34" charset="0"/>
                <a:ea typeface="宋体" panose="02010600030101010101" pitchFamily="2" charset="-122"/>
              </a:defRPr>
            </a:lvl2pPr>
            <a:lvl3pPr marL="1143000" indent="-228600" defTabSz="457200">
              <a:defRPr>
                <a:solidFill>
                  <a:schemeClr val="tx1"/>
                </a:solidFill>
                <a:latin typeface="Arial" panose="020B0604020202020204" pitchFamily="34" charset="0"/>
                <a:ea typeface="宋体" panose="02010600030101010101" pitchFamily="2" charset="-122"/>
              </a:defRPr>
            </a:lvl3pPr>
            <a:lvl4pPr marL="1600200" indent="-228600" defTabSz="457200">
              <a:defRPr>
                <a:solidFill>
                  <a:schemeClr val="tx1"/>
                </a:solidFill>
                <a:latin typeface="Arial" panose="020B0604020202020204" pitchFamily="34" charset="0"/>
                <a:ea typeface="宋体" panose="02010600030101010101" pitchFamily="2" charset="-122"/>
              </a:defRPr>
            </a:lvl4pPr>
            <a:lvl5pPr marL="2057400" indent="-228600" defTabSz="4572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俯下身子</a:t>
            </a:r>
            <a:endParaRPr kumimoji="0" lang="en-US" altLang="zh-CN" sz="2400" b="0"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endParaRPr>
          </a:p>
        </p:txBody>
      </p:sp>
      <p:sp>
        <p:nvSpPr>
          <p:cNvPr id="14" name="文本框 13"/>
          <p:cNvSpPr txBox="1">
            <a:spLocks noChangeArrowheads="1"/>
          </p:cNvSpPr>
          <p:nvPr/>
        </p:nvSpPr>
        <p:spPr bwMode="auto">
          <a:xfrm>
            <a:off x="3284655" y="4947854"/>
            <a:ext cx="23563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鲁迅全心全意为人民服务的精神。</a:t>
            </a:r>
          </a:p>
        </p:txBody>
      </p:sp>
      <p:sp>
        <p:nvSpPr>
          <p:cNvPr id="15" name="文本框 12"/>
          <p:cNvSpPr txBox="1">
            <a:spLocks noChangeArrowheads="1"/>
          </p:cNvSpPr>
          <p:nvPr/>
        </p:nvSpPr>
        <p:spPr bwMode="auto">
          <a:xfrm>
            <a:off x="5305462" y="2629557"/>
            <a:ext cx="2598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ea typeface="宋体" panose="02010600030101010101" pitchFamily="2" charset="-122"/>
              </a:defRPr>
            </a:lvl1pPr>
            <a:lvl2pPr marL="685800" indent="-228600" defTabSz="457200">
              <a:defRPr>
                <a:solidFill>
                  <a:schemeClr val="tx1"/>
                </a:solidFill>
                <a:latin typeface="Arial" panose="020B0604020202020204" pitchFamily="34" charset="0"/>
                <a:ea typeface="宋体" panose="02010600030101010101" pitchFamily="2" charset="-122"/>
              </a:defRPr>
            </a:lvl2pPr>
            <a:lvl3pPr marL="1143000" indent="-228600" defTabSz="457200">
              <a:defRPr>
                <a:solidFill>
                  <a:schemeClr val="tx1"/>
                </a:solidFill>
                <a:latin typeface="Arial" panose="020B0604020202020204" pitchFamily="34" charset="0"/>
                <a:ea typeface="宋体" panose="02010600030101010101" pitchFamily="2" charset="-122"/>
              </a:defRPr>
            </a:lvl3pPr>
            <a:lvl4pPr marL="1600200" indent="-228600" defTabSz="457200">
              <a:defRPr>
                <a:solidFill>
                  <a:schemeClr val="tx1"/>
                </a:solidFill>
                <a:latin typeface="Arial" panose="020B0604020202020204" pitchFamily="34" charset="0"/>
                <a:ea typeface="宋体" panose="02010600030101010101" pitchFamily="2" charset="-122"/>
              </a:defRPr>
            </a:lvl4pPr>
            <a:lvl5pPr marL="2057400" indent="-228600" defTabSz="4572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啊，我多伟大！</a:t>
            </a:r>
            <a:endParaRPr kumimoji="0" lang="en-US" altLang="zh-CN" sz="2400" b="0"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endParaRPr>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07" y="3438400"/>
            <a:ext cx="2566805" cy="3398192"/>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7871" y="3637674"/>
            <a:ext cx="3233681" cy="2428854"/>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down)">
                                      <p:cBhvr>
                                        <p:cTn id="44" dur="500"/>
                                        <p:tgtEl>
                                          <p:spTgt spid="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animBg="1"/>
      <p:bldP spid="9" grpId="0"/>
      <p:bldP spid="12" grpId="0"/>
      <p:bldP spid="13"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817</Words>
  <Application>Microsoft Office PowerPoint</Application>
  <PresentationFormat>宽屏</PresentationFormat>
  <Paragraphs>149</Paragraphs>
  <Slides>18</Slides>
  <Notes>18</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18</vt:i4>
      </vt:variant>
    </vt:vector>
  </HeadingPairs>
  <TitlesOfParts>
    <vt:vector size="31" baseType="lpstr">
      <vt:lpstr>Times New Roman</vt:lpstr>
      <vt:lpstr>黑体</vt:lpstr>
      <vt:lpstr>微软雅黑</vt:lpstr>
      <vt:lpstr>Calibri</vt:lpstr>
      <vt:lpstr>Wingdings</vt:lpstr>
      <vt:lpstr>Arial</vt:lpstr>
      <vt:lpstr>思源黑体 CN Regular</vt:lpstr>
      <vt:lpstr>方正舒体</vt:lpstr>
      <vt:lpstr>FandolFang R</vt:lpstr>
      <vt:lpstr>演示斜黑体</vt:lpstr>
      <vt:lpstr>宋体</vt:lpstr>
      <vt:lpstr>思源黑体 CN Medium</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2020-11-17T07:17:00Z</dcterms:created>
  <dcterms:modified xsi:type="dcterms:W3CDTF">2023-01-10T10:57:41Z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E47430A0C4D34D03B7F40D4137E58F7F</vt:lpwstr>
  </property>
  <property fmtid="{A09F084E-AD41-489F-8076-AA5BE3082BCA}" pid="100">
    <vt:ui4>5</vt:ui4>
  </property>
  <property fmtid="{64440492-4C8B-11D1-8B70-080036B11A03}" pid="11">
    <vt:lpwstr>www.2ppt.com-爱PPT提供资源下载</vt:lpwstr>
  </property>
</Properties>
</file>