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7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等线" panose="02010600030101010101" pitchFamily="2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andolFang R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BE29D8C4-B1ED-4394-B9CA-E6A896D5FC0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4D502E4-B3C5-4C8F-B4BD-70732C03A3A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502E4-B3C5-4C8F-B4BD-70732C03A3A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8" r="13372" b="157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0942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56534" y="4873711"/>
            <a:ext cx="376721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4466" y="3644471"/>
            <a:ext cx="302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答谢中书书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4280" y="2230566"/>
            <a:ext cx="5711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短文两篇</a:t>
            </a:r>
            <a:r>
              <a:rPr lang="en-US" altLang="zh-CN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6054" y="1421223"/>
            <a:ext cx="109004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1.“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答谢中书书”中的两个书该如何理解？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0088" y="2568852"/>
            <a:ext cx="7654557" cy="255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书①：中书，南朝时候的官员称谓。</a:t>
            </a:r>
          </a:p>
          <a:p>
            <a:pPr indent="0">
              <a:lnSpc>
                <a:spcPct val="200000"/>
              </a:lnSpc>
            </a:pPr>
            <a:r>
              <a:rPr lang="zh-CN" altLang="en-US" sz="28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书②：即书信，是文体的一种。由此我们知道，“答谢中书书”是陶弘景给谢中书的一封信。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45" y="2318113"/>
            <a:ext cx="3131819" cy="4205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6054" y="1421223"/>
            <a:ext cx="109004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．作者笔下的景色很美，请问，美在哪里？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5824" y="2318113"/>
            <a:ext cx="10320352" cy="37365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其一：山水相映之美。山的峻峭，水的明丽。水的动势给山增加了活力，山的倒影给水铺上了异彩，二者相映成趣。</a:t>
            </a:r>
          </a:p>
          <a:p>
            <a:pPr indent="0">
              <a:lnSpc>
                <a:spcPct val="15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 其二：色彩配合之美。两岸石壁，五色交辉；青林翠竹，四时俱备，蓝天作背景，绿水为衬托，绚丽动人，美不胜收。</a:t>
            </a:r>
          </a:p>
          <a:p>
            <a:pPr indent="0">
              <a:lnSpc>
                <a:spcPct val="15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 其三：晨昏变化之美。清晨白雾缭绕，似烟似缕，猿啼鸟鸣生机勃勃；傍晚红日西沉，山色苍茫，飞鸟归林，猿猴息树，游鱼跃水。</a:t>
            </a:r>
          </a:p>
          <a:p>
            <a:pPr indent="0">
              <a:lnSpc>
                <a:spcPct val="150000"/>
              </a:lnSpc>
            </a:pP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 其四：动静相衬之美。高峰为静，流水为动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形体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)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；林青竹翠为静，五色交辉为动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光色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)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；日出雾歇为静，猿鸟乱鸣为动；日落山暝为静，游鱼跃水为动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声响</a:t>
            </a:r>
            <a:r>
              <a:rPr lang="en-US" altLang="zh-CN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)</a:t>
            </a:r>
            <a:r>
              <a:rPr lang="zh-CN" altLang="en-US" sz="20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1040" y="1830837"/>
            <a:ext cx="10789920" cy="3979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6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  <a:r>
              <a:rPr lang="zh-CN" altLang="zh-CN" sz="26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孔子曾经说过：仁者乐山，智者乐水。古今仁人智士用他们脍炙人口的文章写尽了山川草木的秀色，让我们去品味，让我们去感怀。其实，大自然无时无刻不在用它那多姿多彩和真切自然的灵性感染着我们，只要我们用明亮的大眼睛，用宽广的胸怀去发现，去感悟自然，感受生活，我们的阳光将会变得更加灿烂，我们的生活将会变得无限的美好。</a:t>
            </a:r>
            <a:endParaRPr lang="zh-CN" altLang="en-US" sz="2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板书设计</a:t>
            </a:r>
          </a:p>
        </p:txBody>
      </p:sp>
      <p:pic>
        <p:nvPicPr>
          <p:cNvPr id="6" name="图片 5" descr="答谢中书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172" y="1510797"/>
            <a:ext cx="7591836" cy="4630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8" r="13372" b="157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0942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4280" y="2230566"/>
            <a:ext cx="7173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6600" b="1" i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1940" y="1047553"/>
            <a:ext cx="11463020" cy="2694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3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．积累一些文言实词、虚词。弄懂句子的含义。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重点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 </a:t>
            </a:r>
          </a:p>
          <a:p>
            <a:pPr indent="266700">
              <a:lnSpc>
                <a:spcPct val="3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2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．品味文章画面的精美、语言的精练及布局的匠心，提高初步欣赏文学作品的能力。（难点）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266700">
              <a:lnSpc>
                <a:spcPct val="3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3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．学习《答谢中书书》，感受作品中大自然的纯净美好，培养热爱祖国河山的感情。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46" y="3429000"/>
            <a:ext cx="2264113" cy="304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作者简介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927324" y="1591301"/>
            <a:ext cx="6799356" cy="4046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719455">
              <a:lnSpc>
                <a:spcPct val="200000"/>
              </a:lnSpc>
            </a:pPr>
            <a:r>
              <a:rPr lang="zh-CN" altLang="en-US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陶弘景</a:t>
            </a: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(456</a:t>
            </a:r>
            <a:r>
              <a:rPr lang="zh-CN" altLang="en-US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536)</a:t>
            </a:r>
            <a:r>
              <a:rPr lang="zh-CN" altLang="en-US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，字通明，南朝齐梁时丹阳秣陵</a:t>
            </a: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今江苏南京</a:t>
            </a: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人，号华阳隐居。著名的医药家、炼丹家、文学家，人称“山中宰相”。作品有</a:t>
            </a: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本草经注</a:t>
            </a: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集金丹黄白方</a:t>
            </a: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二牛图</a:t>
            </a: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陶隐居集</a:t>
            </a:r>
            <a:r>
              <a:rPr lang="en-US" altLang="zh-CN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665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263795"/>
            <a:ext cx="3131819" cy="4205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背景链接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6054" y="1421417"/>
            <a:ext cx="10754426" cy="47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 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《答谢中书书》是南朝文学家陶弘景写给朋友谢中书的一封书信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反映了作者娱情山水的思想。文章以感慨发端：山川之美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古来共谈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有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高雅情怀的人才可能品味山川之美，将内心的感受与友人交流，是人生一大乐事。作者正是将谢中书当作能够谈山论水的朋友，同时也期望与古往今来的林泉高士相比肩。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文题中的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答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是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回复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的意思。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谢中书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即谢征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字玄度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陈郡阳夏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今河南太康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)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人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曾任中书舍人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掌朝廷机密文书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)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所以称之为谢中书。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书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即书信。古人的书信又叫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尺牍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或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信札</a:t>
            </a:r>
            <a:r>
              <a:rPr lang="en-US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</a:t>
            </a:r>
            <a:r>
              <a:rPr lang="zh-CN" altLang="zh-CN" sz="2200" b="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是一种应用性文体。</a:t>
            </a:r>
            <a:endParaRPr lang="zh-CN" altLang="en-US" sz="2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基础积累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6054" y="1170678"/>
            <a:ext cx="9064625" cy="5189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</a:t>
            </a:r>
            <a:r>
              <a:rPr lang="zh-CN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．生字注音。</a:t>
            </a:r>
          </a:p>
          <a:p>
            <a:pPr indent="266700">
              <a:lnSpc>
                <a:spcPct val="150000"/>
              </a:lnSpc>
            </a:pPr>
            <a:r>
              <a:rPr lang="zh-CN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夕日欲颓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en-US" sz="2800" b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tuí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  <a:r>
              <a:rPr lang="zh-CN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　能与其奇者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en-US" sz="2800" b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yù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</a:p>
          <a:p>
            <a:pPr indent="266700">
              <a:lnSpc>
                <a:spcPct val="150000"/>
              </a:lnSpc>
            </a:pP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2</a:t>
            </a:r>
            <a:r>
              <a:rPr lang="zh-CN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．重点实词</a:t>
            </a:r>
            <a:endParaRPr lang="en-US" sz="2800" b="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266700">
              <a:lnSpc>
                <a:spcPct val="150000"/>
              </a:lnSpc>
            </a:pP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(1)</a:t>
            </a:r>
            <a:r>
              <a:rPr lang="zh-CN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五色交辉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sz="28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交相辉映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  </a:t>
            </a:r>
          </a:p>
          <a:p>
            <a:pPr indent="266700">
              <a:lnSpc>
                <a:spcPct val="150000"/>
              </a:lnSpc>
            </a:pP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(2)</a:t>
            </a:r>
            <a:r>
              <a:rPr lang="zh-CN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四时俱备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sz="28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四季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</a:p>
          <a:p>
            <a:pPr indent="266700">
              <a:lnSpc>
                <a:spcPct val="150000"/>
              </a:lnSpc>
            </a:pP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(3)</a:t>
            </a:r>
            <a:r>
              <a:rPr lang="zh-CN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晓雾将歇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sz="28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消散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  </a:t>
            </a:r>
          </a:p>
          <a:p>
            <a:pPr indent="266700">
              <a:lnSpc>
                <a:spcPct val="150000"/>
              </a:lnSpc>
            </a:pP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(4)</a:t>
            </a:r>
            <a:r>
              <a:rPr lang="zh-CN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夕日欲颓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sz="28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坠落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</a:p>
          <a:p>
            <a:pPr indent="266700">
              <a:lnSpc>
                <a:spcPct val="150000"/>
              </a:lnSpc>
            </a:pP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(5)</a:t>
            </a:r>
            <a:r>
              <a:rPr lang="zh-CN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沉鳞竞跃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sz="28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潜游在水中的鱼</a:t>
            </a:r>
            <a:r>
              <a:rPr lang="en-US" sz="28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263795"/>
            <a:ext cx="3131819" cy="4205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基础积累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3545" y="1421417"/>
            <a:ext cx="10820400" cy="42665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3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．词类活用</a:t>
            </a:r>
          </a:p>
          <a:p>
            <a:pPr indent="266700">
              <a:lnSpc>
                <a:spcPct val="200000"/>
              </a:lnSpc>
            </a:pP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  夕日欲颓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形容词活用为动词，坠落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</a:p>
          <a:p>
            <a:pPr indent="266700">
              <a:lnSpc>
                <a:spcPct val="200000"/>
              </a:lnSpc>
            </a:pP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4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．古今异义</a:t>
            </a:r>
            <a:endParaRPr lang="en-US" sz="28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266700">
              <a:lnSpc>
                <a:spcPct val="200000"/>
              </a:lnSpc>
            </a:pP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 (1)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晓雾将歇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古义：消散；今义：休息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</a:p>
          <a:p>
            <a:pPr indent="266700">
              <a:lnSpc>
                <a:spcPct val="200000"/>
              </a:lnSpc>
            </a:pP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 (2)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夕日欲颓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古义：坠落；今义：精神萎靡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  <a:endParaRPr lang="en-US" altLang="en-US" sz="28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263795"/>
            <a:ext cx="3131819" cy="4205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基础积累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9755" y="1334462"/>
            <a:ext cx="3550972" cy="748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265" b="1" dirty="0">
                <a:blipFill>
                  <a:blip r:embed="rId4"/>
                  <a:stretch>
                    <a:fillRect/>
                  </a:stretch>
                </a:blip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重点句子翻译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749320" y="2220949"/>
            <a:ext cx="6402916" cy="16949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青林翠竹，四时俱备：</a:t>
            </a: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altLang="zh-CN" sz="28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49311" y="2960728"/>
            <a:ext cx="8034867" cy="833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青葱的林木，翠绿的竹林，一年四季都有。</a:t>
            </a:r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706054" y="4379514"/>
            <a:ext cx="9693862" cy="833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自康乐以来，未复有能与其奇者：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06054" y="5147860"/>
            <a:ext cx="8568278" cy="8331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自从谢灵运以来，还没有人能置身这佳美的山水之中。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2263795"/>
            <a:ext cx="3131819" cy="4205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5795" y="2771384"/>
            <a:ext cx="10900410" cy="13152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ctr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．听课文朗读 看课文注释，了解大意。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266700" algn="ctr">
              <a:lnSpc>
                <a:spcPct val="150000"/>
              </a:lnSpc>
            </a:pP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小组合作，结合注释，翻译全文。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6054" y="1421223"/>
            <a:ext cx="109004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．课文可分为几部分 ？每一部分的内容分别是什么？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95614" y="2568852"/>
            <a:ext cx="6898706" cy="2942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</a:pP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全文可分三部分。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山川之美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古来共谈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总领全文。中间的写景部分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先仰视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高峰入云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再俯瞰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清流见底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再平视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两岸石壁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”“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青林翠竹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而后分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晓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与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“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夕</a:t>
            </a:r>
            <a:r>
              <a:rPr lang="en-US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两层来写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最后以感叹总括前文。</a:t>
            </a:r>
            <a:endParaRPr lang="zh-CN" altLang="en-US" sz="2400" b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楷体_GB2312" charset="0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45" y="2318113"/>
            <a:ext cx="3131819" cy="4205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宽屏</PresentationFormat>
  <Paragraphs>68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微软雅黑</vt:lpstr>
      <vt:lpstr>楷体_GB2312</vt:lpstr>
      <vt:lpstr>等线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2020-12-15T03:06:00Z</dcterms:created>
  <dcterms:modified xsi:type="dcterms:W3CDTF">2023-01-10T10:57:46Z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76BD99F1500247BF92EC1D773E0F7FB7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