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0" r:id="rId3"/>
    <p:sldId id="282" r:id="rId4"/>
    <p:sldId id="261" r:id="rId5"/>
    <p:sldId id="287" r:id="rId6"/>
    <p:sldId id="294" r:id="rId7"/>
    <p:sldId id="296" r:id="rId8"/>
    <p:sldId id="302" r:id="rId9"/>
    <p:sldId id="264" r:id="rId10"/>
    <p:sldId id="275" r:id="rId11"/>
    <p:sldId id="277" r:id="rId12"/>
    <p:sldId id="288" r:id="rId13"/>
    <p:sldId id="297" r:id="rId14"/>
    <p:sldId id="298" r:id="rId15"/>
    <p:sldId id="299" r:id="rId16"/>
    <p:sldId id="300" r:id="rId17"/>
    <p:sldId id="292" r:id="rId18"/>
    <p:sldId id="28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FF9900"/>
    <a:srgbClr val="FF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C96CFF-F372-4B47-8C0A-DA11C30C69AF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C96CFF-F372-4B47-8C0A-DA11C30C69A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3C9A161-E66F-4C34-BC02-7CBFF73A73BE}" type="slidenum">
              <a:rPr lang="en-US" altLang="zh-CN" sz="1200"/>
              <a:t>6</a:t>
            </a:fld>
            <a:endParaRPr lang="en-US" altLang="zh-CN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CN" alt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A2D57-47E8-4A68-96D3-3E0988348E0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DE7F-E570-4634-B1DB-27100C1D4C4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BD92-99A9-45F4-B1A0-5BC2256BB6C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91F4-0D56-4FD5-827D-11501EE487A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2F76-2310-4C52-8371-E621C6B9EDC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8382D-554F-4A83-BC88-8A0FD47099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F11EA-D7A0-47A9-B0E1-8DD218ACB71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16CE7-D698-499A-909B-6FFA35E6797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1B4D-E1D9-425C-B3A4-059FEED04C5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9FA2-E3F9-4634-ABCD-7280F035E67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958265B-C4BC-4594-96D5-3AC8CA1F3A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751138" y="3001963"/>
            <a:ext cx="184150" cy="366712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36454" y="1844824"/>
            <a:ext cx="6417142" cy="923330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 dirty="0">
                <a:ea typeface="微软雅黑" panose="020B0503020204020204" pitchFamily="34" charset="-122"/>
              </a:rPr>
              <a:t>直线与圆的位置关系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2997778" y="508518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95288" y="1412875"/>
            <a:ext cx="81978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判定直线 与圆的位置关系的方法有</a:t>
            </a:r>
            <a:r>
              <a:rPr lang="en-US" altLang="zh-CN" sz="3200" b="1">
                <a:latin typeface="Times New Roman" panose="02020603050405020304" pitchFamily="18" charset="0"/>
              </a:rPr>
              <a:t>____</a:t>
            </a:r>
            <a:r>
              <a:rPr lang="zh-CN" altLang="en-US" sz="3200" b="1">
                <a:latin typeface="Times New Roman" panose="02020603050405020304" pitchFamily="18" charset="0"/>
              </a:rPr>
              <a:t>种：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79388" y="2276475"/>
            <a:ext cx="78486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</a:rPr>
              <a:t>）根据定义，由</a:t>
            </a:r>
            <a:r>
              <a:rPr lang="en-US" altLang="zh-CN" sz="2500" b="1">
                <a:latin typeface="Times New Roman" panose="02020603050405020304" pitchFamily="18" charset="0"/>
              </a:rPr>
              <a:t>________________</a:t>
            </a:r>
          </a:p>
          <a:p>
            <a:pPr eaLnBrk="1" hangingPunct="1"/>
            <a:r>
              <a:rPr lang="en-US" sz="2500" b="1">
                <a:latin typeface="Times New Roman" panose="02020603050405020304" pitchFamily="18" charset="0"/>
              </a:rPr>
              <a:t>            </a:t>
            </a:r>
            <a:r>
              <a:rPr lang="zh-CN" altLang="en-US" sz="3200" b="1">
                <a:latin typeface="Times New Roman" panose="02020603050405020304" pitchFamily="18" charset="0"/>
              </a:rPr>
              <a:t>的个数来判断；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50825" y="3500438"/>
            <a:ext cx="889317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</a:rPr>
              <a:t>）由</a:t>
            </a:r>
            <a:r>
              <a:rPr lang="en-US" altLang="zh-CN" sz="3200" b="1">
                <a:latin typeface="Times New Roman" panose="02020603050405020304" pitchFamily="18" charset="0"/>
              </a:rPr>
              <a:t>_________________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     </a:t>
            </a:r>
            <a:r>
              <a:rPr lang="zh-CN" altLang="en-US" sz="3200" b="1">
                <a:latin typeface="Times New Roman" panose="02020603050405020304" pitchFamily="18" charset="0"/>
              </a:rPr>
              <a:t>的大小关系来判断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7273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在实际应用中，常采用第二种方法判定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7019925" y="1341438"/>
            <a:ext cx="6477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两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419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900" b="1">
                <a:solidFill>
                  <a:srgbClr val="FF3300"/>
                </a:solidFill>
                <a:latin typeface="Times New Roman" panose="02020603050405020304" pitchFamily="18" charset="0"/>
              </a:rPr>
              <a:t>直线 与圆的公共点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619250" y="3429000"/>
            <a:ext cx="53101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13" tIns="41507" rIns="83013" bIns="41507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圆心到直线的距离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>
                <a:solidFill>
                  <a:srgbClr val="FF3300"/>
                </a:solidFill>
              </a:rPr>
              <a:t>与半径</a:t>
            </a:r>
            <a:r>
              <a:rPr lang="en-US" altLang="zh-CN" sz="3200" b="1">
                <a:solidFill>
                  <a:srgbClr val="FF3300"/>
                </a:solidFill>
              </a:rPr>
              <a:t>r</a:t>
            </a:r>
          </a:p>
          <a:p>
            <a:pPr algn="ctr" eaLnBrk="1" hangingPunct="1"/>
            <a:endParaRPr 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720725" y="476250"/>
            <a:ext cx="3130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</a:rPr>
              <a:t>尝试归纳</a:t>
            </a:r>
            <a:endParaRPr lang="zh-CN" altLang="en-US" sz="40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"/>
          <p:cNvGrpSpPr/>
          <p:nvPr/>
        </p:nvGrpSpPr>
        <p:grpSpPr bwMode="auto">
          <a:xfrm>
            <a:off x="395288" y="1268413"/>
            <a:ext cx="8229600" cy="2438400"/>
            <a:chOff x="0" y="0"/>
            <a:chExt cx="5184" cy="1536"/>
          </a:xfrm>
        </p:grpSpPr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0" y="1248"/>
              <a:ext cx="44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3)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若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和⊙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相交，则</a:t>
              </a:r>
              <a:r>
                <a:rPr lang="zh-CN" altLang="en-US" sz="2400" b="1" u="sng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                       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7421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5184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1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、已知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的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半径为</a:t>
              </a:r>
              <a:r>
                <a:rPr lang="en-US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6cm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，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圆心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与直线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的距离为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d, 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根据    条件填写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的范围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1)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若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和⊙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相离，则</a:t>
              </a:r>
              <a:r>
                <a:rPr lang="zh-CN" altLang="en-US" sz="2400" b="1" u="sng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                    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;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2)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若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和⊙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相切，则</a:t>
              </a:r>
              <a:r>
                <a:rPr lang="zh-CN" altLang="en-US" sz="2400" b="1" u="sng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                    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;</a:t>
              </a:r>
            </a:p>
          </p:txBody>
        </p: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3779838" y="2060575"/>
            <a:ext cx="20161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 &gt;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6cm</a:t>
            </a:r>
          </a:p>
        </p:txBody>
      </p:sp>
      <p:sp>
        <p:nvSpPr>
          <p:cNvPr id="17414" name="Text Box 14"/>
          <p:cNvSpPr txBox="1">
            <a:spLocks noChangeArrowheads="1"/>
          </p:cNvSpPr>
          <p:nvPr/>
        </p:nvSpPr>
        <p:spPr bwMode="auto">
          <a:xfrm>
            <a:off x="3725863" y="2565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 =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6cm</a:t>
            </a:r>
          </a:p>
        </p:txBody>
      </p:sp>
      <p:sp>
        <p:nvSpPr>
          <p:cNvPr id="17415" name="Text Box 15"/>
          <p:cNvSpPr txBox="1">
            <a:spLocks noChangeArrowheads="1"/>
          </p:cNvSpPr>
          <p:nvPr/>
        </p:nvSpPr>
        <p:spPr bwMode="auto">
          <a:xfrm>
            <a:off x="4471988" y="319563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 &lt;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6cm</a:t>
            </a:r>
          </a:p>
        </p:txBody>
      </p:sp>
      <p:sp>
        <p:nvSpPr>
          <p:cNvPr id="17416" name="Text Box 17"/>
          <p:cNvSpPr txBox="1">
            <a:spLocks noChangeArrowheads="1"/>
          </p:cNvSpPr>
          <p:nvPr/>
        </p:nvSpPr>
        <p:spPr bwMode="auto">
          <a:xfrm>
            <a:off x="3535363" y="31956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0cm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≤</a:t>
            </a:r>
          </a:p>
        </p:txBody>
      </p:sp>
      <p:sp>
        <p:nvSpPr>
          <p:cNvPr id="17417" name="Text Box 21"/>
          <p:cNvSpPr txBox="1">
            <a:spLocks noChangeArrowheads="1"/>
          </p:cNvSpPr>
          <p:nvPr/>
        </p:nvSpPr>
        <p:spPr bwMode="auto">
          <a:xfrm>
            <a:off x="214313" y="4071938"/>
            <a:ext cx="8107362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直线和圆有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个交点，则直线和圆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_________;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直线和圆有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个交点，则直线和圆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_________;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直线和圆有没有交点，则直线和圆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_________;</a:t>
            </a:r>
          </a:p>
        </p:txBody>
      </p:sp>
      <p:sp>
        <p:nvSpPr>
          <p:cNvPr id="17418" name="Text Box 22"/>
          <p:cNvSpPr txBox="1">
            <a:spLocks noChangeArrowheads="1"/>
          </p:cNvSpPr>
          <p:nvPr/>
        </p:nvSpPr>
        <p:spPr bwMode="auto">
          <a:xfrm>
            <a:off x="5897563" y="4052888"/>
            <a:ext cx="16033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相交</a:t>
            </a:r>
          </a:p>
        </p:txBody>
      </p:sp>
      <p:sp>
        <p:nvSpPr>
          <p:cNvPr id="17419" name="Text Box 23"/>
          <p:cNvSpPr txBox="1">
            <a:spLocks noChangeArrowheads="1"/>
          </p:cNvSpPr>
          <p:nvPr/>
        </p:nvSpPr>
        <p:spPr bwMode="auto">
          <a:xfrm>
            <a:off x="5965825" y="4481513"/>
            <a:ext cx="14605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相切</a:t>
            </a:r>
          </a:p>
        </p:txBody>
      </p:sp>
      <p:sp>
        <p:nvSpPr>
          <p:cNvPr id="17420" name="Text Box 24"/>
          <p:cNvSpPr txBox="1">
            <a:spLocks noChangeArrowheads="1"/>
          </p:cNvSpPr>
          <p:nvPr/>
        </p:nvSpPr>
        <p:spPr bwMode="auto">
          <a:xfrm>
            <a:off x="6181725" y="4940300"/>
            <a:ext cx="15335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相离</a:t>
            </a:r>
          </a:p>
        </p:txBody>
      </p:sp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611188" y="404813"/>
            <a:ext cx="4321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/>
              <a:t>当堂检测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30"/>
          <p:cNvSpPr>
            <a:spLocks noChangeArrowheads="1"/>
          </p:cNvSpPr>
          <p:nvPr/>
        </p:nvSpPr>
        <p:spPr bwMode="auto">
          <a:xfrm>
            <a:off x="6300788" y="2276475"/>
            <a:ext cx="2376487" cy="2276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5" name="Oval 29"/>
          <p:cNvSpPr>
            <a:spLocks noChangeArrowheads="1"/>
          </p:cNvSpPr>
          <p:nvPr/>
        </p:nvSpPr>
        <p:spPr bwMode="auto">
          <a:xfrm>
            <a:off x="6659563" y="2636838"/>
            <a:ext cx="1727200" cy="165735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Oval 28"/>
          <p:cNvSpPr>
            <a:spLocks noChangeArrowheads="1"/>
          </p:cNvSpPr>
          <p:nvPr/>
        </p:nvSpPr>
        <p:spPr bwMode="auto">
          <a:xfrm>
            <a:off x="6948488" y="2924175"/>
            <a:ext cx="1152525" cy="1079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713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1.  </a:t>
            </a:r>
            <a:r>
              <a:rPr lang="zh-CN" altLang="en-US" sz="2400" b="1" dirty="0">
                <a:latin typeface="Times New Roman" panose="02020603050405020304" pitchFamily="18" charset="0"/>
              </a:rPr>
              <a:t>如图</a:t>
            </a:r>
            <a:r>
              <a:rPr lang="en-US" altLang="zh-CN" sz="2400" b="1" dirty="0">
                <a:latin typeface="Times New Roman" panose="02020603050405020304" pitchFamily="18" charset="0"/>
              </a:rPr>
              <a:t>:∠AOB = 30°M</a:t>
            </a:r>
            <a:r>
              <a:rPr lang="zh-CN" altLang="en-US" sz="2400" b="1" dirty="0">
                <a:latin typeface="Times New Roman" panose="02020603050405020304" pitchFamily="18" charset="0"/>
              </a:rPr>
              <a:t>是</a:t>
            </a:r>
            <a:r>
              <a:rPr lang="en-US" altLang="zh-CN" sz="2400" b="1" dirty="0">
                <a:latin typeface="Times New Roman" panose="02020603050405020304" pitchFamily="18" charset="0"/>
              </a:rPr>
              <a:t>OB</a:t>
            </a:r>
            <a:r>
              <a:rPr lang="zh-CN" altLang="en-US" sz="2400" b="1" dirty="0">
                <a:latin typeface="Times New Roman" panose="02020603050405020304" pitchFamily="18" charset="0"/>
              </a:rPr>
              <a:t>上的一点</a:t>
            </a:r>
            <a:r>
              <a:rPr lang="en-US" altLang="zh-CN" sz="2400" b="1" dirty="0"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</a:rPr>
              <a:t>且</a:t>
            </a:r>
            <a:r>
              <a:rPr lang="en-US" altLang="zh-CN" sz="2400" b="1" dirty="0">
                <a:latin typeface="Times New Roman" panose="02020603050405020304" pitchFamily="18" charset="0"/>
              </a:rPr>
              <a:t>OM =5 cm </a:t>
            </a:r>
            <a:r>
              <a:rPr lang="zh-CN" altLang="en-US" sz="2400" b="1" dirty="0">
                <a:latin typeface="Times New Roman" panose="02020603050405020304" pitchFamily="18" charset="0"/>
              </a:rPr>
              <a:t>以</a:t>
            </a:r>
            <a:r>
              <a:rPr lang="en-US" altLang="zh-CN" sz="2400" b="1" dirty="0"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</a:rPr>
              <a:t>为</a:t>
            </a:r>
            <a:r>
              <a:rPr lang="zh-CN" altLang="en-US" sz="2400" b="1" dirty="0"/>
              <a:t>圆心</a:t>
            </a:r>
            <a:r>
              <a:rPr lang="en-US" altLang="zh-CN" sz="2400" b="1" dirty="0"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</a:rPr>
              <a:t>以</a:t>
            </a:r>
            <a:r>
              <a:rPr lang="en-US" altLang="zh-CN" sz="2400" b="1" dirty="0">
                <a:latin typeface="Times New Roman" panose="02020603050405020304" pitchFamily="18" charset="0"/>
              </a:rPr>
              <a:t>r </a:t>
            </a:r>
            <a:r>
              <a:rPr lang="zh-CN" altLang="en-US" sz="2400" b="1" dirty="0">
                <a:latin typeface="Times New Roman" panose="02020603050405020304" pitchFamily="18" charset="0"/>
              </a:rPr>
              <a:t>为半径的圆与 直线</a:t>
            </a:r>
            <a:r>
              <a:rPr lang="en-US" altLang="zh-CN" sz="2400" b="1" dirty="0">
                <a:latin typeface="Times New Roman" panose="02020603050405020304" pitchFamily="18" charset="0"/>
              </a:rPr>
              <a:t>OA </a:t>
            </a:r>
            <a:r>
              <a:rPr lang="zh-CN" altLang="en-US" sz="2400" b="1" dirty="0">
                <a:latin typeface="Times New Roman" panose="02020603050405020304" pitchFamily="18" charset="0"/>
              </a:rPr>
              <a:t>有怎样的关系？为什么？                             （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</a:rPr>
              <a:t>r = 2 cm ;   (2)  r = 4 cm ;  (3)  r = 2.5 cm .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7451725" y="3429000"/>
            <a:ext cx="71438" cy="7143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62"/>
          <p:cNvGrpSpPr/>
          <p:nvPr/>
        </p:nvGrpSpPr>
        <p:grpSpPr bwMode="auto">
          <a:xfrm>
            <a:off x="6588125" y="2276475"/>
            <a:ext cx="936625" cy="1152525"/>
            <a:chOff x="0" y="0"/>
            <a:chExt cx="590" cy="726"/>
          </a:xfrm>
        </p:grpSpPr>
        <p:grpSp>
          <p:nvGrpSpPr>
            <p:cNvPr id="3" name="Group 23"/>
            <p:cNvGrpSpPr/>
            <p:nvPr/>
          </p:nvGrpSpPr>
          <p:grpSpPr bwMode="auto">
            <a:xfrm>
              <a:off x="136" y="317"/>
              <a:ext cx="454" cy="409"/>
              <a:chOff x="0" y="0"/>
              <a:chExt cx="454" cy="409"/>
            </a:xfrm>
          </p:grpSpPr>
          <p:sp>
            <p:nvSpPr>
              <p:cNvPr id="4" name="Line 12"/>
              <p:cNvSpPr>
                <a:spLocks noChangeShapeType="1"/>
              </p:cNvSpPr>
              <p:nvPr/>
            </p:nvSpPr>
            <p:spPr bwMode="auto">
              <a:xfrm flipH="1" flipV="1">
                <a:off x="136" y="0"/>
                <a:ext cx="318" cy="409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6" name="Line 20"/>
              <p:cNvSpPr>
                <a:spLocks noChangeShapeType="1"/>
              </p:cNvSpPr>
              <p:nvPr/>
            </p:nvSpPr>
            <p:spPr bwMode="auto">
              <a:xfrm flipH="1">
                <a:off x="91" y="91"/>
                <a:ext cx="136" cy="9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7" name="Line 22"/>
              <p:cNvSpPr>
                <a:spLocks noChangeShapeType="1"/>
              </p:cNvSpPr>
              <p:nvPr/>
            </p:nvSpPr>
            <p:spPr bwMode="auto">
              <a:xfrm>
                <a:off x="0" y="91"/>
                <a:ext cx="91" cy="9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C</a:t>
              </a:r>
            </a:p>
          </p:txBody>
        </p:sp>
      </p:grpSp>
      <p:grpSp>
        <p:nvGrpSpPr>
          <p:cNvPr id="18440" name="Group 61"/>
          <p:cNvGrpSpPr/>
          <p:nvPr/>
        </p:nvGrpSpPr>
        <p:grpSpPr bwMode="auto">
          <a:xfrm>
            <a:off x="5651500" y="1412875"/>
            <a:ext cx="3492500" cy="2832100"/>
            <a:chOff x="0" y="0"/>
            <a:chExt cx="2200" cy="1784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82" y="272"/>
              <a:ext cx="1542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82" y="1315"/>
              <a:ext cx="19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0" y="998"/>
              <a:ext cx="2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O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951" y="1496"/>
              <a:ext cx="2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B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407" y="0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A</a:t>
              </a: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044" y="1451"/>
              <a:ext cx="4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M</a:t>
              </a:r>
            </a:p>
          </p:txBody>
        </p:sp>
      </p:grpSp>
      <p:sp>
        <p:nvSpPr>
          <p:cNvPr id="18452" name="Text Box 26"/>
          <p:cNvSpPr txBox="1">
            <a:spLocks noChangeArrowheads="1"/>
          </p:cNvSpPr>
          <p:nvPr/>
        </p:nvSpPr>
        <p:spPr bwMode="auto">
          <a:xfrm>
            <a:off x="6588125" y="35718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18453" name="Rectangle 27"/>
          <p:cNvSpPr>
            <a:spLocks noChangeArrowheads="1"/>
          </p:cNvSpPr>
          <p:nvPr/>
        </p:nvSpPr>
        <p:spPr bwMode="auto">
          <a:xfrm>
            <a:off x="6300788" y="3140075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30</a:t>
            </a:r>
            <a:r>
              <a:rPr lang="en-US" altLang="zh-CN"/>
              <a:t>°</a:t>
            </a:r>
          </a:p>
        </p:txBody>
      </p:sp>
      <p:sp>
        <p:nvSpPr>
          <p:cNvPr id="18454" name="Text Box 31"/>
          <p:cNvSpPr txBox="1">
            <a:spLocks noChangeArrowheads="1"/>
          </p:cNvSpPr>
          <p:nvPr/>
        </p:nvSpPr>
        <p:spPr bwMode="auto">
          <a:xfrm>
            <a:off x="611188" y="2420938"/>
            <a:ext cx="5616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过 </a:t>
            </a:r>
            <a:r>
              <a:rPr lang="en-US" altLang="zh-CN" sz="2800" b="1" dirty="0">
                <a:latin typeface="Times New Roman" panose="02020603050405020304" pitchFamily="18" charset="0"/>
              </a:rPr>
              <a:t>M </a:t>
            </a:r>
            <a:r>
              <a:rPr lang="zh-CN" altLang="en-US" sz="2800" b="1" dirty="0">
                <a:latin typeface="Times New Roman" panose="02020603050405020304" pitchFamily="18" charset="0"/>
              </a:rPr>
              <a:t>作 </a:t>
            </a:r>
            <a:r>
              <a:rPr lang="en-US" altLang="zh-CN" sz="2800" b="1" dirty="0">
                <a:latin typeface="Times New Roman" panose="02020603050405020304" pitchFamily="18" charset="0"/>
              </a:rPr>
              <a:t>MC⊥OA </a:t>
            </a:r>
            <a:r>
              <a:rPr lang="zh-CN" altLang="en-US" sz="2800" b="1" dirty="0">
                <a:latin typeface="Times New Roman" panose="02020603050405020304" pitchFamily="18" charset="0"/>
              </a:rPr>
              <a:t>于 </a:t>
            </a: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，在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Rt</a:t>
            </a:r>
            <a:r>
              <a:rPr lang="en-US" altLang="zh-CN" sz="2800" b="1" dirty="0">
                <a:latin typeface="Times New Roman" panose="02020603050405020304" pitchFamily="18" charset="0"/>
              </a:rPr>
              <a:t> △OMC </a:t>
            </a:r>
            <a:r>
              <a:rPr lang="zh-CN" altLang="en-US" sz="2800" b="1" dirty="0">
                <a:latin typeface="Times New Roman" panose="02020603050405020304" pitchFamily="18" charset="0"/>
              </a:rPr>
              <a:t>中</a:t>
            </a:r>
            <a:r>
              <a:rPr lang="en-US" altLang="zh-CN" sz="2800" b="1" dirty="0">
                <a:latin typeface="Times New Roman" panose="02020603050405020304" pitchFamily="18" charset="0"/>
              </a:rPr>
              <a:t>, ∠AOB = 30°</a:t>
            </a:r>
          </a:p>
        </p:txBody>
      </p:sp>
      <p:grpSp>
        <p:nvGrpSpPr>
          <p:cNvPr id="15" name="Group 23"/>
          <p:cNvGrpSpPr/>
          <p:nvPr/>
        </p:nvGrpSpPr>
        <p:grpSpPr bwMode="auto">
          <a:xfrm>
            <a:off x="179388" y="3357563"/>
            <a:ext cx="6553200" cy="858837"/>
            <a:chOff x="0" y="0"/>
            <a:chExt cx="4128" cy="541"/>
          </a:xfrm>
        </p:grpSpPr>
        <p:sp>
          <p:nvSpPr>
            <p:cNvPr id="18458" name="Text Box 32"/>
            <p:cNvSpPr txBox="1">
              <a:spLocks noChangeArrowheads="1"/>
            </p:cNvSpPr>
            <p:nvPr/>
          </p:nvSpPr>
          <p:spPr bwMode="auto">
            <a:xfrm>
              <a:off x="0" y="90"/>
              <a:ext cx="41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 MC=     OM=      x5=2.5</a:t>
              </a:r>
            </a:p>
          </p:txBody>
        </p:sp>
        <p:grpSp>
          <p:nvGrpSpPr>
            <p:cNvPr id="18459" name="Group 42"/>
            <p:cNvGrpSpPr/>
            <p:nvPr/>
          </p:nvGrpSpPr>
          <p:grpSpPr bwMode="auto">
            <a:xfrm>
              <a:off x="635" y="0"/>
              <a:ext cx="272" cy="541"/>
              <a:chOff x="0" y="0"/>
              <a:chExt cx="231" cy="541"/>
            </a:xfrm>
          </p:grpSpPr>
          <p:sp>
            <p:nvSpPr>
              <p:cNvPr id="18464" name="Line 38"/>
              <p:cNvSpPr>
                <a:spLocks noChangeShapeType="1"/>
              </p:cNvSpPr>
              <p:nvPr/>
            </p:nvSpPr>
            <p:spPr bwMode="auto">
              <a:xfrm>
                <a:off x="0" y="272"/>
                <a:ext cx="231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Rectangle 39"/>
              <p:cNvSpPr>
                <a:spLocks noChangeArrowheads="1"/>
              </p:cNvSpPr>
              <p:nvPr/>
            </p:nvSpPr>
            <p:spPr bwMode="auto">
              <a:xfrm>
                <a:off x="45" y="0"/>
                <a:ext cx="9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40"/>
              <p:cNvSpPr>
                <a:spLocks noChangeArrowheads="1"/>
              </p:cNvSpPr>
              <p:nvPr/>
            </p:nvSpPr>
            <p:spPr bwMode="auto">
              <a:xfrm>
                <a:off x="45" y="272"/>
                <a:ext cx="9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sz="28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460" name="Group 47"/>
            <p:cNvGrpSpPr/>
            <p:nvPr/>
          </p:nvGrpSpPr>
          <p:grpSpPr bwMode="auto">
            <a:xfrm>
              <a:off x="1452" y="0"/>
              <a:ext cx="272" cy="541"/>
              <a:chOff x="0" y="0"/>
              <a:chExt cx="231" cy="541"/>
            </a:xfrm>
          </p:grpSpPr>
          <p:sp>
            <p:nvSpPr>
              <p:cNvPr id="18461" name="Line 48"/>
              <p:cNvSpPr>
                <a:spLocks noChangeShapeType="1"/>
              </p:cNvSpPr>
              <p:nvPr/>
            </p:nvSpPr>
            <p:spPr bwMode="auto">
              <a:xfrm>
                <a:off x="0" y="272"/>
                <a:ext cx="231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2" name="Rectangle 49"/>
              <p:cNvSpPr>
                <a:spLocks noChangeArrowheads="1"/>
              </p:cNvSpPr>
              <p:nvPr/>
            </p:nvSpPr>
            <p:spPr bwMode="auto">
              <a:xfrm>
                <a:off x="45" y="0"/>
                <a:ext cx="9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sz="2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3" name="Rectangle 50"/>
              <p:cNvSpPr>
                <a:spLocks noChangeArrowheads="1"/>
              </p:cNvSpPr>
              <p:nvPr/>
            </p:nvSpPr>
            <p:spPr bwMode="auto">
              <a:xfrm>
                <a:off x="45" y="272"/>
                <a:ext cx="71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sz="28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8465" name="Text Box 52"/>
          <p:cNvSpPr txBox="1">
            <a:spLocks noChangeArrowheads="1"/>
          </p:cNvSpPr>
          <p:nvPr/>
        </p:nvSpPr>
        <p:spPr bwMode="auto">
          <a:xfrm>
            <a:off x="539750" y="4221163"/>
            <a:ext cx="6264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即圆心 </a:t>
            </a:r>
            <a:r>
              <a:rPr lang="en-US" altLang="zh-CN" sz="2800" b="1">
                <a:latin typeface="Times New Roman" panose="02020603050405020304" pitchFamily="18" charset="0"/>
              </a:rPr>
              <a:t>M </a:t>
            </a:r>
            <a:r>
              <a:rPr lang="zh-CN" altLang="en-US" sz="2800" b="1">
                <a:latin typeface="Times New Roman" panose="02020603050405020304" pitchFamily="18" charset="0"/>
              </a:rPr>
              <a:t>到</a:t>
            </a:r>
            <a:r>
              <a:rPr lang="en-US" altLang="zh-CN" sz="2800" b="1">
                <a:latin typeface="Times New Roman" panose="02020603050405020304" pitchFamily="18" charset="0"/>
              </a:rPr>
              <a:t>OA</a:t>
            </a:r>
            <a:r>
              <a:rPr lang="zh-CN" altLang="en-US" sz="2800" b="1">
                <a:latin typeface="Times New Roman" panose="02020603050405020304" pitchFamily="18" charset="0"/>
              </a:rPr>
              <a:t>的距离 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d = 2.5</a:t>
            </a:r>
            <a:r>
              <a:rPr lang="en-US" altLang="zh-CN" sz="2800" b="1">
                <a:latin typeface="Times New Roman" panose="02020603050405020304" pitchFamily="18" charset="0"/>
              </a:rPr>
              <a:t> cm.</a:t>
            </a:r>
          </a:p>
        </p:txBody>
      </p:sp>
      <p:sp>
        <p:nvSpPr>
          <p:cNvPr id="18466" name="Text Box 53"/>
          <p:cNvSpPr txBox="1">
            <a:spLocks noChangeArrowheads="1"/>
          </p:cNvSpPr>
          <p:nvPr/>
        </p:nvSpPr>
        <p:spPr bwMode="auto">
          <a:xfrm>
            <a:off x="3995738" y="4868863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因此⊙</a:t>
            </a:r>
            <a:r>
              <a:rPr lang="en-US" altLang="zh-CN" sz="2400" b="1">
                <a:latin typeface="Times New Roman" panose="02020603050405020304" pitchFamily="18" charset="0"/>
              </a:rPr>
              <a:t>M </a:t>
            </a:r>
            <a:r>
              <a:rPr lang="zh-CN" altLang="en-US" sz="2400" b="1">
                <a:latin typeface="Times New Roman" panose="02020603050405020304" pitchFamily="18" charset="0"/>
              </a:rPr>
              <a:t>和 直线</a:t>
            </a:r>
            <a:r>
              <a:rPr lang="en-US" altLang="zh-CN" sz="2400" b="1">
                <a:latin typeface="Times New Roman" panose="02020603050405020304" pitchFamily="18" charset="0"/>
              </a:rPr>
              <a:t>OA </a:t>
            </a:r>
            <a:r>
              <a:rPr lang="zh-CN" altLang="en-US" sz="2400" b="1">
                <a:latin typeface="Times New Roman" panose="02020603050405020304" pitchFamily="18" charset="0"/>
              </a:rPr>
              <a:t>相离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67" name="Text Box 54"/>
          <p:cNvSpPr txBox="1">
            <a:spLocks noChangeArrowheads="1"/>
          </p:cNvSpPr>
          <p:nvPr/>
        </p:nvSpPr>
        <p:spPr bwMode="auto">
          <a:xfrm>
            <a:off x="250825" y="6092825"/>
            <a:ext cx="352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(3) </a:t>
            </a:r>
            <a:r>
              <a:rPr lang="zh-CN" altLang="en-US" sz="2400" b="1">
                <a:latin typeface="Times New Roman" panose="02020603050405020304" pitchFamily="18" charset="0"/>
              </a:rPr>
              <a:t>当 </a:t>
            </a:r>
            <a:r>
              <a:rPr lang="en-US" altLang="zh-CN" sz="2400" b="1">
                <a:latin typeface="Times New Roman" panose="02020603050405020304" pitchFamily="18" charset="0"/>
              </a:rPr>
              <a:t>r = 2.5cm </a:t>
            </a:r>
            <a:r>
              <a:rPr lang="zh-CN" altLang="en-US" sz="2400" b="1">
                <a:latin typeface="Times New Roman" panose="02020603050405020304" pitchFamily="18" charset="0"/>
              </a:rPr>
              <a:t>时，</a:t>
            </a:r>
          </a:p>
        </p:txBody>
      </p:sp>
      <p:sp>
        <p:nvSpPr>
          <p:cNvPr id="18468" name="Text Box 55"/>
          <p:cNvSpPr txBox="1">
            <a:spLocks noChangeArrowheads="1"/>
          </p:cNvSpPr>
          <p:nvPr/>
        </p:nvSpPr>
        <p:spPr bwMode="auto">
          <a:xfrm>
            <a:off x="3995738" y="6092825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因此⊙</a:t>
            </a:r>
            <a:r>
              <a:rPr lang="en-US" altLang="zh-CN" sz="2400" b="1">
                <a:latin typeface="Times New Roman" panose="02020603050405020304" pitchFamily="18" charset="0"/>
              </a:rPr>
              <a:t>M </a:t>
            </a:r>
            <a:r>
              <a:rPr lang="zh-CN" altLang="en-US" sz="2400" b="1">
                <a:latin typeface="Times New Roman" panose="02020603050405020304" pitchFamily="18" charset="0"/>
              </a:rPr>
              <a:t>和直线 </a:t>
            </a:r>
            <a:r>
              <a:rPr lang="en-US" altLang="zh-CN" sz="2400" b="1">
                <a:latin typeface="Times New Roman" panose="02020603050405020304" pitchFamily="18" charset="0"/>
              </a:rPr>
              <a:t>OA 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相切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69" name="Rectangle 58"/>
          <p:cNvSpPr>
            <a:spLocks noChangeArrowheads="1"/>
          </p:cNvSpPr>
          <p:nvPr/>
        </p:nvSpPr>
        <p:spPr bwMode="auto">
          <a:xfrm>
            <a:off x="250825" y="4868863"/>
            <a:ext cx="352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(1) </a:t>
            </a:r>
            <a:r>
              <a:rPr lang="zh-CN" altLang="en-US" sz="2400" b="1" dirty="0">
                <a:latin typeface="Times New Roman" panose="02020603050405020304" pitchFamily="18" charset="0"/>
              </a:rPr>
              <a:t>当 </a:t>
            </a:r>
            <a:r>
              <a:rPr lang="en-US" altLang="zh-CN" sz="2400" b="1" dirty="0">
                <a:latin typeface="Times New Roman" panose="02020603050405020304" pitchFamily="18" charset="0"/>
              </a:rPr>
              <a:t>r = 2 cm </a:t>
            </a:r>
            <a:r>
              <a:rPr lang="zh-CN" altLang="en-US" sz="2400" b="1" dirty="0">
                <a:latin typeface="Times New Roman" panose="02020603050405020304" pitchFamily="18" charset="0"/>
              </a:rPr>
              <a:t>时，</a:t>
            </a:r>
          </a:p>
        </p:txBody>
      </p:sp>
      <p:sp>
        <p:nvSpPr>
          <p:cNvPr id="18470" name="Text Box 59"/>
          <p:cNvSpPr txBox="1">
            <a:spLocks noChangeArrowheads="1"/>
          </p:cNvSpPr>
          <p:nvPr/>
        </p:nvSpPr>
        <p:spPr bwMode="auto">
          <a:xfrm>
            <a:off x="250825" y="544512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(2) </a:t>
            </a:r>
            <a:r>
              <a:rPr lang="zh-CN" altLang="en-US" sz="2400" b="1">
                <a:latin typeface="Times New Roman" panose="02020603050405020304" pitchFamily="18" charset="0"/>
              </a:rPr>
              <a:t>当 </a:t>
            </a:r>
            <a:r>
              <a:rPr lang="en-US" altLang="zh-CN" sz="2400" b="1">
                <a:latin typeface="Times New Roman" panose="02020603050405020304" pitchFamily="18" charset="0"/>
              </a:rPr>
              <a:t>r = 4 cm </a:t>
            </a:r>
            <a:r>
              <a:rPr lang="zh-CN" altLang="en-US" sz="2400" b="1">
                <a:latin typeface="Times New Roman" panose="02020603050405020304" pitchFamily="18" charset="0"/>
              </a:rPr>
              <a:t>时，</a:t>
            </a:r>
          </a:p>
        </p:txBody>
      </p:sp>
      <p:sp>
        <p:nvSpPr>
          <p:cNvPr id="18471" name="Text Box 60"/>
          <p:cNvSpPr txBox="1">
            <a:spLocks noChangeArrowheads="1"/>
          </p:cNvSpPr>
          <p:nvPr/>
        </p:nvSpPr>
        <p:spPr bwMode="auto">
          <a:xfrm>
            <a:off x="3995738" y="5445125"/>
            <a:ext cx="614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因此⊙</a:t>
            </a:r>
            <a:r>
              <a:rPr lang="en-US" altLang="zh-CN" sz="2400" b="1">
                <a:latin typeface="Times New Roman" panose="02020603050405020304" pitchFamily="18" charset="0"/>
              </a:rPr>
              <a:t>M </a:t>
            </a:r>
            <a:r>
              <a:rPr lang="zh-CN" altLang="en-US" sz="2400" b="1">
                <a:latin typeface="Times New Roman" panose="02020603050405020304" pitchFamily="18" charset="0"/>
              </a:rPr>
              <a:t>和直线</a:t>
            </a:r>
            <a:r>
              <a:rPr lang="en-US" altLang="zh-CN" sz="2400" b="1">
                <a:latin typeface="Times New Roman" panose="02020603050405020304" pitchFamily="18" charset="0"/>
              </a:rPr>
              <a:t>O A 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相交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72" name="Text Box 63"/>
          <p:cNvSpPr txBox="1">
            <a:spLocks noChangeArrowheads="1"/>
          </p:cNvSpPr>
          <p:nvPr/>
        </p:nvSpPr>
        <p:spPr bwMode="auto">
          <a:xfrm>
            <a:off x="7308850" y="285273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accent2"/>
                </a:solidFill>
              </a:rPr>
              <a:t>2.5</a:t>
            </a:r>
          </a:p>
        </p:txBody>
      </p:sp>
      <p:sp>
        <p:nvSpPr>
          <p:cNvPr id="18473" name="Rectangle 65"/>
          <p:cNvSpPr>
            <a:spLocks noChangeArrowheads="1"/>
          </p:cNvSpPr>
          <p:nvPr/>
        </p:nvSpPr>
        <p:spPr bwMode="auto">
          <a:xfrm>
            <a:off x="2771775" y="486886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有 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d &gt; r</a:t>
            </a:r>
            <a:r>
              <a:rPr lang="en-US" altLang="zh-CN" sz="2400" b="1"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8474" name="Rectangle 67"/>
          <p:cNvSpPr>
            <a:spLocks noChangeArrowheads="1"/>
          </p:cNvSpPr>
          <p:nvPr/>
        </p:nvSpPr>
        <p:spPr bwMode="auto">
          <a:xfrm>
            <a:off x="2771775" y="5445125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有 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d &lt; r</a:t>
            </a:r>
            <a:r>
              <a:rPr lang="en-US" altLang="zh-CN" sz="2400" b="1"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8475" name="Rectangle 69"/>
          <p:cNvSpPr>
            <a:spLocks noChangeArrowheads="1"/>
          </p:cNvSpPr>
          <p:nvPr/>
        </p:nvSpPr>
        <p:spPr bwMode="auto">
          <a:xfrm>
            <a:off x="2771775" y="609282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有 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d = r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8456" name="Text Box 72"/>
          <p:cNvSpPr txBox="1">
            <a:spLocks noChangeArrowheads="1"/>
          </p:cNvSpPr>
          <p:nvPr/>
        </p:nvSpPr>
        <p:spPr bwMode="auto">
          <a:xfrm>
            <a:off x="4049713" y="382588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6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7" name="Text Box 75"/>
          <p:cNvSpPr txBox="1">
            <a:spLocks noChangeArrowheads="1"/>
          </p:cNvSpPr>
          <p:nvPr/>
        </p:nvSpPr>
        <p:spPr bwMode="auto">
          <a:xfrm>
            <a:off x="468313" y="333375"/>
            <a:ext cx="3455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/>
              <a:t>灵活应用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3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36" grpId="0" animBg="1" autoUpdateAnimBg="0"/>
      <p:bldP spid="18452" grpId="0" autoUpdateAnimBg="0"/>
      <p:bldP spid="18453" grpId="0" autoUpdateAnimBg="0"/>
      <p:bldP spid="18454" grpId="0" autoUpdateAnimBg="0"/>
      <p:bldP spid="18465" grpId="0" autoUpdateAnimBg="0"/>
      <p:bldP spid="18466" grpId="0" autoUpdateAnimBg="0"/>
      <p:bldP spid="18467" grpId="0" autoUpdateAnimBg="0"/>
      <p:bldP spid="18468" grpId="0" autoUpdateAnimBg="0"/>
      <p:bldP spid="18469" grpId="0" autoUpdateAnimBg="0"/>
      <p:bldP spid="18470" grpId="0" autoUpdateAnimBg="0"/>
      <p:bldP spid="18471" grpId="0" autoUpdateAnimBg="0"/>
      <p:bldP spid="18472" grpId="0" autoUpdateAnimBg="0"/>
      <p:bldP spid="18473" grpId="0" autoUpdateAnimBg="0"/>
      <p:bldP spid="18474" grpId="0" autoUpdateAnimBg="0"/>
      <p:bldP spid="184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19200" y="556419"/>
            <a:ext cx="77041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在Rt△ABC中，∠C=90°，AC=3cm，BC=4cm，以C为圆心，r为半径的圆与AB</a:t>
            </a:r>
          </a:p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有怎样的位置关系？为什么？</a:t>
            </a:r>
          </a:p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r=2cm；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r=2.4cm (3)r=3cm．</a:t>
            </a: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6578600" y="2636838"/>
            <a:ext cx="2673350" cy="3403600"/>
            <a:chOff x="0" y="0"/>
            <a:chExt cx="1684" cy="2144"/>
          </a:xfrm>
        </p:grpSpPr>
        <p:grpSp>
          <p:nvGrpSpPr>
            <p:cNvPr id="19467" name="Group 4"/>
            <p:cNvGrpSpPr/>
            <p:nvPr/>
          </p:nvGrpSpPr>
          <p:grpSpPr bwMode="auto">
            <a:xfrm>
              <a:off x="0" y="0"/>
              <a:ext cx="1684" cy="1971"/>
              <a:chOff x="0" y="0"/>
              <a:chExt cx="1684" cy="1971"/>
            </a:xfrm>
          </p:grpSpPr>
          <p:sp>
            <p:nvSpPr>
              <p:cNvPr id="19470" name="AutoShape 5"/>
              <p:cNvSpPr>
                <a:spLocks noChangeArrowheads="1"/>
              </p:cNvSpPr>
              <p:nvPr/>
            </p:nvSpPr>
            <p:spPr bwMode="auto">
              <a:xfrm>
                <a:off x="325" y="192"/>
                <a:ext cx="1028" cy="1638"/>
              </a:xfrm>
              <a:prstGeom prst="rtTriangl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71" name="Text Box 6"/>
              <p:cNvSpPr txBox="1">
                <a:spLocks noChangeArrowheads="1"/>
              </p:cNvSpPr>
              <p:nvPr/>
            </p:nvSpPr>
            <p:spPr bwMode="auto">
              <a:xfrm>
                <a:off x="42" y="0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" name="Text Box 7"/>
              <p:cNvSpPr txBox="1">
                <a:spLocks noChangeArrowheads="1"/>
              </p:cNvSpPr>
              <p:nvPr/>
            </p:nvSpPr>
            <p:spPr bwMode="auto">
              <a:xfrm>
                <a:off x="0" y="1574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73" name="Text Box 8"/>
              <p:cNvSpPr txBox="1">
                <a:spLocks noChangeArrowheads="1"/>
              </p:cNvSpPr>
              <p:nvPr/>
            </p:nvSpPr>
            <p:spPr bwMode="auto">
              <a:xfrm>
                <a:off x="1344" y="1606"/>
                <a:ext cx="3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19468" name="Text Box 9"/>
            <p:cNvSpPr txBox="1">
              <a:spLocks noChangeArrowheads="1"/>
            </p:cNvSpPr>
            <p:nvPr/>
          </p:nvSpPr>
          <p:spPr bwMode="auto">
            <a:xfrm>
              <a:off x="0" y="96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469" name="Text Box 10"/>
            <p:cNvSpPr txBox="1">
              <a:spLocks noChangeArrowheads="1"/>
            </p:cNvSpPr>
            <p:nvPr/>
          </p:nvSpPr>
          <p:spPr bwMode="auto">
            <a:xfrm>
              <a:off x="757" y="1779"/>
              <a:ext cx="2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" name="Group 12"/>
          <p:cNvGrpSpPr/>
          <p:nvPr/>
        </p:nvGrpSpPr>
        <p:grpSpPr bwMode="auto">
          <a:xfrm>
            <a:off x="7118350" y="4478338"/>
            <a:ext cx="1701800" cy="1039812"/>
            <a:chOff x="0" y="0"/>
            <a:chExt cx="1072" cy="655"/>
          </a:xfrm>
        </p:grpSpPr>
        <p:sp>
          <p:nvSpPr>
            <p:cNvPr id="19463" name="Text Box 13"/>
            <p:cNvSpPr txBox="1">
              <a:spLocks noChangeArrowheads="1"/>
            </p:cNvSpPr>
            <p:nvPr/>
          </p:nvSpPr>
          <p:spPr bwMode="auto">
            <a:xfrm>
              <a:off x="817" y="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9464" name="Group 14"/>
            <p:cNvGrpSpPr/>
            <p:nvPr/>
          </p:nvGrpSpPr>
          <p:grpSpPr bwMode="auto">
            <a:xfrm>
              <a:off x="0" y="119"/>
              <a:ext cx="749" cy="536"/>
              <a:chOff x="0" y="0"/>
              <a:chExt cx="749" cy="536"/>
            </a:xfrm>
          </p:grpSpPr>
          <p:sp>
            <p:nvSpPr>
              <p:cNvPr id="19465" name="Line 15"/>
              <p:cNvSpPr>
                <a:spLocks noChangeShapeType="1"/>
              </p:cNvSpPr>
              <p:nvPr/>
            </p:nvSpPr>
            <p:spPr bwMode="auto">
              <a:xfrm rot="21503141" flipV="1">
                <a:off x="0" y="98"/>
                <a:ext cx="749" cy="438"/>
              </a:xfrm>
              <a:prstGeom prst="line">
                <a:avLst/>
              </a:prstGeom>
              <a:noFill/>
              <a:ln w="38100" cap="rnd">
                <a:solidFill>
                  <a:srgbClr val="0000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66" name="未知"/>
              <p:cNvSpPr/>
              <p:nvPr/>
            </p:nvSpPr>
            <p:spPr bwMode="auto">
              <a:xfrm rot="-7246165">
                <a:off x="579" y="-1"/>
                <a:ext cx="136" cy="137"/>
              </a:xfrm>
              <a:custGeom>
                <a:avLst/>
                <a:gdLst>
                  <a:gd name="T0" fmla="*/ 0 w 952"/>
                  <a:gd name="T1" fmla="*/ 0 h 227"/>
                  <a:gd name="T2" fmla="*/ 3 w 952"/>
                  <a:gd name="T3" fmla="*/ 0 h 227"/>
                  <a:gd name="T4" fmla="*/ 3 w 952"/>
                  <a:gd name="T5" fmla="*/ 50 h 227"/>
                  <a:gd name="T6" fmla="*/ 0 60000 65536"/>
                  <a:gd name="T7" fmla="*/ 0 60000 65536"/>
                  <a:gd name="T8" fmla="*/ 0 60000 65536"/>
                  <a:gd name="T9" fmla="*/ 0 w 952"/>
                  <a:gd name="T10" fmla="*/ 0 h 227"/>
                  <a:gd name="T11" fmla="*/ 952 w 952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2" h="227">
                    <a:moveTo>
                      <a:pt x="0" y="0"/>
                    </a:moveTo>
                    <a:lnTo>
                      <a:pt x="952" y="0"/>
                    </a:lnTo>
                    <a:lnTo>
                      <a:pt x="952" y="227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7451725" y="4724400"/>
            <a:ext cx="433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  <p:sp>
        <p:nvSpPr>
          <p:cNvPr id="19462" name="Text Box 18"/>
          <p:cNvSpPr txBox="1">
            <a:spLocks noChangeArrowheads="1"/>
          </p:cNvSpPr>
          <p:nvPr/>
        </p:nvSpPr>
        <p:spPr bwMode="auto">
          <a:xfrm>
            <a:off x="1219200" y="304800"/>
            <a:ext cx="2200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3338513" y="2976563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928688"/>
            <a:ext cx="516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过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作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CD⊥AB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，垂足为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8788" y="1576388"/>
            <a:ext cx="2386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在△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中，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11188" y="2151063"/>
            <a:ext cx="88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AB=</a:t>
            </a:r>
          </a:p>
        </p:txBody>
      </p:sp>
      <p:sp>
        <p:nvSpPr>
          <p:cNvPr id="1035" name="Text Box 6"/>
          <p:cNvSpPr txBox="1">
            <a:spLocks noChangeArrowheads="1"/>
          </p:cNvSpPr>
          <p:nvPr/>
        </p:nvSpPr>
        <p:spPr bwMode="auto">
          <a:xfrm>
            <a:off x="1765300" y="4411663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441450" y="2151063"/>
          <a:ext cx="20843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3" imgW="1016635" imgH="254000" progId="Equation.DSMT4">
                  <p:embed/>
                </p:oleObj>
              </mc:Choice>
              <mc:Fallback>
                <p:oleObj r:id="rId3" imgW="1016635" imgH="2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151063"/>
                        <a:ext cx="20843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3670300" y="4411663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511550" y="2168525"/>
          <a:ext cx="1635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5" imgW="723900" imgH="254000" progId="Equation.3">
                  <p:embed/>
                </p:oleObj>
              </mc:Choice>
              <mc:Fallback>
                <p:oleObj r:id="rId5" imgW="723900" imgH="254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2168525"/>
                        <a:ext cx="16351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162550" y="221615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34988" y="2844800"/>
            <a:ext cx="413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根据三角形的面积公式有</a:t>
            </a:r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428750" y="3497263"/>
          <a:ext cx="354488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7" imgW="2578100" imgH="622300" progId="Equation.DSMT4">
                  <p:embed/>
                </p:oleObj>
              </mc:Choice>
              <mc:Fallback>
                <p:oleObj name="Equation" r:id="rId7" imgW="2578100" imgH="622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497263"/>
                        <a:ext cx="354488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14313" y="4545013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∴</a:t>
            </a:r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928688" y="4425950"/>
          <a:ext cx="4929187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9" imgW="3492500" imgH="622300" progId="Equation.DSMT4">
                  <p:embed/>
                </p:oleObj>
              </mc:Choice>
              <mc:Fallback>
                <p:oleObj name="Equation" r:id="rId9" imgW="3492500" imgH="622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425950"/>
                        <a:ext cx="4929187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857250" y="5262563"/>
            <a:ext cx="4779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即圆心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的距离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d=2.4cm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00063" y="5826125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所以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r=2cm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时，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5854700" y="2854325"/>
            <a:ext cx="1447800" cy="1447800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643563" y="3462338"/>
          <a:ext cx="10668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11" imgW="1066800" imgH="965200" progId="Word.Document.8">
                  <p:embed/>
                </p:oleObj>
              </mc:Choice>
              <mc:Fallback>
                <p:oleObj r:id="rId11" imgW="1066800" imgH="9652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462338"/>
                        <a:ext cx="1066800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744913" y="5834063"/>
            <a:ext cx="1470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有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d&gt;r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959350" y="5834063"/>
            <a:ext cx="316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因此⊙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相离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45" name="Group 23"/>
          <p:cNvGrpSpPr/>
          <p:nvPr/>
        </p:nvGrpSpPr>
        <p:grpSpPr bwMode="auto">
          <a:xfrm rot="-18294">
            <a:off x="6072188" y="703263"/>
            <a:ext cx="2673350" cy="3403600"/>
            <a:chOff x="0" y="0"/>
            <a:chExt cx="1684" cy="2144"/>
          </a:xfrm>
        </p:grpSpPr>
        <p:grpSp>
          <p:nvGrpSpPr>
            <p:cNvPr id="1052" name="Group 24"/>
            <p:cNvGrpSpPr/>
            <p:nvPr/>
          </p:nvGrpSpPr>
          <p:grpSpPr bwMode="auto">
            <a:xfrm>
              <a:off x="0" y="0"/>
              <a:ext cx="1684" cy="1971"/>
              <a:chOff x="0" y="0"/>
              <a:chExt cx="1684" cy="1971"/>
            </a:xfrm>
          </p:grpSpPr>
          <p:sp>
            <p:nvSpPr>
              <p:cNvPr id="1055" name="AutoShape 25"/>
              <p:cNvSpPr>
                <a:spLocks noChangeArrowheads="1"/>
              </p:cNvSpPr>
              <p:nvPr/>
            </p:nvSpPr>
            <p:spPr bwMode="auto">
              <a:xfrm>
                <a:off x="325" y="192"/>
                <a:ext cx="1028" cy="1638"/>
              </a:xfrm>
              <a:prstGeom prst="rtTriangl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6" name="Text Box 26"/>
              <p:cNvSpPr txBox="1">
                <a:spLocks noChangeArrowheads="1"/>
              </p:cNvSpPr>
              <p:nvPr/>
            </p:nvSpPr>
            <p:spPr bwMode="auto">
              <a:xfrm>
                <a:off x="42" y="0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57" name="Text Box 27"/>
              <p:cNvSpPr txBox="1">
                <a:spLocks noChangeArrowheads="1"/>
              </p:cNvSpPr>
              <p:nvPr/>
            </p:nvSpPr>
            <p:spPr bwMode="auto">
              <a:xfrm>
                <a:off x="0" y="1574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058" name="Text Box 28"/>
              <p:cNvSpPr txBox="1">
                <a:spLocks noChangeArrowheads="1"/>
              </p:cNvSpPr>
              <p:nvPr/>
            </p:nvSpPr>
            <p:spPr bwMode="auto">
              <a:xfrm>
                <a:off x="1344" y="1606"/>
                <a:ext cx="3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0" y="96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757" y="1779"/>
              <a:ext cx="2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" name="Group 31"/>
          <p:cNvGrpSpPr/>
          <p:nvPr/>
        </p:nvGrpSpPr>
        <p:grpSpPr bwMode="auto">
          <a:xfrm>
            <a:off x="6599238" y="2522538"/>
            <a:ext cx="1677987" cy="1044575"/>
            <a:chOff x="0" y="0"/>
            <a:chExt cx="1057" cy="658"/>
          </a:xfrm>
        </p:grpSpPr>
        <p:sp>
          <p:nvSpPr>
            <p:cNvPr id="1048" name="Text Box 32"/>
            <p:cNvSpPr txBox="1">
              <a:spLocks noChangeArrowheads="1"/>
            </p:cNvSpPr>
            <p:nvPr/>
          </p:nvSpPr>
          <p:spPr bwMode="auto">
            <a:xfrm>
              <a:off x="802" y="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049" name="Group 33"/>
            <p:cNvGrpSpPr/>
            <p:nvPr/>
          </p:nvGrpSpPr>
          <p:grpSpPr bwMode="auto">
            <a:xfrm rot="-7246165">
              <a:off x="167" y="53"/>
              <a:ext cx="438" cy="772"/>
              <a:chOff x="0" y="0"/>
              <a:chExt cx="438" cy="772"/>
            </a:xfrm>
          </p:grpSpPr>
          <p:sp>
            <p:nvSpPr>
              <p:cNvPr id="1050" name="Line 34"/>
              <p:cNvSpPr>
                <a:spLocks noChangeShapeType="1"/>
              </p:cNvSpPr>
              <p:nvPr/>
            </p:nvSpPr>
            <p:spPr bwMode="auto">
              <a:xfrm rot="7149305" flipV="1">
                <a:off x="-156" y="156"/>
                <a:ext cx="749" cy="438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1" name="未知"/>
              <p:cNvSpPr/>
              <p:nvPr/>
            </p:nvSpPr>
            <p:spPr bwMode="auto">
              <a:xfrm>
                <a:off x="227" y="635"/>
                <a:ext cx="136" cy="137"/>
              </a:xfrm>
              <a:custGeom>
                <a:avLst/>
                <a:gdLst>
                  <a:gd name="T0" fmla="*/ 0 w 952"/>
                  <a:gd name="T1" fmla="*/ 0 h 227"/>
                  <a:gd name="T2" fmla="*/ 3 w 952"/>
                  <a:gd name="T3" fmla="*/ 0 h 227"/>
                  <a:gd name="T4" fmla="*/ 3 w 952"/>
                  <a:gd name="T5" fmla="*/ 50 h 227"/>
                  <a:gd name="T6" fmla="*/ 0 60000 65536"/>
                  <a:gd name="T7" fmla="*/ 0 60000 65536"/>
                  <a:gd name="T8" fmla="*/ 0 60000 65536"/>
                  <a:gd name="T9" fmla="*/ 0 w 952"/>
                  <a:gd name="T10" fmla="*/ 0 h 227"/>
                  <a:gd name="T11" fmla="*/ 952 w 952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2" h="227">
                    <a:moveTo>
                      <a:pt x="0" y="0"/>
                    </a:moveTo>
                    <a:lnTo>
                      <a:pt x="952" y="0"/>
                    </a:lnTo>
                    <a:lnTo>
                      <a:pt x="952" y="22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7007225" y="2811463"/>
            <a:ext cx="433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9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animBg="1" autoUpdateAnimBg="0"/>
      <p:bldP spid="205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1158875"/>
            <a:ext cx="36369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）当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r=2.4cm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5508625" y="1500188"/>
            <a:ext cx="1943100" cy="1871662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211638" y="1125538"/>
            <a:ext cx="1401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d=r,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600200" y="184150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因此⊙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4206875"/>
            <a:ext cx="34337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）当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r=3cm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946525" y="4206875"/>
            <a:ext cx="16049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d&lt;r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03350" y="4865688"/>
            <a:ext cx="3878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因此，⊙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5480050" y="4292600"/>
            <a:ext cx="2447925" cy="2376488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20490" name="Group 10"/>
          <p:cNvGrpSpPr/>
          <p:nvPr/>
        </p:nvGrpSpPr>
        <p:grpSpPr bwMode="auto">
          <a:xfrm>
            <a:off x="6007100" y="260350"/>
            <a:ext cx="2093913" cy="2808288"/>
            <a:chOff x="0" y="0"/>
            <a:chExt cx="1686" cy="2242"/>
          </a:xfrm>
        </p:grpSpPr>
        <p:grpSp>
          <p:nvGrpSpPr>
            <p:cNvPr id="20507" name="Group 11"/>
            <p:cNvGrpSpPr/>
            <p:nvPr/>
          </p:nvGrpSpPr>
          <p:grpSpPr bwMode="auto">
            <a:xfrm rot="-18294">
              <a:off x="0" y="0"/>
              <a:ext cx="1686" cy="2242"/>
              <a:chOff x="0" y="0"/>
              <a:chExt cx="1686" cy="2242"/>
            </a:xfrm>
          </p:grpSpPr>
          <p:grpSp>
            <p:nvGrpSpPr>
              <p:cNvPr id="20513" name="Group 12"/>
              <p:cNvGrpSpPr/>
              <p:nvPr/>
            </p:nvGrpSpPr>
            <p:grpSpPr bwMode="auto">
              <a:xfrm>
                <a:off x="0" y="0"/>
                <a:ext cx="1686" cy="2071"/>
                <a:chOff x="0" y="0"/>
                <a:chExt cx="1686" cy="2071"/>
              </a:xfrm>
            </p:grpSpPr>
            <p:sp>
              <p:nvSpPr>
                <p:cNvPr id="20516" name="AutoShape 13"/>
                <p:cNvSpPr>
                  <a:spLocks noChangeArrowheads="1"/>
                </p:cNvSpPr>
                <p:nvPr/>
              </p:nvSpPr>
              <p:spPr bwMode="auto">
                <a:xfrm>
                  <a:off x="328" y="195"/>
                  <a:ext cx="1028" cy="1638"/>
                </a:xfrm>
                <a:prstGeom prst="rtTriangl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1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1" y="0"/>
                  <a:ext cx="367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b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2051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0" y="1573"/>
                  <a:ext cx="385" cy="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b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051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6" y="1609"/>
                  <a:ext cx="34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b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20514" name="Text Box 17"/>
              <p:cNvSpPr txBox="1">
                <a:spLocks noChangeArrowheads="1"/>
              </p:cNvSpPr>
              <p:nvPr/>
            </p:nvSpPr>
            <p:spPr bwMode="auto">
              <a:xfrm>
                <a:off x="0" y="959"/>
                <a:ext cx="312" cy="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0515" name="Text Box 18"/>
              <p:cNvSpPr txBox="1">
                <a:spLocks noChangeArrowheads="1"/>
              </p:cNvSpPr>
              <p:nvPr/>
            </p:nvSpPr>
            <p:spPr bwMode="auto">
              <a:xfrm>
                <a:off x="755" y="1779"/>
                <a:ext cx="312" cy="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0508" name="Group 19"/>
            <p:cNvGrpSpPr/>
            <p:nvPr/>
          </p:nvGrpSpPr>
          <p:grpSpPr bwMode="auto">
            <a:xfrm>
              <a:off x="335" y="1111"/>
              <a:ext cx="1092" cy="696"/>
              <a:chOff x="0" y="0"/>
              <a:chExt cx="1092" cy="696"/>
            </a:xfrm>
          </p:grpSpPr>
          <p:sp>
            <p:nvSpPr>
              <p:cNvPr id="20509" name="Text Box 20"/>
              <p:cNvSpPr txBox="1">
                <a:spLocks noChangeArrowheads="1"/>
              </p:cNvSpPr>
              <p:nvPr/>
            </p:nvSpPr>
            <p:spPr bwMode="auto">
              <a:xfrm>
                <a:off x="766" y="0"/>
                <a:ext cx="32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20510" name="Group 21"/>
              <p:cNvGrpSpPr/>
              <p:nvPr/>
            </p:nvGrpSpPr>
            <p:grpSpPr bwMode="auto">
              <a:xfrm rot="-7246165">
                <a:off x="167" y="91"/>
                <a:ext cx="438" cy="772"/>
                <a:chOff x="0" y="0"/>
                <a:chExt cx="438" cy="772"/>
              </a:xfrm>
            </p:grpSpPr>
            <p:sp>
              <p:nvSpPr>
                <p:cNvPr id="20511" name="Line 22"/>
                <p:cNvSpPr>
                  <a:spLocks noChangeShapeType="1"/>
                </p:cNvSpPr>
                <p:nvPr/>
              </p:nvSpPr>
              <p:spPr bwMode="auto">
                <a:xfrm rot="7149305" flipV="1">
                  <a:off x="-156" y="156"/>
                  <a:ext cx="749" cy="438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12" name="未知"/>
                <p:cNvSpPr/>
                <p:nvPr/>
              </p:nvSpPr>
              <p:spPr bwMode="auto">
                <a:xfrm>
                  <a:off x="227" y="635"/>
                  <a:ext cx="136" cy="137"/>
                </a:xfrm>
                <a:custGeom>
                  <a:avLst/>
                  <a:gdLst>
                    <a:gd name="T0" fmla="*/ 0 w 952"/>
                    <a:gd name="T1" fmla="*/ 0 h 227"/>
                    <a:gd name="T2" fmla="*/ 3 w 952"/>
                    <a:gd name="T3" fmla="*/ 0 h 227"/>
                    <a:gd name="T4" fmla="*/ 3 w 952"/>
                    <a:gd name="T5" fmla="*/ 50 h 227"/>
                    <a:gd name="T6" fmla="*/ 0 60000 65536"/>
                    <a:gd name="T7" fmla="*/ 0 60000 65536"/>
                    <a:gd name="T8" fmla="*/ 0 60000 65536"/>
                    <a:gd name="T9" fmla="*/ 0 w 952"/>
                    <a:gd name="T10" fmla="*/ 0 h 227"/>
                    <a:gd name="T11" fmla="*/ 952 w 952"/>
                    <a:gd name="T12" fmla="*/ 227 h 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52" h="227">
                      <a:moveTo>
                        <a:pt x="0" y="0"/>
                      </a:moveTo>
                      <a:lnTo>
                        <a:pt x="952" y="0"/>
                      </a:lnTo>
                      <a:lnTo>
                        <a:pt x="952" y="227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7" name="Group 24"/>
          <p:cNvGrpSpPr/>
          <p:nvPr/>
        </p:nvGrpSpPr>
        <p:grpSpPr bwMode="auto">
          <a:xfrm>
            <a:off x="6223000" y="3284538"/>
            <a:ext cx="2093913" cy="2808287"/>
            <a:chOff x="0" y="0"/>
            <a:chExt cx="1686" cy="2242"/>
          </a:xfrm>
        </p:grpSpPr>
        <p:grpSp>
          <p:nvGrpSpPr>
            <p:cNvPr id="20494" name="Group 25"/>
            <p:cNvGrpSpPr/>
            <p:nvPr/>
          </p:nvGrpSpPr>
          <p:grpSpPr bwMode="auto">
            <a:xfrm rot="-18294">
              <a:off x="0" y="0"/>
              <a:ext cx="1686" cy="2242"/>
              <a:chOff x="0" y="0"/>
              <a:chExt cx="1686" cy="2242"/>
            </a:xfrm>
          </p:grpSpPr>
          <p:grpSp>
            <p:nvGrpSpPr>
              <p:cNvPr id="20500" name="Group 26"/>
              <p:cNvGrpSpPr/>
              <p:nvPr/>
            </p:nvGrpSpPr>
            <p:grpSpPr bwMode="auto">
              <a:xfrm>
                <a:off x="0" y="0"/>
                <a:ext cx="1686" cy="2071"/>
                <a:chOff x="0" y="0"/>
                <a:chExt cx="1686" cy="2071"/>
              </a:xfrm>
            </p:grpSpPr>
            <p:sp>
              <p:nvSpPr>
                <p:cNvPr id="20503" name="AutoShape 27"/>
                <p:cNvSpPr>
                  <a:spLocks noChangeArrowheads="1"/>
                </p:cNvSpPr>
                <p:nvPr/>
              </p:nvSpPr>
              <p:spPr bwMode="auto">
                <a:xfrm>
                  <a:off x="328" y="195"/>
                  <a:ext cx="1028" cy="1638"/>
                </a:xfrm>
                <a:prstGeom prst="rtTriangl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" y="0"/>
                  <a:ext cx="367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b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2050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1573"/>
                  <a:ext cx="385" cy="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b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050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346" y="1609"/>
                  <a:ext cx="34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b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20501" name="Text Box 31"/>
              <p:cNvSpPr txBox="1">
                <a:spLocks noChangeArrowheads="1"/>
              </p:cNvSpPr>
              <p:nvPr/>
            </p:nvSpPr>
            <p:spPr bwMode="auto">
              <a:xfrm>
                <a:off x="0" y="959"/>
                <a:ext cx="312" cy="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0502" name="Text Box 32"/>
              <p:cNvSpPr txBox="1">
                <a:spLocks noChangeArrowheads="1"/>
              </p:cNvSpPr>
              <p:nvPr/>
            </p:nvSpPr>
            <p:spPr bwMode="auto">
              <a:xfrm>
                <a:off x="755" y="1779"/>
                <a:ext cx="312" cy="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20495" name="Group 33"/>
            <p:cNvGrpSpPr/>
            <p:nvPr/>
          </p:nvGrpSpPr>
          <p:grpSpPr bwMode="auto">
            <a:xfrm>
              <a:off x="335" y="1111"/>
              <a:ext cx="1092" cy="696"/>
              <a:chOff x="0" y="0"/>
              <a:chExt cx="1092" cy="696"/>
            </a:xfrm>
          </p:grpSpPr>
          <p:sp>
            <p:nvSpPr>
              <p:cNvPr id="20496" name="Text Box 34"/>
              <p:cNvSpPr txBox="1">
                <a:spLocks noChangeArrowheads="1"/>
              </p:cNvSpPr>
              <p:nvPr/>
            </p:nvSpPr>
            <p:spPr bwMode="auto">
              <a:xfrm>
                <a:off x="766" y="0"/>
                <a:ext cx="32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20497" name="Group 35"/>
              <p:cNvGrpSpPr/>
              <p:nvPr/>
            </p:nvGrpSpPr>
            <p:grpSpPr bwMode="auto">
              <a:xfrm rot="-7246165">
                <a:off x="167" y="91"/>
                <a:ext cx="438" cy="772"/>
                <a:chOff x="0" y="0"/>
                <a:chExt cx="438" cy="772"/>
              </a:xfrm>
            </p:grpSpPr>
            <p:sp>
              <p:nvSpPr>
                <p:cNvPr id="20498" name="Line 36"/>
                <p:cNvSpPr>
                  <a:spLocks noChangeShapeType="1"/>
                </p:cNvSpPr>
                <p:nvPr/>
              </p:nvSpPr>
              <p:spPr bwMode="auto">
                <a:xfrm rot="7149305" flipV="1">
                  <a:off x="-156" y="156"/>
                  <a:ext cx="749" cy="438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499" name="未知"/>
                <p:cNvSpPr/>
                <p:nvPr/>
              </p:nvSpPr>
              <p:spPr bwMode="auto">
                <a:xfrm>
                  <a:off x="227" y="635"/>
                  <a:ext cx="136" cy="137"/>
                </a:xfrm>
                <a:custGeom>
                  <a:avLst/>
                  <a:gdLst>
                    <a:gd name="T0" fmla="*/ 0 w 952"/>
                    <a:gd name="T1" fmla="*/ 0 h 227"/>
                    <a:gd name="T2" fmla="*/ 3 w 952"/>
                    <a:gd name="T3" fmla="*/ 0 h 227"/>
                    <a:gd name="T4" fmla="*/ 3 w 952"/>
                    <a:gd name="T5" fmla="*/ 50 h 227"/>
                    <a:gd name="T6" fmla="*/ 0 60000 65536"/>
                    <a:gd name="T7" fmla="*/ 0 60000 65536"/>
                    <a:gd name="T8" fmla="*/ 0 60000 65536"/>
                    <a:gd name="T9" fmla="*/ 0 w 952"/>
                    <a:gd name="T10" fmla="*/ 0 h 227"/>
                    <a:gd name="T11" fmla="*/ 952 w 952"/>
                    <a:gd name="T12" fmla="*/ 227 h 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52" h="227">
                      <a:moveTo>
                        <a:pt x="0" y="0"/>
                      </a:moveTo>
                      <a:lnTo>
                        <a:pt x="952" y="0"/>
                      </a:lnTo>
                      <a:lnTo>
                        <a:pt x="952" y="227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0492" name="Text Box 38"/>
          <p:cNvSpPr txBox="1">
            <a:spLocks noChangeArrowheads="1"/>
          </p:cNvSpPr>
          <p:nvPr/>
        </p:nvSpPr>
        <p:spPr bwMode="auto">
          <a:xfrm>
            <a:off x="6659563" y="1916113"/>
            <a:ext cx="433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6804025" y="5010150"/>
            <a:ext cx="433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nimBg="1" autoUpdateAnimBg="0"/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nimBg="1" autoUpdateAnimBg="0"/>
      <p:bldP spid="215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28625" y="144463"/>
            <a:ext cx="7496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知识小结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　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直线与圆的位置关系：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70300" y="35512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0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60763" y="4451350"/>
            <a:ext cx="722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d&gt;r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270500" y="36131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1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16513" y="4451350"/>
            <a:ext cx="722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d=r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965700" y="521335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切点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984750" y="589915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切线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946900" y="36131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2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716713" y="4465638"/>
            <a:ext cx="722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d&lt;r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661150" y="521335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交点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661150" y="589915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panose="02010600030101010101" pitchFamily="2" charset="-122"/>
              </a:rPr>
              <a:t>割线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136900" y="94615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670300" y="13271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．Ｏ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136900" y="247015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356100" y="201295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822700" y="1631950"/>
            <a:ext cx="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478213" y="20129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3822700" y="1631950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806825" y="17843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746500" y="20891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┐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422900" y="19367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┐</a:t>
            </a: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4813300" y="102235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5346700" y="13271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．ｏ</a:t>
            </a: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4813300" y="231775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5916613" y="193675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5499100" y="1631950"/>
            <a:ext cx="0" cy="685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1101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5499100" y="1631950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5483225" y="17081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6413500" y="109855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7015163" y="147955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6413500" y="224155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7480300" y="21653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H="1">
            <a:off x="7023100" y="1784350"/>
            <a:ext cx="152400" cy="762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1675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7175500" y="178435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7099300" y="18605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┐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6854825" y="18605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r</a:t>
            </a:r>
          </a:p>
        </p:txBody>
      </p:sp>
      <p:grpSp>
        <p:nvGrpSpPr>
          <p:cNvPr id="2089" name="Group 40"/>
          <p:cNvGrpSpPr/>
          <p:nvPr/>
        </p:nvGrpSpPr>
        <p:grpSpPr bwMode="auto">
          <a:xfrm>
            <a:off x="500063" y="965200"/>
            <a:ext cx="7937500" cy="5892800"/>
            <a:chOff x="66" y="58"/>
            <a:chExt cx="5000" cy="3712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66" y="58"/>
            <a:ext cx="5000" cy="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Document" r:id="rId3" imgW="11379200" imgH="8432800" progId="Word.Document.8">
                    <p:embed/>
                  </p:oleObj>
                </mc:Choice>
                <mc:Fallback>
                  <p:oleObj name="Document" r:id="rId3" imgW="11379200" imgH="8432800" progId="Word.Document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" y="58"/>
                          <a:ext cx="5000" cy="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9" name="Line 42"/>
            <p:cNvSpPr>
              <a:spLocks noChangeShapeType="1"/>
            </p:cNvSpPr>
            <p:nvPr/>
          </p:nvSpPr>
          <p:spPr bwMode="auto">
            <a:xfrm flipV="1">
              <a:off x="1965" y="2730"/>
              <a:ext cx="624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100" name="Line 43"/>
            <p:cNvSpPr>
              <a:spLocks noChangeShapeType="1"/>
            </p:cNvSpPr>
            <p:nvPr/>
          </p:nvSpPr>
          <p:spPr bwMode="auto">
            <a:xfrm flipV="1">
              <a:off x="1917" y="3210"/>
              <a:ext cx="624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5346700" y="189071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5111750" y="22256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7632700" y="2225675"/>
            <a:ext cx="441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 </a:t>
            </a: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6330950" y="21653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6413500" y="181451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7556500" y="181451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0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3289300" y="277495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相离</a:t>
            </a:r>
            <a:r>
              <a:rPr lang="zh-CN" altLang="en-US" sz="11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5041900" y="277495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相切</a:t>
            </a:r>
            <a:r>
              <a:rPr lang="zh-CN" altLang="en-US" sz="11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6718300" y="2805113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相交</a:t>
            </a:r>
            <a:r>
              <a:rPr lang="zh-CN" altLang="en-US" sz="11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  <p:bldP spid="22540" grpId="0" autoUpdateAnimBg="0"/>
      <p:bldP spid="22541" grpId="0" animBg="1" autoUpdateAnimBg="0"/>
      <p:bldP spid="22543" grpId="0" animBg="1"/>
      <p:bldP spid="22545" grpId="0" animBg="1"/>
      <p:bldP spid="22546" grpId="0" autoUpdateAnimBg="0"/>
      <p:bldP spid="22547" grpId="0" animBg="1"/>
      <p:bldP spid="22548" grpId="0" autoUpdateAnimBg="0"/>
      <p:bldP spid="22549" grpId="0" autoUpdateAnimBg="0"/>
      <p:bldP spid="22550" grpId="0" autoUpdateAnimBg="0"/>
      <p:bldP spid="22551" grpId="0" animBg="1" autoUpdateAnimBg="0"/>
      <p:bldP spid="22552" grpId="0" autoUpdateAnimBg="0"/>
      <p:bldP spid="22553" grpId="0" animBg="1"/>
      <p:bldP spid="22554" grpId="0" autoUpdateAnimBg="0"/>
      <p:bldP spid="22555" grpId="0" animBg="1"/>
      <p:bldP spid="22556" grpId="0" autoUpdateAnimBg="0"/>
      <p:bldP spid="22557" grpId="0" animBg="1"/>
      <p:bldP spid="22558" grpId="0" autoUpdateAnimBg="0"/>
      <p:bldP spid="22559" grpId="0" animBg="1" autoUpdateAnimBg="0"/>
      <p:bldP spid="22560" grpId="0" autoUpdateAnimBg="0"/>
      <p:bldP spid="22561" grpId="0" animBg="1"/>
      <p:bldP spid="22562" grpId="0" autoUpdateAnimBg="0"/>
      <p:bldP spid="22563" grpId="0" animBg="1"/>
      <p:bldP spid="22564" grpId="0" autoUpdateAnimBg="0"/>
      <p:bldP spid="22565" grpId="0" animBg="1"/>
      <p:bldP spid="22566" grpId="0" autoUpdateAnimBg="0"/>
      <p:bldP spid="22567" grpId="0" autoUpdateAnimBg="0"/>
      <p:bldP spid="22572" grpId="0" autoUpdateAnimBg="0"/>
      <p:bldP spid="22573" grpId="0" autoUpdateAnimBg="0"/>
      <p:bldP spid="22574" grpId="0" autoUpdateAnimBg="0"/>
      <p:bldP spid="22575" grpId="0" autoUpdateAnimBg="0"/>
      <p:bldP spid="22576" grpId="0" autoUpdateAnimBg="0"/>
      <p:bldP spid="22577" grpId="0" autoUpdateAnimBg="0"/>
      <p:bldP spid="22578" grpId="0" autoUpdateAnimBg="0"/>
      <p:bldP spid="22579" grpId="0" autoUpdateAnimBg="0"/>
      <p:bldP spid="225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4859338" y="3862388"/>
            <a:ext cx="2159000" cy="2016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5435600" y="4367213"/>
            <a:ext cx="1008063" cy="1008062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487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     </a:t>
            </a:r>
            <a:r>
              <a:rPr lang="zh-CN" altLang="en-US" sz="3200" b="1"/>
              <a:t>如图</a:t>
            </a:r>
            <a:r>
              <a:rPr lang="en-US" altLang="zh-CN" sz="3200" b="1"/>
              <a:t>:AB=8</a:t>
            </a:r>
            <a:r>
              <a:rPr lang="zh-CN" altLang="en-US" sz="3200" b="1"/>
              <a:t>是大圆</a:t>
            </a:r>
            <a:r>
              <a:rPr lang="zh-CN" altLang="en-US" sz="3200" b="1">
                <a:solidFill>
                  <a:srgbClr val="000000"/>
                </a:solidFill>
              </a:rPr>
              <a:t>⊙</a:t>
            </a:r>
            <a:r>
              <a:rPr lang="en-US" altLang="zh-CN" sz="3200" b="1">
                <a:solidFill>
                  <a:srgbClr val="000000"/>
                </a:solidFill>
              </a:rPr>
              <a:t>O</a:t>
            </a:r>
            <a:r>
              <a:rPr lang="zh-CN" altLang="en-US" sz="3200" b="1"/>
              <a:t>的弦</a:t>
            </a:r>
            <a:r>
              <a:rPr lang="en-US" altLang="zh-CN" sz="3200" b="1"/>
              <a:t>,</a:t>
            </a:r>
            <a:r>
              <a:rPr lang="zh-CN" altLang="en-US" sz="3200" b="1"/>
              <a:t>大圆</a:t>
            </a:r>
            <a:r>
              <a:rPr lang="zh-CN" altLang="en-US" sz="3200" b="1">
                <a:solidFill>
                  <a:srgbClr val="000000"/>
                </a:solidFill>
              </a:rPr>
              <a:t>半径为</a:t>
            </a:r>
            <a:r>
              <a:rPr lang="en-US" altLang="zh-CN" sz="3200" b="1">
                <a:solidFill>
                  <a:srgbClr val="000000"/>
                </a:solidFill>
              </a:rPr>
              <a:t>R</a:t>
            </a:r>
            <a:r>
              <a:rPr lang="en-US" altLang="zh-CN" sz="3200" b="1"/>
              <a:t>=5,</a:t>
            </a:r>
            <a:r>
              <a:rPr lang="zh-CN" altLang="en-US" sz="3200" b="1"/>
              <a:t>则以</a:t>
            </a:r>
            <a:r>
              <a:rPr lang="en-US" altLang="zh-CN" sz="3200" b="1"/>
              <a:t>O</a:t>
            </a:r>
            <a:r>
              <a:rPr lang="zh-CN" altLang="en-US" sz="3200" b="1"/>
              <a:t>为圆心</a:t>
            </a:r>
            <a:r>
              <a:rPr lang="en-US" altLang="zh-CN" sz="3200" b="1"/>
              <a:t>,</a:t>
            </a:r>
            <a:r>
              <a:rPr lang="zh-CN" altLang="en-US" sz="3200" b="1">
                <a:solidFill>
                  <a:srgbClr val="000000"/>
                </a:solidFill>
              </a:rPr>
              <a:t>半径为</a:t>
            </a:r>
            <a:r>
              <a:rPr lang="en-US" altLang="zh-CN" sz="3200" b="1">
                <a:solidFill>
                  <a:srgbClr val="000000"/>
                </a:solidFill>
              </a:rPr>
              <a:t>3</a:t>
            </a:r>
            <a:r>
              <a:rPr lang="zh-CN" altLang="en-US" sz="3200" b="1">
                <a:solidFill>
                  <a:srgbClr val="000000"/>
                </a:solidFill>
              </a:rPr>
              <a:t>的小圆与</a:t>
            </a:r>
            <a:r>
              <a:rPr lang="en-US" altLang="zh-CN" sz="3200" b="1">
                <a:solidFill>
                  <a:srgbClr val="000000"/>
                </a:solidFill>
              </a:rPr>
              <a:t>A B</a:t>
            </a:r>
            <a:r>
              <a:rPr lang="zh-CN" altLang="en-US" sz="3200" b="1">
                <a:solidFill>
                  <a:srgbClr val="000000"/>
                </a:solidFill>
              </a:rPr>
              <a:t>的位置关系是</a:t>
            </a:r>
            <a:r>
              <a:rPr lang="en-US" altLang="zh-CN" sz="3200" b="1">
                <a:solidFill>
                  <a:srgbClr val="000000"/>
                </a:solidFill>
              </a:rPr>
              <a:t>(            )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11188" y="476250"/>
            <a:ext cx="72009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/>
              <a:t>拓展练习</a:t>
            </a:r>
            <a:endParaRPr lang="zh-CN" altLang="en-US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900113" y="3284538"/>
            <a:ext cx="7056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相离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相切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</a:rPr>
              <a:t>相交    </a:t>
            </a:r>
            <a:r>
              <a:rPr lang="en-US" altLang="zh-CN" sz="2800" b="1" dirty="0">
                <a:solidFill>
                  <a:srgbClr val="000000"/>
                </a:solidFill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</a:rPr>
              <a:t>都有可能</a:t>
            </a:r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5940425" y="4799013"/>
            <a:ext cx="71438" cy="71437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5651500" y="443865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O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5003800" y="5375275"/>
            <a:ext cx="1873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5940425" y="4799013"/>
            <a:ext cx="9366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4427538" y="523081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A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7019925" y="523081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6372225" y="4654550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5</a:t>
            </a: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5795963" y="4799013"/>
            <a:ext cx="647700" cy="1176337"/>
            <a:chOff x="0" y="0"/>
            <a:chExt cx="408" cy="741"/>
          </a:xfrm>
        </p:grpSpPr>
        <p:sp>
          <p:nvSpPr>
            <p:cNvPr id="21523" name="Line 16"/>
            <p:cNvSpPr>
              <a:spLocks noChangeShapeType="1"/>
            </p:cNvSpPr>
            <p:nvPr/>
          </p:nvSpPr>
          <p:spPr bwMode="auto">
            <a:xfrm>
              <a:off x="91" y="0"/>
              <a:ext cx="0" cy="36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Text Box 17"/>
            <p:cNvSpPr txBox="1">
              <a:spLocks noChangeArrowheads="1"/>
            </p:cNvSpPr>
            <p:nvPr/>
          </p:nvSpPr>
          <p:spPr bwMode="auto">
            <a:xfrm>
              <a:off x="0" y="453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/>
                <a:t>D</a:t>
              </a:r>
            </a:p>
          </p:txBody>
        </p:sp>
        <p:grpSp>
          <p:nvGrpSpPr>
            <p:cNvPr id="21525" name="Group 18"/>
            <p:cNvGrpSpPr/>
            <p:nvPr/>
          </p:nvGrpSpPr>
          <p:grpSpPr bwMode="auto">
            <a:xfrm>
              <a:off x="91" y="227"/>
              <a:ext cx="90" cy="136"/>
              <a:chOff x="0" y="0"/>
              <a:chExt cx="90" cy="136"/>
            </a:xfrm>
          </p:grpSpPr>
          <p:sp>
            <p:nvSpPr>
              <p:cNvPr id="21526" name="Line 19"/>
              <p:cNvSpPr>
                <a:spLocks noChangeShapeType="1"/>
              </p:cNvSpPr>
              <p:nvPr/>
            </p:nvSpPr>
            <p:spPr bwMode="auto">
              <a:xfrm>
                <a:off x="0" y="0"/>
                <a:ext cx="90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7" name="Line 20"/>
              <p:cNvSpPr>
                <a:spLocks noChangeShapeType="1"/>
              </p:cNvSpPr>
              <p:nvPr/>
            </p:nvSpPr>
            <p:spPr bwMode="auto">
              <a:xfrm>
                <a:off x="90" y="0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6300788" y="530225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580063" y="494188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1071563" y="2571750"/>
            <a:ext cx="122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5724525" y="58261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65" grpId="0" autoUpdateAnimBg="0"/>
      <p:bldP spid="23572" grpId="0" autoUpdateAnimBg="0"/>
      <p:bldP spid="23573" grpId="0" autoUpdateAnimBg="0"/>
      <p:bldP spid="23574" grpId="0" autoUpdateAnimBg="0"/>
      <p:bldP spid="235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2019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课后作业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547813" y="1341438"/>
            <a:ext cx="55451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/>
              <a:t>必做题：</a:t>
            </a:r>
            <a:r>
              <a:rPr lang="en-US" altLang="zh-CN" sz="4000" dirty="0"/>
              <a:t>A</a:t>
            </a:r>
            <a:r>
              <a:rPr lang="zh-CN" altLang="en-US" sz="4000" dirty="0"/>
              <a:t>组</a:t>
            </a:r>
            <a:r>
              <a:rPr lang="en-US" altLang="zh-CN" sz="4000" dirty="0"/>
              <a:t>1</a:t>
            </a:r>
            <a:r>
              <a:rPr lang="zh-CN" altLang="en-US" sz="4000" dirty="0"/>
              <a:t>题</a:t>
            </a:r>
            <a:endParaRPr lang="en-US" sz="4000" dirty="0"/>
          </a:p>
          <a:p>
            <a:pPr eaLnBrk="1" hangingPunct="1"/>
            <a:r>
              <a:rPr lang="en-US" sz="4000" dirty="0"/>
              <a:t>               </a:t>
            </a:r>
            <a:r>
              <a:rPr lang="en-US" altLang="zh-CN" sz="4000" dirty="0"/>
              <a:t>B</a:t>
            </a:r>
            <a:r>
              <a:rPr lang="zh-CN" altLang="en-US" sz="4000" dirty="0"/>
              <a:t>组</a:t>
            </a:r>
            <a:r>
              <a:rPr lang="en-US" altLang="zh-CN" sz="4000" dirty="0"/>
              <a:t>1</a:t>
            </a:r>
            <a:r>
              <a:rPr lang="zh-CN" altLang="en-US" sz="4000" dirty="0"/>
              <a:t>题</a:t>
            </a:r>
            <a:endParaRPr lang="en-US" sz="4000" dirty="0"/>
          </a:p>
          <a:p>
            <a:pPr eaLnBrk="1" hangingPunct="1"/>
            <a:r>
              <a:rPr lang="zh-CN" altLang="en-US" sz="4000" dirty="0"/>
              <a:t>选做题：</a:t>
            </a:r>
            <a:r>
              <a:rPr lang="en-US" altLang="zh-CN" sz="4000" dirty="0"/>
              <a:t>B</a:t>
            </a:r>
            <a:r>
              <a:rPr lang="zh-CN" altLang="en-US" sz="4000" dirty="0"/>
              <a:t>组</a:t>
            </a:r>
            <a:r>
              <a:rPr lang="en-US" altLang="zh-CN" sz="4000" dirty="0"/>
              <a:t>2</a:t>
            </a:r>
            <a:r>
              <a:rPr lang="zh-CN" altLang="en-US" sz="4000" dirty="0" smtClean="0"/>
              <a:t>题 </a:t>
            </a:r>
            <a:endParaRPr lang="zh-CN" altLang="en-US" sz="4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2484438" y="1474788"/>
            <a:ext cx="1981200" cy="1981200"/>
            <a:chOff x="0" y="0"/>
            <a:chExt cx="1248" cy="1248"/>
          </a:xfrm>
        </p:grpSpPr>
        <p:sp>
          <p:nvSpPr>
            <p:cNvPr id="8226" name="Oval 3"/>
            <p:cNvSpPr>
              <a:spLocks noChangeArrowheads="1"/>
            </p:cNvSpPr>
            <p:nvPr/>
          </p:nvSpPr>
          <p:spPr bwMode="auto">
            <a:xfrm>
              <a:off x="0" y="0"/>
              <a:ext cx="1248" cy="12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27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48" cy="4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124200" y="260350"/>
            <a:ext cx="60198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b="1" dirty="0" smtClean="0"/>
              <a:t>点和圆的位置关系有哪几种？</a:t>
            </a:r>
          </a:p>
        </p:txBody>
      </p:sp>
      <p:grpSp>
        <p:nvGrpSpPr>
          <p:cNvPr id="3" name="Group 26"/>
          <p:cNvGrpSpPr/>
          <p:nvPr/>
        </p:nvGrpSpPr>
        <p:grpSpPr bwMode="auto">
          <a:xfrm>
            <a:off x="1690688" y="3860800"/>
            <a:ext cx="2736850" cy="685800"/>
            <a:chOff x="0" y="0"/>
            <a:chExt cx="1724" cy="432"/>
          </a:xfrm>
        </p:grpSpPr>
        <p:sp>
          <p:nvSpPr>
            <p:cNvPr id="822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172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d&lt;r</a:t>
              </a:r>
            </a:p>
          </p:txBody>
        </p:sp>
        <p:sp>
          <p:nvSpPr>
            <p:cNvPr id="8225" name="AutoShape 16"/>
            <p:cNvSpPr>
              <a:spLocks noChangeArrowheads="1"/>
            </p:cNvSpPr>
            <p:nvPr/>
          </p:nvSpPr>
          <p:spPr bwMode="auto">
            <a:xfrm>
              <a:off x="1271" y="182"/>
              <a:ext cx="192" cy="48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27"/>
          <p:cNvGrpSpPr/>
          <p:nvPr/>
        </p:nvGrpSpPr>
        <p:grpSpPr bwMode="auto">
          <a:xfrm>
            <a:off x="2124075" y="4437063"/>
            <a:ext cx="1995488" cy="519112"/>
            <a:chOff x="0" y="0"/>
            <a:chExt cx="1257" cy="327"/>
          </a:xfrm>
        </p:grpSpPr>
        <p:sp>
          <p:nvSpPr>
            <p:cNvPr id="8222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125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d=r</a:t>
              </a:r>
            </a:p>
          </p:txBody>
        </p:sp>
        <p:sp>
          <p:nvSpPr>
            <p:cNvPr id="8223" name="AutoShape 17"/>
            <p:cNvSpPr>
              <a:spLocks noChangeArrowheads="1"/>
            </p:cNvSpPr>
            <p:nvPr/>
          </p:nvSpPr>
          <p:spPr bwMode="auto">
            <a:xfrm>
              <a:off x="1031" y="160"/>
              <a:ext cx="181" cy="29"/>
            </a:xfrm>
            <a:prstGeom prst="leftRightArrow">
              <a:avLst>
                <a:gd name="adj1" fmla="val 50000"/>
                <a:gd name="adj2" fmla="val 800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28"/>
          <p:cNvGrpSpPr/>
          <p:nvPr/>
        </p:nvGrpSpPr>
        <p:grpSpPr bwMode="auto">
          <a:xfrm>
            <a:off x="2051050" y="5084763"/>
            <a:ext cx="2019300" cy="519112"/>
            <a:chOff x="0" y="0"/>
            <a:chExt cx="1272" cy="327"/>
          </a:xfrm>
        </p:grpSpPr>
        <p:sp>
          <p:nvSpPr>
            <p:cNvPr id="8220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12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d&gt;r</a:t>
              </a:r>
            </a:p>
          </p:txBody>
        </p:sp>
        <p:sp>
          <p:nvSpPr>
            <p:cNvPr id="8221" name="AutoShape 18"/>
            <p:cNvSpPr>
              <a:spLocks noChangeArrowheads="1"/>
            </p:cNvSpPr>
            <p:nvPr/>
          </p:nvSpPr>
          <p:spPr bwMode="auto">
            <a:xfrm>
              <a:off x="1080" y="139"/>
              <a:ext cx="192" cy="48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9" name="Text Box 22"/>
          <p:cNvSpPr txBox="1">
            <a:spLocks noChangeArrowheads="1"/>
          </p:cNvSpPr>
          <p:nvPr/>
        </p:nvSpPr>
        <p:spPr bwMode="auto">
          <a:xfrm>
            <a:off x="2916238" y="14859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A</a:t>
            </a:r>
          </a:p>
        </p:txBody>
      </p:sp>
      <p:sp>
        <p:nvSpPr>
          <p:cNvPr id="8200" name="Text Box 23"/>
          <p:cNvSpPr txBox="1">
            <a:spLocks noChangeArrowheads="1"/>
          </p:cNvSpPr>
          <p:nvPr/>
        </p:nvSpPr>
        <p:spPr bwMode="auto">
          <a:xfrm>
            <a:off x="4394200" y="1844675"/>
            <a:ext cx="75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</a:t>
            </a:r>
          </a:p>
        </p:txBody>
      </p:sp>
      <p:sp>
        <p:nvSpPr>
          <p:cNvPr id="8201" name="Text Box 24"/>
          <p:cNvSpPr txBox="1">
            <a:spLocks noChangeArrowheads="1"/>
          </p:cNvSpPr>
          <p:nvPr/>
        </p:nvSpPr>
        <p:spPr bwMode="auto">
          <a:xfrm>
            <a:off x="1836738" y="227806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C</a:t>
            </a:r>
          </a:p>
        </p:txBody>
      </p:sp>
      <p:grpSp>
        <p:nvGrpSpPr>
          <p:cNvPr id="6" name="Group 41"/>
          <p:cNvGrpSpPr/>
          <p:nvPr/>
        </p:nvGrpSpPr>
        <p:grpSpPr bwMode="auto">
          <a:xfrm>
            <a:off x="2195513" y="1917700"/>
            <a:ext cx="2232025" cy="719138"/>
            <a:chOff x="0" y="0"/>
            <a:chExt cx="1406" cy="453"/>
          </a:xfrm>
        </p:grpSpPr>
        <p:sp>
          <p:nvSpPr>
            <p:cNvPr id="8217" name="Line 19"/>
            <p:cNvSpPr>
              <a:spLocks noChangeShapeType="1"/>
            </p:cNvSpPr>
            <p:nvPr/>
          </p:nvSpPr>
          <p:spPr bwMode="auto">
            <a:xfrm>
              <a:off x="635" y="0"/>
              <a:ext cx="182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18" name="Line 20"/>
            <p:cNvSpPr>
              <a:spLocks noChangeShapeType="1"/>
            </p:cNvSpPr>
            <p:nvPr/>
          </p:nvSpPr>
          <p:spPr bwMode="auto">
            <a:xfrm flipV="1">
              <a:off x="0" y="317"/>
              <a:ext cx="862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19" name="Line 21"/>
            <p:cNvSpPr>
              <a:spLocks noChangeShapeType="1"/>
            </p:cNvSpPr>
            <p:nvPr/>
          </p:nvSpPr>
          <p:spPr bwMode="auto">
            <a:xfrm flipV="1">
              <a:off x="862" y="181"/>
              <a:ext cx="544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8203" name="Group 8"/>
          <p:cNvGrpSpPr/>
          <p:nvPr/>
        </p:nvGrpSpPr>
        <p:grpSpPr bwMode="auto">
          <a:xfrm>
            <a:off x="2179638" y="1855788"/>
            <a:ext cx="2286000" cy="838200"/>
            <a:chOff x="0" y="0"/>
            <a:chExt cx="1440" cy="528"/>
          </a:xfrm>
        </p:grpSpPr>
        <p:sp>
          <p:nvSpPr>
            <p:cNvPr id="8214" name="AutoShape 9"/>
            <p:cNvSpPr>
              <a:spLocks noChangeArrowheads="1"/>
            </p:cNvSpPr>
            <p:nvPr/>
          </p:nvSpPr>
          <p:spPr bwMode="auto">
            <a:xfrm>
              <a:off x="624" y="0"/>
              <a:ext cx="48" cy="48"/>
            </a:xfrm>
            <a:prstGeom prst="flowChartConnector">
              <a:avLst/>
            </a:prstGeom>
            <a:solidFill>
              <a:schemeClr val="hlink"/>
            </a:solidFill>
            <a:ln w="9525">
              <a:solidFill>
                <a:srgbClr val="FF6699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5" name="AutoShape 10"/>
            <p:cNvSpPr>
              <a:spLocks noChangeArrowheads="1"/>
            </p:cNvSpPr>
            <p:nvPr/>
          </p:nvSpPr>
          <p:spPr bwMode="auto">
            <a:xfrm>
              <a:off x="1392" y="192"/>
              <a:ext cx="48" cy="48"/>
            </a:xfrm>
            <a:prstGeom prst="flowChartConnector">
              <a:avLst/>
            </a:prstGeom>
            <a:solidFill>
              <a:schemeClr val="hlink"/>
            </a:solidFill>
            <a:ln w="9525">
              <a:solidFill>
                <a:srgbClr val="FF6699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6" name="AutoShape 11"/>
            <p:cNvSpPr>
              <a:spLocks noChangeArrowheads="1"/>
            </p:cNvSpPr>
            <p:nvPr/>
          </p:nvSpPr>
          <p:spPr bwMode="auto">
            <a:xfrm>
              <a:off x="0" y="480"/>
              <a:ext cx="48" cy="48"/>
            </a:xfrm>
            <a:prstGeom prst="flowChartConnector">
              <a:avLst/>
            </a:prstGeom>
            <a:solidFill>
              <a:schemeClr val="hlink"/>
            </a:solidFill>
            <a:ln w="9525">
              <a:solidFill>
                <a:srgbClr val="FF6699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194" name="Text Box 25"/>
          <p:cNvSpPr txBox="1">
            <a:spLocks noChangeArrowheads="1"/>
          </p:cNvSpPr>
          <p:nvPr/>
        </p:nvSpPr>
        <p:spPr bwMode="auto">
          <a:xfrm>
            <a:off x="3276600" y="1844675"/>
            <a:ext cx="61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7195" name="Rectangle 30"/>
          <p:cNvSpPr>
            <a:spLocks noChangeArrowheads="1"/>
          </p:cNvSpPr>
          <p:nvPr/>
        </p:nvSpPr>
        <p:spPr bwMode="auto">
          <a:xfrm>
            <a:off x="4067175" y="3830638"/>
            <a:ext cx="2160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在圆内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96" name="Rectangle 32"/>
          <p:cNvSpPr>
            <a:spLocks noChangeArrowheads="1"/>
          </p:cNvSpPr>
          <p:nvPr/>
        </p:nvSpPr>
        <p:spPr bwMode="auto">
          <a:xfrm>
            <a:off x="4067175" y="4478338"/>
            <a:ext cx="2160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在圆上</a:t>
            </a:r>
          </a:p>
        </p:txBody>
      </p:sp>
      <p:sp>
        <p:nvSpPr>
          <p:cNvPr id="7197" name="Rectangle 34"/>
          <p:cNvSpPr>
            <a:spLocks noChangeArrowheads="1"/>
          </p:cNvSpPr>
          <p:nvPr/>
        </p:nvSpPr>
        <p:spPr bwMode="auto">
          <a:xfrm>
            <a:off x="4067175" y="5013325"/>
            <a:ext cx="2239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在圆外</a:t>
            </a:r>
          </a:p>
        </p:txBody>
      </p:sp>
      <p:grpSp>
        <p:nvGrpSpPr>
          <p:cNvPr id="8" name="Group 46"/>
          <p:cNvGrpSpPr/>
          <p:nvPr/>
        </p:nvGrpSpPr>
        <p:grpSpPr bwMode="auto">
          <a:xfrm>
            <a:off x="5903913" y="4005263"/>
            <a:ext cx="3240087" cy="1366837"/>
            <a:chOff x="0" y="0"/>
            <a:chExt cx="1746" cy="861"/>
          </a:xfrm>
        </p:grpSpPr>
        <p:sp>
          <p:nvSpPr>
            <p:cNvPr id="8212" name="AutoShape 42"/>
            <p:cNvSpPr/>
            <p:nvPr/>
          </p:nvSpPr>
          <p:spPr bwMode="auto">
            <a:xfrm>
              <a:off x="0" y="0"/>
              <a:ext cx="182" cy="861"/>
            </a:xfrm>
            <a:prstGeom prst="rightBrace">
              <a:avLst>
                <a:gd name="adj1" fmla="val 3942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3" name="Rectangle 45"/>
            <p:cNvSpPr>
              <a:spLocks noChangeArrowheads="1"/>
            </p:cNvSpPr>
            <p:nvPr/>
          </p:nvSpPr>
          <p:spPr bwMode="auto">
            <a:xfrm>
              <a:off x="227" y="227"/>
              <a:ext cx="151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latin typeface="Times New Roman" panose="02020603050405020304" pitchFamily="18" charset="0"/>
                </a:rPr>
                <a:t>三种位置关系</a:t>
              </a:r>
            </a:p>
          </p:txBody>
        </p:sp>
      </p:grpSp>
      <p:sp>
        <p:nvSpPr>
          <p:cNvPr id="8209" name="Text Box 47"/>
          <p:cNvSpPr txBox="1">
            <a:spLocks noChangeArrowheads="1"/>
          </p:cNvSpPr>
          <p:nvPr/>
        </p:nvSpPr>
        <p:spPr bwMode="auto">
          <a:xfrm>
            <a:off x="3313113" y="24209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O</a:t>
            </a:r>
          </a:p>
        </p:txBody>
      </p:sp>
      <p:sp>
        <p:nvSpPr>
          <p:cNvPr id="7202" name="Rectangle 49"/>
          <p:cNvSpPr>
            <a:spLocks noChangeArrowheads="1"/>
          </p:cNvSpPr>
          <p:nvPr/>
        </p:nvSpPr>
        <p:spPr bwMode="auto">
          <a:xfrm>
            <a:off x="5292725" y="2276475"/>
            <a:ext cx="3671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点到圆心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距离为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⊙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半径为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</a:p>
        </p:txBody>
      </p:sp>
      <p:sp>
        <p:nvSpPr>
          <p:cNvPr id="8211" name="Rectangle 59"/>
          <p:cNvSpPr>
            <a:spLocks noChangeArrowheads="1"/>
          </p:cNvSpPr>
          <p:nvPr/>
        </p:nvSpPr>
        <p:spPr bwMode="auto">
          <a:xfrm>
            <a:off x="720725" y="192088"/>
            <a:ext cx="2019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复习回顾</a:t>
            </a:r>
            <a:endParaRPr lang="zh-CN" altLang="en-US" sz="32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blinds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 autoUpdateAnimBg="0"/>
      <p:bldP spid="7195" grpId="0" autoUpdateAnimBg="0"/>
      <p:bldP spid="7196" grpId="0" autoUpdateAnimBg="0"/>
      <p:bldP spid="7197" grpId="0" autoUpdateAnimBg="0"/>
      <p:bldP spid="72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9"/>
          <p:cNvSpPr txBox="1">
            <a:spLocks noChangeArrowheads="1"/>
          </p:cNvSpPr>
          <p:nvPr/>
        </p:nvSpPr>
        <p:spPr bwMode="auto">
          <a:xfrm>
            <a:off x="940495" y="1518394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zh-CN" altLang="en-US" sz="2800" b="1">
                <a:latin typeface="Times New Roman" panose="02020603050405020304" pitchFamily="18" charset="0"/>
              </a:rPr>
              <a:t>把太阳看成一个圆，地平线看成一条直线</a:t>
            </a:r>
            <a:r>
              <a:rPr lang="en-US" altLang="zh-CN" sz="2800" b="1"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注意</a:t>
            </a:r>
            <a:r>
              <a:rPr lang="zh-CN" altLang="en-US" sz="2800" b="1">
                <a:latin typeface="Times New Roman" panose="02020603050405020304" pitchFamily="18" charset="0"/>
              </a:rPr>
              <a:t>观察直线与圆的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公共点的个数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219" name="Group 31"/>
          <p:cNvGrpSpPr/>
          <p:nvPr/>
        </p:nvGrpSpPr>
        <p:grpSpPr bwMode="auto">
          <a:xfrm>
            <a:off x="400745" y="448419"/>
            <a:ext cx="8281987" cy="3095625"/>
            <a:chOff x="0" y="0"/>
            <a:chExt cx="5217" cy="1950"/>
          </a:xfrm>
        </p:grpSpPr>
        <p:pic>
          <p:nvPicPr>
            <p:cNvPr id="9239" name="Picture 4" descr="008h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89"/>
              <a:ext cx="1860" cy="1361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40" name="Picture 5" descr="019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61" y="0"/>
              <a:ext cx="1860" cy="148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41" name="Picture 6" descr="009i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85" y="272"/>
              <a:ext cx="2132" cy="142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42" name="Line 7"/>
            <p:cNvSpPr>
              <a:spLocks noChangeShapeType="1"/>
            </p:cNvSpPr>
            <p:nvPr/>
          </p:nvSpPr>
          <p:spPr bwMode="auto">
            <a:xfrm rot="5400000" flipV="1">
              <a:off x="2272" y="-822"/>
              <a:ext cx="0" cy="363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6844407" y="2393107"/>
            <a:ext cx="195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bg1"/>
                </a:solidFill>
                <a:latin typeface="Tahoma" panose="020B0604030504040204" pitchFamily="34" charset="0"/>
              </a:rPr>
              <a:t>a(</a:t>
            </a:r>
            <a:r>
              <a:rPr lang="zh-CN" altLang="en-US" sz="2400">
                <a:solidFill>
                  <a:schemeClr val="bg1"/>
                </a:solidFill>
                <a:latin typeface="Tahoma" panose="020B0604030504040204" pitchFamily="34" charset="0"/>
              </a:rPr>
              <a:t>地平线</a:t>
            </a:r>
            <a:r>
              <a:rPr lang="en-US" altLang="zh-CN" sz="2400">
                <a:solidFill>
                  <a:schemeClr val="bg1"/>
                </a:solidFill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8201" name="Text Box 21"/>
          <p:cNvSpPr txBox="1">
            <a:spLocks noChangeArrowheads="1"/>
          </p:cNvSpPr>
          <p:nvPr/>
        </p:nvSpPr>
        <p:spPr bwMode="auto">
          <a:xfrm>
            <a:off x="7788970" y="5758607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</a:rPr>
              <a:t>三</a:t>
            </a:r>
          </a:p>
        </p:txBody>
      </p:sp>
      <p:grpSp>
        <p:nvGrpSpPr>
          <p:cNvPr id="3" name="Group 60"/>
          <p:cNvGrpSpPr/>
          <p:nvPr/>
        </p:nvGrpSpPr>
        <p:grpSpPr bwMode="auto">
          <a:xfrm>
            <a:off x="367407" y="5830044"/>
            <a:ext cx="8569325" cy="822325"/>
            <a:chOff x="0" y="0"/>
            <a:chExt cx="5398" cy="518"/>
          </a:xfrm>
        </p:grpSpPr>
        <p:sp>
          <p:nvSpPr>
            <p:cNvPr id="9237" name="Line 23"/>
            <p:cNvSpPr>
              <a:spLocks noChangeShapeType="1"/>
            </p:cNvSpPr>
            <p:nvPr/>
          </p:nvSpPr>
          <p:spPr bwMode="auto">
            <a:xfrm>
              <a:off x="4559" y="308"/>
              <a:ext cx="65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539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24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你发现这个自然现象反映出直线和圆的</a:t>
              </a:r>
              <a:r>
                <a:rPr lang="zh-CN" altLang="en-US" sz="2400" b="1" dirty="0">
                  <a:solidFill>
                    <a:srgbClr val="FF3300"/>
                  </a:solidFill>
                </a:rPr>
                <a:t>公共点个数</a:t>
              </a:r>
              <a:r>
                <a:rPr lang="zh-CN" altLang="en-US" sz="24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有                 种情况</a:t>
              </a:r>
            </a:p>
          </p:txBody>
        </p:sp>
      </p:grpSp>
      <p:sp>
        <p:nvSpPr>
          <p:cNvPr id="9223" name="Oval 13"/>
          <p:cNvSpPr>
            <a:spLocks noChangeArrowheads="1"/>
          </p:cNvSpPr>
          <p:nvPr/>
        </p:nvSpPr>
        <p:spPr bwMode="auto">
          <a:xfrm>
            <a:off x="3640832" y="3690094"/>
            <a:ext cx="1016000" cy="10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Oval 16"/>
          <p:cNvSpPr>
            <a:spLocks noChangeArrowheads="1"/>
          </p:cNvSpPr>
          <p:nvPr/>
        </p:nvSpPr>
        <p:spPr bwMode="auto">
          <a:xfrm>
            <a:off x="4936232" y="3401169"/>
            <a:ext cx="1016000" cy="10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25" name="Group 15"/>
          <p:cNvGrpSpPr/>
          <p:nvPr/>
        </p:nvGrpSpPr>
        <p:grpSpPr bwMode="auto">
          <a:xfrm>
            <a:off x="1048445" y="3185269"/>
            <a:ext cx="7993062" cy="2781300"/>
            <a:chOff x="0" y="0"/>
            <a:chExt cx="5035" cy="1752"/>
          </a:xfrm>
        </p:grpSpPr>
        <p:sp>
          <p:nvSpPr>
            <p:cNvPr id="9227" name="Oval 53"/>
            <p:cNvSpPr>
              <a:spLocks noChangeArrowheads="1"/>
            </p:cNvSpPr>
            <p:nvPr/>
          </p:nvSpPr>
          <p:spPr bwMode="auto">
            <a:xfrm>
              <a:off x="771" y="817"/>
              <a:ext cx="640" cy="6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8" name="Oval 50"/>
            <p:cNvSpPr>
              <a:spLocks noChangeArrowheads="1"/>
            </p:cNvSpPr>
            <p:nvPr/>
          </p:nvSpPr>
          <p:spPr bwMode="auto">
            <a:xfrm>
              <a:off x="0" y="1112"/>
              <a:ext cx="640" cy="6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9" name="Text Box 10"/>
            <p:cNvSpPr txBox="1">
              <a:spLocks noChangeArrowheads="1"/>
            </p:cNvSpPr>
            <p:nvPr/>
          </p:nvSpPr>
          <p:spPr bwMode="auto">
            <a:xfrm>
              <a:off x="3937" y="648"/>
              <a:ext cx="10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ahoma" panose="020B0604030504040204" pitchFamily="34" charset="0"/>
                </a:rPr>
                <a:t>a(</a:t>
              </a:r>
              <a:r>
                <a:rPr lang="zh-CN" altLang="en-US" sz="2400">
                  <a:latin typeface="Tahoma" panose="020B0604030504040204" pitchFamily="34" charset="0"/>
                </a:rPr>
                <a:t>地平线</a:t>
              </a:r>
              <a:r>
                <a:rPr lang="en-US" altLang="zh-CN" sz="2400">
                  <a:latin typeface="Tahoma" panose="020B0604030504040204" pitchFamily="34" charset="0"/>
                </a:rPr>
                <a:t>)</a:t>
              </a:r>
            </a:p>
          </p:txBody>
        </p:sp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 rot="5400000" flipV="1">
              <a:off x="2099" y="-1101"/>
              <a:ext cx="1" cy="378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31" name="Oval 19"/>
            <p:cNvSpPr>
              <a:spLocks noChangeArrowheads="1"/>
            </p:cNvSpPr>
            <p:nvPr/>
          </p:nvSpPr>
          <p:spPr bwMode="auto">
            <a:xfrm>
              <a:off x="3311" y="0"/>
              <a:ext cx="640" cy="6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232" name="Group 48"/>
            <p:cNvGrpSpPr/>
            <p:nvPr/>
          </p:nvGrpSpPr>
          <p:grpSpPr bwMode="auto">
            <a:xfrm>
              <a:off x="1542" y="681"/>
              <a:ext cx="831" cy="154"/>
              <a:chOff x="0" y="0"/>
              <a:chExt cx="831" cy="154"/>
            </a:xfrm>
          </p:grpSpPr>
          <p:sp>
            <p:nvSpPr>
              <p:cNvPr id="9235" name="Rectangle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000">
                    <a:solidFill>
                      <a:srgbClr val="0000CC"/>
                    </a:solidFill>
                    <a:latin typeface="Tahoma" panose="020B0604030504040204" pitchFamily="34" charset="0"/>
                  </a:rPr>
                  <a:t>●</a:t>
                </a:r>
              </a:p>
            </p:txBody>
          </p:sp>
          <p:sp>
            <p:nvSpPr>
              <p:cNvPr id="9236" name="Rectangle 45"/>
              <p:cNvSpPr>
                <a:spLocks noChangeArrowheads="1"/>
              </p:cNvSpPr>
              <p:nvPr/>
            </p:nvSpPr>
            <p:spPr bwMode="auto">
              <a:xfrm>
                <a:off x="635" y="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000">
                    <a:solidFill>
                      <a:srgbClr val="0000CC"/>
                    </a:solidFill>
                    <a:latin typeface="Tahoma" panose="020B0604030504040204" pitchFamily="34" charset="0"/>
                  </a:rPr>
                  <a:t>●</a:t>
                </a:r>
              </a:p>
            </p:txBody>
          </p:sp>
        </p:grpSp>
        <p:sp>
          <p:nvSpPr>
            <p:cNvPr id="9233" name="Rectangle 47"/>
            <p:cNvSpPr>
              <a:spLocks noChangeArrowheads="1"/>
            </p:cNvSpPr>
            <p:nvPr/>
          </p:nvSpPr>
          <p:spPr bwMode="auto">
            <a:xfrm>
              <a:off x="2676" y="681"/>
              <a:ext cx="1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000">
                  <a:solidFill>
                    <a:srgbClr val="0000CC"/>
                  </a:solidFill>
                  <a:latin typeface="Tahoma" panose="020B0604030504040204" pitchFamily="34" charset="0"/>
                </a:rPr>
                <a:t>●</a:t>
              </a:r>
            </a:p>
          </p:txBody>
        </p:sp>
        <p:sp>
          <p:nvSpPr>
            <p:cNvPr id="9234" name="Rectangle 59"/>
            <p:cNvSpPr>
              <a:spLocks noChangeArrowheads="1"/>
            </p:cNvSpPr>
            <p:nvPr/>
          </p:nvSpPr>
          <p:spPr bwMode="auto">
            <a:xfrm>
              <a:off x="998" y="726"/>
              <a:ext cx="1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000">
                  <a:solidFill>
                    <a:srgbClr val="0000CC"/>
                  </a:solidFill>
                  <a:latin typeface="Tahoma" panose="020B0604030504040204" pitchFamily="34" charset="0"/>
                </a:rPr>
                <a:t>●</a:t>
              </a:r>
            </a:p>
          </p:txBody>
        </p:sp>
      </p:grpSp>
      <p:sp>
        <p:nvSpPr>
          <p:cNvPr id="9226" name="Rectangle 26"/>
          <p:cNvSpPr>
            <a:spLocks noChangeArrowheads="1"/>
          </p:cNvSpPr>
          <p:nvPr/>
        </p:nvSpPr>
        <p:spPr bwMode="auto">
          <a:xfrm>
            <a:off x="539552" y="51346"/>
            <a:ext cx="2470150" cy="641350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/>
              <a:t>观察探究一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3699672" y="465456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66838" y="720725"/>
            <a:ext cx="7777162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>
                <a:ea typeface="黑体" panose="02010609060101010101" pitchFamily="49" charset="-122"/>
              </a:rPr>
              <a:t>请同学们在练习本上画一个圆</a:t>
            </a:r>
            <a:r>
              <a:rPr lang="en-US" altLang="zh-CN" sz="2800" b="1" dirty="0" smtClean="0">
                <a:ea typeface="黑体" panose="02010609060101010101" pitchFamily="49" charset="-122"/>
              </a:rPr>
              <a:t>,</a:t>
            </a:r>
            <a:r>
              <a:rPr lang="zh-CN" altLang="en-US" sz="2800" b="1" dirty="0" smtClean="0">
                <a:ea typeface="黑体" panose="02010609060101010101" pitchFamily="49" charset="-122"/>
              </a:rPr>
              <a:t>把直尺边缘看成一条直线，平移直尺，</a:t>
            </a:r>
            <a:endParaRPr lang="en-US" sz="2800" b="1" dirty="0" smtClean="0">
              <a:ea typeface="黑体" panose="02010609060101010101" pitchFamily="49" charset="-122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187450" y="1368425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直线和圆分别有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几个公共点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3738563" y="1831975"/>
            <a:ext cx="1962150" cy="1962150"/>
            <a:chOff x="0" y="0"/>
            <a:chExt cx="1524" cy="1524"/>
          </a:xfrm>
        </p:grpSpPr>
        <p:sp>
          <p:nvSpPr>
            <p:cNvPr id="10272" name="Oval 6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3" name="Text Box 7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>
                  <a:solidFill>
                    <a:srgbClr val="FF3300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715963" y="1812925"/>
            <a:ext cx="1962150" cy="1962150"/>
            <a:chOff x="0" y="0"/>
            <a:chExt cx="1524" cy="1524"/>
          </a:xfrm>
        </p:grpSpPr>
        <p:sp>
          <p:nvSpPr>
            <p:cNvPr id="10270" name="Oval 9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1" name="Text Box 10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>
                  <a:solidFill>
                    <a:srgbClr val="FF3300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>
                  <a:latin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1281113" y="379412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相交</a:t>
            </a:r>
            <a:endParaRPr lang="zh-CN" altLang="en-US" sz="10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4" name="Group 14"/>
          <p:cNvGrpSpPr/>
          <p:nvPr/>
        </p:nvGrpSpPr>
        <p:grpSpPr bwMode="auto">
          <a:xfrm>
            <a:off x="6710363" y="1812925"/>
            <a:ext cx="1962150" cy="1962150"/>
            <a:chOff x="0" y="0"/>
            <a:chExt cx="1524" cy="1524"/>
          </a:xfrm>
        </p:grpSpPr>
        <p:sp>
          <p:nvSpPr>
            <p:cNvPr id="10268" name="Oval 15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9" name="Text Box 16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>
                  <a:solidFill>
                    <a:srgbClr val="FF3300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>
                  <a:latin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9230" name="Line 17"/>
          <p:cNvSpPr>
            <a:spLocks noChangeShapeType="1"/>
          </p:cNvSpPr>
          <p:nvPr/>
        </p:nvSpPr>
        <p:spPr bwMode="auto">
          <a:xfrm>
            <a:off x="519113" y="3336925"/>
            <a:ext cx="27432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>
            <a:off x="3419475" y="3816350"/>
            <a:ext cx="27432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32" name="Line 19"/>
          <p:cNvSpPr>
            <a:spLocks noChangeShapeType="1"/>
          </p:cNvSpPr>
          <p:nvPr/>
        </p:nvSpPr>
        <p:spPr bwMode="auto">
          <a:xfrm>
            <a:off x="6400800" y="3929063"/>
            <a:ext cx="27432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4211638" y="388937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相切</a:t>
            </a:r>
            <a:endParaRPr lang="zh-CN" altLang="en-US" sz="10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7300913" y="409892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相离</a:t>
            </a:r>
            <a:endParaRPr lang="zh-CN" altLang="en-US" sz="10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22"/>
          <p:cNvGrpSpPr/>
          <p:nvPr/>
        </p:nvGrpSpPr>
        <p:grpSpPr bwMode="auto">
          <a:xfrm>
            <a:off x="5003800" y="2420938"/>
            <a:ext cx="2303463" cy="1260475"/>
            <a:chOff x="0" y="0"/>
            <a:chExt cx="1791" cy="794"/>
          </a:xfrm>
        </p:grpSpPr>
        <p:sp>
          <p:nvSpPr>
            <p:cNvPr id="10266" name="AutoShape 23"/>
            <p:cNvSpPr>
              <a:spLocks noChangeArrowheads="1"/>
            </p:cNvSpPr>
            <p:nvPr/>
          </p:nvSpPr>
          <p:spPr bwMode="auto">
            <a:xfrm>
              <a:off x="45" y="0"/>
              <a:ext cx="1633" cy="726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0267" name="Text Box 24"/>
            <p:cNvSpPr txBox="1">
              <a:spLocks noChangeArrowheads="1"/>
            </p:cNvSpPr>
            <p:nvPr/>
          </p:nvSpPr>
          <p:spPr bwMode="auto">
            <a:xfrm>
              <a:off x="0" y="46"/>
              <a:ext cx="179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latin typeface="Tahoma" panose="020B0604030504040204" pitchFamily="34" charset="0"/>
                </a:rPr>
                <a:t>直线与圆的交点个数可判定它们关系</a:t>
              </a:r>
            </a:p>
          </p:txBody>
        </p:sp>
      </p:grpSp>
      <p:grpSp>
        <p:nvGrpSpPr>
          <p:cNvPr id="6" name="Group 37"/>
          <p:cNvGrpSpPr/>
          <p:nvPr/>
        </p:nvGrpSpPr>
        <p:grpSpPr bwMode="auto">
          <a:xfrm>
            <a:off x="825500" y="3303588"/>
            <a:ext cx="1728788" cy="73025"/>
            <a:chOff x="0" y="0"/>
            <a:chExt cx="1089" cy="46"/>
          </a:xfrm>
        </p:grpSpPr>
        <p:sp>
          <p:nvSpPr>
            <p:cNvPr id="10264" name="Oval 25"/>
            <p:cNvSpPr>
              <a:spLocks noChangeArrowheads="1"/>
            </p:cNvSpPr>
            <p:nvPr/>
          </p:nvSpPr>
          <p:spPr bwMode="auto">
            <a:xfrm>
              <a:off x="0" y="0"/>
              <a:ext cx="45" cy="4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5" name="Oval 26"/>
            <p:cNvSpPr>
              <a:spLocks noChangeArrowheads="1"/>
            </p:cNvSpPr>
            <p:nvPr/>
          </p:nvSpPr>
          <p:spPr bwMode="auto">
            <a:xfrm>
              <a:off x="1044" y="0"/>
              <a:ext cx="45" cy="4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en-US">
                <a:solidFill>
                  <a:srgbClr val="0000CC"/>
                </a:solidFill>
              </a:endParaRPr>
            </a:p>
          </p:txBody>
        </p:sp>
      </p:grpSp>
      <p:sp>
        <p:nvSpPr>
          <p:cNvPr id="9241" name="Oval 27"/>
          <p:cNvSpPr>
            <a:spLocks noChangeArrowheads="1"/>
          </p:cNvSpPr>
          <p:nvPr/>
        </p:nvSpPr>
        <p:spPr bwMode="auto">
          <a:xfrm>
            <a:off x="4716463" y="3744913"/>
            <a:ext cx="71437" cy="73025"/>
          </a:xfrm>
          <a:prstGeom prst="ellipse">
            <a:avLst/>
          </a:prstGeom>
          <a:solidFill>
            <a:srgbClr val="0000CC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38"/>
          <p:cNvGrpSpPr/>
          <p:nvPr/>
        </p:nvGrpSpPr>
        <p:grpSpPr bwMode="auto">
          <a:xfrm>
            <a:off x="0" y="4484688"/>
            <a:ext cx="9144000" cy="2257425"/>
            <a:chOff x="0" y="0"/>
            <a:chExt cx="5760" cy="1422"/>
          </a:xfrm>
        </p:grpSpPr>
        <p:sp>
          <p:nvSpPr>
            <p:cNvPr id="10261" name="Text Box 13"/>
            <p:cNvSpPr txBox="1">
              <a:spLocks noChangeArrowheads="1"/>
            </p:cNvSpPr>
            <p:nvPr/>
          </p:nvSpPr>
          <p:spPr bwMode="auto">
            <a:xfrm>
              <a:off x="0" y="544"/>
              <a:ext cx="561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直线和圆只有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一个公共点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这时我们就说这条直线和圆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相</a:t>
              </a:r>
              <a:r>
                <a:rPr lang="zh-CN" altLang="en-US" sz="2400" b="1" dirty="0">
                  <a:solidFill>
                    <a:srgbClr val="FF3300"/>
                  </a:solidFill>
                  <a:latin typeface="Tahoma" panose="020B0604030504040204" pitchFamily="34" charset="0"/>
                </a:rPr>
                <a:t>切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这条直线叫做圆的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切线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这个点叫做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切点</a:t>
              </a:r>
              <a:r>
                <a:rPr lang="en-US" altLang="zh-CN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10262" name="Text Box 28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直线和圆有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两个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公共点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这时我们就说这条直线和圆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相交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这条直线叫做圆的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割线</a:t>
              </a:r>
            </a:p>
          </p:txBody>
        </p:sp>
        <p:sp>
          <p:nvSpPr>
            <p:cNvPr id="10263" name="Text Box 31"/>
            <p:cNvSpPr txBox="1">
              <a:spLocks noChangeArrowheads="1"/>
            </p:cNvSpPr>
            <p:nvPr/>
          </p:nvSpPr>
          <p:spPr bwMode="auto">
            <a:xfrm>
              <a:off x="0" y="1134"/>
              <a:ext cx="56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没有公共点</a:t>
              </a:r>
              <a:r>
                <a:rPr lang="en-US" altLang="zh-CN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这时我们就说这条直线和圆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相离</a:t>
              </a:r>
              <a:r>
                <a:rPr lang="en-US" altLang="zh-CN" sz="24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9246" name="Rectangle 32"/>
          <p:cNvSpPr>
            <a:spLocks noChangeArrowheads="1"/>
          </p:cNvSpPr>
          <p:nvPr/>
        </p:nvSpPr>
        <p:spPr bwMode="auto">
          <a:xfrm>
            <a:off x="1116013" y="2232025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两个公共点</a:t>
            </a:r>
          </a:p>
        </p:txBody>
      </p:sp>
      <p:sp>
        <p:nvSpPr>
          <p:cNvPr id="9247" name="Rectangle 35"/>
          <p:cNvSpPr>
            <a:spLocks noChangeArrowheads="1"/>
          </p:cNvSpPr>
          <p:nvPr/>
        </p:nvSpPr>
        <p:spPr bwMode="auto">
          <a:xfrm>
            <a:off x="7164388" y="1628775"/>
            <a:ext cx="1979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没有公共点</a:t>
            </a:r>
          </a:p>
        </p:txBody>
      </p:sp>
      <p:sp>
        <p:nvSpPr>
          <p:cNvPr id="9248" name="Rectangle 36"/>
          <p:cNvSpPr>
            <a:spLocks noChangeArrowheads="1"/>
          </p:cNvSpPr>
          <p:nvPr/>
        </p:nvSpPr>
        <p:spPr bwMode="auto">
          <a:xfrm>
            <a:off x="4067175" y="2232025"/>
            <a:ext cx="194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一个公共点</a:t>
            </a:r>
          </a:p>
        </p:txBody>
      </p:sp>
      <p:sp>
        <p:nvSpPr>
          <p:cNvPr id="10260" name="Rectangle 33"/>
          <p:cNvSpPr>
            <a:spLocks noChangeArrowheads="1"/>
          </p:cNvSpPr>
          <p:nvPr/>
        </p:nvSpPr>
        <p:spPr bwMode="auto">
          <a:xfrm>
            <a:off x="214313" y="142875"/>
            <a:ext cx="2470150" cy="639763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/>
              <a:t>探究活动二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6" grpId="0" autoUpdateAnimBg="0"/>
      <p:bldP spid="9230" grpId="0" animBg="1"/>
      <p:bldP spid="9231" grpId="0" animBg="1"/>
      <p:bldP spid="9232" grpId="0" animBg="1"/>
      <p:bldP spid="9233" grpId="0" autoUpdateAnimBg="0"/>
      <p:bldP spid="9234" grpId="0" autoUpdateAnimBg="0"/>
      <p:bldP spid="9241" grpId="0" animBg="1" autoUpdateAnimBg="0"/>
      <p:bldP spid="9246" grpId="0" autoUpdateAnimBg="0"/>
      <p:bldP spid="9247" grpId="0" autoUpdateAnimBg="0"/>
      <p:bldP spid="92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82538" y="184150"/>
            <a:ext cx="798195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一、直线与圆的位置关系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（公共点的个数）</a:t>
            </a:r>
            <a:endParaRPr lang="en-US" sz="3200" dirty="0">
              <a:solidFill>
                <a:srgbClr val="0000CC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/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直线和圆的位置关系有</a:t>
            </a:r>
            <a:r>
              <a:rPr lang="zh-CN" altLang="en-US" sz="3200" u="sng" dirty="0">
                <a:solidFill>
                  <a:srgbClr val="0FC11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三种</a:t>
            </a:r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从直线与圆</a:t>
            </a:r>
          </a:p>
          <a:p>
            <a:pPr eaLnBrk="1" hangingPunct="1"/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公共点的个数</a:t>
            </a:r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8413" y="1601788"/>
            <a:ext cx="3551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用图形表示如下</a:t>
            </a:r>
            <a:r>
              <a:rPr lang="en-US" altLang="zh-CN" sz="32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208213" y="4151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3970213" y="2779713"/>
            <a:ext cx="10668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1200">
                <a:solidFill>
                  <a:schemeClr val="accent1"/>
                </a:solidFill>
                <a:latin typeface="Times New Roman" panose="02020603050405020304" pitchFamily="18" charset="0"/>
              </a:rPr>
              <a:t>.o</a:t>
            </a:r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1169863" y="2817813"/>
            <a:ext cx="10668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1200">
                <a:solidFill>
                  <a:schemeClr val="accent1"/>
                </a:solidFill>
                <a:latin typeface="Times New Roman" panose="02020603050405020304" pitchFamily="18" charset="0"/>
              </a:rPr>
              <a:t>.o</a:t>
            </a:r>
          </a:p>
        </p:txBody>
      </p:sp>
      <p:grpSp>
        <p:nvGrpSpPr>
          <p:cNvPr id="2" name="Group 47"/>
          <p:cNvGrpSpPr/>
          <p:nvPr/>
        </p:nvGrpSpPr>
        <p:grpSpPr bwMode="auto">
          <a:xfrm>
            <a:off x="3589213" y="3506788"/>
            <a:ext cx="2395538" cy="466725"/>
            <a:chOff x="0" y="0"/>
            <a:chExt cx="1509" cy="294"/>
          </a:xfrm>
        </p:grpSpPr>
        <p:sp>
          <p:nvSpPr>
            <p:cNvPr id="11304" name="Line 9"/>
            <p:cNvSpPr>
              <a:spLocks noChangeShapeType="1"/>
            </p:cNvSpPr>
            <p:nvPr/>
          </p:nvSpPr>
          <p:spPr bwMode="auto">
            <a:xfrm>
              <a:off x="0" y="214"/>
              <a:ext cx="13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05" name="Text Box 12"/>
            <p:cNvSpPr txBox="1">
              <a:spLocks noChangeArrowheads="1"/>
            </p:cNvSpPr>
            <p:nvPr/>
          </p:nvSpPr>
          <p:spPr bwMode="auto">
            <a:xfrm>
              <a:off x="1334" y="0"/>
              <a:ext cx="175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3" name="Group 45"/>
          <p:cNvGrpSpPr/>
          <p:nvPr/>
        </p:nvGrpSpPr>
        <p:grpSpPr bwMode="auto">
          <a:xfrm>
            <a:off x="746000" y="3316288"/>
            <a:ext cx="2590801" cy="466725"/>
            <a:chOff x="0" y="0"/>
            <a:chExt cx="1634" cy="294"/>
          </a:xfrm>
        </p:grpSpPr>
        <p:sp>
          <p:nvSpPr>
            <p:cNvPr id="11302" name="Line 10"/>
            <p:cNvSpPr>
              <a:spLocks noChangeShapeType="1"/>
            </p:cNvSpPr>
            <p:nvPr/>
          </p:nvSpPr>
          <p:spPr bwMode="auto">
            <a:xfrm>
              <a:off x="0" y="214"/>
              <a:ext cx="14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03" name="Text Box 13"/>
            <p:cNvSpPr txBox="1">
              <a:spLocks noChangeArrowheads="1"/>
            </p:cNvSpPr>
            <p:nvPr/>
          </p:nvSpPr>
          <p:spPr bwMode="auto">
            <a:xfrm>
              <a:off x="1459" y="0"/>
              <a:ext cx="175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10253" name="Oval 15"/>
          <p:cNvSpPr>
            <a:spLocks noChangeArrowheads="1"/>
          </p:cNvSpPr>
          <p:nvPr/>
        </p:nvSpPr>
        <p:spPr bwMode="auto">
          <a:xfrm>
            <a:off x="4262313" y="44815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相切</a:t>
            </a:r>
          </a:p>
        </p:txBody>
      </p:sp>
      <p:sp>
        <p:nvSpPr>
          <p:cNvPr id="10254" name="Oval 16"/>
          <p:cNvSpPr>
            <a:spLocks noChangeArrowheads="1"/>
          </p:cNvSpPr>
          <p:nvPr/>
        </p:nvSpPr>
        <p:spPr bwMode="auto">
          <a:xfrm>
            <a:off x="1398463" y="44942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相交</a:t>
            </a:r>
          </a:p>
        </p:txBody>
      </p:sp>
      <p:grpSp>
        <p:nvGrpSpPr>
          <p:cNvPr id="4" name="Group 37"/>
          <p:cNvGrpSpPr/>
          <p:nvPr/>
        </p:nvGrpSpPr>
        <p:grpSpPr bwMode="auto">
          <a:xfrm>
            <a:off x="4981451" y="5346700"/>
            <a:ext cx="549275" cy="1150938"/>
            <a:chOff x="0" y="0"/>
            <a:chExt cx="346" cy="576"/>
          </a:xfrm>
        </p:grpSpPr>
        <p:sp>
          <p:nvSpPr>
            <p:cNvPr id="11300" name="Rectangle 20"/>
            <p:cNvSpPr>
              <a:spLocks noChangeArrowheads="1"/>
            </p:cNvSpPr>
            <p:nvPr/>
          </p:nvSpPr>
          <p:spPr bwMode="auto">
            <a:xfrm>
              <a:off x="51" y="0"/>
              <a:ext cx="288" cy="576"/>
            </a:xfrm>
            <a:prstGeom prst="rect">
              <a:avLst/>
            </a:prstGeom>
            <a:solidFill>
              <a:srgbClr val="DCBCCF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11301" name="Text Box 23"/>
            <p:cNvSpPr txBox="1">
              <a:spLocks noChangeArrowheads="1"/>
            </p:cNvSpPr>
            <p:nvPr/>
          </p:nvSpPr>
          <p:spPr bwMode="auto">
            <a:xfrm>
              <a:off x="0" y="67"/>
              <a:ext cx="346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切线</a:t>
              </a:r>
            </a:p>
          </p:txBody>
        </p:sp>
      </p:grpSp>
      <p:grpSp>
        <p:nvGrpSpPr>
          <p:cNvPr id="5" name="Group 38"/>
          <p:cNvGrpSpPr/>
          <p:nvPr/>
        </p:nvGrpSpPr>
        <p:grpSpPr bwMode="auto">
          <a:xfrm>
            <a:off x="3397126" y="5346700"/>
            <a:ext cx="549275" cy="1150938"/>
            <a:chOff x="0" y="0"/>
            <a:chExt cx="346" cy="576"/>
          </a:xfrm>
        </p:grpSpPr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46" y="0"/>
              <a:ext cx="288" cy="576"/>
            </a:xfrm>
            <a:prstGeom prst="rect">
              <a:avLst/>
            </a:prstGeom>
            <a:solidFill>
              <a:srgbClr val="DCBCCF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11299" name="Text Box 24"/>
            <p:cNvSpPr txBox="1">
              <a:spLocks noChangeArrowheads="1"/>
            </p:cNvSpPr>
            <p:nvPr/>
          </p:nvSpPr>
          <p:spPr bwMode="auto">
            <a:xfrm>
              <a:off x="0" y="45"/>
              <a:ext cx="346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切点</a:t>
              </a:r>
            </a:p>
          </p:txBody>
        </p:sp>
      </p:grpSp>
      <p:grpSp>
        <p:nvGrpSpPr>
          <p:cNvPr id="6" name="Group 36"/>
          <p:cNvGrpSpPr/>
          <p:nvPr/>
        </p:nvGrpSpPr>
        <p:grpSpPr bwMode="auto">
          <a:xfrm>
            <a:off x="2389063" y="5346700"/>
            <a:ext cx="549275" cy="1225550"/>
            <a:chOff x="0" y="0"/>
            <a:chExt cx="346" cy="591"/>
          </a:xfrm>
        </p:grpSpPr>
        <p:sp>
          <p:nvSpPr>
            <p:cNvPr id="11296" name="Rectangle 21"/>
            <p:cNvSpPr>
              <a:spLocks noChangeArrowheads="1"/>
            </p:cNvSpPr>
            <p:nvPr/>
          </p:nvSpPr>
          <p:spPr bwMode="auto">
            <a:xfrm>
              <a:off x="27" y="0"/>
              <a:ext cx="287" cy="576"/>
            </a:xfrm>
            <a:prstGeom prst="rect">
              <a:avLst/>
            </a:prstGeom>
            <a:solidFill>
              <a:srgbClr val="DCBCCF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11297" name="Text Box 25"/>
            <p:cNvSpPr txBox="1">
              <a:spLocks noChangeArrowheads="1"/>
            </p:cNvSpPr>
            <p:nvPr/>
          </p:nvSpPr>
          <p:spPr bwMode="auto">
            <a:xfrm>
              <a:off x="0" y="115"/>
              <a:ext cx="346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割线</a:t>
              </a:r>
            </a:p>
          </p:txBody>
        </p:sp>
      </p:grpSp>
      <p:sp>
        <p:nvSpPr>
          <p:cNvPr id="10264" name="Text Box 26"/>
          <p:cNvSpPr txBox="1">
            <a:spLocks noChangeArrowheads="1"/>
          </p:cNvSpPr>
          <p:nvPr/>
        </p:nvSpPr>
        <p:spPr bwMode="auto">
          <a:xfrm>
            <a:off x="4351213" y="3160713"/>
            <a:ext cx="35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9" name="Text Box 29"/>
          <p:cNvSpPr txBox="1">
            <a:spLocks noChangeArrowheads="1"/>
          </p:cNvSpPr>
          <p:nvPr/>
        </p:nvSpPr>
        <p:spPr bwMode="auto">
          <a:xfrm>
            <a:off x="6494338" y="217805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没有公共点</a:t>
            </a:r>
          </a:p>
        </p:txBody>
      </p:sp>
      <p:sp>
        <p:nvSpPr>
          <p:cNvPr id="11280" name="Text Box 30"/>
          <p:cNvSpPr txBox="1">
            <a:spLocks noChangeArrowheads="1"/>
          </p:cNvSpPr>
          <p:nvPr/>
        </p:nvSpPr>
        <p:spPr bwMode="auto">
          <a:xfrm>
            <a:off x="3470151" y="217805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有一个公共点</a:t>
            </a:r>
          </a:p>
        </p:txBody>
      </p:sp>
      <p:sp>
        <p:nvSpPr>
          <p:cNvPr id="11281" name="Text Box 31"/>
          <p:cNvSpPr txBox="1">
            <a:spLocks noChangeArrowheads="1"/>
          </p:cNvSpPr>
          <p:nvPr/>
        </p:nvSpPr>
        <p:spPr bwMode="auto">
          <a:xfrm>
            <a:off x="1093663" y="217805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有两个公共点</a:t>
            </a:r>
          </a:p>
        </p:txBody>
      </p:sp>
      <p:sp>
        <p:nvSpPr>
          <p:cNvPr id="10268" name="Line 32"/>
          <p:cNvSpPr>
            <a:spLocks noChangeShapeType="1"/>
          </p:cNvSpPr>
          <p:nvPr/>
        </p:nvSpPr>
        <p:spPr bwMode="auto">
          <a:xfrm flipH="1">
            <a:off x="3613026" y="3905250"/>
            <a:ext cx="863600" cy="144145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>
            <a:off x="5341813" y="3905250"/>
            <a:ext cx="0" cy="1512888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0" name="Line 35"/>
          <p:cNvSpPr>
            <a:spLocks noChangeShapeType="1"/>
          </p:cNvSpPr>
          <p:nvPr/>
        </p:nvSpPr>
        <p:spPr bwMode="auto">
          <a:xfrm>
            <a:off x="2687513" y="3656013"/>
            <a:ext cx="0" cy="1728787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5" name="Line 40"/>
          <p:cNvSpPr>
            <a:spLocks noChangeShapeType="1"/>
          </p:cNvSpPr>
          <p:nvPr/>
        </p:nvSpPr>
        <p:spPr bwMode="auto">
          <a:xfrm>
            <a:off x="8402513" y="43418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86" name="Oval 41"/>
          <p:cNvSpPr>
            <a:spLocks noChangeArrowheads="1"/>
          </p:cNvSpPr>
          <p:nvPr/>
        </p:nvSpPr>
        <p:spPr bwMode="auto">
          <a:xfrm>
            <a:off x="6421313" y="2970213"/>
            <a:ext cx="10668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1200">
                <a:solidFill>
                  <a:schemeClr val="accent1"/>
                </a:solidFill>
                <a:latin typeface="Times New Roman" panose="02020603050405020304" pitchFamily="18" charset="0"/>
              </a:rPr>
              <a:t>.o</a:t>
            </a:r>
          </a:p>
        </p:txBody>
      </p:sp>
      <p:grpSp>
        <p:nvGrpSpPr>
          <p:cNvPr id="7" name="Group 33"/>
          <p:cNvGrpSpPr/>
          <p:nvPr/>
        </p:nvGrpSpPr>
        <p:grpSpPr bwMode="auto">
          <a:xfrm>
            <a:off x="6192713" y="3905250"/>
            <a:ext cx="2389188" cy="741363"/>
            <a:chOff x="0" y="0"/>
            <a:chExt cx="1505" cy="467"/>
          </a:xfrm>
        </p:grpSpPr>
        <p:sp>
          <p:nvSpPr>
            <p:cNvPr id="11294" name="Line 42"/>
            <p:cNvSpPr>
              <a:spLocks noChangeShapeType="1"/>
            </p:cNvSpPr>
            <p:nvPr/>
          </p:nvSpPr>
          <p:spPr bwMode="auto">
            <a:xfrm>
              <a:off x="0" y="227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95" name="Text Box 43"/>
            <p:cNvSpPr txBox="1">
              <a:spLocks noChangeArrowheads="1"/>
            </p:cNvSpPr>
            <p:nvPr/>
          </p:nvSpPr>
          <p:spPr bwMode="auto">
            <a:xfrm>
              <a:off x="1278" y="0"/>
              <a:ext cx="227" cy="46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</a:p>
            <a:p>
              <a:pPr eaLnBrk="1" hangingPunct="1"/>
              <a:endParaRPr lang="en-US" altLang="zh-CN">
                <a:solidFill>
                  <a:schemeClr val="accent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276" name="Oval 44"/>
          <p:cNvSpPr>
            <a:spLocks noChangeArrowheads="1"/>
          </p:cNvSpPr>
          <p:nvPr/>
        </p:nvSpPr>
        <p:spPr bwMode="auto">
          <a:xfrm>
            <a:off x="6573713" y="4646613"/>
            <a:ext cx="1066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相离</a:t>
            </a:r>
          </a:p>
        </p:txBody>
      </p:sp>
      <p:sp>
        <p:nvSpPr>
          <p:cNvPr id="10277" name="Line 48"/>
          <p:cNvSpPr>
            <a:spLocks noChangeShapeType="1"/>
          </p:cNvSpPr>
          <p:nvPr/>
        </p:nvSpPr>
        <p:spPr bwMode="auto">
          <a:xfrm>
            <a:off x="1238126" y="3617913"/>
            <a:ext cx="0" cy="1655762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8" name="Line 49"/>
          <p:cNvSpPr>
            <a:spLocks noChangeShapeType="1"/>
          </p:cNvSpPr>
          <p:nvPr/>
        </p:nvSpPr>
        <p:spPr bwMode="auto">
          <a:xfrm flipH="1">
            <a:off x="1454026" y="3689350"/>
            <a:ext cx="719137" cy="15843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54"/>
          <p:cNvGrpSpPr/>
          <p:nvPr/>
        </p:nvGrpSpPr>
        <p:grpSpPr bwMode="auto">
          <a:xfrm>
            <a:off x="1020638" y="5346700"/>
            <a:ext cx="549275" cy="1130300"/>
            <a:chOff x="0" y="0"/>
            <a:chExt cx="346" cy="576"/>
          </a:xfrm>
        </p:grpSpPr>
        <p:sp>
          <p:nvSpPr>
            <p:cNvPr id="11292" name="Rectangle 55"/>
            <p:cNvSpPr>
              <a:spLocks noChangeArrowheads="1"/>
            </p:cNvSpPr>
            <p:nvPr/>
          </p:nvSpPr>
          <p:spPr bwMode="auto">
            <a:xfrm>
              <a:off x="40" y="0"/>
              <a:ext cx="288" cy="576"/>
            </a:xfrm>
            <a:prstGeom prst="rect">
              <a:avLst/>
            </a:prstGeom>
            <a:solidFill>
              <a:srgbClr val="DCBCCF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1200">
                <a:latin typeface="Times New Roman" panose="02020603050405020304" pitchFamily="18" charset="0"/>
              </a:endParaRPr>
            </a:p>
          </p:txBody>
        </p:sp>
        <p:sp>
          <p:nvSpPr>
            <p:cNvPr id="11293" name="Text Box 56"/>
            <p:cNvSpPr txBox="1">
              <a:spLocks noChangeArrowheads="1"/>
            </p:cNvSpPr>
            <p:nvPr/>
          </p:nvSpPr>
          <p:spPr bwMode="auto">
            <a:xfrm>
              <a:off x="0" y="45"/>
              <a:ext cx="346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交点</a:t>
              </a:r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 autoUpdateAnimBg="0"/>
      <p:bldP spid="10254" grpId="0" animBg="1" autoUpdateAnimBg="0"/>
      <p:bldP spid="10264" grpId="0" autoUpdateAnimBg="0"/>
      <p:bldP spid="10268" grpId="0" animBg="1"/>
      <p:bldP spid="10269" grpId="0" animBg="1"/>
      <p:bldP spid="10270" grpId="0" animBg="1"/>
      <p:bldP spid="10277" grpId="0" animBg="1"/>
      <p:bldP spid="102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0850" y="14605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>
                <a:latin typeface="Times New Roman" panose="02020603050405020304" pitchFamily="18" charset="0"/>
              </a:rPr>
              <a:t>请你判断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5694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chemeClr val="accent2"/>
                </a:solidFill>
                <a:latin typeface="宋体" panose="02010600030101010101" pitchFamily="2" charset="-122"/>
              </a:rPr>
              <a:t>看图判断直线</a:t>
            </a:r>
            <a:r>
              <a:rPr lang="en-US" altLang="zh-CN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sz="2800" b="1">
                <a:solidFill>
                  <a:schemeClr val="accent2"/>
                </a:solidFill>
                <a:latin typeface="宋体" panose="02010600030101010101" pitchFamily="2" charset="-122"/>
              </a:rPr>
              <a:t>与⊙</a:t>
            </a:r>
            <a:r>
              <a:rPr lang="en-US" altLang="zh-CN" sz="2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800" b="1">
                <a:solidFill>
                  <a:schemeClr val="accent2"/>
                </a:solidFill>
                <a:latin typeface="宋体" panose="02010600030101010101" pitchFamily="2" charset="-122"/>
              </a:rPr>
              <a:t>的位置关系</a:t>
            </a:r>
            <a:r>
              <a:rPr lang="en-US" altLang="zh-CN" sz="2800" b="1">
                <a:solidFill>
                  <a:schemeClr val="accent2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09600" y="1828800"/>
            <a:ext cx="16764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81000" y="1752600"/>
            <a:ext cx="1588" cy="24542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781800" y="1752600"/>
            <a:ext cx="1752600" cy="1676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6172200" y="1066800"/>
            <a:ext cx="1752600" cy="1828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581400" y="17526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2971800" y="1219200"/>
            <a:ext cx="2921000" cy="2667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2166938" y="4724400"/>
            <a:ext cx="16764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928938" y="6096000"/>
            <a:ext cx="1752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81000" y="1295400"/>
            <a:ext cx="95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71800" y="1371600"/>
            <a:ext cx="95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791200" y="1447800"/>
            <a:ext cx="137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938338" y="4191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240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023938" y="3733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隶书" panose="02010509060101010101" pitchFamily="49" charset="-122"/>
                <a:ea typeface="隶书" panose="02010509060101010101" pitchFamily="49" charset="-122"/>
              </a:rPr>
              <a:t>相离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235825" y="3716338"/>
            <a:ext cx="102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隶书" panose="02010509060101010101" pitchFamily="49" charset="-122"/>
                <a:ea typeface="隶书" panose="02010509060101010101" pitchFamily="49" charset="-122"/>
              </a:rPr>
              <a:t>相切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114800" y="37893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隶书" panose="02010509060101010101" pitchFamily="49" charset="-122"/>
                <a:ea typeface="隶书" panose="02010509060101010101" pitchFamily="49" charset="-122"/>
              </a:rPr>
              <a:t>相交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716463" y="53006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隶书" panose="02010509060101010101" pitchFamily="49" charset="-122"/>
                <a:ea typeface="隶书" panose="02010509060101010101" pitchFamily="49" charset="-122"/>
              </a:rPr>
              <a:t>相交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0" y="190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76600" y="2971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248400" y="2209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427538" y="5661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295400" y="2514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</a:rPr>
              <a:t>·O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343400" y="2362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</a:rPr>
              <a:t>·O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7543800" y="24384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</a:rPr>
              <a:t>·O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928938" y="5424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</a:rPr>
              <a:t>·O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051050" y="6092825"/>
            <a:ext cx="914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utoUpdateAnimBg="0"/>
      <p:bldP spid="11281" grpId="0" autoUpdateAnimBg="0"/>
      <p:bldP spid="11282" grpId="0" autoUpdateAnimBg="0"/>
      <p:bldP spid="112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125538"/>
            <a:ext cx="2520950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475" y="981075"/>
            <a:ext cx="18859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1052513"/>
            <a:ext cx="2303463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42988" y="3141663"/>
            <a:ext cx="172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相交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24300" y="3213100"/>
            <a:ext cx="1871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相切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659563" y="3141663"/>
            <a:ext cx="1225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相离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95288" y="4076700"/>
            <a:ext cx="8280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上述变化过程中，除了公共点的个数发生了变化，还有什么量在改变？你能否用数量关系来判别直线与圆的位置关系？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95288" y="333375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思考讨论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68288" y="1484313"/>
            <a:ext cx="80391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06" tIns="41503" rIns="83006" bIns="41503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zh-CN" altLang="en-US" sz="3600">
                <a:latin typeface="Times New Roman" panose="02020603050405020304" pitchFamily="18" charset="0"/>
              </a:rPr>
              <a:t>过</a:t>
            </a:r>
            <a:r>
              <a:rPr lang="zh-CN" altLang="en-US" sz="3600" b="1">
                <a:latin typeface="Times New Roman" panose="02020603050405020304" pitchFamily="18" charset="0"/>
              </a:rPr>
              <a:t>直线外一点作这条直线的垂线段</a:t>
            </a:r>
            <a:r>
              <a:rPr lang="en-US" altLang="zh-CN" sz="3600" b="1">
                <a:latin typeface="Times New Roman" panose="02020603050405020304" pitchFamily="18" charset="0"/>
              </a:rPr>
              <a:t>,</a:t>
            </a:r>
          </a:p>
          <a:p>
            <a:pPr algn="ctr" eaLnBrk="1" hangingPunct="1"/>
            <a:r>
              <a:rPr lang="zh-CN" altLang="en-US" sz="3600" b="1">
                <a:latin typeface="Times New Roman" panose="02020603050405020304" pitchFamily="18" charset="0"/>
              </a:rPr>
              <a:t>垂线段的长度叫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点到直线 的距离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002088" y="4797425"/>
            <a:ext cx="4635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06" tIns="41503" rIns="83006" bIns="41503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500">
              <a:latin typeface="Times New Roman" panose="02020603050405020304" pitchFamily="18" charset="0"/>
            </a:endParaRPr>
          </a:p>
        </p:txBody>
      </p:sp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4146550" y="48688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8" tIns="45703" rIns="91408" bIns="457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41"/>
          <p:cNvGrpSpPr/>
          <p:nvPr/>
        </p:nvGrpSpPr>
        <p:grpSpPr bwMode="auto">
          <a:xfrm>
            <a:off x="3059113" y="2997200"/>
            <a:ext cx="2484437" cy="1757363"/>
            <a:chOff x="0" y="0"/>
            <a:chExt cx="1565" cy="1107"/>
          </a:xfrm>
        </p:grpSpPr>
        <p:sp>
          <p:nvSpPr>
            <p:cNvPr id="14348" name="Line 5"/>
            <p:cNvSpPr>
              <a:spLocks noChangeShapeType="1"/>
            </p:cNvSpPr>
            <p:nvPr/>
          </p:nvSpPr>
          <p:spPr bwMode="auto">
            <a:xfrm>
              <a:off x="0" y="772"/>
              <a:ext cx="1565" cy="3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1372" y="825"/>
              <a:ext cx="157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006" tIns="41503" rIns="83006" bIns="41503">
              <a:spAutoFit/>
            </a:bodyPr>
            <a:lstStyle>
              <a:lvl1pPr defTabSz="83058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3058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3058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3058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3058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3058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3058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3058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3058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591" y="0"/>
              <a:ext cx="51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3" rIns="91408" bIns="45703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   </a:t>
              </a:r>
              <a:r>
                <a:rPr lang="en-US" altLang="zh-CN" sz="3200" b="1">
                  <a:latin typeface="Times New Roman" panose="02020603050405020304" pitchFamily="18" charset="0"/>
                </a:rPr>
                <a:t>.A</a:t>
              </a:r>
            </a:p>
          </p:txBody>
        </p:sp>
      </p:grpSp>
      <p:grpSp>
        <p:nvGrpSpPr>
          <p:cNvPr id="3" name="Group 20"/>
          <p:cNvGrpSpPr/>
          <p:nvPr/>
        </p:nvGrpSpPr>
        <p:grpSpPr bwMode="auto">
          <a:xfrm>
            <a:off x="4140200" y="4005263"/>
            <a:ext cx="465138" cy="620712"/>
            <a:chOff x="0" y="0"/>
            <a:chExt cx="293" cy="391"/>
          </a:xfrm>
        </p:grpSpPr>
        <p:sp>
          <p:nvSpPr>
            <p:cNvPr id="14345" name="Line 7"/>
            <p:cNvSpPr>
              <a:spLocks noChangeShapeType="1"/>
            </p:cNvSpPr>
            <p:nvPr/>
          </p:nvSpPr>
          <p:spPr bwMode="auto">
            <a:xfrm>
              <a:off x="149" y="0"/>
              <a:ext cx="1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6" name="Line 8"/>
            <p:cNvSpPr>
              <a:spLocks noChangeShapeType="1"/>
            </p:cNvSpPr>
            <p:nvPr/>
          </p:nvSpPr>
          <p:spPr bwMode="auto">
            <a:xfrm>
              <a:off x="285" y="0"/>
              <a:ext cx="0" cy="14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7" name="Text Box 14"/>
            <p:cNvSpPr txBox="1">
              <a:spLocks noChangeArrowheads="1"/>
            </p:cNvSpPr>
            <p:nvPr/>
          </p:nvSpPr>
          <p:spPr bwMode="auto">
            <a:xfrm>
              <a:off x="0" y="103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3" rIns="91408" bIns="45703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14349" name="Line 18"/>
          <p:cNvSpPr>
            <a:spLocks noChangeShapeType="1"/>
          </p:cNvSpPr>
          <p:nvPr/>
        </p:nvSpPr>
        <p:spPr bwMode="auto">
          <a:xfrm>
            <a:off x="4356100" y="3429000"/>
            <a:ext cx="0" cy="7921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720725" y="549275"/>
            <a:ext cx="2757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Tahoma" panose="020B0604030504040204" pitchFamily="34" charset="0"/>
              </a:rPr>
              <a:t>温馨提示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2527" y="4815433"/>
            <a:ext cx="3527425" cy="485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直线和圆相交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8686800" cy="769938"/>
          </a:xfrm>
        </p:spPr>
        <p:txBody>
          <a:bodyPr/>
          <a:lstStyle/>
          <a:p>
            <a:pPr eaLnBrk="1" hangingPunct="1"/>
            <a:r>
              <a:rPr lang="zh-CN" sz="4800" b="1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二、直线与</a:t>
            </a:r>
            <a:r>
              <a:rPr lang="zh-CN" sz="4800" b="1" dirty="0" smtClean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圆</a:t>
            </a:r>
            <a:r>
              <a:rPr lang="zh-CN" sz="4800" b="1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的位置关系</a:t>
            </a:r>
            <a:r>
              <a:rPr lang="zh-CN" sz="4800" b="1" dirty="0" smtClean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量化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/>
        </p:nvSpPr>
        <p:spPr bwMode="auto">
          <a:xfrm>
            <a:off x="5076825" y="54197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d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r;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29200" y="46863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sz="2800" b="1" u="sng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lang="en-US" altLang="zh-CN" sz="28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1188" y="5419725"/>
            <a:ext cx="338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直线和圆相切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/>
        </p:nvSpPr>
        <p:spPr bwMode="auto">
          <a:xfrm>
            <a:off x="611188" y="5995988"/>
            <a:ext cx="33845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直线和圆相离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/>
        </p:nvSpPr>
        <p:spPr bwMode="auto">
          <a:xfrm>
            <a:off x="5105400" y="60579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d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r;</a:t>
            </a:r>
          </a:p>
        </p:txBody>
      </p:sp>
      <p:grpSp>
        <p:nvGrpSpPr>
          <p:cNvPr id="15369" name="Group 9"/>
          <p:cNvGrpSpPr/>
          <p:nvPr/>
        </p:nvGrpSpPr>
        <p:grpSpPr bwMode="auto">
          <a:xfrm>
            <a:off x="304800" y="2247900"/>
            <a:ext cx="8624888" cy="2743200"/>
            <a:chOff x="0" y="0"/>
            <a:chExt cx="5433" cy="1728"/>
          </a:xfrm>
        </p:grpSpPr>
        <p:grpSp>
          <p:nvGrpSpPr>
            <p:cNvPr id="15388" name="Group 10"/>
            <p:cNvGrpSpPr/>
            <p:nvPr/>
          </p:nvGrpSpPr>
          <p:grpSpPr bwMode="auto">
            <a:xfrm>
              <a:off x="0" y="0"/>
              <a:ext cx="5433" cy="1728"/>
              <a:chOff x="0" y="0"/>
              <a:chExt cx="5433" cy="1728"/>
            </a:xfrm>
          </p:grpSpPr>
          <p:grpSp>
            <p:nvGrpSpPr>
              <p:cNvPr id="15409" name="Group 11"/>
              <p:cNvGrpSpPr/>
              <p:nvPr/>
            </p:nvGrpSpPr>
            <p:grpSpPr bwMode="auto">
              <a:xfrm>
                <a:off x="2028" y="12"/>
                <a:ext cx="1236" cy="1236"/>
                <a:chOff x="0" y="0"/>
                <a:chExt cx="1524" cy="1524"/>
              </a:xfrm>
            </p:grpSpPr>
            <p:sp>
              <p:nvSpPr>
                <p:cNvPr id="2" name="Oval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24" cy="15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2" y="576"/>
                  <a:ext cx="576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1000">
                      <a:solidFill>
                        <a:srgbClr val="FF3300"/>
                      </a:solidFill>
                      <a:latin typeface="Tahoma" panose="020B0604030504040204" pitchFamily="34" charset="0"/>
                    </a:rPr>
                    <a:t>●</a:t>
                  </a:r>
                  <a:r>
                    <a:rPr lang="en-US" altLang="zh-CN" sz="2400">
                      <a:latin typeface="Tahoma" panose="020B0604030504040204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15410" name="Group 14"/>
              <p:cNvGrpSpPr/>
              <p:nvPr/>
            </p:nvGrpSpPr>
            <p:grpSpPr bwMode="auto">
              <a:xfrm>
                <a:off x="124" y="0"/>
                <a:ext cx="1236" cy="1236"/>
                <a:chOff x="0" y="0"/>
                <a:chExt cx="1524" cy="1524"/>
              </a:xfrm>
            </p:grpSpPr>
            <p:sp>
              <p:nvSpPr>
                <p:cNvPr id="15420" name="Oval 1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24" cy="15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4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72" y="576"/>
                  <a:ext cx="576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1000">
                      <a:solidFill>
                        <a:srgbClr val="FF3300"/>
                      </a:solidFill>
                      <a:latin typeface="Tahoma" panose="020B0604030504040204" pitchFamily="34" charset="0"/>
                    </a:rPr>
                    <a:t>●</a:t>
                  </a:r>
                  <a:r>
                    <a:rPr lang="en-US" altLang="zh-CN" sz="2400">
                      <a:latin typeface="Tahoma" panose="020B0604030504040204" pitchFamily="34" charset="0"/>
                    </a:rPr>
                    <a:t>O</a:t>
                  </a:r>
                </a:p>
              </p:txBody>
            </p:sp>
          </p:grpSp>
          <p:sp>
            <p:nvSpPr>
              <p:cNvPr id="15411" name="Text Box 17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0000CC"/>
                    </a:solidFill>
                    <a:latin typeface="Tahoma" panose="020B0604030504040204" pitchFamily="34" charset="0"/>
                  </a:rPr>
                  <a:t>相交</a:t>
                </a:r>
                <a:endParaRPr lang="zh-CN" altLang="en-US" sz="1000" b="1">
                  <a:solidFill>
                    <a:srgbClr val="0000CC"/>
                  </a:solidFill>
                  <a:latin typeface="Tahoma" panose="020B0604030504040204" pitchFamily="34" charset="0"/>
                </a:endParaRPr>
              </a:p>
            </p:txBody>
          </p:sp>
          <p:grpSp>
            <p:nvGrpSpPr>
              <p:cNvPr id="15412" name="Group 18"/>
              <p:cNvGrpSpPr/>
              <p:nvPr/>
            </p:nvGrpSpPr>
            <p:grpSpPr bwMode="auto">
              <a:xfrm>
                <a:off x="3900" y="0"/>
                <a:ext cx="1236" cy="1236"/>
                <a:chOff x="0" y="0"/>
                <a:chExt cx="1524" cy="1524"/>
              </a:xfrm>
            </p:grpSpPr>
            <p:sp>
              <p:nvSpPr>
                <p:cNvPr id="15418" name="Oval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24" cy="152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41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72" y="576"/>
                  <a:ext cx="576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1000">
                      <a:solidFill>
                        <a:srgbClr val="FF3300"/>
                      </a:solidFill>
                      <a:latin typeface="Tahoma" panose="020B0604030504040204" pitchFamily="34" charset="0"/>
                    </a:rPr>
                    <a:t>●</a:t>
                  </a:r>
                  <a:r>
                    <a:rPr lang="en-US" altLang="zh-CN" sz="2400">
                      <a:latin typeface="Tahoma" panose="020B0604030504040204" pitchFamily="34" charset="0"/>
                    </a:rPr>
                    <a:t>O</a:t>
                  </a:r>
                </a:p>
              </p:txBody>
            </p:sp>
          </p:grpSp>
          <p:sp>
            <p:nvSpPr>
              <p:cNvPr id="4" name="Line 21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1728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" name="Line 22"/>
              <p:cNvSpPr>
                <a:spLocks noChangeShapeType="1"/>
              </p:cNvSpPr>
              <p:nvPr/>
            </p:nvSpPr>
            <p:spPr bwMode="auto">
              <a:xfrm>
                <a:off x="1812" y="1279"/>
                <a:ext cx="1728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" name="Line 23"/>
              <p:cNvSpPr>
                <a:spLocks noChangeShapeType="1"/>
              </p:cNvSpPr>
              <p:nvPr/>
            </p:nvSpPr>
            <p:spPr bwMode="auto">
              <a:xfrm>
                <a:off x="3705" y="1444"/>
                <a:ext cx="1728" cy="0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416" name="Text Box 24"/>
              <p:cNvSpPr txBox="1">
                <a:spLocks noChangeArrowheads="1"/>
              </p:cNvSpPr>
              <p:nvPr/>
            </p:nvSpPr>
            <p:spPr bwMode="auto">
              <a:xfrm>
                <a:off x="2304" y="1296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FF3300"/>
                    </a:solidFill>
                    <a:latin typeface="Tahoma" panose="020B0604030504040204" pitchFamily="34" charset="0"/>
                  </a:rPr>
                  <a:t>相切</a:t>
                </a:r>
                <a:endParaRPr lang="zh-CN" altLang="en-US" sz="1000" b="1">
                  <a:solidFill>
                    <a:srgbClr val="FF33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15417" name="Text Box 25"/>
              <p:cNvSpPr txBox="1">
                <a:spLocks noChangeArrowheads="1"/>
              </p:cNvSpPr>
              <p:nvPr/>
            </p:nvSpPr>
            <p:spPr bwMode="auto">
              <a:xfrm>
                <a:off x="4272" y="144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en-US" sz="2400" b="1">
                    <a:latin typeface="Tahoma" panose="020B0604030504040204" pitchFamily="34" charset="0"/>
                  </a:rPr>
                  <a:t>相离</a:t>
                </a:r>
                <a:endParaRPr lang="zh-CN" altLang="en-US" sz="1000" b="1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15389" name="Group 26"/>
            <p:cNvGrpSpPr/>
            <p:nvPr/>
          </p:nvGrpSpPr>
          <p:grpSpPr bwMode="auto">
            <a:xfrm>
              <a:off x="172" y="288"/>
              <a:ext cx="588" cy="373"/>
              <a:chOff x="0" y="0"/>
              <a:chExt cx="588" cy="373"/>
            </a:xfrm>
          </p:grpSpPr>
          <p:sp>
            <p:nvSpPr>
              <p:cNvPr id="15407" name="Line 27"/>
              <p:cNvSpPr>
                <a:spLocks noChangeShapeType="1"/>
              </p:cNvSpPr>
              <p:nvPr/>
            </p:nvSpPr>
            <p:spPr bwMode="auto">
              <a:xfrm flipH="1" flipV="1">
                <a:off x="0" y="91"/>
                <a:ext cx="588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408" name="Text Box 28"/>
              <p:cNvSpPr txBox="1">
                <a:spLocks noChangeArrowheads="1"/>
              </p:cNvSpPr>
              <p:nvPr/>
            </p:nvSpPr>
            <p:spPr bwMode="auto">
              <a:xfrm>
                <a:off x="212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  <p:grpSp>
          <p:nvGrpSpPr>
            <p:cNvPr id="15390" name="Group 29"/>
            <p:cNvGrpSpPr/>
            <p:nvPr/>
          </p:nvGrpSpPr>
          <p:grpSpPr bwMode="auto">
            <a:xfrm>
              <a:off x="2064" y="288"/>
              <a:ext cx="588" cy="373"/>
              <a:chOff x="0" y="0"/>
              <a:chExt cx="588" cy="373"/>
            </a:xfrm>
          </p:grpSpPr>
          <p:sp>
            <p:nvSpPr>
              <p:cNvPr id="15405" name="Line 30"/>
              <p:cNvSpPr>
                <a:spLocks noChangeShapeType="1"/>
              </p:cNvSpPr>
              <p:nvPr/>
            </p:nvSpPr>
            <p:spPr bwMode="auto">
              <a:xfrm flipH="1" flipV="1">
                <a:off x="0" y="91"/>
                <a:ext cx="588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406" name="Text Box 31"/>
              <p:cNvSpPr txBox="1">
                <a:spLocks noChangeArrowheads="1"/>
              </p:cNvSpPr>
              <p:nvPr/>
            </p:nvSpPr>
            <p:spPr bwMode="auto">
              <a:xfrm>
                <a:off x="212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  <p:grpSp>
          <p:nvGrpSpPr>
            <p:cNvPr id="15391" name="Group 32"/>
            <p:cNvGrpSpPr/>
            <p:nvPr/>
          </p:nvGrpSpPr>
          <p:grpSpPr bwMode="auto">
            <a:xfrm>
              <a:off x="3936" y="288"/>
              <a:ext cx="588" cy="373"/>
              <a:chOff x="0" y="0"/>
              <a:chExt cx="588" cy="373"/>
            </a:xfrm>
          </p:grpSpPr>
          <p:sp>
            <p:nvSpPr>
              <p:cNvPr id="15403" name="Line 33"/>
              <p:cNvSpPr>
                <a:spLocks noChangeShapeType="1"/>
              </p:cNvSpPr>
              <p:nvPr/>
            </p:nvSpPr>
            <p:spPr bwMode="auto">
              <a:xfrm flipH="1" flipV="1">
                <a:off x="0" y="91"/>
                <a:ext cx="588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404" name="Text Box 34"/>
              <p:cNvSpPr txBox="1">
                <a:spLocks noChangeArrowheads="1"/>
              </p:cNvSpPr>
              <p:nvPr/>
            </p:nvSpPr>
            <p:spPr bwMode="auto">
              <a:xfrm>
                <a:off x="212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  <p:grpSp>
          <p:nvGrpSpPr>
            <p:cNvPr id="15392" name="Group 35"/>
            <p:cNvGrpSpPr/>
            <p:nvPr/>
          </p:nvGrpSpPr>
          <p:grpSpPr bwMode="auto">
            <a:xfrm>
              <a:off x="720" y="672"/>
              <a:ext cx="480" cy="311"/>
              <a:chOff x="0" y="0"/>
              <a:chExt cx="480" cy="311"/>
            </a:xfrm>
          </p:grpSpPr>
          <p:sp>
            <p:nvSpPr>
              <p:cNvPr id="15401" name="Line 36"/>
              <p:cNvSpPr>
                <a:spLocks noChangeShapeType="1"/>
              </p:cNvSpPr>
              <p:nvPr/>
            </p:nvSpPr>
            <p:spPr bwMode="auto">
              <a:xfrm>
                <a:off x="48" y="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402" name="Text Box 37"/>
              <p:cNvSpPr txBox="1">
                <a:spLocks noChangeArrowheads="1"/>
              </p:cNvSpPr>
              <p:nvPr/>
            </p:nvSpPr>
            <p:spPr bwMode="auto">
              <a:xfrm>
                <a:off x="0" y="23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ahoma" panose="020B0604030504040204" pitchFamily="34" charset="0"/>
                  </a:rPr>
                  <a:t>┐</a:t>
                </a:r>
                <a:r>
                  <a:rPr lang="en-US" altLang="zh-CN" sz="2400" b="1">
                    <a:solidFill>
                      <a:srgbClr val="CC3399"/>
                    </a:solidFill>
                    <a:latin typeface="Tahoma" panose="020B0604030504040204" pitchFamily="34" charset="0"/>
                  </a:rPr>
                  <a:t>d</a:t>
                </a:r>
              </a:p>
            </p:txBody>
          </p:sp>
        </p:grpSp>
        <p:grpSp>
          <p:nvGrpSpPr>
            <p:cNvPr id="15393" name="Group 38"/>
            <p:cNvGrpSpPr/>
            <p:nvPr/>
          </p:nvGrpSpPr>
          <p:grpSpPr bwMode="auto">
            <a:xfrm>
              <a:off x="2616" y="672"/>
              <a:ext cx="288" cy="624"/>
              <a:chOff x="0" y="0"/>
              <a:chExt cx="288" cy="624"/>
            </a:xfrm>
          </p:grpSpPr>
          <p:sp>
            <p:nvSpPr>
              <p:cNvPr id="15398" name="Line 39"/>
              <p:cNvSpPr>
                <a:spLocks noChangeShapeType="1"/>
              </p:cNvSpPr>
              <p:nvPr/>
            </p:nvSpPr>
            <p:spPr bwMode="auto">
              <a:xfrm>
                <a:off x="47" y="0"/>
                <a:ext cx="1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99" name="Text Box 40"/>
              <p:cNvSpPr txBox="1">
                <a:spLocks noChangeArrowheads="1"/>
              </p:cNvSpPr>
              <p:nvPr/>
            </p:nvSpPr>
            <p:spPr bwMode="auto">
              <a:xfrm>
                <a:off x="24" y="14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CC3399"/>
                    </a:solidFill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5400" name="Text Box 41"/>
              <p:cNvSpPr txBox="1">
                <a:spLocks noChangeArrowheads="1"/>
              </p:cNvSpPr>
              <p:nvPr/>
            </p:nvSpPr>
            <p:spPr bwMode="auto">
              <a:xfrm>
                <a:off x="0" y="3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ahoma" panose="020B0604030504040204" pitchFamily="34" charset="0"/>
                  </a:rPr>
                  <a:t>┐</a:t>
                </a:r>
              </a:p>
            </p:txBody>
          </p:sp>
        </p:grpSp>
        <p:grpSp>
          <p:nvGrpSpPr>
            <p:cNvPr id="15394" name="Group 42"/>
            <p:cNvGrpSpPr/>
            <p:nvPr/>
          </p:nvGrpSpPr>
          <p:grpSpPr bwMode="auto">
            <a:xfrm>
              <a:off x="4476" y="651"/>
              <a:ext cx="256" cy="825"/>
              <a:chOff x="0" y="0"/>
              <a:chExt cx="256" cy="825"/>
            </a:xfrm>
          </p:grpSpPr>
          <p:sp>
            <p:nvSpPr>
              <p:cNvPr id="15395" name="Line 43"/>
              <p:cNvSpPr>
                <a:spLocks noChangeShapeType="1"/>
              </p:cNvSpPr>
              <p:nvPr/>
            </p:nvSpPr>
            <p:spPr bwMode="auto">
              <a:xfrm>
                <a:off x="58" y="0"/>
                <a:ext cx="0" cy="7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396" name="Text Box 44"/>
              <p:cNvSpPr txBox="1">
                <a:spLocks noChangeArrowheads="1"/>
              </p:cNvSpPr>
              <p:nvPr/>
            </p:nvSpPr>
            <p:spPr bwMode="auto">
              <a:xfrm>
                <a:off x="36" y="165"/>
                <a:ext cx="2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5397" name="Text Box 45"/>
              <p:cNvSpPr txBox="1">
                <a:spLocks noChangeArrowheads="1"/>
              </p:cNvSpPr>
              <p:nvPr/>
            </p:nvSpPr>
            <p:spPr bwMode="auto">
              <a:xfrm>
                <a:off x="0" y="537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ahoma" panose="020B0604030504040204" pitchFamily="34" charset="0"/>
                  </a:rPr>
                  <a:t>┐</a:t>
                </a:r>
              </a:p>
            </p:txBody>
          </p:sp>
        </p:grpSp>
      </p:grpSp>
      <p:sp>
        <p:nvSpPr>
          <p:cNvPr id="15370" name="Text Box 49"/>
          <p:cNvSpPr txBox="1">
            <a:spLocks noChangeArrowheads="1"/>
          </p:cNvSpPr>
          <p:nvPr/>
        </p:nvSpPr>
        <p:spPr bwMode="auto">
          <a:xfrm>
            <a:off x="5435600" y="469900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ahoma" panose="020B0604030504040204" pitchFamily="34" charset="0"/>
              </a:rPr>
              <a:t>&lt;</a:t>
            </a:r>
          </a:p>
        </p:txBody>
      </p:sp>
      <p:sp>
        <p:nvSpPr>
          <p:cNvPr id="15371" name="Text Box 50"/>
          <p:cNvSpPr txBox="1">
            <a:spLocks noChangeArrowheads="1"/>
          </p:cNvSpPr>
          <p:nvPr/>
        </p:nvSpPr>
        <p:spPr bwMode="auto">
          <a:xfrm>
            <a:off x="5435600" y="5348288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5372" name="Text Box 51"/>
          <p:cNvSpPr txBox="1">
            <a:spLocks noChangeArrowheads="1"/>
          </p:cNvSpPr>
          <p:nvPr/>
        </p:nvSpPr>
        <p:spPr bwMode="auto">
          <a:xfrm>
            <a:off x="5508625" y="599598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</a:rPr>
              <a:t>&gt;</a:t>
            </a:r>
          </a:p>
        </p:txBody>
      </p:sp>
      <p:grpSp>
        <p:nvGrpSpPr>
          <p:cNvPr id="18" name="Group 69"/>
          <p:cNvGrpSpPr/>
          <p:nvPr/>
        </p:nvGrpSpPr>
        <p:grpSpPr bwMode="auto">
          <a:xfrm>
            <a:off x="4140200" y="4987925"/>
            <a:ext cx="863600" cy="1439863"/>
            <a:chOff x="0" y="0"/>
            <a:chExt cx="544" cy="907"/>
          </a:xfrm>
        </p:grpSpPr>
        <p:sp>
          <p:nvSpPr>
            <p:cNvPr id="15385" name="AutoShape 54"/>
            <p:cNvSpPr>
              <a:spLocks noChangeArrowheads="1"/>
            </p:cNvSpPr>
            <p:nvPr/>
          </p:nvSpPr>
          <p:spPr bwMode="auto">
            <a:xfrm>
              <a:off x="45" y="408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6" name="AutoShape 57"/>
            <p:cNvSpPr>
              <a:spLocks noChangeArrowheads="1"/>
            </p:cNvSpPr>
            <p:nvPr/>
          </p:nvSpPr>
          <p:spPr bwMode="auto">
            <a:xfrm>
              <a:off x="45" y="771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7" name="AutoShape 59"/>
            <p:cNvSpPr>
              <a:spLocks noChangeArrowheads="1"/>
            </p:cNvSpPr>
            <p:nvPr/>
          </p:nvSpPr>
          <p:spPr bwMode="auto">
            <a:xfrm>
              <a:off x="0" y="0"/>
              <a:ext cx="499" cy="136"/>
            </a:xfrm>
            <a:prstGeom prst="rightArrow">
              <a:avLst>
                <a:gd name="adj1" fmla="val 50000"/>
                <a:gd name="adj2" fmla="val 91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413" name="AutoShape 60"/>
          <p:cNvSpPr>
            <a:spLocks noChangeArrowheads="1"/>
          </p:cNvSpPr>
          <p:nvPr/>
        </p:nvSpPr>
        <p:spPr bwMode="auto">
          <a:xfrm>
            <a:off x="3708400" y="4987925"/>
            <a:ext cx="792163" cy="215900"/>
          </a:xfrm>
          <a:prstGeom prst="leftArrow">
            <a:avLst>
              <a:gd name="adj1" fmla="val 50000"/>
              <a:gd name="adj2" fmla="val 9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14" name="Text Box 61"/>
          <p:cNvSpPr txBox="1">
            <a:spLocks noChangeArrowheads="1"/>
          </p:cNvSpPr>
          <p:nvPr/>
        </p:nvSpPr>
        <p:spPr bwMode="auto">
          <a:xfrm>
            <a:off x="250825" y="1027113"/>
            <a:ext cx="8893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你能根据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的大小关系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确定直线与圆的位置关系吗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5415" name="Text Box 62"/>
          <p:cNvSpPr txBox="1">
            <a:spLocks noChangeArrowheads="1"/>
          </p:cNvSpPr>
          <p:nvPr/>
        </p:nvSpPr>
        <p:spPr bwMode="auto">
          <a:xfrm>
            <a:off x="4932363" y="1674813"/>
            <a:ext cx="421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过</a:t>
            </a:r>
            <a:r>
              <a:rPr lang="zh-CN" altLang="en-US" sz="2800" b="1" dirty="0">
                <a:solidFill>
                  <a:srgbClr val="FF3300"/>
                </a:solidFill>
              </a:rPr>
              <a:t>圆心</a:t>
            </a:r>
            <a:r>
              <a:rPr lang="zh-CN" altLang="en-US" sz="2800" b="1" dirty="0"/>
              <a:t>作直线的</a:t>
            </a:r>
            <a:r>
              <a:rPr lang="zh-CN" altLang="en-US" sz="2800" b="1" dirty="0">
                <a:solidFill>
                  <a:schemeClr val="accent2"/>
                </a:solidFill>
              </a:rPr>
              <a:t>垂线段</a:t>
            </a:r>
          </a:p>
        </p:txBody>
      </p:sp>
      <p:grpSp>
        <p:nvGrpSpPr>
          <p:cNvPr id="19" name="Group 64"/>
          <p:cNvGrpSpPr/>
          <p:nvPr/>
        </p:nvGrpSpPr>
        <p:grpSpPr bwMode="auto">
          <a:xfrm>
            <a:off x="323850" y="1603375"/>
            <a:ext cx="4752975" cy="579438"/>
            <a:chOff x="0" y="0"/>
            <a:chExt cx="2994" cy="365"/>
          </a:xfrm>
        </p:grpSpPr>
        <p:sp>
          <p:nvSpPr>
            <p:cNvPr id="15383" name="Rectangle 53"/>
            <p:cNvSpPr>
              <a:spLocks noChangeArrowheads="1"/>
            </p:cNvSpPr>
            <p:nvPr/>
          </p:nvSpPr>
          <p:spPr bwMode="auto">
            <a:xfrm>
              <a:off x="0" y="0"/>
              <a:ext cx="29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d:</a:t>
              </a:r>
              <a:r>
                <a:rPr lang="zh-CN" altLang="en-US" sz="28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圆心</a:t>
              </a:r>
              <a:r>
                <a:rPr lang="en-US" altLang="zh-CN" sz="28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  <a:r>
                <a:rPr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到直线的</a:t>
              </a:r>
              <a:r>
                <a:rPr lang="zh-CN" altLang="en-US" sz="28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距离为</a:t>
              </a:r>
              <a:r>
                <a:rPr lang="en-US" altLang="zh-CN" sz="2800" b="1" dirty="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5384" name="Line 63"/>
            <p:cNvSpPr>
              <a:spLocks noChangeShapeType="1"/>
            </p:cNvSpPr>
            <p:nvPr/>
          </p:nvSpPr>
          <p:spPr bwMode="auto">
            <a:xfrm>
              <a:off x="2676" y="181"/>
              <a:ext cx="2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8" name="Oval 65"/>
          <p:cNvSpPr>
            <a:spLocks noChangeArrowheads="1"/>
          </p:cNvSpPr>
          <p:nvPr/>
        </p:nvSpPr>
        <p:spPr bwMode="auto">
          <a:xfrm>
            <a:off x="611188" y="3763963"/>
            <a:ext cx="71437" cy="730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9" name="Oval 66"/>
          <p:cNvSpPr>
            <a:spLocks noChangeArrowheads="1"/>
          </p:cNvSpPr>
          <p:nvPr/>
        </p:nvSpPr>
        <p:spPr bwMode="auto">
          <a:xfrm>
            <a:off x="2268538" y="3763963"/>
            <a:ext cx="71437" cy="730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0" name="Oval 67"/>
          <p:cNvSpPr>
            <a:spLocks noChangeArrowheads="1"/>
          </p:cNvSpPr>
          <p:nvPr/>
        </p:nvSpPr>
        <p:spPr bwMode="auto">
          <a:xfrm>
            <a:off x="4500563" y="4195763"/>
            <a:ext cx="71437" cy="730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22" name="AutoShape 56"/>
          <p:cNvSpPr>
            <a:spLocks noChangeArrowheads="1"/>
          </p:cNvSpPr>
          <p:nvPr/>
        </p:nvSpPr>
        <p:spPr bwMode="auto">
          <a:xfrm>
            <a:off x="3779838" y="5635625"/>
            <a:ext cx="792162" cy="215900"/>
          </a:xfrm>
          <a:prstGeom prst="leftArrow">
            <a:avLst>
              <a:gd name="adj1" fmla="val 50000"/>
              <a:gd name="adj2" fmla="val 9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23" name="AutoShape 58"/>
          <p:cNvSpPr>
            <a:spLocks noChangeArrowheads="1"/>
          </p:cNvSpPr>
          <p:nvPr/>
        </p:nvSpPr>
        <p:spPr bwMode="auto">
          <a:xfrm>
            <a:off x="3779838" y="6211888"/>
            <a:ext cx="792162" cy="215900"/>
          </a:xfrm>
          <a:prstGeom prst="leftArrow">
            <a:avLst>
              <a:gd name="adj1" fmla="val 50000"/>
              <a:gd name="adj2" fmla="val 9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3" grpId="0" animBg="1" autoUpdateAnimBg="0"/>
      <p:bldP spid="15414" grpId="0" autoUpdateAnimBg="0"/>
      <p:bldP spid="15415" grpId="0" autoUpdateAnimBg="0"/>
      <p:bldP spid="15422" grpId="0" animBg="1" autoUpdateAnimBg="0"/>
      <p:bldP spid="15423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sy="-100000"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sy="-100000"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1337</Words>
  <Application>Microsoft Office PowerPoint</Application>
  <PresentationFormat>全屏显示(4:3)</PresentationFormat>
  <Paragraphs>282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黑体</vt:lpstr>
      <vt:lpstr>华文行楷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Equation.DSMT4</vt:lpstr>
      <vt:lpstr>Equation.3</vt:lpstr>
      <vt:lpstr>Equation</vt:lpstr>
      <vt:lpstr>Microsoft Word 97 - 2003 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二、直线与圆的位置关系量化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2006-12-08T12:41:00Z</dcterms:created>
  <dcterms:modified xsi:type="dcterms:W3CDTF">2023-01-16T17:59:56Z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8998F9551D824B5DB4F2BD00D74B8329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