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8" r:id="rId2"/>
    <p:sldId id="404" r:id="rId3"/>
    <p:sldId id="375" r:id="rId4"/>
    <p:sldId id="379" r:id="rId5"/>
    <p:sldId id="358" r:id="rId6"/>
    <p:sldId id="380" r:id="rId7"/>
    <p:sldId id="400" r:id="rId8"/>
    <p:sldId id="369" r:id="rId9"/>
    <p:sldId id="367" r:id="rId10"/>
    <p:sldId id="396" r:id="rId11"/>
    <p:sldId id="405" r:id="rId12"/>
    <p:sldId id="406" r:id="rId13"/>
    <p:sldId id="407" r:id="rId14"/>
    <p:sldId id="408" r:id="rId15"/>
    <p:sldId id="390" r:id="rId16"/>
    <p:sldId id="341" r:id="rId17"/>
    <p:sldId id="342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BF7F8"/>
    <a:srgbClr val="FFAFFF"/>
    <a:srgbClr val="F5F1ED"/>
    <a:srgbClr val="E9F3FA"/>
    <a:srgbClr val="89A5B3"/>
    <a:srgbClr val="F5E7DD"/>
    <a:srgbClr val="E2F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CB0D161-41D8-44D3-9C8F-9AA7A889115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D3A410B5-2663-4870-BD56-01BE12674B63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E4C8408-47FA-4001-8680-EC304F6C44A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7884A98A-9298-47DB-8717-2B0A4E759ABE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C0B638A-1AB3-4398-9A14-9DD5FEEE78C3}" type="slidenum">
              <a:rPr lang="zh-CN" altLang="en-US">
                <a:ea typeface="宋体" panose="02010600030101010101" pitchFamily="2" charset="-122"/>
              </a:rPr>
              <a:t>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76F55D0-C1E9-4D9C-ADC3-3173C8DA41DD}" type="slidenum">
              <a:rPr lang="zh-CN" altLang="en-US">
                <a:ea typeface="宋体" panose="02010600030101010101" pitchFamily="2" charset="-122"/>
              </a:rPr>
              <a:t>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490E991-2E92-42EC-A435-BFAF8CE218B5}" type="slidenum">
              <a:rPr lang="zh-CN" altLang="en-US">
                <a:ea typeface="宋体" panose="02010600030101010101" pitchFamily="2" charset="-122"/>
              </a:rPr>
              <a:t>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4A98A-9298-47DB-8717-2B0A4E759ABE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475AC83-F7E1-4B83-9030-83C44C2AA331}" type="slidenum">
              <a:rPr lang="zh-CN" altLang="en-US">
                <a:ea typeface="宋体" panose="02010600030101010101" pitchFamily="2" charset="-122"/>
              </a:rPr>
              <a:t>10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23ADC61-CF6C-4A19-B8C3-254987228BC1}" type="slidenum">
              <a:rPr lang="zh-CN" altLang="en-US">
                <a:ea typeface="宋体" panose="02010600030101010101" pitchFamily="2" charset="-122"/>
              </a:rPr>
              <a:t>15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FA76-58B9-4E9E-A3A1-20C34E642BB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16D-C407-4EF0-A40C-F9BBE2624C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FA76-58B9-4E9E-A3A1-20C34E642BB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16D-C407-4EF0-A40C-F9BBE2624C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FA76-58B9-4E9E-A3A1-20C34E642BB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16D-C407-4EF0-A40C-F9BBE2624C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FA76-58B9-4E9E-A3A1-20C34E642BB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16D-C407-4EF0-A40C-F9BBE2624C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FA76-58B9-4E9E-A3A1-20C34E642BB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16D-C407-4EF0-A40C-F9BBE2624C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FA76-58B9-4E9E-A3A1-20C34E642BB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16D-C407-4EF0-A40C-F9BBE2624C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FA76-58B9-4E9E-A3A1-20C34E642BB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16D-C407-4EF0-A40C-F9BBE2624C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FA76-58B9-4E9E-A3A1-20C34E642BB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16D-C407-4EF0-A40C-F9BBE2624C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FA76-58B9-4E9E-A3A1-20C34E642BB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16D-C407-4EF0-A40C-F9BBE2624C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FA76-58B9-4E9E-A3A1-20C34E642BB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16D-C407-4EF0-A40C-F9BBE2624C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FA76-58B9-4E9E-A3A1-20C34E642BB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16D-C407-4EF0-A40C-F9BBE2624C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FA76-58B9-4E9E-A3A1-20C34E642BB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16D-C407-4EF0-A40C-F9BBE2624C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DFA76-58B9-4E9E-A3A1-20C34E642BB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9616D-C407-4EF0-A40C-F9BBE2624C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hyperlink" Target="ABC__Song.swf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5%20&#25945;&#23398;&#35838;&#20214;\L_128k.mp3" TargetMode="External"/><Relationship Id="rId7" Type="http://schemas.openxmlformats.org/officeDocument/2006/relationships/image" Target="../media/image7.png"/><Relationship Id="rId2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5%20&#25945;&#23398;&#35838;&#20214;\K_128k.mp3" TargetMode="External"/><Relationship Id="rId1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5%20&#25945;&#23398;&#35838;&#20214;\K_128k.mp3" TargetMode="Externa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8.xml"/><Relationship Id="rId4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5%20&#25945;&#23398;&#35838;&#20214;\L_128k.mp3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5%20&#25945;&#23398;&#35838;&#20214;\kangaroo_128k.mp3" TargetMode="External"/><Relationship Id="rId1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5%20&#25945;&#23398;&#35838;&#20214;\kangaroo_128k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5%20&#25945;&#23398;&#35838;&#20214;\lion_128k.mp3" TargetMode="External"/><Relationship Id="rId1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5%20&#25945;&#23398;&#35838;&#20214;\lion_128k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hyperlink" Target="Lesson25__Just__talk&#35838;&#25991;&#21160;&#30011;.SW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5%20&#25945;&#23398;&#35838;&#20214;\TALK02.MP3" TargetMode="External"/><Relationship Id="rId7" Type="http://schemas.openxmlformats.org/officeDocument/2006/relationships/slideLayout" Target="../slideLayouts/slideLayout8.xml"/><Relationship Id="rId2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5%20&#25945;&#23398;&#35838;&#20214;\TALK01.MP3" TargetMode="External"/><Relationship Id="rId1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5%20&#25945;&#23398;&#35838;&#20214;\TALK01.MP3" TargetMode="External"/><Relationship Id="rId6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5%20&#25945;&#23398;&#35838;&#20214;\TALK03.MP3" TargetMode="External"/><Relationship Id="rId5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5%20&#25945;&#23398;&#35838;&#20214;\TALK03.MP3" TargetMode="External"/><Relationship Id="rId10" Type="http://schemas.openxmlformats.org/officeDocument/2006/relationships/image" Target="../media/image9.png"/><Relationship Id="rId4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5%20&#25945;&#23398;&#35838;&#20214;\TALK02.MP3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395536" y="2420888"/>
            <a:ext cx="8362950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eaLnBrk="1" hangingPunct="1">
              <a:defRPr/>
            </a:pPr>
            <a:r>
              <a:rPr lang="en-US" altLang="zh-CN" sz="6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Unit5 It’s a parrot.</a:t>
            </a:r>
            <a:endParaRPr lang="zh-CN" altLang="en-US" sz="6000" b="1" dirty="0" smtClean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475656" y="1052736"/>
            <a:ext cx="6192688" cy="638969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汉仪中宋简" pitchFamily="49" charset="-122"/>
                <a:ea typeface="汉仪中宋简" pitchFamily="49" charset="-122"/>
              </a:rPr>
              <a:t>人教</a:t>
            </a: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汉仪中宋简" pitchFamily="49" charset="-122"/>
                <a:ea typeface="汉仪中宋简" pitchFamily="49" charset="-122"/>
              </a:rPr>
              <a:t>精通</a:t>
            </a: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汉仪中宋简" pitchFamily="49" charset="-122"/>
                <a:ea typeface="汉仪中宋简" pitchFamily="49" charset="-122"/>
              </a:rPr>
              <a:t>版三年级下册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汉仪中宋简" pitchFamily="49" charset="-122"/>
              <a:ea typeface="汉仪中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55925" y="5445224"/>
            <a:ext cx="3554178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600" b="1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33438" y="836613"/>
            <a:ext cx="2370137" cy="98901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内容占位符 1"/>
          <p:cNvSpPr txBox="1"/>
          <p:nvPr/>
        </p:nvSpPr>
        <p:spPr>
          <a:xfrm>
            <a:off x="965200" y="977900"/>
            <a:ext cx="223837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Role-play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副标题 4"/>
          <p:cNvSpPr txBox="1"/>
          <p:nvPr/>
        </p:nvSpPr>
        <p:spPr bwMode="auto">
          <a:xfrm>
            <a:off x="1771650" y="4745038"/>
            <a:ext cx="6877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分角色朗读对话，注意模仿语音语调。</a:t>
            </a:r>
          </a:p>
        </p:txBody>
      </p:sp>
      <p:sp>
        <p:nvSpPr>
          <p:cNvPr id="29703" name="AutoShape 37"/>
          <p:cNvSpPr>
            <a:spLocks noChangeArrowheads="1"/>
          </p:cNvSpPr>
          <p:nvPr/>
        </p:nvSpPr>
        <p:spPr bwMode="auto">
          <a:xfrm>
            <a:off x="877888" y="5376863"/>
            <a:ext cx="893762" cy="465137"/>
          </a:xfrm>
          <a:prstGeom prst="rightArrow">
            <a:avLst>
              <a:gd name="adj1" fmla="val 50000"/>
              <a:gd name="adj2" fmla="val 48038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704" name="AutoShape 37"/>
          <p:cNvSpPr>
            <a:spLocks noChangeArrowheads="1"/>
          </p:cNvSpPr>
          <p:nvPr/>
        </p:nvSpPr>
        <p:spPr bwMode="auto">
          <a:xfrm>
            <a:off x="877888" y="4764088"/>
            <a:ext cx="893762" cy="465137"/>
          </a:xfrm>
          <a:prstGeom prst="rightArrow">
            <a:avLst>
              <a:gd name="adj1" fmla="val 50000"/>
              <a:gd name="adj2" fmla="val 48038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副标题 4"/>
          <p:cNvSpPr txBox="1"/>
          <p:nvPr/>
        </p:nvSpPr>
        <p:spPr bwMode="auto">
          <a:xfrm>
            <a:off x="1763713" y="5360988"/>
            <a:ext cx="68754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两人一组，试着表演出来吧。</a:t>
            </a:r>
          </a:p>
        </p:txBody>
      </p:sp>
      <p:pic>
        <p:nvPicPr>
          <p:cNvPr id="29706" name="Picture 4" descr="200606242158128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1725613"/>
            <a:ext cx="46736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174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1600" y="1023938"/>
            <a:ext cx="3875088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635375" y="252413"/>
            <a:ext cx="27066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guess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云形 6"/>
          <p:cNvSpPr/>
          <p:nvPr/>
        </p:nvSpPr>
        <p:spPr>
          <a:xfrm>
            <a:off x="2268538" y="2025650"/>
            <a:ext cx="4643437" cy="2219325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1751" name="组合 10"/>
          <p:cNvGrpSpPr/>
          <p:nvPr/>
        </p:nvGrpSpPr>
        <p:grpSpPr bwMode="auto">
          <a:xfrm rot="-326911">
            <a:off x="538163" y="682625"/>
            <a:ext cx="2908300" cy="1600200"/>
            <a:chOff x="356767" y="928702"/>
            <a:chExt cx="2908063" cy="1599435"/>
          </a:xfrm>
        </p:grpSpPr>
        <p:pic>
          <p:nvPicPr>
            <p:cNvPr id="31753" name="图片 9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56767" y="928702"/>
              <a:ext cx="2908063" cy="159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>
              <a:spLocks noChangeArrowheads="1"/>
            </p:cNvSpPr>
            <p:nvPr/>
          </p:nvSpPr>
          <p:spPr bwMode="auto">
            <a:xfrm rot="1237330">
              <a:off x="453745" y="1465107"/>
              <a:ext cx="2612812" cy="585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What’s this?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460625" y="5108575"/>
            <a:ext cx="42402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kangaroo.</a:t>
            </a:r>
            <a:endParaRPr lang="zh-CN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3275" y="1279525"/>
            <a:ext cx="559435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173413" y="5108575"/>
            <a:ext cx="28035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lion.</a:t>
            </a:r>
            <a:endParaRPr lang="zh-CN" altLang="en-US" sz="440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35375" y="252413"/>
            <a:ext cx="27066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guess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云形 6"/>
          <p:cNvSpPr/>
          <p:nvPr/>
        </p:nvSpPr>
        <p:spPr>
          <a:xfrm>
            <a:off x="2195513" y="2035175"/>
            <a:ext cx="4679950" cy="2341563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2776" name="组合 8"/>
          <p:cNvGrpSpPr/>
          <p:nvPr/>
        </p:nvGrpSpPr>
        <p:grpSpPr bwMode="auto">
          <a:xfrm rot="-373140">
            <a:off x="223838" y="892175"/>
            <a:ext cx="2906712" cy="1600200"/>
            <a:chOff x="356767" y="928702"/>
            <a:chExt cx="2908063" cy="1599435"/>
          </a:xfrm>
        </p:grpSpPr>
        <p:pic>
          <p:nvPicPr>
            <p:cNvPr id="32777" name="图片 9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56767" y="928702"/>
              <a:ext cx="2908063" cy="159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 rot="1237330">
              <a:off x="452891" y="1469155"/>
              <a:ext cx="2612652" cy="585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What’s this?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68525" y="1214438"/>
            <a:ext cx="5475288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35375" y="252413"/>
            <a:ext cx="27066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guess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云形 6"/>
          <p:cNvSpPr/>
          <p:nvPr/>
        </p:nvSpPr>
        <p:spPr>
          <a:xfrm>
            <a:off x="3198813" y="1214438"/>
            <a:ext cx="4316412" cy="2343150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3799" name="组合 11"/>
          <p:cNvGrpSpPr/>
          <p:nvPr/>
        </p:nvGrpSpPr>
        <p:grpSpPr bwMode="auto">
          <a:xfrm>
            <a:off x="358775" y="893763"/>
            <a:ext cx="2908300" cy="1598612"/>
            <a:chOff x="356767" y="928702"/>
            <a:chExt cx="2908063" cy="1599435"/>
          </a:xfrm>
        </p:grpSpPr>
        <p:pic>
          <p:nvPicPr>
            <p:cNvPr id="33801" name="图片 12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56767" y="928702"/>
              <a:ext cx="2908063" cy="159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 rot="1237330">
              <a:off x="453597" y="1470318"/>
              <a:ext cx="2612812" cy="584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What’s this?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219450" y="5157788"/>
            <a:ext cx="27447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cat.</a:t>
            </a:r>
            <a:endParaRPr lang="zh-CN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59013" y="1117600"/>
            <a:ext cx="5256212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35375" y="252413"/>
            <a:ext cx="27066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guess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云形 6"/>
          <p:cNvSpPr/>
          <p:nvPr/>
        </p:nvSpPr>
        <p:spPr>
          <a:xfrm>
            <a:off x="2124075" y="2420938"/>
            <a:ext cx="5189538" cy="2552700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4823" name="组合 11"/>
          <p:cNvGrpSpPr/>
          <p:nvPr/>
        </p:nvGrpSpPr>
        <p:grpSpPr bwMode="auto">
          <a:xfrm>
            <a:off x="358775" y="893763"/>
            <a:ext cx="2908300" cy="1598612"/>
            <a:chOff x="356767" y="928702"/>
            <a:chExt cx="2908063" cy="1599435"/>
          </a:xfrm>
        </p:grpSpPr>
        <p:pic>
          <p:nvPicPr>
            <p:cNvPr id="34825" name="图片 12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56767" y="928702"/>
              <a:ext cx="2908063" cy="159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 rot="1237330">
              <a:off x="453597" y="1470318"/>
              <a:ext cx="2612812" cy="584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What’s this?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195638" y="5157788"/>
            <a:ext cx="28289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dog.</a:t>
            </a:r>
            <a:endParaRPr lang="zh-CN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728663"/>
            <a:ext cx="69850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1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35375" y="252413"/>
            <a:ext cx="22971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play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6" name="矩形 2"/>
          <p:cNvSpPr>
            <a:spLocks noChangeArrowheads="1"/>
          </p:cNvSpPr>
          <p:nvPr/>
        </p:nvSpPr>
        <p:spPr bwMode="auto">
          <a:xfrm>
            <a:off x="250825" y="2871788"/>
            <a:ext cx="43211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Show me the letter </a:t>
            </a: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</a:t>
            </a:r>
            <a:r>
              <a:rPr lang="en-US" altLang="zh-CN" sz="28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and a kangaroo.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5847" name="矩形 11"/>
          <p:cNvSpPr>
            <a:spLocks noChangeArrowheads="1"/>
          </p:cNvSpPr>
          <p:nvPr/>
        </p:nvSpPr>
        <p:spPr bwMode="auto">
          <a:xfrm>
            <a:off x="4572000" y="2881313"/>
            <a:ext cx="4278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Show me the letter </a:t>
            </a: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</a:t>
            </a:r>
            <a:r>
              <a:rPr lang="en-US" altLang="zh-CN" sz="28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and a lion.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5848" name="矩形 12"/>
          <p:cNvSpPr>
            <a:spLocks noChangeArrowheads="1"/>
          </p:cNvSpPr>
          <p:nvPr/>
        </p:nvSpPr>
        <p:spPr bwMode="auto">
          <a:xfrm>
            <a:off x="179388" y="5678488"/>
            <a:ext cx="457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Act like a kangaroo.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5849" name="矩形 13"/>
          <p:cNvSpPr>
            <a:spLocks noChangeArrowheads="1"/>
          </p:cNvSpPr>
          <p:nvPr/>
        </p:nvSpPr>
        <p:spPr bwMode="auto">
          <a:xfrm>
            <a:off x="4770438" y="5678488"/>
            <a:ext cx="3114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Act like a lion.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15906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33210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849636" y="307181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Summary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7894" name="图片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825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矩形 8"/>
          <p:cNvSpPr>
            <a:spLocks noChangeArrowheads="1"/>
          </p:cNvSpPr>
          <p:nvPr/>
        </p:nvSpPr>
        <p:spPr bwMode="auto">
          <a:xfrm>
            <a:off x="2279650" y="1698625"/>
            <a:ext cx="5616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本课学到的重点单词：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414588" y="4113213"/>
            <a:ext cx="33178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—What’s this?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427288" y="4921250"/>
            <a:ext cx="222726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—It’s a …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37898" name="矩形 8"/>
          <p:cNvSpPr>
            <a:spLocks noChangeArrowheads="1"/>
          </p:cNvSpPr>
          <p:nvPr/>
        </p:nvSpPr>
        <p:spPr bwMode="auto">
          <a:xfrm>
            <a:off x="2279650" y="3429000"/>
            <a:ext cx="5707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本课学到的重点句型：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387600" y="2455863"/>
            <a:ext cx="6229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kangaroo            lion      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615281" y="404664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Homework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394966" y="5732202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971550" y="1268413"/>
            <a:ext cx="7200900" cy="43465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296988" y="1773238"/>
            <a:ext cx="66960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跟读课文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制作字母和单词卡片，并能熟练书写所学字母。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预习本单元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26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的内容。 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5"/>
          <p:cNvSpPr txBox="1">
            <a:spLocks noChangeArrowheads="1"/>
          </p:cNvSpPr>
          <p:nvPr/>
        </p:nvSpPr>
        <p:spPr bwMode="auto">
          <a:xfrm>
            <a:off x="1160463" y="98425"/>
            <a:ext cx="14462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Warm-up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75656" y="1103160"/>
            <a:ext cx="6214990" cy="48685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3413125" y="252413"/>
            <a:ext cx="23209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sing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2" name="图片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3663" y="4868863"/>
            <a:ext cx="108108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1509" name="组合 3"/>
          <p:cNvGrpSpPr/>
          <p:nvPr/>
        </p:nvGrpSpPr>
        <p:grpSpPr bwMode="auto">
          <a:xfrm>
            <a:off x="419100" y="1125538"/>
            <a:ext cx="3960813" cy="4332287"/>
            <a:chOff x="683568" y="1139912"/>
            <a:chExt cx="3960813" cy="4332820"/>
          </a:xfrm>
        </p:grpSpPr>
        <p:pic>
          <p:nvPicPr>
            <p:cNvPr id="21516" name="图片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83568" y="1139912"/>
              <a:ext cx="3556310" cy="3677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 bwMode="auto">
            <a:xfrm>
              <a:off x="683568" y="4509001"/>
              <a:ext cx="3960813" cy="963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schemeClr val="tx1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 bwMode="auto">
            <a:xfrm>
              <a:off x="707381" y="4610614"/>
              <a:ext cx="3532187" cy="11113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0" name="组合 7"/>
          <p:cNvGrpSpPr/>
          <p:nvPr/>
        </p:nvGrpSpPr>
        <p:grpSpPr bwMode="auto">
          <a:xfrm>
            <a:off x="4883150" y="1349375"/>
            <a:ext cx="3960813" cy="4035425"/>
            <a:chOff x="5004048" y="1364518"/>
            <a:chExt cx="3960813" cy="4036206"/>
          </a:xfrm>
        </p:grpSpPr>
        <p:pic>
          <p:nvPicPr>
            <p:cNvPr id="21513" name="图片 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49838" y="1364518"/>
              <a:ext cx="3770634" cy="3383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矩形 22"/>
            <p:cNvSpPr/>
            <p:nvPr/>
          </p:nvSpPr>
          <p:spPr bwMode="auto">
            <a:xfrm>
              <a:off x="5004048" y="4436926"/>
              <a:ext cx="3960813" cy="9637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schemeClr val="tx1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 bwMode="auto">
            <a:xfrm>
              <a:off x="5075486" y="4598882"/>
              <a:ext cx="3744912" cy="11114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K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5080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5080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3522663"/>
            <a:ext cx="662463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004888" y="1039813"/>
            <a:ext cx="73564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我们学过的哪些单词含有字母</a:t>
            </a:r>
            <a:r>
              <a:rPr lang="en-US" altLang="zh-CN" sz="3200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k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或</a:t>
            </a:r>
            <a:r>
              <a:rPr lang="en-US" altLang="zh-CN" sz="3200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呢？</a:t>
            </a:r>
          </a:p>
        </p:txBody>
      </p:sp>
      <p:sp>
        <p:nvSpPr>
          <p:cNvPr id="12" name="矩形 11"/>
          <p:cNvSpPr/>
          <p:nvPr/>
        </p:nvSpPr>
        <p:spPr>
          <a:xfrm>
            <a:off x="3641725" y="252413"/>
            <a:ext cx="26463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Discussion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116013" y="1844675"/>
            <a:ext cx="6911975" cy="2089150"/>
            <a:chOff x="971601" y="1614653"/>
            <a:chExt cx="7200800" cy="2174387"/>
          </a:xfrm>
        </p:grpSpPr>
        <p:sp>
          <p:nvSpPr>
            <p:cNvPr id="18" name="云形 17"/>
            <p:cNvSpPr/>
            <p:nvPr/>
          </p:nvSpPr>
          <p:spPr>
            <a:xfrm>
              <a:off x="971601" y="1614653"/>
              <a:ext cx="7200800" cy="2174387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4000" kern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1" name="TextBox 3"/>
            <p:cNvSpPr txBox="1">
              <a:spLocks noChangeArrowheads="1"/>
            </p:cNvSpPr>
            <p:nvPr/>
          </p:nvSpPr>
          <p:spPr bwMode="auto">
            <a:xfrm>
              <a:off x="1528943" y="2044243"/>
              <a:ext cx="6117538" cy="1278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des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k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, boo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k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, schoo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l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, unc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l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e </a:t>
              </a:r>
            </a:p>
            <a:p>
              <a:pPr algn="ctr" eaLnBrk="1" hangingPunct="1">
                <a:lnSpc>
                  <a:spcPct val="120000"/>
                </a:lnSpc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……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253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888" y="935038"/>
            <a:ext cx="3505200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284663" y="1819275"/>
            <a:ext cx="4017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72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</a:t>
            </a:r>
            <a:r>
              <a:rPr lang="en-US" altLang="zh-CN" sz="72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angaroo</a:t>
            </a:r>
            <a:endParaRPr lang="zh-CN" altLang="en-US" sz="4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657350" y="5075238"/>
            <a:ext cx="5838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 you like kangaroo?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kangaroo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33289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87438" y="836613"/>
            <a:ext cx="341312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651500" y="1989138"/>
            <a:ext cx="18303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80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</a:t>
            </a:r>
            <a:r>
              <a:rPr lang="en-US" altLang="zh-CN" sz="8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ion</a:t>
            </a:r>
            <a:endParaRPr lang="zh-CN" altLang="en-US" sz="5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lion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3500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401888" y="5180013"/>
            <a:ext cx="44021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 you like lion?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649288" y="1196975"/>
            <a:ext cx="7847012" cy="44640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6627" name="图片 1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35375" y="252413"/>
            <a:ext cx="26035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chant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0" name="矩形 6"/>
          <p:cNvSpPr>
            <a:spLocks noChangeArrowheads="1"/>
          </p:cNvSpPr>
          <p:nvPr/>
        </p:nvSpPr>
        <p:spPr bwMode="auto">
          <a:xfrm>
            <a:off x="1428750" y="1709738"/>
            <a:ext cx="63436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6000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K, K, K, kangaroo;</a:t>
            </a:r>
          </a:p>
          <a:p>
            <a:pPr>
              <a:lnSpc>
                <a:spcPct val="170000"/>
              </a:lnSpc>
            </a:pPr>
            <a:r>
              <a:rPr lang="en-US" altLang="zh-CN" sz="6000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L, L, L, lion!</a:t>
            </a:r>
            <a:endParaRPr lang="zh-CN" altLang="en-US" sz="4000" dirty="0">
              <a:solidFill>
                <a:srgbClr val="0000FF"/>
              </a:solidFill>
            </a:endParaRPr>
          </a:p>
        </p:txBody>
      </p:sp>
      <p:pic>
        <p:nvPicPr>
          <p:cNvPr id="26631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6413" y="4292600"/>
            <a:ext cx="20462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92500" y="252413"/>
            <a:ext cx="33909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Listen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00367" y="1544112"/>
            <a:ext cx="5959586" cy="4477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7654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1925" y="5084763"/>
            <a:ext cx="9540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矩形 3"/>
          <p:cNvSpPr>
            <a:spLocks noChangeArrowheads="1"/>
          </p:cNvSpPr>
          <p:nvPr/>
        </p:nvSpPr>
        <p:spPr bwMode="auto">
          <a:xfrm>
            <a:off x="1668463" y="836613"/>
            <a:ext cx="582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are they talking about?</a:t>
            </a:r>
            <a:endParaRPr lang="zh-CN" altLang="en-US" sz="320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655638"/>
            <a:ext cx="7591425" cy="57054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6" name="图片 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261938" y="2332038"/>
            <a:ext cx="3517900" cy="1096962"/>
          </a:xfrm>
          <a:prstGeom prst="wedgeRoundRectCallout">
            <a:avLst>
              <a:gd name="adj1" fmla="val -2019"/>
              <a:gd name="adj2" fmla="val 7765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Excuse me, Mum. What’s this?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867400" y="836613"/>
            <a:ext cx="2574925" cy="766762"/>
          </a:xfrm>
          <a:prstGeom prst="wedgeRoundRectCallout">
            <a:avLst>
              <a:gd name="adj1" fmla="val -33362"/>
              <a:gd name="adj2" fmla="val 82274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lion.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3851275" y="4724400"/>
            <a:ext cx="2654300" cy="1096963"/>
          </a:xfrm>
          <a:prstGeom prst="wedgeRoundRectCallout">
            <a:avLst>
              <a:gd name="adj1" fmla="val -60633"/>
              <a:gd name="adj2" fmla="val -3168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Oh, a lion. It’s big!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" name="TALK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26622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LK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976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LK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4968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全屏显示(4:3)</PresentationFormat>
  <Paragraphs>75</Paragraphs>
  <Slides>17</Slides>
  <Notes>6</Notes>
  <HiddenSlides>0</HiddenSlides>
  <MMClips>7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DFKai-SB</vt:lpstr>
      <vt:lpstr>汉仪中宋简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Unit5 It’s a parrot.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2023-01-16T18:00:00Z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E08B549EDFAF406A965D84ABFF181072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