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88" r:id="rId3"/>
    <p:sldId id="298" r:id="rId4"/>
    <p:sldId id="296" r:id="rId5"/>
    <p:sldId id="295" r:id="rId6"/>
    <p:sldId id="294" r:id="rId7"/>
    <p:sldId id="293" r:id="rId8"/>
    <p:sldId id="297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EDFFB9"/>
    <a:srgbClr val="FF66FF"/>
    <a:srgbClr val="FF99FF"/>
    <a:srgbClr val="FFCC66"/>
    <a:srgbClr val="FFCCFF"/>
    <a:srgbClr val="FF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8F13F-B229-40EE-A33C-05FBBE0E33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E8296-1354-45C3-AD22-76278C64B21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E8296-1354-45C3-AD22-76278C64B21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94C7A-EDA8-4E98-8CDC-226A20445B7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623D9-CAB5-4452-ABBA-A22348D7B39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089150" cy="61261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115050" cy="61261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6CF3B-F589-4B38-920F-71CF84849D6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4200" y="0"/>
            <a:ext cx="8229600" cy="56991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1D1C6-DBA1-43F9-80E5-AC7C1F85581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5755B-8E5F-4B7A-8A24-DE77E9E533A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EF8F0-D00D-4918-9729-C7341A88A49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62BDB-D3B4-4B49-8367-C991C5D1265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953C9-1019-4C05-BEBA-F70EA398E77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93BBB-CC03-49E6-A12D-CB5860F6843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46C93-D710-4B34-B9F0-C29DF5EAC04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CA98A-0265-4038-9283-D37809D57D4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B9B1C-E63B-4CD2-B121-E36453406E4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584200" y="0"/>
            <a:ext cx="82296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909E84E-7E7E-4404-8B6E-D3AB7EA076D2}" type="slidenum">
              <a:rPr lang="zh-CN" altLang="zh-CN"/>
              <a:t>‹#›</a:t>
            </a:fld>
            <a:endParaRPr lang="zh-CN" altLang="zh-CN"/>
          </a:p>
        </p:txBody>
      </p:sp>
      <p:grpSp>
        <p:nvGrpSpPr>
          <p:cNvPr id="1033" name="Group 18"/>
          <p:cNvGrpSpPr/>
          <p:nvPr userDrawn="1"/>
        </p:nvGrpSpPr>
        <p:grpSpPr bwMode="auto">
          <a:xfrm>
            <a:off x="7810500" y="0"/>
            <a:ext cx="1160463" cy="558800"/>
            <a:chOff x="0" y="0"/>
            <a:chExt cx="731" cy="352"/>
          </a:xfrm>
        </p:grpSpPr>
        <p:grpSp>
          <p:nvGrpSpPr>
            <p:cNvPr id="1034" name="Group 19"/>
            <p:cNvGrpSpPr/>
            <p:nvPr/>
          </p:nvGrpSpPr>
          <p:grpSpPr bwMode="auto">
            <a:xfrm>
              <a:off x="0" y="0"/>
              <a:ext cx="235" cy="352"/>
              <a:chOff x="0" y="0"/>
              <a:chExt cx="451" cy="676"/>
            </a:xfrm>
          </p:grpSpPr>
          <p:sp>
            <p:nvSpPr>
              <p:cNvPr id="1044" name="未知"/>
              <p:cNvSpPr/>
              <p:nvPr/>
            </p:nvSpPr>
            <p:spPr bwMode="auto">
              <a:xfrm rot="18580939">
                <a:off x="67" y="23"/>
                <a:ext cx="167" cy="301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45" name="未知"/>
              <p:cNvSpPr/>
              <p:nvPr/>
            </p:nvSpPr>
            <p:spPr bwMode="auto">
              <a:xfrm rot="2400000">
                <a:off x="282" y="0"/>
                <a:ext cx="169" cy="302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255" y="259"/>
                <a:ext cx="33" cy="4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035" name="Group 23"/>
            <p:cNvGrpSpPr/>
            <p:nvPr/>
          </p:nvGrpSpPr>
          <p:grpSpPr bwMode="auto">
            <a:xfrm>
              <a:off x="248" y="0"/>
              <a:ext cx="235" cy="352"/>
              <a:chOff x="0" y="0"/>
              <a:chExt cx="451" cy="676"/>
            </a:xfrm>
          </p:grpSpPr>
          <p:sp>
            <p:nvSpPr>
              <p:cNvPr id="1048" name="未知"/>
              <p:cNvSpPr/>
              <p:nvPr/>
            </p:nvSpPr>
            <p:spPr bwMode="auto">
              <a:xfrm rot="18580939">
                <a:off x="67" y="23"/>
                <a:ext cx="167" cy="301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49" name="未知"/>
              <p:cNvSpPr/>
              <p:nvPr/>
            </p:nvSpPr>
            <p:spPr bwMode="auto">
              <a:xfrm rot="2400000">
                <a:off x="282" y="0"/>
                <a:ext cx="169" cy="302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255" y="259"/>
                <a:ext cx="33" cy="4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036" name="Group 27"/>
            <p:cNvGrpSpPr/>
            <p:nvPr/>
          </p:nvGrpSpPr>
          <p:grpSpPr bwMode="auto">
            <a:xfrm>
              <a:off x="496" y="0"/>
              <a:ext cx="235" cy="352"/>
              <a:chOff x="0" y="0"/>
              <a:chExt cx="451" cy="676"/>
            </a:xfrm>
          </p:grpSpPr>
          <p:sp>
            <p:nvSpPr>
              <p:cNvPr id="1052" name="未知"/>
              <p:cNvSpPr/>
              <p:nvPr/>
            </p:nvSpPr>
            <p:spPr bwMode="auto">
              <a:xfrm rot="18580939">
                <a:off x="67" y="23"/>
                <a:ext cx="167" cy="301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53" name="未知"/>
              <p:cNvSpPr/>
              <p:nvPr/>
            </p:nvSpPr>
            <p:spPr bwMode="auto">
              <a:xfrm rot="2400000">
                <a:off x="282" y="0"/>
                <a:ext cx="169" cy="302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255" y="259"/>
                <a:ext cx="33" cy="4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&#23545;&#35805;&#38382;&#31572;Howmany.swf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1282700" y="1955800"/>
            <a:ext cx="7150100" cy="0"/>
          </a:xfrm>
          <a:prstGeom prst="line">
            <a:avLst/>
          </a:prstGeom>
          <a:noFill/>
          <a:ln w="9525">
            <a:solidFill>
              <a:srgbClr val="FFCC66"/>
            </a:solidFill>
            <a:prstDash val="dash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346200" y="1905000"/>
            <a:ext cx="7150100" cy="0"/>
          </a:xfrm>
          <a:prstGeom prst="line">
            <a:avLst/>
          </a:prstGeom>
          <a:noFill/>
          <a:ln w="9525">
            <a:solidFill>
              <a:srgbClr val="99CC00"/>
            </a:solidFill>
            <a:prstDash val="lgDashDotDot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461963" y="1054100"/>
            <a:ext cx="826770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dirty="0">
                <a:solidFill>
                  <a:schemeClr val="tx2"/>
                </a:solidFill>
              </a:rPr>
              <a:t>陕旅版小学英</a:t>
            </a:r>
            <a:r>
              <a:rPr lang="zh-CN" altLang="en-US" sz="3600" dirty="0" smtClean="0">
                <a:solidFill>
                  <a:schemeClr val="tx2"/>
                </a:solidFill>
              </a:rPr>
              <a:t>语三</a:t>
            </a:r>
            <a:r>
              <a:rPr lang="zh-CN" altLang="en-US" sz="3600" dirty="0">
                <a:solidFill>
                  <a:schemeClr val="tx2"/>
                </a:solidFill>
              </a:rPr>
              <a:t>年级下</a:t>
            </a:r>
            <a:r>
              <a:rPr lang="zh-CN" altLang="en-US" sz="3600" dirty="0" smtClean="0">
                <a:solidFill>
                  <a:schemeClr val="tx2"/>
                </a:solidFill>
              </a:rPr>
              <a:t>册</a:t>
            </a:r>
            <a:endParaRPr lang="en-US" altLang="zh-CN" sz="3600" dirty="0" smtClean="0">
              <a:solidFill>
                <a:schemeClr val="tx2"/>
              </a:solidFill>
            </a:endParaRPr>
          </a:p>
          <a:p>
            <a:pPr algn="ctr" eaLnBrk="1" hangingPunct="1"/>
            <a:r>
              <a:rPr lang="en-US" altLang="zh-CN" sz="4800" dirty="0">
                <a:solidFill>
                  <a:schemeClr val="tx2"/>
                </a:solidFill>
              </a:rPr>
              <a:t/>
            </a:r>
            <a:br>
              <a:rPr lang="en-US" altLang="zh-CN" sz="4800" dirty="0">
                <a:solidFill>
                  <a:schemeClr val="tx2"/>
                </a:solidFill>
              </a:rPr>
            </a:br>
            <a:r>
              <a:rPr lang="en-US" altLang="zh-CN" sz="4800" dirty="0">
                <a:solidFill>
                  <a:schemeClr val="tx2"/>
                </a:solidFill>
              </a:rPr>
              <a:t> Unit7 There Is a TV in the Classroom</a:t>
            </a:r>
          </a:p>
          <a:p>
            <a:pPr algn="ctr" eaLnBrk="1" hangingPunct="1"/>
            <a:r>
              <a:rPr lang="zh-CN" altLang="en-US" sz="4800" dirty="0">
                <a:solidFill>
                  <a:schemeClr val="tx2"/>
                </a:solidFill>
              </a:rPr>
              <a:t>第</a:t>
            </a:r>
            <a:r>
              <a:rPr lang="en-US" altLang="zh-CN" sz="4800" dirty="0">
                <a:solidFill>
                  <a:schemeClr val="tx2"/>
                </a:solidFill>
              </a:rPr>
              <a:t>2</a:t>
            </a:r>
            <a:r>
              <a:rPr lang="zh-CN" altLang="en-US" sz="4800" dirty="0">
                <a:solidFill>
                  <a:schemeClr val="tx2"/>
                </a:solidFill>
              </a:rPr>
              <a:t>课时</a:t>
            </a:r>
            <a:endParaRPr lang="zh-CN" altLang="en-US" sz="4800" dirty="0"/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2489200" y="21717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zh-CN" sz="2000"/>
          </a:p>
        </p:txBody>
      </p:sp>
      <p:sp>
        <p:nvSpPr>
          <p:cNvPr id="13" name="矩形 12"/>
          <p:cNvSpPr/>
          <p:nvPr/>
        </p:nvSpPr>
        <p:spPr>
          <a:xfrm>
            <a:off x="2948568" y="572090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1282700" y="1955800"/>
            <a:ext cx="7150100" cy="0"/>
          </a:xfrm>
          <a:prstGeom prst="line">
            <a:avLst/>
          </a:prstGeom>
          <a:noFill/>
          <a:ln w="9525">
            <a:solidFill>
              <a:srgbClr val="FFCC66"/>
            </a:solidFill>
            <a:prstDash val="dash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346200" y="1905000"/>
            <a:ext cx="7150100" cy="0"/>
          </a:xfrm>
          <a:prstGeom prst="line">
            <a:avLst/>
          </a:prstGeom>
          <a:noFill/>
          <a:ln w="9525">
            <a:solidFill>
              <a:srgbClr val="99CC00"/>
            </a:solidFill>
            <a:prstDash val="lgDashDotDot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1338263" y="1093788"/>
            <a:ext cx="67976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800" dirty="0"/>
              <a:t>学习目标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2489200" y="21717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zh-CN" sz="2000"/>
          </a:p>
        </p:txBody>
      </p:sp>
      <p:grpSp>
        <p:nvGrpSpPr>
          <p:cNvPr id="4102" name="Group 16"/>
          <p:cNvGrpSpPr/>
          <p:nvPr/>
        </p:nvGrpSpPr>
        <p:grpSpPr bwMode="auto">
          <a:xfrm>
            <a:off x="474663" y="5972175"/>
            <a:ext cx="419100" cy="423863"/>
            <a:chOff x="0" y="0"/>
            <a:chExt cx="264" cy="267"/>
          </a:xfrm>
        </p:grpSpPr>
        <p:sp>
          <p:nvSpPr>
            <p:cNvPr id="3" name="Oval 17"/>
            <p:cNvSpPr>
              <a:spLocks noChangeArrowheads="1"/>
            </p:cNvSpPr>
            <p:nvPr/>
          </p:nvSpPr>
          <p:spPr bwMode="auto"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9050" cap="rnd">
              <a:solidFill>
                <a:schemeClr val="folHlink"/>
              </a:solidFill>
              <a:prstDash val="sysDot"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09" name="Text Box 18"/>
            <p:cNvSpPr txBox="1">
              <a:spLocks noChangeArrowheads="1"/>
            </p:cNvSpPr>
            <p:nvPr/>
          </p:nvSpPr>
          <p:spPr bwMode="auto">
            <a:xfrm>
              <a:off x="32" y="17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zh-CN" altLang="zh-CN" sz="2000"/>
            </a:p>
          </p:txBody>
        </p:sp>
      </p:grpSp>
      <p:grpSp>
        <p:nvGrpSpPr>
          <p:cNvPr id="4103" name="Group 21"/>
          <p:cNvGrpSpPr/>
          <p:nvPr/>
        </p:nvGrpSpPr>
        <p:grpSpPr bwMode="auto">
          <a:xfrm>
            <a:off x="1624013" y="6434138"/>
            <a:ext cx="419100" cy="423862"/>
            <a:chOff x="0" y="0"/>
            <a:chExt cx="264" cy="267"/>
          </a:xfrm>
        </p:grpSpPr>
        <p:sp>
          <p:nvSpPr>
            <p:cNvPr id="4106" name="Oval 22"/>
            <p:cNvSpPr>
              <a:spLocks noChangeArrowheads="1"/>
            </p:cNvSpPr>
            <p:nvPr/>
          </p:nvSpPr>
          <p:spPr bwMode="auto"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9050" cap="rnd">
              <a:solidFill>
                <a:schemeClr val="folHlink"/>
              </a:solidFill>
              <a:prstDash val="sysDot"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07" name="Text Box 23"/>
            <p:cNvSpPr txBox="1">
              <a:spLocks noChangeArrowheads="1"/>
            </p:cNvSpPr>
            <p:nvPr/>
          </p:nvSpPr>
          <p:spPr bwMode="auto">
            <a:xfrm>
              <a:off x="32" y="17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zh-CN" altLang="zh-CN" sz="2000"/>
            </a:p>
          </p:txBody>
        </p:sp>
      </p:grpSp>
      <p:sp>
        <p:nvSpPr>
          <p:cNvPr id="4108" name="矩形 37"/>
          <p:cNvSpPr>
            <a:spLocks noChangeArrowheads="1"/>
          </p:cNvSpPr>
          <p:nvPr/>
        </p:nvSpPr>
        <p:spPr bwMode="auto">
          <a:xfrm>
            <a:off x="904875" y="2057400"/>
            <a:ext cx="7918450" cy="30464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514350" indent="-514350">
              <a:buFontTx/>
              <a:buAutoNum type="arabicPeriod"/>
              <a:defRPr/>
            </a:pPr>
            <a:r>
              <a:rPr lang="zh-CN" altLang="en-US" sz="3200" dirty="0">
                <a:ea typeface="宋体" panose="02010600030101010101" pitchFamily="2" charset="-122"/>
              </a:rPr>
              <a:t>学生能熟练听说单词：</a:t>
            </a:r>
            <a:endParaRPr lang="en-US" altLang="zh-CN" sz="3200" dirty="0">
              <a:ea typeface="宋体" panose="02010600030101010101" pitchFamily="2" charset="-122"/>
            </a:endParaRPr>
          </a:p>
          <a:p>
            <a:pPr marL="514350" indent="-514350">
              <a:defRPr/>
            </a:pPr>
            <a:r>
              <a:rPr lang="en-US" sz="3200" dirty="0">
                <a:ea typeface="宋体" panose="02010600030101010101" pitchFamily="2" charset="-122"/>
              </a:rPr>
              <a:t>    student, teacher,   fan, TV, blackboard, light, sofa</a:t>
            </a:r>
            <a:endParaRPr lang="zh-CN" altLang="en-US" sz="3200" dirty="0">
              <a:ea typeface="宋体" panose="02010600030101010101" pitchFamily="2" charset="-122"/>
            </a:endParaRPr>
          </a:p>
          <a:p>
            <a:pPr>
              <a:defRPr/>
            </a:pPr>
            <a:r>
              <a:rPr lang="en-US" sz="3200" dirty="0">
                <a:ea typeface="宋体" panose="02010600030101010101" pitchFamily="2" charset="-122"/>
              </a:rPr>
              <a:t>2. </a:t>
            </a:r>
            <a:r>
              <a:rPr lang="zh-CN" altLang="en-US" sz="3200" dirty="0">
                <a:ea typeface="宋体" panose="02010600030101010101" pitchFamily="2" charset="-122"/>
              </a:rPr>
              <a:t>学生能熟练运用句型：</a:t>
            </a:r>
          </a:p>
          <a:p>
            <a:pPr>
              <a:defRPr/>
            </a:pPr>
            <a:r>
              <a:rPr lang="en-US" sz="3200" dirty="0">
                <a:ea typeface="宋体" panose="02010600030101010101" pitchFamily="2" charset="-122"/>
              </a:rPr>
              <a:t>    There is …</a:t>
            </a:r>
            <a:endParaRPr lang="zh-CN" altLang="en-US" sz="3200" dirty="0">
              <a:ea typeface="宋体" panose="02010600030101010101" pitchFamily="2" charset="-122"/>
            </a:endParaRPr>
          </a:p>
          <a:p>
            <a:pPr>
              <a:defRPr/>
            </a:pPr>
            <a:r>
              <a:rPr lang="en-US" sz="3200" dirty="0">
                <a:ea typeface="宋体" panose="02010600030101010101" pitchFamily="2" charset="-122"/>
              </a:rPr>
              <a:t>    There are …</a:t>
            </a:r>
            <a:endParaRPr lang="zh-CN" altLang="en-US" sz="32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1282700" y="1955800"/>
            <a:ext cx="7150100" cy="0"/>
          </a:xfrm>
          <a:prstGeom prst="line">
            <a:avLst/>
          </a:prstGeom>
          <a:noFill/>
          <a:ln w="9525">
            <a:solidFill>
              <a:srgbClr val="FFCC66"/>
            </a:solidFill>
            <a:prstDash val="dash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346200" y="1905000"/>
            <a:ext cx="7150100" cy="0"/>
          </a:xfrm>
          <a:prstGeom prst="line">
            <a:avLst/>
          </a:prstGeom>
          <a:noFill/>
          <a:ln w="9525">
            <a:solidFill>
              <a:srgbClr val="99CC00"/>
            </a:solidFill>
            <a:prstDash val="lgDashDotDot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1338263" y="1093788"/>
            <a:ext cx="67976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800" dirty="0"/>
              <a:t>对话问答</a:t>
            </a:r>
            <a:r>
              <a:rPr lang="en-US" altLang="zh-CN" sz="4800" dirty="0"/>
              <a:t>How many</a:t>
            </a:r>
            <a:endParaRPr lang="zh-CN" altLang="en-US" sz="4800" dirty="0"/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2489200" y="21717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zh-CN" sz="2000"/>
          </a:p>
        </p:txBody>
      </p:sp>
      <p:grpSp>
        <p:nvGrpSpPr>
          <p:cNvPr id="5126" name="Group 16"/>
          <p:cNvGrpSpPr/>
          <p:nvPr/>
        </p:nvGrpSpPr>
        <p:grpSpPr bwMode="auto">
          <a:xfrm>
            <a:off x="474663" y="5972175"/>
            <a:ext cx="419100" cy="423863"/>
            <a:chOff x="0" y="0"/>
            <a:chExt cx="264" cy="267"/>
          </a:xfrm>
        </p:grpSpPr>
        <p:sp>
          <p:nvSpPr>
            <p:cNvPr id="5132" name="Oval 17"/>
            <p:cNvSpPr>
              <a:spLocks noChangeArrowheads="1"/>
            </p:cNvSpPr>
            <p:nvPr/>
          </p:nvSpPr>
          <p:spPr bwMode="auto"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9050" cap="rnd">
              <a:solidFill>
                <a:schemeClr val="folHlink"/>
              </a:solidFill>
              <a:prstDash val="sysDot"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3" name="Text Box 18"/>
            <p:cNvSpPr txBox="1">
              <a:spLocks noChangeArrowheads="1"/>
            </p:cNvSpPr>
            <p:nvPr/>
          </p:nvSpPr>
          <p:spPr bwMode="auto">
            <a:xfrm>
              <a:off x="32" y="17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zh-CN" altLang="zh-CN" sz="2000"/>
            </a:p>
          </p:txBody>
        </p:sp>
      </p:grpSp>
      <p:grpSp>
        <p:nvGrpSpPr>
          <p:cNvPr id="5127" name="Group 21"/>
          <p:cNvGrpSpPr/>
          <p:nvPr/>
        </p:nvGrpSpPr>
        <p:grpSpPr bwMode="auto">
          <a:xfrm>
            <a:off x="1624013" y="6434138"/>
            <a:ext cx="419100" cy="423862"/>
            <a:chOff x="0" y="0"/>
            <a:chExt cx="264" cy="267"/>
          </a:xfrm>
        </p:grpSpPr>
        <p:sp>
          <p:nvSpPr>
            <p:cNvPr id="5130" name="Oval 22"/>
            <p:cNvSpPr>
              <a:spLocks noChangeArrowheads="1"/>
            </p:cNvSpPr>
            <p:nvPr/>
          </p:nvSpPr>
          <p:spPr bwMode="auto"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9050" cap="rnd">
              <a:solidFill>
                <a:schemeClr val="folHlink"/>
              </a:solidFill>
              <a:prstDash val="sysDot"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31" name="Text Box 23"/>
            <p:cNvSpPr txBox="1">
              <a:spLocks noChangeArrowheads="1"/>
            </p:cNvSpPr>
            <p:nvPr/>
          </p:nvSpPr>
          <p:spPr bwMode="auto">
            <a:xfrm>
              <a:off x="32" y="17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zh-CN" altLang="zh-CN" sz="2000"/>
            </a:p>
          </p:txBody>
        </p:sp>
      </p:grpSp>
      <p:pic>
        <p:nvPicPr>
          <p:cNvPr id="5129" name="Picture 2" descr="C:\Documents and Settings\Administrator\桌面\Unit7\素材\对话问答Howmany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1150" y="2444750"/>
            <a:ext cx="317182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2"/>
          <p:cNvSpPr txBox="1">
            <a:spLocks noChangeArrowheads="1"/>
          </p:cNvSpPr>
          <p:nvPr/>
        </p:nvSpPr>
        <p:spPr bwMode="auto">
          <a:xfrm>
            <a:off x="2216150" y="581025"/>
            <a:ext cx="4703763" cy="646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/>
              <a:t>Part A Look and tick</a:t>
            </a:r>
            <a:endParaRPr lang="zh-CN" altLang="en-US" sz="3600" dirty="0"/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679450" y="1344613"/>
            <a:ext cx="80406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Boys and girls, Miss Wang has a big and cozy home. In my home, there is a TV, a sofa and a computer. What’s in your home?</a:t>
            </a:r>
            <a:endParaRPr lang="zh-CN" altLang="en-US" sz="3200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30363" y="3244579"/>
            <a:ext cx="5799137" cy="296545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2262188" y="511175"/>
            <a:ext cx="4864100" cy="6461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/>
              <a:t>Part B</a:t>
            </a:r>
            <a:r>
              <a:rPr lang="zh-CN" altLang="en-US" sz="3600" dirty="0"/>
              <a:t> </a:t>
            </a:r>
            <a:r>
              <a:rPr lang="en-US" altLang="zh-CN" sz="3600" dirty="0"/>
              <a:t>Let’s learn more</a:t>
            </a:r>
            <a:endParaRPr lang="zh-CN" altLang="en-US" sz="3600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36800" y="1263650"/>
            <a:ext cx="4714875" cy="559435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2"/>
          <p:cNvSpPr txBox="1">
            <a:spLocks noChangeArrowheads="1"/>
          </p:cNvSpPr>
          <p:nvPr/>
        </p:nvSpPr>
        <p:spPr bwMode="auto">
          <a:xfrm>
            <a:off x="631825" y="1692275"/>
            <a:ext cx="81915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How many </a:t>
            </a:r>
            <a:r>
              <a:rPr lang="zh-CN" altLang="en-US" sz="3200" dirty="0"/>
              <a:t>提问数量，后</a:t>
            </a:r>
            <a:r>
              <a:rPr lang="en-US" altLang="zh-CN" sz="3200" dirty="0"/>
              <a:t>+</a:t>
            </a:r>
            <a:r>
              <a:rPr lang="zh-CN" altLang="en-US" sz="3200" dirty="0"/>
              <a:t>可数名词的复数形式。一般情况下名词的复数在其后加</a:t>
            </a:r>
            <a:r>
              <a:rPr lang="en-US" altLang="zh-CN" sz="3200" dirty="0"/>
              <a:t>s</a:t>
            </a:r>
            <a:r>
              <a:rPr lang="zh-CN" altLang="en-US" sz="3200" dirty="0"/>
              <a:t>。例：</a:t>
            </a:r>
            <a:r>
              <a:rPr lang="en-US" altLang="zh-CN" sz="4800" dirty="0"/>
              <a:t>How many </a:t>
            </a:r>
            <a:r>
              <a:rPr lang="en-US" altLang="zh-CN" sz="3200" dirty="0"/>
              <a:t>books do you have?</a:t>
            </a:r>
            <a:endParaRPr lang="zh-CN" altLang="en-US" sz="3200" dirty="0"/>
          </a:p>
          <a:p>
            <a:pPr eaLnBrk="1" hangingPunct="1"/>
            <a:r>
              <a:rPr lang="en-US" altLang="zh-CN" sz="4800" dirty="0"/>
              <a:t>How many </a:t>
            </a:r>
            <a:r>
              <a:rPr lang="en-US" altLang="zh-CN" sz="3200" dirty="0"/>
              <a:t>students are there in your class?</a:t>
            </a:r>
            <a:endParaRPr lang="zh-CN" altLang="en-US" sz="3200" dirty="0"/>
          </a:p>
          <a:p>
            <a:pPr eaLnBrk="1" hangingPunct="1"/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2"/>
          <p:cNvSpPr txBox="1">
            <a:spLocks noChangeArrowheads="1"/>
          </p:cNvSpPr>
          <p:nvPr/>
        </p:nvSpPr>
        <p:spPr bwMode="auto">
          <a:xfrm>
            <a:off x="2838450" y="654050"/>
            <a:ext cx="3883025" cy="584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Part C Look and say</a:t>
            </a:r>
            <a:endParaRPr lang="zh-CN" altLang="en-US" sz="3200" dirty="0">
              <a:solidFill>
                <a:srgbClr val="00B050"/>
              </a:solidFill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725613" y="1593850"/>
            <a:ext cx="6437312" cy="584200"/>
          </a:xfrm>
          <a:prstGeom prst="rect">
            <a:avLst/>
          </a:prstGeom>
          <a:noFill/>
          <a:ln w="9525" cmpd="sng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en-US" altLang="zh-CN" sz="3200" dirty="0"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What can you see in the school? </a:t>
            </a:r>
            <a:r>
              <a:rPr lang="en-US" altLang="zh-CN" sz="3200" dirty="0" smtClean="0"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altLang="zh-CN" sz="4400" dirty="0">
              <a:latin typeface="+mj-lt"/>
              <a:ea typeface="宋体" panose="02010600030101010101" pitchFamily="2" charset="-122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4050" y="2538413"/>
            <a:ext cx="5334000" cy="3376612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 autoUpdateAnimBg="0"/>
      <p:bldP spid="81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2"/>
          <p:cNvSpPr txBox="1">
            <a:spLocks noChangeArrowheads="1"/>
          </p:cNvSpPr>
          <p:nvPr/>
        </p:nvSpPr>
        <p:spPr bwMode="auto">
          <a:xfrm>
            <a:off x="0" y="266700"/>
            <a:ext cx="9144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dirty="0"/>
              <a:t>演一演</a:t>
            </a:r>
            <a:endParaRPr lang="en-US" altLang="zh-CN" sz="3200" dirty="0"/>
          </a:p>
          <a:p>
            <a:pPr eaLnBrk="1" hangingPunct="1"/>
            <a:r>
              <a:rPr lang="zh-CN" altLang="en-US" sz="2800" dirty="0"/>
              <a:t>道具：一张桌子，一张椅子，一个书包，两本书，一块橡皮，一把尺子</a:t>
            </a:r>
            <a:r>
              <a:rPr lang="zh-CN" altLang="en-US" sz="2800" dirty="0" smtClean="0"/>
              <a:t>。</a:t>
            </a:r>
            <a:endParaRPr lang="zh-CN" altLang="en-US" sz="2800" dirty="0"/>
          </a:p>
        </p:txBody>
      </p:sp>
      <p:pic>
        <p:nvPicPr>
          <p:cNvPr id="9219" name="Picture 4" descr="c:\documents and settings\administrator\application data\360se6\User Data\temp\2009071720541398428362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3863" y="1713250"/>
            <a:ext cx="3554412" cy="266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" descr="c:\documents and settings\administrator\application data\360se6\User Data\temp\0f884da6-a3c3-4132-95f2-7dea62587fd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4232275"/>
            <a:ext cx="2484438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11" descr="c:\documents and settings\administrator\application data\360se6\User Data\temp\26975321729418577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8050" y="1641475"/>
            <a:ext cx="3989388" cy="266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13" descr="c:\documents and settings\administrator\application data\360se6\User Data\temp\0709100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76475" y="4229100"/>
            <a:ext cx="3143250" cy="250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1" name="Picture 1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375275" y="4821238"/>
            <a:ext cx="3768725" cy="1495425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华文细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全屏显示(4:3)</PresentationFormat>
  <Paragraphs>21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华文细黑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2009-10-02T06:06:00Z</dcterms:created>
  <dcterms:modified xsi:type="dcterms:W3CDTF">2023-01-16T18:00:11Z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CE479760BE3744EB9BF662ED2FDBA286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